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1"/>
  </p:notesMasterIdLst>
  <p:sldIdLst>
    <p:sldId id="302" r:id="rId2"/>
    <p:sldId id="306" r:id="rId3"/>
    <p:sldId id="303" r:id="rId4"/>
    <p:sldId id="304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26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307" r:id="rId29"/>
    <p:sldId id="308" r:id="rId30"/>
    <p:sldId id="271" r:id="rId31"/>
    <p:sldId id="272" r:id="rId32"/>
    <p:sldId id="273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5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2CEE7CA-A4AC-4D29-8F21-A577B656B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5A1838-5A1C-4997-820C-219999A7AB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57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578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B4CFF0-6D12-4AF6-89D9-171471EDCC3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01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011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DE7405-58C8-4BD7-AFA8-2FA4C84865F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11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DE2E87-5AD0-4A79-8C8A-AAAAC9C16C2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21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216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D038E-FF73-409E-9D58-34C2473A311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31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31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33FB964-4586-43C4-A2F4-13335AD878A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42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421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0D20E5-8752-49FE-AE45-862E73F2A10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52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523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B6D310-6FAC-4A88-878F-D6B6398E3CD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62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626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A29ED9-CF03-4DD7-A02C-B6039CA8830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72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728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301A93-A885-45EB-A46E-7898D10BE1B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83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830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67DFA0-A216-48CF-8C5F-9060A576757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93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933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D9A9F9-DF8D-4511-8DC9-8991CBEA4D8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85A63A-5EC0-431A-B59D-DF02EC8A32F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03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E20738-C3D6-42A9-BB7B-E3AAF6C2857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138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49C86C-42C4-4DBD-97E4-7F14BD8315C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24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240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ACCA40-C11E-40C1-96AE-0C891D94195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34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342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E97D88-3CCA-4AAC-9D0C-ADBB1BDF273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44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445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3C464F-0CD1-48AB-9655-5F6B620270E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54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547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C90635-D1EB-462F-A9A6-A5131C81180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64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650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9797DF-5E25-4053-928B-9A132FC7802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75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752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60F041-3337-40E0-A4C0-EC9AAF71F2B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85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854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DAECB6-E3E5-4010-A898-A0AA13F6F80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95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957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A978D0-2ED9-46F3-8D4A-DCD00F8C878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37D33E-A1C8-4D14-A0EC-2DB88B83FA9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05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059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53C0F4-F8B2-4F5B-9ECB-A1C0D7DB53C3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16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162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FB8BD-7028-4886-A320-D8E251C50501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26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264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F86A7B-44EC-46C6-A766-B4AD125A741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36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366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33DC9C-D03A-4793-8154-288663AFE573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46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469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33CAA-CA50-4D78-81FF-CB0CEDDD7CC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57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571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2EC4F0-3ED4-463C-BC84-8C3184FC304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67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67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FC3A55-45C6-465A-B423-9D896F2B04D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77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8A84C3-F296-414C-A990-F90FEFB23200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87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272E66-E687-43E5-BA05-71822EEB3CC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B1AF4F-1287-4F41-8773-AC2A0622D83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499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5CB50D-18A6-400F-A970-30B45713782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63C798C-5D9F-4748-93C2-212E8F4C5A8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704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A0F48-3D60-4A4D-B95C-12F1D00D178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80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3D8B5A-AE4D-42BC-94E3-8F92E1A3290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90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DDDD-A022-497E-9726-8CD4B4AE5F49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5AC6F-9DFA-4858-836B-90D8F862C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509AD-ECA8-40EE-BA6A-2CAEC83F42D4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47433-4A31-47BD-9341-CC7B50E59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33FFF-42AD-4209-ADC5-E189789E651C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310D-4D1E-4CE7-8914-9E48952C9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D16518-436A-4355-9423-F2BD69B59CDA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132C4D-5722-4E90-9503-E2D71B637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CA7A-5B8E-4C46-A7A3-F1CE3BE6CFB7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BD937-D4A1-4ED9-A3F8-96922C64A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F018-D016-428D-9C50-CB1426280D15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5D1D7-3525-4E0A-A6A0-873B8EF65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E4557-22C9-4F23-8DC1-61333435B94F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43D83-9F28-4C9D-B3E4-12ECFC24F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949C95-A25E-4481-A72D-D3C1EC557AB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F501AB-1511-49AB-8632-52DF2EA33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5F8C-9C0F-4107-8DBC-AA10C137F6A3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01AB-A38C-433E-B671-3605439D8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A7A6BD-1E26-4FB3-87AC-55FEDEB973D6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A1C4E0-0C13-4CEC-BD05-D34B35723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80832A-4187-49C3-B2C8-A293B4E9FA2F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E495B1-EBAE-41F5-810A-18E326DD5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A46651-F6BF-411F-924F-4402A713A7AA}" type="datetimeFigureOut">
              <a:rPr lang="en-US"/>
              <a:pPr>
                <a:defRPr/>
              </a:pPr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A5BE22-D560-4F98-8ECA-8B3553687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linux-tutoria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hlinkClick r:id="rId2"/>
              </a:rPr>
              <a:t>Linux OS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819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mtClean="0"/>
              <a:t>The </a:t>
            </a:r>
            <a:r>
              <a:rPr lang="en-US" smtClean="0">
                <a:hlinkClick r:id="rId2"/>
              </a:rPr>
              <a:t>Linux OS</a:t>
            </a:r>
            <a:r>
              <a:rPr lang="en-US" smtClean="0"/>
              <a:t> was developed by </a:t>
            </a:r>
            <a:r>
              <a:rPr lang="en-US" b="1" smtClean="0"/>
              <a:t>Linus Torvalds</a:t>
            </a:r>
            <a:r>
              <a:rPr lang="en-US" smtClean="0"/>
              <a:t> in </a:t>
            </a:r>
            <a:r>
              <a:rPr lang="en-US" b="1" smtClean="0"/>
              <a:t>1991</a:t>
            </a:r>
            <a:r>
              <a:rPr lang="en-US" smtClean="0"/>
              <a:t>, which sprouted as an idea to improve the UNIX OS. He suggested improvements but was rejected by UNIX designers. Therefore, he thought of launching an OS, designed in a way that could be modified by its users.</a:t>
            </a:r>
          </a:p>
          <a:p>
            <a:pPr algn="just" eaLnBrk="1" hangingPunct="1"/>
            <a:r>
              <a:rPr lang="en-US" smtClean="0"/>
              <a:t>Nowadays, Linux is the fastest-growing OS. It is used from phones to supercomputers by almost all major hardware devices.</a:t>
            </a:r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u="heavy" dirty="0" smtClean="0"/>
              <a:t>File System Navigation Commands: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eaLnBrk="1" hangingPunct="1"/>
            <a:r>
              <a:rPr lang="en-US" sz="2000" b="1" smtClean="0"/>
              <a:t>Every directory implicitly contains 2 directories . and ..</a:t>
            </a:r>
            <a:endParaRPr lang="en-US" sz="2000" smtClean="0"/>
          </a:p>
          <a:p>
            <a:pPr eaLnBrk="1" hangingPunct="1"/>
            <a:r>
              <a:rPr lang="en-US" sz="2000" b="1" smtClean="0"/>
              <a:t>. Represents Current Directory</a:t>
            </a:r>
          </a:p>
          <a:p>
            <a:pPr eaLnBrk="1" hangingPunct="1"/>
            <a:r>
              <a:rPr lang="en-US" sz="2000" b="1" smtClean="0"/>
              <a:t>.. Represents Parent Directory</a:t>
            </a:r>
          </a:p>
          <a:p>
            <a:pPr eaLnBrk="1" hangingPunct="1"/>
            <a:r>
              <a:rPr lang="en-US" sz="2000" b="1" smtClean="0"/>
              <a:t>$ cd .</a:t>
            </a:r>
            <a:endParaRPr lang="en-US" sz="2000" smtClean="0"/>
          </a:p>
          <a:p>
            <a:pPr eaLnBrk="1" hangingPunct="1"/>
            <a:r>
              <a:rPr lang="en-US" sz="2000" b="1" smtClean="0"/>
              <a:t>Changes to Current Directory (Useless)</a:t>
            </a:r>
          </a:p>
          <a:p>
            <a:pPr eaLnBrk="1" hangingPunct="1"/>
            <a:r>
              <a:rPr lang="en-US" sz="2000" b="1" smtClean="0"/>
              <a:t>3)  $ cd ..</a:t>
            </a:r>
          </a:p>
          <a:p>
            <a:pPr eaLnBrk="1" hangingPunct="1"/>
            <a:r>
              <a:rPr lang="en-US" sz="2000" b="1" smtClean="0"/>
              <a:t>Changes to Parent Directory</a:t>
            </a:r>
          </a:p>
          <a:p>
            <a:pPr eaLnBrk="1" hangingPunct="1"/>
            <a:r>
              <a:rPr lang="en-US" sz="2000" b="1" smtClean="0"/>
              <a:t>4) $cd</a:t>
            </a:r>
          </a:p>
          <a:p>
            <a:pPr eaLnBrk="1" hangingPunct="1"/>
            <a:r>
              <a:rPr lang="en-US" sz="2000" b="1" smtClean="0"/>
              <a:t>If we are not passing any argument, then changes to user home directory.</a:t>
            </a:r>
          </a:p>
          <a:p>
            <a:pPr eaLnBrk="1" hangingPunct="1"/>
            <a:r>
              <a:rPr lang="en-US" sz="2000" b="1" smtClean="0"/>
              <a:t>5)  $ cd ~</a:t>
            </a:r>
          </a:p>
          <a:p>
            <a:pPr eaLnBrk="1" hangingPunct="1"/>
            <a:r>
              <a:rPr lang="en-US" sz="2000" b="1" smtClean="0"/>
              <a:t>~ Means User Home Directory.</a:t>
            </a:r>
          </a:p>
          <a:p>
            <a:pPr eaLnBrk="1" hangingPunct="1"/>
            <a:r>
              <a:rPr lang="en-US" sz="2000" b="1" smtClean="0"/>
              <a:t>It will Changes to User Home Directory.</a:t>
            </a:r>
          </a:p>
          <a:p>
            <a:pPr eaLnBrk="1" hangingPunct="1"/>
            <a:r>
              <a:rPr lang="en-US" sz="2000" b="1" smtClean="0"/>
              <a:t>6)  $ cd -</a:t>
            </a:r>
          </a:p>
          <a:p>
            <a:pPr eaLnBrk="1" hangingPunct="1"/>
            <a:r>
              <a:rPr lang="en-US" sz="2000" b="1" smtClean="0"/>
              <a:t>- Means Previous Working Directory.</a:t>
            </a:r>
          </a:p>
          <a:p>
            <a:pPr eaLnBrk="1" hangingPunct="1"/>
            <a:r>
              <a:rPr lang="en-US" sz="2000" b="1" smtClean="0"/>
              <a:t>It will Changes to Previous Working Directory.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u="heavy" dirty="0" smtClean="0"/>
              <a:t>Linux File System Hierarchy: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/>
          <a:lstStyle/>
          <a:p>
            <a:pPr eaLnBrk="1" hangingPunct="1"/>
            <a:r>
              <a:rPr lang="en-US" b="1" smtClean="0"/>
              <a:t>Linux file system has Tree Like Structure. It starts with root(/).</a:t>
            </a:r>
          </a:p>
          <a:p>
            <a:pPr eaLnBrk="1" hangingPunct="1"/>
            <a:r>
              <a:rPr lang="en-US" b="1" smtClean="0"/>
              <a:t>/ is the topmost directory</a:t>
            </a:r>
          </a:p>
          <a:p>
            <a:pPr eaLnBrk="1" hangingPunct="1"/>
            <a:r>
              <a:rPr lang="en-US" b="1" smtClean="0"/>
              <a:t>This root directory contains the following important sub directories. bin,sbin,lib,etc,dev,opt,home,usr,tmp,media etc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 simplified LINUX directory/file system: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292600" y="2422525"/>
            <a:ext cx="2841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/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22275" y="3260725"/>
            <a:ext cx="65405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bin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46350" y="3260725"/>
            <a:ext cx="74295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dev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37000" y="3260725"/>
            <a:ext cx="5461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lib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943600" y="3962400"/>
            <a:ext cx="9906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User 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061075" y="3260725"/>
            <a:ext cx="65881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usr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672388" y="3429000"/>
            <a:ext cx="79057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tmp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724400" y="2590800"/>
            <a:ext cx="3200400" cy="6096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572000" y="2819400"/>
            <a:ext cx="1600200" cy="457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343400" y="2895600"/>
            <a:ext cx="1588" cy="457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760413" y="2590800"/>
            <a:ext cx="3432175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2970213" y="2743200"/>
            <a:ext cx="1069975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324600" y="3733800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620000" y="3810000"/>
            <a:ext cx="836613" cy="452438"/>
            <a:chOff x="4800" y="2400"/>
            <a:chExt cx="527" cy="285"/>
          </a:xfrm>
        </p:grpSpPr>
        <p:sp>
          <p:nvSpPr>
            <p:cNvPr id="19484" name="Line 17"/>
            <p:cNvSpPr>
              <a:spLocks noChangeShapeType="1"/>
            </p:cNvSpPr>
            <p:nvPr/>
          </p:nvSpPr>
          <p:spPr bwMode="auto">
            <a:xfrm>
              <a:off x="5088" y="2448"/>
              <a:ext cx="239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18"/>
            <p:cNvSpPr>
              <a:spLocks noChangeShapeType="1"/>
            </p:cNvSpPr>
            <p:nvPr/>
          </p:nvSpPr>
          <p:spPr bwMode="auto">
            <a:xfrm flipH="1">
              <a:off x="4799" y="2448"/>
              <a:ext cx="145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Rectangle 19"/>
            <p:cNvSpPr>
              <a:spLocks noChangeArrowheads="1"/>
            </p:cNvSpPr>
            <p:nvPr/>
          </p:nvSpPr>
          <p:spPr bwMode="auto">
            <a:xfrm>
              <a:off x="4848" y="2400"/>
              <a:ext cx="4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spcBef>
                  <a:spcPts val="150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Book Antiqua" pitchFamily="16" charset="0"/>
                </a:rPr>
                <a:t>. . .</a:t>
              </a:r>
            </a:p>
          </p:txBody>
        </p:sp>
      </p:grpSp>
      <p:grpSp>
        <p:nvGrpSpPr>
          <p:cNvPr id="19473" name="Group 20"/>
          <p:cNvGrpSpPr>
            <a:grpSpLocks/>
          </p:cNvGrpSpPr>
          <p:nvPr/>
        </p:nvGrpSpPr>
        <p:grpSpPr bwMode="auto">
          <a:xfrm>
            <a:off x="304800" y="3657600"/>
            <a:ext cx="836613" cy="452438"/>
            <a:chOff x="192" y="2304"/>
            <a:chExt cx="527" cy="285"/>
          </a:xfrm>
        </p:grpSpPr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480" y="2352"/>
              <a:ext cx="239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 flipH="1">
              <a:off x="191" y="2352"/>
              <a:ext cx="145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Rectangle 23"/>
            <p:cNvSpPr>
              <a:spLocks noChangeArrowheads="1"/>
            </p:cNvSpPr>
            <p:nvPr/>
          </p:nvSpPr>
          <p:spPr bwMode="auto">
            <a:xfrm>
              <a:off x="240" y="2304"/>
              <a:ext cx="437" cy="2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spcBef>
                  <a:spcPts val="150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Book Antiqua" pitchFamily="16" charset="0"/>
                </a:rPr>
                <a:t>. . .</a:t>
              </a:r>
            </a:p>
          </p:txBody>
        </p:sp>
      </p:grpSp>
      <p:sp>
        <p:nvSpPr>
          <p:cNvPr id="19474" name="Line 24"/>
          <p:cNvSpPr>
            <a:spLocks noChangeShapeType="1"/>
          </p:cNvSpPr>
          <p:nvPr/>
        </p:nvSpPr>
        <p:spPr bwMode="auto">
          <a:xfrm>
            <a:off x="6324600" y="4343400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25"/>
          <p:cNvSpPr>
            <a:spLocks noChangeArrowheads="1"/>
          </p:cNvSpPr>
          <p:nvPr/>
        </p:nvSpPr>
        <p:spPr bwMode="auto">
          <a:xfrm>
            <a:off x="6019800" y="4800600"/>
            <a:ext cx="1219200" cy="82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Book Antiqua" pitchFamily="16" charset="0"/>
              </a:rPr>
              <a:t> User2  </a:t>
            </a:r>
          </a:p>
        </p:txBody>
      </p:sp>
      <p:sp>
        <p:nvSpPr>
          <p:cNvPr id="19476" name="Line 26"/>
          <p:cNvSpPr>
            <a:spLocks noChangeShapeType="1"/>
          </p:cNvSpPr>
          <p:nvPr/>
        </p:nvSpPr>
        <p:spPr bwMode="auto">
          <a:xfrm flipH="1">
            <a:off x="5789613" y="4343400"/>
            <a:ext cx="307975" cy="457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Rectangle 27"/>
          <p:cNvSpPr>
            <a:spLocks noChangeArrowheads="1"/>
          </p:cNvSpPr>
          <p:nvPr/>
        </p:nvSpPr>
        <p:spPr bwMode="auto">
          <a:xfrm>
            <a:off x="5011738" y="4814888"/>
            <a:ext cx="8524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User1</a:t>
            </a:r>
          </a:p>
        </p:txBody>
      </p:sp>
      <p:sp>
        <p:nvSpPr>
          <p:cNvPr id="19478" name="Rectangle 28"/>
          <p:cNvSpPr>
            <a:spLocks noChangeArrowheads="1"/>
          </p:cNvSpPr>
          <p:nvPr/>
        </p:nvSpPr>
        <p:spPr bwMode="auto">
          <a:xfrm>
            <a:off x="7297738" y="4724400"/>
            <a:ext cx="8524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User3</a:t>
            </a:r>
          </a:p>
        </p:txBody>
      </p:sp>
      <p:sp>
        <p:nvSpPr>
          <p:cNvPr id="19479" name="Line 29"/>
          <p:cNvSpPr>
            <a:spLocks noChangeShapeType="1"/>
          </p:cNvSpPr>
          <p:nvPr/>
        </p:nvSpPr>
        <p:spPr bwMode="auto">
          <a:xfrm>
            <a:off x="6629400" y="4343400"/>
            <a:ext cx="838200" cy="457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30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B340C6-9162-4884-A3A4-0E01DABCDA51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heavy" dirty="0" smtClean="0"/>
              <a:t>bin Directory: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bin means binary. This directory contains all binary executables related to our </a:t>
            </a:r>
            <a:r>
              <a:rPr lang="en-US" b="1" dirty="0" err="1" smtClean="0"/>
              <a:t>linux</a:t>
            </a:r>
            <a:r>
              <a:rPr lang="en-US" b="1" dirty="0" smtClean="0"/>
              <a:t> commands.</a:t>
            </a:r>
          </a:p>
          <a:p>
            <a:pPr eaLnBrk="1" hangingPunct="1">
              <a:defRPr/>
            </a:pPr>
            <a:r>
              <a:rPr lang="en-US" b="1" dirty="0" smtClean="0"/>
              <a:t> </a:t>
            </a:r>
          </a:p>
          <a:p>
            <a:pPr eaLnBrk="1" hangingPunct="1">
              <a:defRPr/>
            </a:pPr>
            <a:r>
              <a:rPr lang="en-US" b="1" u="heavy" dirty="0" err="1" smtClean="0"/>
              <a:t>sbin</a:t>
            </a:r>
            <a:r>
              <a:rPr lang="en-US" b="1" u="heavy" dirty="0" smtClean="0"/>
              <a:t> Directory: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err="1" smtClean="0"/>
              <a:t>sbin</a:t>
            </a:r>
            <a:r>
              <a:rPr lang="en-US" b="1" dirty="0" smtClean="0"/>
              <a:t> means </a:t>
            </a:r>
            <a:r>
              <a:rPr lang="en-US" b="1" dirty="0" err="1" smtClean="0"/>
              <a:t>systembin</a:t>
            </a:r>
            <a:r>
              <a:rPr lang="en-US" b="1" dirty="0" smtClean="0"/>
              <a:t>. It contains all binary executables related to high end admin (super user OR root) commands.</a:t>
            </a:r>
          </a:p>
          <a:p>
            <a:pPr eaLnBrk="1" hangingPunct="1">
              <a:defRPr/>
            </a:pPr>
            <a:r>
              <a:rPr lang="en-US" b="1" dirty="0" err="1" smtClean="0"/>
              <a:t>Eg</a:t>
            </a:r>
            <a:r>
              <a:rPr lang="en-US" b="1" dirty="0" smtClean="0"/>
              <a:t>: Disk partitioning, network management etc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b="1" smtClean="0"/>
              <a:t>What is the difference between bin and sbin?</a:t>
            </a:r>
            <a:endParaRPr lang="en-US" smtClean="0"/>
          </a:p>
          <a:p>
            <a:pPr algn="just" eaLnBrk="1" hangingPunct="1"/>
            <a:r>
              <a:rPr lang="en-US" b="1" smtClean="0"/>
              <a:t>bin contains binary executables related to commands used by normal user. sbin contains binary executables related to commands used by superuser.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6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000" b="1" u="heavy" dirty="0" smtClean="0"/>
              <a:t>etc Directory: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This directory contains all system configuration files. These configurations can be used to customize </a:t>
            </a:r>
            <a:r>
              <a:rPr lang="en-US" sz="2000" b="1" dirty="0" err="1" smtClean="0"/>
              <a:t>behaviour</a:t>
            </a:r>
            <a:r>
              <a:rPr lang="en-US" sz="2000" b="1" dirty="0" smtClean="0"/>
              <a:t> of </a:t>
            </a:r>
            <a:r>
              <a:rPr lang="en-US" sz="2000" b="1" dirty="0" err="1" smtClean="0"/>
              <a:t>linux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All users information available in /etc/</a:t>
            </a:r>
            <a:r>
              <a:rPr lang="en-US" sz="2000" b="1" dirty="0" err="1" smtClean="0"/>
              <a:t>passwd</a:t>
            </a:r>
            <a:r>
              <a:rPr lang="en-US" sz="2000" b="1" dirty="0" smtClean="0"/>
              <a:t> file.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All groups information available in /etc/group file.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Hosts information (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address and </a:t>
            </a:r>
            <a:r>
              <a:rPr lang="en-US" sz="2000" b="1" dirty="0" err="1" smtClean="0"/>
              <a:t>dns</a:t>
            </a:r>
            <a:r>
              <a:rPr lang="en-US" sz="2000" b="1" dirty="0" smtClean="0"/>
              <a:t> names) available in /etc/hosts file.</a:t>
            </a:r>
          </a:p>
          <a:p>
            <a:pPr algn="just" eaLnBrk="1" hangingPunct="1">
              <a:defRPr/>
            </a:pPr>
            <a:r>
              <a:rPr lang="en-US" sz="2000" b="1" u="heavy" dirty="0" err="1" smtClean="0"/>
              <a:t>tmp</a:t>
            </a:r>
            <a:r>
              <a:rPr lang="en-US" sz="2000" b="1" u="heavy" dirty="0" smtClean="0"/>
              <a:t> Directory: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err="1" smtClean="0"/>
              <a:t>tmp</a:t>
            </a:r>
            <a:r>
              <a:rPr lang="en-US" sz="2000" b="1" dirty="0" smtClean="0"/>
              <a:t> means temporary. It contains all temporary files created in the current session.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If any file is required only for the current session, then create that file inside 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directory. These files will be deleted automatically at the time of system shutdown.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If any file which is required permanently, then it is not recommended to create inside 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 </a:t>
            </a:r>
          </a:p>
          <a:p>
            <a:pPr eaLnBrk="1" hangingPunct="1"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z="2000" b="1" smtClean="0"/>
              <a:t>dev Directory:</a:t>
            </a:r>
          </a:p>
          <a:p>
            <a:pPr algn="just" eaLnBrk="1" hangingPunct="1"/>
            <a:r>
              <a:rPr lang="en-US" sz="2000" b="1" smtClean="0"/>
              <a:t>dev means device.</a:t>
            </a:r>
          </a:p>
          <a:p>
            <a:pPr algn="just" eaLnBrk="1" hangingPunct="1"/>
            <a:r>
              <a:rPr lang="en-US" sz="2000" b="1" smtClean="0"/>
              <a:t>In Linux, everything is treated as a file including devices also. i.e every device is represented as a file. By using these files, we can communicate with the devices.</a:t>
            </a:r>
          </a:p>
          <a:p>
            <a:pPr algn="just" eaLnBrk="1" hangingPunct="1"/>
            <a:r>
              <a:rPr lang="en-US" sz="2000" b="1" smtClean="0"/>
              <a:t>All device related files will be stored inside dev directory.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z="2000" b="1" dirty="0" err="1" smtClean="0"/>
              <a:t>Eg</a:t>
            </a:r>
            <a:r>
              <a:rPr lang="en-US" sz="2000" b="1" dirty="0" smtClean="0"/>
              <a:t>:</a:t>
            </a:r>
          </a:p>
          <a:p>
            <a:pPr algn="just" eaLnBrk="1" hangingPunct="1"/>
            <a:r>
              <a:rPr lang="en-US" sz="2000" b="1" dirty="0" err="1" smtClean="0"/>
              <a:t>tty</a:t>
            </a:r>
            <a:r>
              <a:rPr lang="en-US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Terminal related File</a:t>
            </a:r>
          </a:p>
          <a:p>
            <a:pPr algn="just" eaLnBrk="1" hangingPunct="1"/>
            <a:r>
              <a:rPr lang="en-US" sz="2000" b="1" dirty="0" err="1" smtClean="0"/>
              <a:t>fd</a:t>
            </a:r>
            <a:r>
              <a:rPr lang="en-US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Floppy Drive related File </a:t>
            </a:r>
            <a:r>
              <a:rPr lang="en-US" sz="2000" b="1" dirty="0" err="1" smtClean="0"/>
              <a:t>hd</a:t>
            </a:r>
            <a:r>
              <a:rPr lang="en-US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Hard Disk related File ram </a:t>
            </a:r>
            <a:r>
              <a:rPr lang="en-US" sz="2000" b="1" dirty="0" smtClean="0"/>
              <a:t>a </a:t>
            </a:r>
            <a:r>
              <a:rPr lang="en-US" sz="2000" b="1" dirty="0" smtClean="0"/>
              <a:t>RAM related File</a:t>
            </a:r>
          </a:p>
          <a:p>
            <a:pPr algn="just" eaLnBrk="1" hangingPunct="1"/>
            <a:r>
              <a:rPr lang="en-US" sz="2000" b="1" dirty="0" err="1" smtClean="0"/>
              <a:t>stdin</a:t>
            </a:r>
            <a:r>
              <a:rPr lang="en-US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standard Input Device File (keyboard)</a:t>
            </a:r>
          </a:p>
          <a:p>
            <a:pPr algn="just" eaLnBrk="1" hangingPunct="1"/>
            <a:r>
              <a:rPr lang="en-US" sz="2000" b="1" dirty="0" err="1" smtClean="0"/>
              <a:t>stdout</a:t>
            </a:r>
            <a:r>
              <a:rPr lang="en-US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Standard Output Device File (Terminal/Monitor) </a:t>
            </a:r>
            <a:r>
              <a:rPr lang="en-US" sz="2000" b="1" dirty="0" err="1" smtClean="0"/>
              <a:t>stderr</a:t>
            </a:r>
            <a:r>
              <a:rPr lang="en-US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Standard Error Device File (Terminal/Monitor)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22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heavy" dirty="0" smtClean="0"/>
              <a:t>opt Directory: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opt means optional.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This directory contains all 3rd party </a:t>
            </a:r>
            <a:r>
              <a:rPr lang="en-US" b="1" dirty="0" smtClean="0"/>
              <a:t>software </a:t>
            </a:r>
            <a:r>
              <a:rPr lang="en-US" b="1" dirty="0" smtClean="0"/>
              <a:t>installation files. </a:t>
            </a:r>
            <a:r>
              <a:rPr lang="en-US" b="1" u="heavy" dirty="0" err="1" smtClean="0"/>
              <a:t>Eg</a:t>
            </a:r>
            <a:r>
              <a:rPr lang="en-US" b="1" u="heavy" dirty="0" smtClean="0"/>
              <a:t>: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If we are installing any </a:t>
            </a:r>
            <a:r>
              <a:rPr lang="en-US" b="1" dirty="0" smtClean="0"/>
              <a:t>software </a:t>
            </a:r>
            <a:r>
              <a:rPr lang="en-US" b="1" dirty="0" smtClean="0"/>
              <a:t>explicitly like </a:t>
            </a:r>
            <a:r>
              <a:rPr lang="en-US" b="1" dirty="0" err="1" smtClean="0"/>
              <a:t>google</a:t>
            </a:r>
            <a:r>
              <a:rPr lang="en-US" b="1" dirty="0" smtClean="0"/>
              <a:t> chrome, then the corresponding installation files will be stored inside opt directory.</a:t>
            </a:r>
          </a:p>
          <a:p>
            <a:pPr eaLnBrk="1" hangingPunct="1">
              <a:defRPr/>
            </a:pPr>
            <a:r>
              <a:rPr lang="en-US" b="1" dirty="0" smtClean="0"/>
              <a:t> </a:t>
            </a:r>
          </a:p>
          <a:p>
            <a:pPr eaLnBrk="1" hangingPunct="1">
              <a:defRPr/>
            </a:pPr>
            <a:r>
              <a:rPr lang="en-US" b="1" u="heavy" dirty="0" smtClean="0"/>
              <a:t>lib Directory: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lib means library. It contains Linux </a:t>
            </a:r>
            <a:r>
              <a:rPr lang="en-US" b="1" dirty="0" err="1" smtClean="0"/>
              <a:t>os</a:t>
            </a:r>
            <a:r>
              <a:rPr lang="en-US" b="1" dirty="0" smtClean="0"/>
              <a:t> libraries which are required by our commands and applications.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heavy" dirty="0" err="1" smtClean="0"/>
              <a:t>var</a:t>
            </a:r>
            <a:r>
              <a:rPr lang="en-US" b="1" u="heavy" dirty="0" smtClean="0"/>
              <a:t> Directory:</a:t>
            </a:r>
            <a:endParaRPr lang="en-US" dirty="0" smtClean="0"/>
          </a:p>
          <a:p>
            <a:pPr algn="just" eaLnBrk="1" hangingPunct="1">
              <a:defRPr/>
            </a:pPr>
            <a:r>
              <a:rPr lang="en-US" b="1" dirty="0" err="1" smtClean="0"/>
              <a:t>var</a:t>
            </a:r>
            <a:r>
              <a:rPr lang="en-US" b="1" dirty="0" smtClean="0"/>
              <a:t> means variable data. If any data which is keep on changing, such type of data will be stored inside </a:t>
            </a:r>
            <a:r>
              <a:rPr lang="en-US" b="1" dirty="0" err="1" smtClean="0"/>
              <a:t>var</a:t>
            </a:r>
            <a:r>
              <a:rPr lang="en-US" b="1" dirty="0" smtClean="0"/>
              <a:t> directory.</a:t>
            </a:r>
            <a:endParaRPr lang="en-US" dirty="0" smtClean="0"/>
          </a:p>
          <a:p>
            <a:pPr algn="just" eaLnBrk="1" hangingPunct="1">
              <a:defRPr/>
            </a:pPr>
            <a:r>
              <a:rPr lang="en-US" b="1" dirty="0" smtClean="0"/>
              <a:t>log files will be stored inside var.</a:t>
            </a:r>
          </a:p>
          <a:p>
            <a:pPr eaLnBrk="1" hangingPunct="1">
              <a:defRPr/>
            </a:pPr>
            <a:r>
              <a:rPr lang="en-US" b="1" u="heavy" dirty="0" smtClean="0"/>
              <a:t>home Directory:</a:t>
            </a:r>
            <a:endParaRPr lang="en-US" dirty="0" smtClean="0"/>
          </a:p>
          <a:p>
            <a:pPr algn="just" eaLnBrk="1" hangingPunct="1">
              <a:defRPr/>
            </a:pPr>
            <a:r>
              <a:rPr lang="en-US" b="1" dirty="0" smtClean="0"/>
              <a:t>As </a:t>
            </a:r>
            <a:r>
              <a:rPr lang="en-US" b="1" dirty="0" err="1" smtClean="0"/>
              <a:t>linux</a:t>
            </a:r>
            <a:r>
              <a:rPr lang="en-US" b="1" dirty="0" smtClean="0"/>
              <a:t> is multi user operating system, for every user a separate directory will be created to hold his specific data like videos, images, documents etc. All these user directories will be stored inside home directory.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$ </a:t>
            </a:r>
            <a:r>
              <a:rPr lang="en-US" b="1" dirty="0" err="1" smtClean="0"/>
              <a:t>ls</a:t>
            </a:r>
            <a:r>
              <a:rPr lang="en-US" b="1" dirty="0" smtClean="0"/>
              <a:t> /home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demo demo1 demo2 </a:t>
            </a:r>
            <a:r>
              <a:rPr lang="en-US" b="1" dirty="0" err="1" smtClean="0"/>
              <a:t>snist</a:t>
            </a:r>
            <a:r>
              <a:rPr lang="en-US" b="1" dirty="0" smtClean="0"/>
              <a:t> snist1 snist2 snist5 </a:t>
            </a:r>
            <a:r>
              <a:rPr lang="en-US" b="1" dirty="0" err="1" smtClean="0"/>
              <a:t>snistsnist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mtClean="0"/>
              <a:t>Unix was originally developed in 1969 by a group of AT&amp;T employees Ken Thompson, Dennis Ritchie, Douglas, and Joe at Bell Labs.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There are various Unix variants available in the market. Solaris Unix, AIX, HP Unix and BSD are a few examples. Linux is also a flavor of Unix which is freely available.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6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000" b="1" u="heavy" dirty="0" smtClean="0"/>
              <a:t>proc Directory: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proc means processes.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In Linux, multiple processes are running simultaneously. For every process a unique id will be there, which is also known as PID (Process ID).</a:t>
            </a:r>
            <a:endParaRPr lang="en-US" sz="2000" dirty="0" smtClean="0"/>
          </a:p>
          <a:p>
            <a:pPr algn="just" eaLnBrk="1" hangingPunct="1">
              <a:defRPr/>
            </a:pPr>
            <a:r>
              <a:rPr lang="en-US" sz="2000" b="1" dirty="0" smtClean="0"/>
              <a:t>The data related to current running processes will be stored inside proc directory. </a:t>
            </a:r>
          </a:p>
          <a:p>
            <a:pPr eaLnBrk="1" hangingPunct="1">
              <a:defRPr/>
            </a:pPr>
            <a:endParaRPr lang="en-US" sz="2000" b="1" u="heavy" dirty="0" smtClean="0"/>
          </a:p>
          <a:p>
            <a:pPr eaLnBrk="1" hangingPunct="1">
              <a:defRPr/>
            </a:pPr>
            <a:r>
              <a:rPr lang="en-US" sz="2000" b="1" u="heavy" dirty="0" smtClean="0"/>
              <a:t>root </a:t>
            </a:r>
            <a:r>
              <a:rPr lang="en-US" sz="2000" b="1" u="heavy" dirty="0" smtClean="0"/>
              <a:t>Directory: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b="1" dirty="0" smtClean="0"/>
              <a:t>It is the home directory of super user.</a:t>
            </a:r>
          </a:p>
          <a:p>
            <a:pPr eaLnBrk="1" hangingPunct="1">
              <a:defRPr/>
            </a:pPr>
            <a:r>
              <a:rPr lang="en-US" sz="2000" b="1" dirty="0" smtClean="0"/>
              <a:t> </a:t>
            </a:r>
          </a:p>
          <a:p>
            <a:pPr eaLnBrk="1" hangingPunct="1">
              <a:defRPr/>
            </a:pPr>
            <a:r>
              <a:rPr lang="en-US" sz="2000" b="1" dirty="0" smtClean="0"/>
              <a:t>Note: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b="1" dirty="0" smtClean="0"/>
              <a:t>/home/</a:t>
            </a:r>
            <a:r>
              <a:rPr lang="en-US" sz="2000" b="1" dirty="0" err="1" smtClean="0"/>
              <a:t>snistsnist</a:t>
            </a:r>
            <a:r>
              <a:rPr lang="en-US" sz="2000" b="1" dirty="0" smtClean="0"/>
              <a:t> </a:t>
            </a:r>
            <a:r>
              <a:rPr lang="en-US" sz="2000" dirty="0" smtClean="0"/>
              <a:t>a </a:t>
            </a:r>
            <a:r>
              <a:rPr lang="en-US" sz="2000" b="1" dirty="0" err="1" smtClean="0"/>
              <a:t>snistsnist</a:t>
            </a:r>
            <a:r>
              <a:rPr lang="en-US" sz="2000" b="1" dirty="0" smtClean="0"/>
              <a:t> User Home Directory</a:t>
            </a:r>
          </a:p>
          <a:p>
            <a:pPr eaLnBrk="1" hangingPunct="1">
              <a:defRPr/>
            </a:pPr>
            <a:r>
              <a:rPr lang="en-US" sz="2000" b="1" dirty="0" smtClean="0"/>
              <a:t>/root </a:t>
            </a:r>
            <a:r>
              <a:rPr lang="en-US" sz="2000" dirty="0" smtClean="0"/>
              <a:t>a </a:t>
            </a:r>
            <a:r>
              <a:rPr lang="en-US" sz="2000" b="1" dirty="0" smtClean="0"/>
              <a:t>Super User Home Directory</a:t>
            </a:r>
          </a:p>
          <a:p>
            <a:pPr algn="just" eaLnBrk="1" hangingPunct="1">
              <a:defRPr/>
            </a:pPr>
            <a:endParaRPr lang="en-US" sz="2000" dirty="0" smtClean="0"/>
          </a:p>
          <a:p>
            <a:pPr algn="just" eaLnBrk="1" hangingPunct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 </a:t>
            </a:r>
            <a:r>
              <a:rPr lang="en-US" sz="4400">
                <a:solidFill>
                  <a:srgbClr val="000000"/>
                </a:solidFill>
                <a:latin typeface="Courier New" pitchFamily="49" charset="0"/>
              </a:rPr>
              <a:t>vi Editor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vi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is a full screen text editor. It was created by Bill Joy.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Bram Moolenaor improved it and called it vim (vi improved).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Invoking vi: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$Vi file name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63B161A-732A-4FEB-8871-E92EB7CA482F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 Modes of operation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7772400" cy="4592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Vi has 3 mode of operation.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1.Command mode:</a:t>
            </a:r>
            <a:r>
              <a:rPr lang="en-US" sz="3200">
                <a:solidFill>
                  <a:srgbClr val="000000"/>
                </a:solidFill>
              </a:rPr>
              <a:t> In this mode all the keys pressed by the user are interpreted as commands. It  may perform some actions like move cursor, save, delete text, quit vi, etc.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 b="0">
                <a:solidFill>
                  <a:srgbClr val="000000"/>
                </a:solidFill>
              </a:rPr>
              <a:t>2.Input/Insert  mode: </a:t>
            </a:r>
            <a:r>
              <a:rPr lang="en-US" sz="3200">
                <a:solidFill>
                  <a:srgbClr val="000000"/>
                </a:solidFill>
              </a:rPr>
              <a:t>used for inserting text.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start by typing i; finish with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</a:rPr>
              <a:t>ESC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AC2EA7-72DF-406A-AEB9-F6785A4FB6FF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Modes of operation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Ex mode or last line mode</a:t>
            </a:r>
            <a:r>
              <a:rPr lang="en-US" sz="3200">
                <a:solidFill>
                  <a:srgbClr val="000000"/>
                </a:solidFill>
              </a:rPr>
              <a:t>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Used for giving commands at command line. 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The bottom line of vi is called the command line.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DC0DFC8-9769-4D5C-8D97-475F49F60B97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 Basic Cursor Movements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848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US" sz="3200">
                <a:solidFill>
                  <a:srgbClr val="000000"/>
                </a:solidFill>
              </a:rPr>
              <a:t>		move cursor one place to left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US" sz="3200">
                <a:solidFill>
                  <a:srgbClr val="000000"/>
                </a:solidFill>
              </a:rPr>
              <a:t>		down one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US" sz="3200">
                <a:solidFill>
                  <a:srgbClr val="000000"/>
                </a:solidFill>
              </a:rPr>
              <a:t>		up one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US" sz="3200">
                <a:solidFill>
                  <a:srgbClr val="000000"/>
                </a:solidFill>
              </a:rPr>
              <a:t>		right one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w</a:t>
            </a:r>
            <a:r>
              <a:rPr lang="en-US" sz="3200">
                <a:solidFill>
                  <a:srgbClr val="000000"/>
                </a:solidFill>
              </a:rPr>
              <a:t>		move forward one word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US" sz="3200">
                <a:solidFill>
                  <a:srgbClr val="000000"/>
                </a:solidFill>
              </a:rPr>
              <a:t>		back one word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477349-9F54-426F-9CC6-01FABD9660A6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Finishing a vi Session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768475"/>
            <a:ext cx="8229600" cy="427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Get to command mode (press 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ESC</a:t>
            </a:r>
            <a:r>
              <a:rPr lang="en-US" sz="3200">
                <a:solidFill>
                  <a:srgbClr val="000000"/>
                </a:solidFill>
              </a:rPr>
              <a:t>s)</a:t>
            </a:r>
            <a:br>
              <a:rPr lang="en-US" sz="3200">
                <a:solidFill>
                  <a:srgbClr val="000000"/>
                </a:solidFill>
              </a:rPr>
            </a:b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ZZ	</a:t>
            </a:r>
            <a:r>
              <a:rPr lang="en-US" sz="3200">
                <a:solidFill>
                  <a:srgbClr val="000000"/>
                </a:solidFill>
              </a:rPr>
              <a:t>	save changes to the file and quit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		(no </a:t>
            </a:r>
            <a:r>
              <a:rPr lang="en-US" sz="2800">
                <a:solidFill>
                  <a:srgbClr val="000000"/>
                </a:solidFill>
              </a:rPr>
              <a:t>RETURN</a:t>
            </a:r>
            <a:r>
              <a:rPr lang="en-US" sz="3200">
                <a:solidFill>
                  <a:srgbClr val="000000"/>
                </a:solidFill>
              </a:rPr>
              <a:t>)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:q!</a:t>
            </a:r>
            <a:r>
              <a:rPr lang="en-US" sz="3200">
                <a:solidFill>
                  <a:srgbClr val="000000"/>
                </a:solidFill>
              </a:rPr>
              <a:t>	quit without saving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		(press </a:t>
            </a:r>
            <a:r>
              <a:rPr lang="en-US" sz="2800">
                <a:solidFill>
                  <a:srgbClr val="000000"/>
                </a:solidFill>
              </a:rPr>
              <a:t>RETURN</a:t>
            </a:r>
            <a:r>
              <a:rPr lang="en-US" sz="3200">
                <a:solidFill>
                  <a:srgbClr val="000000"/>
                </a:solidFill>
              </a:rPr>
              <a:t>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:wq! Saves the file &amp; quit.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FF12EE5-5260-405E-9921-A4547D32C71E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Inserting Text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62000" y="1828800"/>
            <a:ext cx="7772400" cy="423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Move to insertion point</a:t>
            </a:r>
            <a:br>
              <a:rPr lang="en-US" sz="3200">
                <a:solidFill>
                  <a:srgbClr val="000000"/>
                </a:solidFill>
              </a:rPr>
            </a:b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Switch to input mode: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 i</a:t>
            </a:r>
            <a:br>
              <a:rPr lang="en-US" sz="2800">
                <a:solidFill>
                  <a:srgbClr val="000000"/>
                </a:solidFill>
                <a:latin typeface="Courier New" pitchFamily="49" charset="0"/>
              </a:rPr>
            </a:br>
            <a:endParaRPr lang="en-US" sz="280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Start typing; </a:t>
            </a:r>
            <a:r>
              <a:rPr lang="en-US" sz="2400">
                <a:solidFill>
                  <a:srgbClr val="000000"/>
                </a:solidFill>
              </a:rPr>
              <a:t>BACKSPACE </a:t>
            </a:r>
            <a:r>
              <a:rPr lang="en-US" sz="3200">
                <a:solidFill>
                  <a:srgbClr val="000000"/>
                </a:solidFill>
              </a:rPr>
              <a:t>or </a:t>
            </a:r>
            <a:r>
              <a:rPr lang="en-US" sz="2400">
                <a:solidFill>
                  <a:srgbClr val="000000"/>
                </a:solidFill>
              </a:rPr>
              <a:t>DELETE </a:t>
            </a:r>
            <a:r>
              <a:rPr lang="en-US" sz="2800">
                <a:solidFill>
                  <a:srgbClr val="000000"/>
                </a:solidFill>
              </a:rPr>
              <a:t/>
            </a:r>
            <a:br>
              <a:rPr lang="en-US" sz="28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for deletion</a:t>
            </a:r>
            <a:br>
              <a:rPr lang="en-US" sz="3200">
                <a:solidFill>
                  <a:srgbClr val="000000"/>
                </a:solidFill>
              </a:rPr>
            </a:b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ESC</a:t>
            </a:r>
            <a:r>
              <a:rPr lang="en-US" sz="3200">
                <a:solidFill>
                  <a:srgbClr val="000000"/>
                </a:solidFill>
              </a:rPr>
              <a:t>	finish; back in command mode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691313" y="746125"/>
            <a:ext cx="14239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FFFF"/>
                </a:solidFill>
                <a:latin typeface="Book Antiqua" pitchFamily="16" charset="0"/>
              </a:rPr>
              <a:t>No </a:t>
            </a:r>
            <a:r>
              <a:rPr lang="en-US" sz="2000">
                <a:solidFill>
                  <a:srgbClr val="FFFFFF"/>
                </a:solidFill>
                <a:latin typeface="Book Antiqua" pitchFamily="16" charset="0"/>
              </a:rPr>
              <a:t>RURN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DEC6C9C-ABA6-4B30-A34B-104EA0F2BE64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Deletion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86106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Must be in command mode.</a:t>
            </a:r>
            <a:br>
              <a:rPr lang="en-US" sz="3200">
                <a:solidFill>
                  <a:srgbClr val="000000"/>
                </a:solidFill>
              </a:rPr>
            </a:b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sz="3200">
                <a:solidFill>
                  <a:srgbClr val="000000"/>
                </a:solidFill>
              </a:rPr>
              <a:t>			Delete character that cursor is on.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dd</a:t>
            </a:r>
            <a:r>
              <a:rPr lang="en-US" sz="3200">
                <a:solidFill>
                  <a:srgbClr val="000000"/>
                </a:solidFill>
              </a:rPr>
              <a:t>		Delete current line.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US" sz="3200">
                <a:solidFill>
                  <a:srgbClr val="000000"/>
                </a:solidFill>
              </a:rPr>
              <a:t>			Delete from cursor position to 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		end of line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US" sz="3200">
                <a:solidFill>
                  <a:srgbClr val="000000"/>
                </a:solidFill>
              </a:rPr>
              <a:t>			Undo last command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EF830E-DA21-4330-9408-B0F538410F9F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</a:t>
            </a:r>
            <a:r>
              <a:rPr lang="en-US" dirty="0" err="1" smtClean="0"/>
              <a:t>pwd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</a:t>
            </a:r>
            <a:r>
              <a:rPr lang="en-US" dirty="0" err="1" smtClean="0"/>
              <a:t>cd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clear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who(which users are logged in currently)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who am I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</a:t>
            </a:r>
            <a:r>
              <a:rPr lang="en-US" dirty="0" err="1" smtClean="0"/>
              <a:t>logname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man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cal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</a:t>
            </a:r>
            <a:r>
              <a:rPr lang="en-US" dirty="0" err="1" smtClean="0"/>
              <a:t>bc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date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cat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 cat &gt;&gt; filename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 touch</a:t>
            </a:r>
          </a:p>
          <a:p>
            <a:pPr eaLnBrk="1" hangingPunct="1"/>
            <a:r>
              <a:rPr lang="en-US" smtClean="0"/>
              <a:t> touch file1 file2 file3</a:t>
            </a:r>
          </a:p>
          <a:p>
            <a:pPr eaLnBrk="1" hangingPunct="1"/>
            <a:r>
              <a:rPr lang="en-US" smtClean="0"/>
              <a:t> cat&gt;&gt; file1</a:t>
            </a:r>
          </a:p>
          <a:p>
            <a:pPr eaLnBrk="1" hangingPunct="1"/>
            <a:r>
              <a:rPr lang="en-US" smtClean="0"/>
              <a:t> cat&gt;&gt; file2</a:t>
            </a:r>
          </a:p>
          <a:p>
            <a:pPr eaLnBrk="1" hangingPunct="1"/>
            <a:r>
              <a:rPr lang="en-US" smtClean="0"/>
              <a:t> cat&gt;file3</a:t>
            </a:r>
          </a:p>
          <a:p>
            <a:pPr eaLnBrk="1" hangingPunct="1"/>
            <a:r>
              <a:rPr lang="en-US" smtClean="0"/>
              <a:t> rm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Structure Of Linux Operating System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3" name="Picture 2" descr="What is Linux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295400"/>
            <a:ext cx="5943600" cy="4646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229600" cy="608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2900" indent="-341313" algn="ctr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File handling utilities    </a:t>
            </a:r>
          </a:p>
          <a:p>
            <a:pPr marL="342900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Cp (Copying Files)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</a:rPr>
              <a:t>To create an exact copy of a file you can use the “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2800">
                <a:solidFill>
                  <a:srgbClr val="000000"/>
                </a:solidFill>
              </a:rPr>
              <a:t>” command. The format of this command is: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</a:rPr>
              <a:t>		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cp [-option] source destination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Eg: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</a:rPr>
              <a:t>Cp file1 file2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</a:rPr>
              <a:t>Here file1 is copied to file2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Eg: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</a:rPr>
              <a:t>Cp file1 file2 dir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solidFill>
                  <a:srgbClr val="000000"/>
                </a:solidFill>
              </a:rPr>
              <a:t>File1 file2 are copied to dir.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A136854-7D70-44C8-B928-2B2EECFEA124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Copying Files</a:t>
            </a:r>
          </a:p>
          <a:p>
            <a:pPr lvl="1" indent="-284163">
              <a:lnSpc>
                <a:spcPct val="85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Cp turns to interactive when –i option is used &amp; destination file also exists.</a:t>
            </a:r>
          </a:p>
          <a:p>
            <a:pPr lvl="1" indent="-284163">
              <a:lnSpc>
                <a:spcPct val="85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$cp -i file1 file2</a:t>
            </a:r>
          </a:p>
          <a:p>
            <a:pPr lvl="1" indent="-284163">
              <a:lnSpc>
                <a:spcPct val="85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overwrite file2 (yes/no)?</a:t>
            </a:r>
          </a:p>
          <a:p>
            <a:pPr lvl="1" indent="-284163">
              <a:lnSpc>
                <a:spcPct val="85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Y at this prompt overwrites the file.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7B4F81-C523-41A2-BFED-78741439FFAC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mv (Moving and Renaming Files)</a:t>
            </a:r>
          </a:p>
          <a:p>
            <a:pPr lvl="1" indent="-284163">
              <a:lnSpc>
                <a:spcPct val="95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Used to rename the files/directories.			 $mv test sample</a:t>
            </a:r>
          </a:p>
          <a:p>
            <a:pPr lvl="1" indent="-284163">
              <a:lnSpc>
                <a:spcPct val="95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Here test is renamed as sample.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31BE7C-B7C2-48A9-9C34-33084664B24B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5668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Rm (Deleting Files and Directories)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To delete or remove a file, you  use the “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rm</a:t>
            </a:r>
            <a:r>
              <a:rPr lang="en-US" sz="2800">
                <a:solidFill>
                  <a:srgbClr val="000000"/>
                </a:solidFill>
              </a:rPr>
              <a:t>” command. For example, 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			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$rm my. listing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800">
                <a:solidFill>
                  <a:srgbClr val="000000"/>
                </a:solidFill>
              </a:rPr>
              <a:t>will delete “my.listing”.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 With –i option removes the files interactively.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			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$rm –i file1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With –r option recursively removes directories.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     $rm –r dir1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F6B6BD8-3167-428E-97D4-3DDE5A62FFE9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229600" cy="559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mkdir: </a:t>
            </a:r>
            <a:r>
              <a:rPr lang="en-US" sz="3200">
                <a:solidFill>
                  <a:srgbClr val="000000"/>
                </a:solidFill>
              </a:rPr>
              <a:t>used to create one or more directories.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$mkdir book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Creates the directory named book.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$mkdir dbs doc dmc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Creates  three directories.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318BFEA-A7E6-4B2E-A080-8E2729A65FA7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5668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rmdir</a:t>
            </a:r>
            <a:r>
              <a:rPr lang="en-US" sz="3200">
                <a:solidFill>
                  <a:srgbClr val="000000"/>
                </a:solidFill>
              </a:rPr>
              <a:t> (remove directories ):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Removes empty directories.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$rmdir book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removes directory named book if it is empty.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$rmdir dbs doc dmc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Removes 3 directories.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32312F2-3C45-4F5E-924A-71BD0D8317FC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5668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find: </a:t>
            </a:r>
            <a:r>
              <a:rPr lang="en-US" sz="3200">
                <a:solidFill>
                  <a:srgbClr val="000000"/>
                </a:solidFill>
              </a:rPr>
              <a:t>It recursively examines a directory tree to look for matching some criteria and then takes some action on the selected files.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i="1">
                <a:solidFill>
                  <a:srgbClr val="000000"/>
                </a:solidFill>
              </a:rPr>
              <a:t>Syntax: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i="1">
                <a:solidFill>
                  <a:srgbClr val="000000"/>
                </a:solidFill>
              </a:rPr>
              <a:t>find path_list selection_criteria action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locate all files named a. out use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$find / -name a. out –print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‘/’ indicates search should start from root directory.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E828020-63F4-4F22-BDE3-F96AA966EAEE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229600" cy="559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locate all c files in current directory 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     $find . -name “*.c” –print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find all files begin with an uppercase letter use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   $find . –name ‘[A-Z]*’ –print 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Find operators: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Find uses 3 operators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!,-a ,-o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C06FDF-7A72-47D8-A3EC-D140DD915D70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Security by file permissions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Unix follows a 3-tiered file protection system.</a:t>
            </a:r>
          </a:p>
          <a:p>
            <a:pPr marL="342900" indent="-341313"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       </a:t>
            </a:r>
            <a:r>
              <a:rPr lang="en-US" sz="1600">
                <a:solidFill>
                  <a:srgbClr val="000000"/>
                </a:solidFill>
              </a:rPr>
              <a:t>owner’s permission   other’s permission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        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    - r w x    r - x   r - -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2900" indent="-341313"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400">
                <a:solidFill>
                  <a:srgbClr val="000000"/>
                </a:solidFill>
              </a:rPr>
              <a:t>        Type of file              group’s permissions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Each group represents a category. There are 3 categories-owner ,group ,others.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1295400" y="35052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 flipV="1">
            <a:off x="1676400" y="2513013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2895600" y="35052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 flipV="1">
            <a:off x="3733800" y="2436813"/>
            <a:ext cx="1588" cy="612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922AB6F-1467-4BDB-906B-FD90193EAF0B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Security by file permissions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47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Each category contains read ,write ,execute permissions 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rwx-&gt;presence of all permissions.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r-x-&gt;absence of write permission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r-- -&gt; absence of write ,execute permission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Chmod: changing file permission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chmod sets a file’s permissions (read, write and execute) for all three categories of users (owner, group and others)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F771C01-A97A-40C7-87EE-DBC62673D6F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Kernel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/>
          <a:lstStyle/>
          <a:p>
            <a:pPr algn="just" eaLnBrk="1" hangingPunct="1"/>
            <a:r>
              <a:rPr lang="en-US" smtClean="0"/>
              <a:t>It is the core component of  operating system. 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It is responsible to execute our commands. 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It is responsible to interact with hardware components. </a:t>
            </a:r>
          </a:p>
          <a:p>
            <a:pPr algn="just" eaLnBrk="1" hangingPunct="1"/>
            <a:r>
              <a:rPr lang="en-US" smtClean="0"/>
              <a:t> </a:t>
            </a:r>
          </a:p>
          <a:p>
            <a:pPr algn="just" eaLnBrk="1" hangingPunct="1"/>
            <a:r>
              <a:rPr lang="en-US" smtClean="0"/>
              <a:t>Memory allocation and processor allocation will takes care by kernal.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589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Syntax: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 chmod  category  operation  permission file(s)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The command contains three components: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category of a user (owner, group  or others)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operation to be performed (assign or remove a permission)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Permission type (read, write or execute)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C2A46EF-B0E3-4DEF-B462-506479D6C13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40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152400"/>
            <a:ext cx="8229600" cy="5973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Abbreviations used by chmod: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u="sng">
                <a:solidFill>
                  <a:srgbClr val="000000"/>
                </a:solidFill>
              </a:rPr>
              <a:t>Category  </a:t>
            </a:r>
            <a:r>
              <a:rPr lang="en-US" sz="3200">
                <a:solidFill>
                  <a:srgbClr val="000000"/>
                </a:solidFill>
              </a:rPr>
              <a:t>     </a:t>
            </a:r>
            <a:r>
              <a:rPr lang="en-US" sz="3200" u="sng">
                <a:solidFill>
                  <a:srgbClr val="000000"/>
                </a:solidFill>
              </a:rPr>
              <a:t>operation</a:t>
            </a:r>
            <a:r>
              <a:rPr lang="en-US" sz="3200">
                <a:solidFill>
                  <a:srgbClr val="000000"/>
                </a:solidFill>
              </a:rPr>
              <a:t>           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u-user           +-assign permission 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g-group         --remove permission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o-others        =-assigns absolute permission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a-all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  </a:t>
            </a:r>
            <a:r>
              <a:rPr lang="en-US" sz="3200" u="sng">
                <a:solidFill>
                  <a:srgbClr val="000000"/>
                </a:solidFill>
              </a:rPr>
              <a:t>permissions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r-read permission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w-write permission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x-execute permission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B8E4C4-28BF-4C8B-8714-40A6DFE99C0B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93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u="sng">
                <a:solidFill>
                  <a:srgbClr val="000000"/>
                </a:solidFill>
              </a:rPr>
              <a:t>Absolute assignment: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Absolute assignment by chmod is done with the = operator. Unlike the + or – operator s, it assigns only those permissions that are specified along with it and removes other permissions.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If  u want to assign only read permission to all three categories and remove all other permissions from the file small use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chmod g-wx,o-x small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Or simply use = operator in any of the following ways.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3D2D4D-4B8D-4A3F-8129-C03B77AEFDE7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596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chmod ugo=r small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chmod a=r small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Chmod =r small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0" u="sng">
                <a:solidFill>
                  <a:srgbClr val="000000"/>
                </a:solidFill>
              </a:rPr>
              <a:t>The octal notation: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Chmod also takes a numeric argument that describes both the category and the permission. The notation uses octal numbers. Each permission is assigned a number like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i="1">
                <a:solidFill>
                  <a:srgbClr val="000000"/>
                </a:solidFill>
              </a:rPr>
              <a:t>read permission-4, write permission-2, execute permission-1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5B71F4B-F1AC-4B66-A8CB-B68E0327D265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Process utilities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Ps (process status):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Display some process attributes.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$ps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PID   TTY  TIME    CMD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1078  pts/2 0:00     bash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Ps presents a snapshot of the process table.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451C0F-ED37-4AC7-BD63-A5CFA2850A4C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Process utilities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Ps with –f option displays a fuller listing that includes the PPID.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Ps with –u option followed by user-id displays the processes owned by the user-id.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Ps with –e option displays the system processes.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16B43AF-92F6-423F-9606-5EBCC9975400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616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Who:</a:t>
            </a:r>
            <a:r>
              <a:rPr lang="en-US" sz="3200">
                <a:solidFill>
                  <a:srgbClr val="000000"/>
                </a:solidFill>
              </a:rPr>
              <a:t> know the users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Displays the users currently logged in the system.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$who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Whoami: </a:t>
            </a:r>
            <a:r>
              <a:rPr lang="en-US" sz="3200">
                <a:solidFill>
                  <a:srgbClr val="000000"/>
                </a:solidFill>
              </a:rPr>
              <a:t>Show you the owner of this account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$whoami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W: </a:t>
            </a:r>
            <a:r>
              <a:rPr lang="en-US" sz="3200">
                <a:solidFill>
                  <a:srgbClr val="000000"/>
                </a:solidFill>
              </a:rPr>
              <a:t>Tell you who is logging in and doing what!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$w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7676B80-2493-4391-AF33-EB7E123522FA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229600" cy="616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Finger: </a:t>
            </a:r>
            <a:r>
              <a:rPr lang="en-US" sz="3200">
                <a:solidFill>
                  <a:srgbClr val="000000"/>
                </a:solidFill>
              </a:rPr>
              <a:t>Displays the information about the users.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$finger </a:t>
            </a:r>
            <a:r>
              <a:rPr lang="en-US" sz="3200" b="0" i="1">
                <a:solidFill>
                  <a:srgbClr val="000000"/>
                </a:solidFill>
              </a:rPr>
              <a:t>user</a:t>
            </a:r>
            <a:r>
              <a:rPr lang="en-US" sz="3200">
                <a:solidFill>
                  <a:srgbClr val="000000"/>
                </a:solidFill>
              </a:rPr>
              <a:t>	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	Find out the personal information of a user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$finger </a:t>
            </a:r>
            <a:r>
              <a:rPr lang="en-US" sz="3200" b="0" i="1">
                <a:solidFill>
                  <a:srgbClr val="000000"/>
                </a:solidFill>
              </a:rPr>
              <a:t>name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	Try to find the person’s info. by his/her name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finger </a:t>
            </a:r>
            <a:r>
              <a:rPr lang="en-US" sz="3200" b="0" i="1">
                <a:solidFill>
                  <a:srgbClr val="000000"/>
                </a:solidFill>
              </a:rPr>
              <a:t>email-address</a:t>
            </a:r>
            <a:r>
              <a:rPr lang="en-US" sz="3200">
                <a:solidFill>
                  <a:srgbClr val="000000"/>
                </a:solidFill>
              </a:rPr>
              <a:t>	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Try to find the person’s info across the network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2850124-4B87-4C37-B992-BCFCDE612B88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Disk utilities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Du:</a:t>
            </a:r>
            <a:r>
              <a:rPr lang="en-US" sz="3200">
                <a:solidFill>
                  <a:srgbClr val="000000"/>
                </a:solidFill>
              </a:rPr>
              <a:t> disk usage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Du estimate the file space usage on the disk.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It produces a list containing the usage of each subdirectory of its argument and finally produces a summary.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$du /home/usr1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5106451-2424-41BB-B3FF-62F2F14DE26D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Disk utilities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986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Df:</a:t>
            </a:r>
            <a:r>
              <a:rPr lang="en-US" sz="3200">
                <a:solidFill>
                  <a:srgbClr val="000000"/>
                </a:solidFill>
              </a:rPr>
              <a:t> displays the amount of free space available on the disk. The output displays for each file system separately.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$df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Mount: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Used to mount the file systems.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Takes 2 arguments-device name ,mount point.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85AD79-7D9F-4067-A11D-B72119D34E6F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49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Shell: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smtClean="0"/>
              <a:t>It is the outer layer of UNIX operating System.</a:t>
            </a:r>
          </a:p>
          <a:p>
            <a:pPr algn="just" eaLnBrk="1" hangingPunct="1"/>
            <a:r>
              <a:rPr lang="en-US" smtClean="0"/>
              <a:t> It reads our command, verify syntax and check whether the corresponding command related application is available or not. </a:t>
            </a:r>
          </a:p>
          <a:p>
            <a:pPr algn="just" eaLnBrk="1" hangingPunct="1"/>
            <a:r>
              <a:rPr lang="en-US" smtClean="0"/>
              <a:t>If everything is proper, then shell interprets our command into kernal understandable form and handover to the kernal. </a:t>
            </a:r>
          </a:p>
          <a:p>
            <a:pPr algn="just" eaLnBrk="1" hangingPunct="1"/>
            <a:r>
              <a:rPr lang="en-US" smtClean="0"/>
              <a:t>Shell acts as interface between user and kernal.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Disk utilities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Mount uses an option to specify the type of file system.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mount a file system on the /oracle directory on Linux system use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  $mount –t ext2 /dev/hda3 /oracle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$mount –t iso9660 /dev/cdrom /mnt /cdrom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$mount –t vfat /dev/hda1 /msdos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$mount –t msdos /dev/fd0 /floppy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B7BBAB-2BCF-4DFF-B453-FE1D45845789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50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Disk utilities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Umount:</a:t>
            </a:r>
            <a:r>
              <a:rPr lang="en-US" sz="3200">
                <a:solidFill>
                  <a:srgbClr val="000000"/>
                </a:solidFill>
              </a:rPr>
              <a:t> unmounting file systems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Unmounting is achieved with the umount command. which requires either file system name or the mount point as argument.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$umount /oracle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$umount /dev/hda3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Unmounting a file system is not possible if the file is opened.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E79D86-1432-429E-B4FB-CDC5947CCF37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457200" y="609600"/>
            <a:ext cx="8229600" cy="551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ulimit</a:t>
            </a:r>
            <a:r>
              <a:rPr lang="en-US" sz="3200">
                <a:solidFill>
                  <a:srgbClr val="000000"/>
                </a:solidFill>
              </a:rPr>
              <a:t>: user limit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It contains a value which signifies the largest file that can be created by the user in the file system.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When used by itself it displays the current setting.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$ulimit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unlimited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User can also set the ulimit value by using 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$ulimit 10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08ED0D6-D03D-429F-A933-08B9A2FBFD71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44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unmask: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When u create files and directories, the default permissions that are assigned to them depend on the system’s default setting. Actually this default is transformed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By subtracting the user mask from it to remove one or more permissions. This value is evaluated by umask without arguments.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$umask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022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ED160C-18A8-4316-8456-20AA3CBCACB9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Networking commands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6469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ftp</a:t>
            </a:r>
            <a:r>
              <a:rPr lang="en-US" sz="3200">
                <a:solidFill>
                  <a:srgbClr val="000000"/>
                </a:solidFill>
              </a:rPr>
              <a:t>: file transfer protocol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 is used to transfer files. It can be used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with host name.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$ftp Saturn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Connected to Saturn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220 Saturn ftp server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Name (Saturn: summit ): Henry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Password: ******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595F7C-9DD8-413F-B8D7-83FA52609C61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28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quit ftp use close and then bye or quit.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ftp&gt;close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221 good bye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ftp&gt;bye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Transferring files: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Files can be of 2 types.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Uploading( put &amp; mput):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upload ur web pages &amp; graphic files to website.</a:t>
            </a:r>
          </a:p>
          <a:p>
            <a:pPr marL="341313" indent="-3413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The put command sends a single file to the remote machine.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4603DA2-8A11-481F-804A-7CF781C907BD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584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ftp&gt;binary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 200 type set to I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ftp&gt;put penguin. gif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 To copy multiple files use mput.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ftp&gt;mput t*.sql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0">
                <a:solidFill>
                  <a:srgbClr val="000000"/>
                </a:solidFill>
              </a:rPr>
              <a:t>Downloading files</a:t>
            </a:r>
            <a:r>
              <a:rPr lang="en-US" sz="3200">
                <a:solidFill>
                  <a:srgbClr val="000000"/>
                </a:solidFill>
              </a:rPr>
              <a:t>: get &amp; mget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To download the files from remote machine use get &amp; mget.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ftp&gt;get ls-lR.gz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ftp&gt;_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3CD4D7A-6202-4EF0-98D9-4463A9694F0E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Networking commands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637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600" b="0">
                <a:solidFill>
                  <a:srgbClr val="000000"/>
                </a:solidFill>
              </a:rPr>
              <a:t>telnet: </a:t>
            </a:r>
            <a:r>
              <a:rPr lang="en-US" sz="3200">
                <a:solidFill>
                  <a:srgbClr val="000000"/>
                </a:solidFill>
              </a:rPr>
              <a:t>Remote login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If u have an account on the host in a local network (or on internet ),u can use this with the host name or the ip address as argument.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$telnet Saturn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Trying to 192.168.0.1…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srgbClr val="000000"/>
                </a:solidFill>
              </a:rPr>
              <a:t>Connected to Saturn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28A7EE6-EDE0-4835-A576-EDC87F635D9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589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Login:----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Password:-----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 can quit telnet by using exit command.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telnet prompt: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When telnet used without Ip address the system displays a telnet&gt; prompt . U can invoke a login session from here with open.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telnet&gt; open 192.168.0.8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Trying to 192.168.0.8…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Connected to 192.168.0.8</a:t>
            </a: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3DE4FD2-BB8E-473B-A5AF-30E7D2FA2F3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400">
                <a:solidFill>
                  <a:srgbClr val="000000"/>
                </a:solidFill>
              </a:rPr>
              <a:t>Networking commands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rlogin: remote login without password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rlogin is the Berkley's implementation of the remote login facility.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U can log on to ur own identical remote account without using either the user name or password.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$rlogin Jupiter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Last login :….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rlogin is terminated with ctrl+d or exit or logout.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52CC22-A6F0-48BA-BE71-9BA3CB2FA8BB}" type="slidenum">
              <a:rPr lang="en-IN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59</a:t>
            </a:fld>
            <a:endParaRPr lang="en-I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825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1) User types the command in the terminal. touch  snist.txt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2) Shell reads that command. It will check whether that command is valid or not and whether it is used properly or not. If everything is proper, then shell interprets/translates that command into </a:t>
            </a:r>
            <a:r>
              <a:rPr lang="en-US" dirty="0" err="1" smtClean="0"/>
              <a:t>kernal</a:t>
            </a:r>
            <a:r>
              <a:rPr lang="en-US" dirty="0" smtClean="0"/>
              <a:t> understandable form.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3) Shell handovers that interpreted command to the </a:t>
            </a:r>
            <a:r>
              <a:rPr lang="en-US" dirty="0" err="1" smtClean="0"/>
              <a:t>kernal</a:t>
            </a:r>
            <a:r>
              <a:rPr lang="en-US" dirty="0" smtClean="0"/>
              <a:t>.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4) </a:t>
            </a:r>
            <a:r>
              <a:rPr lang="en-US" dirty="0" err="1" smtClean="0"/>
              <a:t>Kernal</a:t>
            </a:r>
            <a:r>
              <a:rPr lang="en-US" dirty="0" smtClean="0"/>
              <a:t> executes that command and perform required activity.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5) Once command execution completed, then shell returns </a:t>
            </a:r>
            <a:r>
              <a:rPr lang="en-US" dirty="0" err="1" smtClean="0"/>
              <a:t>unix</a:t>
            </a:r>
            <a:r>
              <a:rPr lang="en-US" dirty="0" smtClean="0"/>
              <a:t> prompt ($ OR # OR %). 6) $ OR # OR % represents it is ready for the next command.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Linux File System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2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u="heavy" dirty="0" smtClean="0"/>
              <a:t>Types of Files in Linux:</a:t>
            </a:r>
            <a:endParaRPr lang="en-US" sz="1800" dirty="0" smtClean="0"/>
          </a:p>
          <a:p>
            <a:pPr algn="just" eaLnBrk="1" hangingPunct="1">
              <a:defRPr/>
            </a:pPr>
            <a:r>
              <a:rPr lang="en-US" sz="1800" b="1" dirty="0" smtClean="0"/>
              <a:t>In Linux everything is treated as File. All files are divided into 3 types</a:t>
            </a:r>
          </a:p>
          <a:p>
            <a:pPr algn="just" eaLnBrk="1" hangingPunct="1">
              <a:defRPr/>
            </a:pPr>
            <a:r>
              <a:rPr lang="en-US" sz="1800" b="1" u="heavy" dirty="0" smtClean="0"/>
              <a:t>Normal or Ordinary files:</a:t>
            </a:r>
            <a:endParaRPr lang="en-US" sz="1800" dirty="0" smtClean="0"/>
          </a:p>
          <a:p>
            <a:pPr algn="just" eaLnBrk="1" hangingPunct="1">
              <a:defRPr/>
            </a:pPr>
            <a:r>
              <a:rPr lang="en-US" sz="1800" b="1" dirty="0" smtClean="0"/>
              <a:t>These files contain data. It can be either text files (like abc.txt) OR binary files (like images, videos etc).</a:t>
            </a:r>
          </a:p>
          <a:p>
            <a:pPr algn="just" eaLnBrk="1" hangingPunct="1">
              <a:defRPr/>
            </a:pPr>
            <a:r>
              <a:rPr lang="en-US" sz="1800" b="1" u="heavy" dirty="0" smtClean="0"/>
              <a:t>Directory Files:</a:t>
            </a:r>
            <a:endParaRPr lang="en-US" sz="1800" dirty="0" smtClean="0"/>
          </a:p>
          <a:p>
            <a:pPr algn="just" eaLnBrk="1" hangingPunct="1">
              <a:defRPr/>
            </a:pPr>
            <a:r>
              <a:rPr lang="en-US" sz="1800" b="1" dirty="0" smtClean="0"/>
              <a:t>These files represent directories.</a:t>
            </a:r>
            <a:endParaRPr lang="en-US" sz="1800" dirty="0" smtClean="0"/>
          </a:p>
          <a:p>
            <a:pPr algn="just" eaLnBrk="1" hangingPunct="1">
              <a:defRPr/>
            </a:pPr>
            <a:r>
              <a:rPr lang="en-US" sz="1800" b="1" dirty="0" smtClean="0"/>
              <a:t>In windows, we can use folder terminology where as in </a:t>
            </a:r>
            <a:r>
              <a:rPr lang="en-US" sz="1800" b="1" dirty="0" err="1" smtClean="0"/>
              <a:t>linux</a:t>
            </a:r>
            <a:r>
              <a:rPr lang="en-US" sz="1800" b="1" dirty="0" smtClean="0"/>
              <a:t> we can use directory terminology.</a:t>
            </a:r>
            <a:endParaRPr lang="en-US" sz="1800" dirty="0" smtClean="0"/>
          </a:p>
          <a:p>
            <a:pPr algn="just" eaLnBrk="1" hangingPunct="1">
              <a:defRPr/>
            </a:pPr>
            <a:r>
              <a:rPr lang="en-US" sz="1800" b="1" dirty="0" smtClean="0"/>
              <a:t>Directory can contains files and sub directories.</a:t>
            </a:r>
          </a:p>
          <a:p>
            <a:pPr algn="just" eaLnBrk="1" hangingPunct="1">
              <a:defRPr/>
            </a:pPr>
            <a:r>
              <a:rPr lang="en-US" sz="1800" b="1" u="heavy" dirty="0" smtClean="0"/>
              <a:t>Device Files:</a:t>
            </a:r>
            <a:endParaRPr lang="en-US" sz="1800" dirty="0" smtClean="0"/>
          </a:p>
          <a:p>
            <a:pPr algn="just" eaLnBrk="1" hangingPunct="1">
              <a:defRPr/>
            </a:pPr>
            <a:r>
              <a:rPr lang="en-US" sz="1800" b="1" dirty="0" smtClean="0"/>
              <a:t>In Linux, every device is represented as a file. By using this file we can communicate with that device.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82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heavy" dirty="0" smtClean="0"/>
              <a:t>Note:</a:t>
            </a:r>
            <a:r>
              <a:rPr lang="en-US" b="1" dirty="0" smtClean="0"/>
              <a:t> short-cut commands to open and close terminal </a:t>
            </a:r>
            <a:r>
              <a:rPr lang="en-US" b="1" dirty="0" err="1" smtClean="0"/>
              <a:t>ctrl+alt+t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b="1" dirty="0" smtClean="0"/>
              <a:t>To open terminal </a:t>
            </a:r>
            <a:r>
              <a:rPr lang="en-US" b="1" dirty="0" err="1" smtClean="0"/>
              <a:t>ctrl+d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To close terminal</a:t>
            </a:r>
          </a:p>
          <a:p>
            <a:pPr eaLnBrk="1" hangingPunct="1">
              <a:defRPr/>
            </a:pPr>
            <a:endParaRPr lang="en-US" b="1" u="heavy" dirty="0" smtClean="0"/>
          </a:p>
          <a:p>
            <a:pPr eaLnBrk="1" hangingPunct="1">
              <a:defRPr/>
            </a:pPr>
            <a:r>
              <a:rPr lang="en-US" b="1" u="heavy" dirty="0" smtClean="0"/>
              <a:t>How </a:t>
            </a:r>
            <a:r>
              <a:rPr lang="en-US" b="1" u="heavy" dirty="0" smtClean="0"/>
              <a:t>to check File Type:</a:t>
            </a:r>
            <a:endParaRPr lang="en-US" dirty="0" smtClean="0"/>
          </a:p>
          <a:p>
            <a:pPr algn="just" eaLnBrk="1" hangingPunct="1">
              <a:defRPr/>
            </a:pPr>
            <a:endParaRPr lang="en-US" b="1" dirty="0" smtClean="0"/>
          </a:p>
          <a:p>
            <a:pPr algn="just" eaLnBrk="1" hangingPunct="1">
              <a:defRPr/>
            </a:pPr>
            <a:r>
              <a:rPr lang="en-US" b="1" dirty="0" smtClean="0"/>
              <a:t>In </a:t>
            </a:r>
            <a:r>
              <a:rPr lang="en-US" b="1" dirty="0" err="1" smtClean="0"/>
              <a:t>Ubuntu</a:t>
            </a:r>
            <a:r>
              <a:rPr lang="en-US" b="1" dirty="0" smtClean="0"/>
              <a:t>, blue color files represents directories and all remaining are considered as normal files. This color conventions are varied from </a:t>
            </a:r>
            <a:r>
              <a:rPr lang="en-US" b="1" dirty="0" err="1" smtClean="0"/>
              <a:t>flavour</a:t>
            </a:r>
            <a:r>
              <a:rPr lang="en-US" b="1" dirty="0" smtClean="0"/>
              <a:t> to </a:t>
            </a:r>
            <a:r>
              <a:rPr lang="en-US" b="1" dirty="0" err="1" smtClean="0"/>
              <a:t>flavour</a:t>
            </a:r>
            <a:r>
              <a:rPr lang="en-US" b="1" dirty="0" smtClean="0"/>
              <a:t>. Hence it is not standard way to check file type.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001000" cy="58642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We have to use '</a:t>
            </a:r>
            <a:r>
              <a:rPr lang="en-US" b="1" dirty="0" err="1" smtClean="0"/>
              <a:t>ls</a:t>
            </a:r>
            <a:r>
              <a:rPr lang="en-US" b="1" dirty="0" smtClean="0"/>
              <a:t> -l' command.</a:t>
            </a:r>
          </a:p>
          <a:p>
            <a:pPr eaLnBrk="1" hangingPunct="1">
              <a:defRPr/>
            </a:pPr>
            <a:r>
              <a:rPr lang="en-US" b="1" dirty="0" err="1" smtClean="0"/>
              <a:t>drwxr</a:t>
            </a:r>
            <a:r>
              <a:rPr lang="en-US" b="1" dirty="0" smtClean="0"/>
              <a:t>-</a:t>
            </a:r>
            <a:r>
              <a:rPr lang="en-US" b="1" dirty="0" err="1" smtClean="0"/>
              <a:t>xr</a:t>
            </a:r>
            <a:r>
              <a:rPr lang="en-US" b="1" dirty="0" smtClean="0"/>
              <a:t>-x 102 </a:t>
            </a:r>
            <a:r>
              <a:rPr lang="en-US" b="1" dirty="0" err="1" smtClean="0"/>
              <a:t>snist</a:t>
            </a:r>
            <a:r>
              <a:rPr lang="en-US" b="1" dirty="0" smtClean="0"/>
              <a:t> 4096 Nov 17 21:19 magic</a:t>
            </a:r>
          </a:p>
          <a:p>
            <a:pPr eaLnBrk="1" hangingPunct="1">
              <a:defRPr/>
            </a:pPr>
            <a:r>
              <a:rPr lang="en-US" b="1" dirty="0" smtClean="0"/>
              <a:t>-</a:t>
            </a:r>
            <a:r>
              <a:rPr lang="en-US" b="1" dirty="0" err="1" smtClean="0"/>
              <a:t>rw</a:t>
            </a:r>
            <a:r>
              <a:rPr lang="en-US" b="1" dirty="0" smtClean="0"/>
              <a:t>-r--r-- 1 </a:t>
            </a:r>
            <a:r>
              <a:rPr lang="en-US" b="1" dirty="0" err="1" smtClean="0"/>
              <a:t>snist</a:t>
            </a:r>
            <a:r>
              <a:rPr lang="en-US" b="1" dirty="0" smtClean="0"/>
              <a:t> 0 Nov 17 21:24 cse.txt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/>
          </a:p>
          <a:p>
            <a:pPr eaLnBrk="1" hangingPunct="1">
              <a:defRPr/>
            </a:pPr>
            <a:r>
              <a:rPr lang="en-US" b="1" dirty="0" smtClean="0"/>
              <a:t>The first character represents the type of file. </a:t>
            </a:r>
          </a:p>
          <a:p>
            <a:pPr eaLnBrk="1" hangingPunct="1">
              <a:defRPr/>
            </a:pPr>
            <a:r>
              <a:rPr lang="en-US" b="1" dirty="0" smtClean="0"/>
              <a:t>d  Directory File</a:t>
            </a:r>
          </a:p>
          <a:p>
            <a:pPr eaLnBrk="1" hangingPunct="1">
              <a:defRPr/>
            </a:pPr>
            <a:r>
              <a:rPr lang="en-US" b="1" dirty="0" smtClean="0"/>
              <a:t>- Normal File </a:t>
            </a:r>
          </a:p>
          <a:p>
            <a:pPr eaLnBrk="1" hangingPunct="1">
              <a:defRPr/>
            </a:pPr>
            <a:r>
              <a:rPr lang="en-US" b="1" dirty="0" smtClean="0"/>
              <a:t>c Character Special File b </a:t>
            </a:r>
            <a:r>
              <a:rPr lang="en-US" b="1" dirty="0" smtClean="0"/>
              <a:t>a </a:t>
            </a:r>
            <a:r>
              <a:rPr lang="en-US" b="1" dirty="0" smtClean="0"/>
              <a:t>Block Special File</a:t>
            </a:r>
          </a:p>
          <a:p>
            <a:pPr eaLnBrk="1" hangingPunct="1">
              <a:defRPr/>
            </a:pPr>
            <a:r>
              <a:rPr lang="en-US" b="1" dirty="0" smtClean="0"/>
              <a:t>s   Socket File</a:t>
            </a:r>
          </a:p>
          <a:p>
            <a:pPr eaLnBrk="1" hangingPunct="1">
              <a:defRPr/>
            </a:pPr>
            <a:r>
              <a:rPr lang="en-US" b="1" u="heavy" dirty="0" smtClean="0"/>
              <a:t>Note:</a:t>
            </a:r>
            <a:r>
              <a:rPr lang="en-US" b="1" dirty="0" smtClean="0"/>
              <a:t> c, b, s are representing system files and mostly used by super user (also known as root user or admin user)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893</TotalTime>
  <Words>2767</Words>
  <Application>Microsoft Office PowerPoint</Application>
  <PresentationFormat>On-screen Show (4:3)</PresentationFormat>
  <Paragraphs>470</Paragraphs>
  <Slides>59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Times New Roman</vt:lpstr>
      <vt:lpstr>Century Schoolbook</vt:lpstr>
      <vt:lpstr>Wingdings</vt:lpstr>
      <vt:lpstr>Wingdings 2</vt:lpstr>
      <vt:lpstr>DejaVu Sans</vt:lpstr>
      <vt:lpstr>Book Antiqua</vt:lpstr>
      <vt:lpstr>Courier New</vt:lpstr>
      <vt:lpstr>Oriel</vt:lpstr>
      <vt:lpstr>Linux OS </vt:lpstr>
      <vt:lpstr>Slide 2</vt:lpstr>
      <vt:lpstr>Structure Of Linux Operating System </vt:lpstr>
      <vt:lpstr>Kernel </vt:lpstr>
      <vt:lpstr>Shell:</vt:lpstr>
      <vt:lpstr>Slide 6</vt:lpstr>
      <vt:lpstr>Linux File System</vt:lpstr>
      <vt:lpstr>Slide 8</vt:lpstr>
      <vt:lpstr>Slide 9</vt:lpstr>
      <vt:lpstr>File System Navigation Commands: </vt:lpstr>
      <vt:lpstr>Linux File System Hierarchy: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subject>UP</dc:subject>
  <dc:creator>SWETHA</dc:creator>
  <cp:lastModifiedBy>M Ramakrishna</cp:lastModifiedBy>
  <cp:revision>97</cp:revision>
  <cp:lastPrinted>1601-01-01T00:00:00Z</cp:lastPrinted>
  <dcterms:created xsi:type="dcterms:W3CDTF">2007-11-28T06:10:09Z</dcterms:created>
  <dcterms:modified xsi:type="dcterms:W3CDTF">2021-10-20T08:14:40Z</dcterms:modified>
</cp:coreProperties>
</file>