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Lst>
  <p:sldSz cy="7556500" cx="10083800"/>
  <p:notesSz cx="10083800" cy="7556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127" roundtripDataSignature="AMtx7mgidXleJ2waq/FH0o8+6sLc35p9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80ACAA-480A-4766-8ED0-C35A24CFAE4B}">
  <a:tblStyle styleId="{3380ACAA-480A-4766-8ED0-C35A24CFAE4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7" Type="http://customschemas.google.com/relationships/presentationmetadata" Target="metadata"/><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1008062" y="3589337"/>
            <a:ext cx="8064500" cy="339883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 name="Google Shape;46;p1: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6" name="Google Shape;166;p10: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00: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7" name="Google Shape;797;p100: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01: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5" name="Google Shape;805;p101: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02: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2" name="Google Shape;812;p102: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03: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8" name="Google Shape;818;p103: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104: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3" name="Google Shape;823;p104: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05: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8" name="Google Shape;828;p105: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10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3" name="Google Shape;833;p10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10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8" name="Google Shape;838;p10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10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6" name="Google Shape;846;p10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0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3" name="Google Shape;853;p10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0" name="Google Shape;180;p11: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110: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0" name="Google Shape;860;p110: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111: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7" name="Google Shape;867;p111: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112: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2" name="Google Shape;872;p112: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113: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7" name="Google Shape;877;p113: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14: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5" name="Google Shape;885;p114: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115: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2" name="Google Shape;892;p115: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11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7" name="Google Shape;897;p11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11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2" name="Google Shape;902;p11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11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8" name="Google Shape;908;p11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11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4" name="Google Shape;914;p11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8" name="Google Shape;188;p12: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120: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19" name="Google Shape;919;p120: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6" name="Google Shape;196;p13: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2" name="Google Shape;202;p14: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8" name="Google Shape;208;p15: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1587" y="0"/>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0" name="Google Shape;220;p17: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p:nvPr>
            <p:ph idx="2" type="sldImg"/>
          </p:nvPr>
        </p:nvSpPr>
        <p:spPr>
          <a:xfrm>
            <a:off x="1587" y="0"/>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5" name="Google Shape;225;p18: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5" name="Google Shape;55;p2: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1" name="Google Shape;261;p25: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6" name="Google Shape;266;p2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p2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2" name="Google Shape;282;p2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1" name="Google Shape;71;p3: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7" name="Google Shape;287;p30: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1: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2" name="Google Shape;292;p31: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2" name="Google Shape;302;p33: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4: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7" name="Google Shape;307;p34: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5: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2" name="Google Shape;312;p35: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7" name="Google Shape;317;p3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3" name="Google Shape;323;p3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9" name="Google Shape;329;p3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4" name="Google Shape;334;p39: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0" name="Google Shape;80;p4: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0: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42" name="Google Shape;342;p40: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3" name="Google Shape;363;p41: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2: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1" name="Google Shape;381;p42: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3: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7" name="Google Shape;397;p43: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4: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4" name="Google Shape;414;p44: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5: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23" name="Google Shape;423;p45: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5" name="Google Shape;445;p4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1" name="Google Shape;451;p4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6" name="Google Shape;456;p4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1" name="Google Shape;461;p4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5" name="Google Shape;105;p5: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0: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6" name="Google Shape;466;p50: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1: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2" name="Google Shape;472;p51: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2: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6" name="Google Shape;486;p52: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3: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2" name="Google Shape;492;p53: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4: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7" name="Google Shape;497;p54: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5: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2" name="Google Shape;502;p55: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8" name="Google Shape;508;p5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3" name="Google Shape;513;p5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8" name="Google Shape;518;p5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3" name="Google Shape;523;p5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2" name="Google Shape;122;p6: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0: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8" name="Google Shape;528;p60: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1: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8" name="Google Shape;538;p61: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2: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6" name="Google Shape;556;p62: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3: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1" name="Google Shape;561;p63: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4: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8" name="Google Shape;568;p64: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5: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4" name="Google Shape;574;p65: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9" name="Google Shape;579;p6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6" name="Google Shape;586;p6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3" name="Google Shape;593;p6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1" name="Google Shape;601;p6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3" name="Google Shape;133;p7: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70: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7" name="Google Shape;607;p70: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71: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4" name="Google Shape;614;p71: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2: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0" name="Google Shape;620;p72: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3: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5" name="Google Shape;625;p73: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74: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0" name="Google Shape;630;p74: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75: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9" name="Google Shape;649;p75: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7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55" name="Google Shape;655;p7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1" name="Google Shape;661;p7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7" name="Google Shape;667;p7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7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4" name="Google Shape;674;p7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6" name="Google Shape;146;p8: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80: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0" name="Google Shape;680;p80: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81: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5" name="Google Shape;685;p81: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82: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1" name="Google Shape;691;p82: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83: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7" name="Google Shape;697;p83: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84: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2" name="Google Shape;702;p84: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85: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7" name="Google Shape;707;p85: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8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2" name="Google Shape;712;p8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8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7" name="Google Shape;717;p8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8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3" name="Google Shape;723;p8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8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0" name="Google Shape;730;p8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3151187" y="574675"/>
            <a:ext cx="3781425" cy="2833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7" name="Google Shape;157;p9:notes"/>
          <p:cNvSpPr txBox="1"/>
          <p:nvPr>
            <p:ph idx="1" type="body"/>
          </p:nvPr>
        </p:nvSpPr>
        <p:spPr>
          <a:xfrm>
            <a:off x="1008062" y="3589337"/>
            <a:ext cx="8066087" cy="34004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90: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7" name="Google Shape;737;p90: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91: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4" name="Google Shape;744;p91: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92: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9" name="Google Shape;749;p92: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93: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4" name="Google Shape;754;p93: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94: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1" name="Google Shape;761;p94: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95: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6" name="Google Shape;766;p95: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96: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3" name="Google Shape;773;p96: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97: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8" name="Google Shape;778;p97: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98: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5" name="Google Shape;785;p98: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99:notes"/>
          <p:cNvSpPr txBox="1"/>
          <p:nvPr>
            <p:ph idx="1" type="body"/>
          </p:nvPr>
        </p:nvSpPr>
        <p:spPr>
          <a:xfrm>
            <a:off x="1008062" y="3589337"/>
            <a:ext cx="8064500" cy="33988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2" name="Google Shape;792;p99:notes"/>
          <p:cNvSpPr/>
          <p:nvPr>
            <p:ph idx="2" type="sldImg"/>
          </p:nvPr>
        </p:nvSpPr>
        <p:spPr>
          <a:xfrm>
            <a:off x="0" y="57467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1"/>
          <p:cNvSpPr txBox="1"/>
          <p:nvPr>
            <p:ph type="title"/>
          </p:nvPr>
        </p:nvSpPr>
        <p:spPr>
          <a:xfrm>
            <a:off x="503237" y="301625"/>
            <a:ext cx="9072562" cy="126047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131"/>
          <p:cNvSpPr txBox="1"/>
          <p:nvPr>
            <p:ph idx="1" type="body"/>
          </p:nvPr>
        </p:nvSpPr>
        <p:spPr>
          <a:xfrm>
            <a:off x="503238" y="1768475"/>
            <a:ext cx="4459287" cy="4379913"/>
          </a:xfrm>
          <a:prstGeom prst="rect">
            <a:avLst/>
          </a:prstGeom>
          <a:noFill/>
          <a:ln>
            <a:noFill/>
          </a:ln>
        </p:spPr>
        <p:txBody>
          <a:bodyPr anchorCtr="0" anchor="t" bIns="0" lIns="0" spcFirstLastPara="1" rIns="0" wrap="square" tIns="0">
            <a:noAutofit/>
          </a:bodyPr>
          <a:lstStyle>
            <a:lvl1pPr indent="-406400" lvl="0" marL="457200" algn="l">
              <a:spcBef>
                <a:spcPts val="800"/>
              </a:spcBef>
              <a:spcAft>
                <a:spcPts val="0"/>
              </a:spcAft>
              <a:buSzPts val="2800"/>
              <a:buChar char="•"/>
              <a:defRPr sz="2800"/>
            </a:lvl1pPr>
            <a:lvl2pPr indent="-381000" lvl="1" marL="914400" algn="l">
              <a:spcBef>
                <a:spcPts val="700"/>
              </a:spcBef>
              <a:spcAft>
                <a:spcPts val="0"/>
              </a:spcAft>
              <a:buSzPts val="2400"/>
              <a:buChar char="–"/>
              <a:defRPr sz="2400"/>
            </a:lvl2pPr>
            <a:lvl3pPr indent="-355600" lvl="2" marL="1371600" algn="l">
              <a:spcBef>
                <a:spcPts val="600"/>
              </a:spcBef>
              <a:spcAft>
                <a:spcPts val="0"/>
              </a:spcAft>
              <a:buSzPts val="2000"/>
              <a:buChar char="•"/>
              <a:defRPr sz="2000"/>
            </a:lvl3pPr>
            <a:lvl4pPr indent="-342900" lvl="3" marL="1828800" algn="l">
              <a:spcBef>
                <a:spcPts val="500"/>
              </a:spcBef>
              <a:spcAft>
                <a:spcPts val="0"/>
              </a:spcAft>
              <a:buSzPts val="1800"/>
              <a:buChar char="–"/>
              <a:defRPr sz="1800"/>
            </a:lvl4pPr>
            <a:lvl5pPr indent="-342900" lvl="4" marL="2286000" algn="l">
              <a:spcBef>
                <a:spcPts val="500"/>
              </a:spcBef>
              <a:spcAft>
                <a:spcPts val="0"/>
              </a:spcAft>
              <a:buSzPts val="1800"/>
              <a:buChar char="»"/>
              <a:defRPr sz="1800"/>
            </a:lvl5pPr>
            <a:lvl6pPr indent="-228600" lvl="5" marL="2743200" algn="l">
              <a:spcBef>
                <a:spcPts val="500"/>
              </a:spcBef>
              <a:spcAft>
                <a:spcPts val="0"/>
              </a:spcAft>
              <a:buSzPts val="1400"/>
              <a:buNone/>
              <a:defRPr sz="1800"/>
            </a:lvl6pPr>
            <a:lvl7pPr indent="-228600" lvl="6" marL="3200400" algn="l">
              <a:spcBef>
                <a:spcPts val="500"/>
              </a:spcBef>
              <a:spcAft>
                <a:spcPts val="0"/>
              </a:spcAft>
              <a:buSzPts val="1400"/>
              <a:buNone/>
              <a:defRPr sz="1800"/>
            </a:lvl7pPr>
            <a:lvl8pPr indent="-228600" lvl="7" marL="3657600" algn="l">
              <a:spcBef>
                <a:spcPts val="500"/>
              </a:spcBef>
              <a:spcAft>
                <a:spcPts val="0"/>
              </a:spcAft>
              <a:buSzPts val="1400"/>
              <a:buNone/>
              <a:defRPr sz="1800"/>
            </a:lvl8pPr>
            <a:lvl9pPr indent="-228600" lvl="8" marL="4114800" algn="l">
              <a:spcBef>
                <a:spcPts val="500"/>
              </a:spcBef>
              <a:spcAft>
                <a:spcPts val="0"/>
              </a:spcAft>
              <a:buSzPts val="1400"/>
              <a:buNone/>
              <a:defRPr sz="1800"/>
            </a:lvl9pPr>
          </a:lstStyle>
          <a:p/>
        </p:txBody>
      </p:sp>
      <p:sp>
        <p:nvSpPr>
          <p:cNvPr id="40" name="Google Shape;40;p131"/>
          <p:cNvSpPr txBox="1"/>
          <p:nvPr>
            <p:ph idx="2" type="body"/>
          </p:nvPr>
        </p:nvSpPr>
        <p:spPr>
          <a:xfrm>
            <a:off x="5114925" y="1768475"/>
            <a:ext cx="4460875" cy="4379913"/>
          </a:xfrm>
          <a:prstGeom prst="rect">
            <a:avLst/>
          </a:prstGeom>
          <a:noFill/>
          <a:ln>
            <a:noFill/>
          </a:ln>
        </p:spPr>
        <p:txBody>
          <a:bodyPr anchorCtr="0" anchor="t" bIns="0" lIns="0" spcFirstLastPara="1" rIns="0" wrap="square" tIns="0">
            <a:noAutofit/>
          </a:bodyPr>
          <a:lstStyle>
            <a:lvl1pPr indent="-406400" lvl="0" marL="457200" algn="l">
              <a:spcBef>
                <a:spcPts val="800"/>
              </a:spcBef>
              <a:spcAft>
                <a:spcPts val="0"/>
              </a:spcAft>
              <a:buSzPts val="2800"/>
              <a:buChar char="•"/>
              <a:defRPr sz="2800"/>
            </a:lvl1pPr>
            <a:lvl2pPr indent="-381000" lvl="1" marL="914400" algn="l">
              <a:spcBef>
                <a:spcPts val="700"/>
              </a:spcBef>
              <a:spcAft>
                <a:spcPts val="0"/>
              </a:spcAft>
              <a:buSzPts val="2400"/>
              <a:buChar char="–"/>
              <a:defRPr sz="2400"/>
            </a:lvl2pPr>
            <a:lvl3pPr indent="-355600" lvl="2" marL="1371600" algn="l">
              <a:spcBef>
                <a:spcPts val="600"/>
              </a:spcBef>
              <a:spcAft>
                <a:spcPts val="0"/>
              </a:spcAft>
              <a:buSzPts val="2000"/>
              <a:buChar char="•"/>
              <a:defRPr sz="2000"/>
            </a:lvl3pPr>
            <a:lvl4pPr indent="-342900" lvl="3" marL="1828800" algn="l">
              <a:spcBef>
                <a:spcPts val="500"/>
              </a:spcBef>
              <a:spcAft>
                <a:spcPts val="0"/>
              </a:spcAft>
              <a:buSzPts val="1800"/>
              <a:buChar char="–"/>
              <a:defRPr sz="1800"/>
            </a:lvl4pPr>
            <a:lvl5pPr indent="-342900" lvl="4" marL="2286000" algn="l">
              <a:spcBef>
                <a:spcPts val="500"/>
              </a:spcBef>
              <a:spcAft>
                <a:spcPts val="0"/>
              </a:spcAft>
              <a:buSzPts val="1800"/>
              <a:buChar char="»"/>
              <a:defRPr sz="1800"/>
            </a:lvl5pPr>
            <a:lvl6pPr indent="-228600" lvl="5" marL="2743200" algn="l">
              <a:spcBef>
                <a:spcPts val="500"/>
              </a:spcBef>
              <a:spcAft>
                <a:spcPts val="0"/>
              </a:spcAft>
              <a:buSzPts val="1400"/>
              <a:buNone/>
              <a:defRPr sz="1800"/>
            </a:lvl6pPr>
            <a:lvl7pPr indent="-228600" lvl="6" marL="3200400" algn="l">
              <a:spcBef>
                <a:spcPts val="500"/>
              </a:spcBef>
              <a:spcAft>
                <a:spcPts val="0"/>
              </a:spcAft>
              <a:buSzPts val="1400"/>
              <a:buNone/>
              <a:defRPr sz="1800"/>
            </a:lvl7pPr>
            <a:lvl8pPr indent="-228600" lvl="7" marL="3657600" algn="l">
              <a:spcBef>
                <a:spcPts val="500"/>
              </a:spcBef>
              <a:spcAft>
                <a:spcPts val="0"/>
              </a:spcAft>
              <a:buSzPts val="1400"/>
              <a:buNone/>
              <a:defRPr sz="1800"/>
            </a:lvl8pPr>
            <a:lvl9pPr indent="-228600" lvl="8" marL="4114800" algn="l">
              <a:spcBef>
                <a:spcPts val="50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132"/>
          <p:cNvSpPr txBox="1"/>
          <p:nvPr>
            <p:ph type="ctrTitle"/>
          </p:nvPr>
        </p:nvSpPr>
        <p:spPr>
          <a:xfrm>
            <a:off x="755650" y="2347913"/>
            <a:ext cx="8572500" cy="1619250"/>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132"/>
          <p:cNvSpPr txBox="1"/>
          <p:nvPr>
            <p:ph idx="1" type="subTitle"/>
          </p:nvPr>
        </p:nvSpPr>
        <p:spPr>
          <a:xfrm>
            <a:off x="1512888" y="4281488"/>
            <a:ext cx="7058025" cy="1931987"/>
          </a:xfrm>
          <a:prstGeom prst="rect">
            <a:avLst/>
          </a:prstGeom>
          <a:noFill/>
          <a:ln>
            <a:noFill/>
          </a:ln>
        </p:spPr>
        <p:txBody>
          <a:bodyPr anchorCtr="0" anchor="t" bIns="0" lIns="0" spcFirstLastPara="1" rIns="0" wrap="square" tIns="0">
            <a:noAutofit/>
          </a:bodyPr>
          <a:lstStyle>
            <a:lvl1pPr lvl="0" algn="ctr">
              <a:spcBef>
                <a:spcPts val="800"/>
              </a:spcBef>
              <a:spcAft>
                <a:spcPts val="0"/>
              </a:spcAft>
              <a:buSzPts val="3200"/>
              <a:buNone/>
              <a:defRPr/>
            </a:lvl1pPr>
            <a:lvl2pPr lvl="1" algn="ctr">
              <a:spcBef>
                <a:spcPts val="700"/>
              </a:spcBef>
              <a:spcAft>
                <a:spcPts val="0"/>
              </a:spcAft>
              <a:buSzPts val="2800"/>
              <a:buNone/>
              <a:defRPr/>
            </a:lvl2pPr>
            <a:lvl3pPr lvl="2" algn="ctr">
              <a:spcBef>
                <a:spcPts val="600"/>
              </a:spcBef>
              <a:spcAft>
                <a:spcPts val="0"/>
              </a:spcAft>
              <a:buSzPts val="2400"/>
              <a:buNone/>
              <a:defRPr/>
            </a:lvl3pPr>
            <a:lvl4pPr lvl="3" algn="ctr">
              <a:spcBef>
                <a:spcPts val="500"/>
              </a:spcBef>
              <a:spcAft>
                <a:spcPts val="0"/>
              </a:spcAft>
              <a:buSzPts val="2000"/>
              <a:buNone/>
              <a:defRPr/>
            </a:lvl4pPr>
            <a:lvl5pPr lvl="4" algn="ctr">
              <a:spcBef>
                <a:spcPts val="500"/>
              </a:spcBef>
              <a:spcAft>
                <a:spcPts val="0"/>
              </a:spcAft>
              <a:buSzPts val="2000"/>
              <a:buNone/>
              <a:defRPr/>
            </a:lvl5pPr>
            <a:lvl6pPr lvl="5" algn="ctr">
              <a:spcBef>
                <a:spcPts val="500"/>
              </a:spcBef>
              <a:spcAft>
                <a:spcPts val="0"/>
              </a:spcAft>
              <a:buSzPts val="2000"/>
              <a:buNone/>
              <a:defRPr/>
            </a:lvl6pPr>
            <a:lvl7pPr lvl="6" algn="ctr">
              <a:spcBef>
                <a:spcPts val="500"/>
              </a:spcBef>
              <a:spcAft>
                <a:spcPts val="0"/>
              </a:spcAft>
              <a:buSzPts val="2000"/>
              <a:buNone/>
              <a:defRPr/>
            </a:lvl7pPr>
            <a:lvl8pPr lvl="7" algn="ctr">
              <a:spcBef>
                <a:spcPts val="500"/>
              </a:spcBef>
              <a:spcAft>
                <a:spcPts val="0"/>
              </a:spcAft>
              <a:buSzPts val="2000"/>
              <a:buNone/>
              <a:defRPr/>
            </a:lvl8pPr>
            <a:lvl9pPr lvl="8" algn="ctr">
              <a:spcBef>
                <a:spcPts val="500"/>
              </a:spcBef>
              <a:spcAft>
                <a:spcPts val="0"/>
              </a:spcAft>
              <a:buSzPts val="2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p123"/>
          <p:cNvSpPr txBox="1"/>
          <p:nvPr>
            <p:ph type="title"/>
          </p:nvPr>
        </p:nvSpPr>
        <p:spPr>
          <a:xfrm>
            <a:off x="503237" y="301625"/>
            <a:ext cx="9072562" cy="126047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 name="Google Shape;11;p123"/>
          <p:cNvSpPr txBox="1"/>
          <p:nvPr>
            <p:ph idx="1" type="body"/>
          </p:nvPr>
        </p:nvSpPr>
        <p:spPr>
          <a:xfrm>
            <a:off x="503237" y="1768475"/>
            <a:ext cx="9072562" cy="4379912"/>
          </a:xfrm>
          <a:prstGeom prst="rect">
            <a:avLst/>
          </a:prstGeom>
          <a:noFill/>
          <a:ln>
            <a:noFill/>
          </a:ln>
        </p:spPr>
        <p:txBody>
          <a:bodyPr anchorCtr="0" anchor="t" bIns="0" lIns="0" spcFirstLastPara="1" rIns="0" wrap="square" tIns="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228600" lvl="5" marL="2743200" algn="l">
              <a:spcBef>
                <a:spcPts val="500"/>
              </a:spcBef>
              <a:spcAft>
                <a:spcPts val="0"/>
              </a:spcAft>
              <a:buSzPts val="1400"/>
              <a:buNone/>
              <a:defRPr/>
            </a:lvl6pPr>
            <a:lvl7pPr indent="-228600" lvl="6" marL="3200400" algn="l">
              <a:spcBef>
                <a:spcPts val="500"/>
              </a:spcBef>
              <a:spcAft>
                <a:spcPts val="0"/>
              </a:spcAft>
              <a:buSzPts val="1400"/>
              <a:buNone/>
              <a:defRPr/>
            </a:lvl7pPr>
            <a:lvl8pPr indent="-228600" lvl="7" marL="3657600" algn="l">
              <a:spcBef>
                <a:spcPts val="500"/>
              </a:spcBef>
              <a:spcAft>
                <a:spcPts val="0"/>
              </a:spcAft>
              <a:buSzPts val="1400"/>
              <a:buNone/>
              <a:defRPr/>
            </a:lvl8pPr>
            <a:lvl9pPr indent="-228600" lvl="8" marL="4114800" algn="l">
              <a:spcBef>
                <a:spcPts val="50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124"/>
          <p:cNvSpPr txBox="1"/>
          <p:nvPr>
            <p:ph type="title"/>
          </p:nvPr>
        </p:nvSpPr>
        <p:spPr>
          <a:xfrm>
            <a:off x="796925" y="4856163"/>
            <a:ext cx="8570913" cy="15001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124"/>
          <p:cNvSpPr txBox="1"/>
          <p:nvPr>
            <p:ph idx="1" type="body"/>
          </p:nvPr>
        </p:nvSpPr>
        <p:spPr>
          <a:xfrm>
            <a:off x="796925" y="3201988"/>
            <a:ext cx="8570913" cy="1654175"/>
          </a:xfrm>
          <a:prstGeom prst="rect">
            <a:avLst/>
          </a:prstGeom>
          <a:noFill/>
          <a:ln>
            <a:noFill/>
          </a:ln>
        </p:spPr>
        <p:txBody>
          <a:bodyPr anchorCtr="0" anchor="b" bIns="0" lIns="0" spcFirstLastPara="1" rIns="0" wrap="square" tIns="0">
            <a:noAutofit/>
          </a:bodyPr>
          <a:lstStyle>
            <a:lvl1pPr indent="-228600" lvl="0" marL="457200" algn="l">
              <a:spcBef>
                <a:spcPts val="800"/>
              </a:spcBef>
              <a:spcAft>
                <a:spcPts val="0"/>
              </a:spcAft>
              <a:buSzPts val="2000"/>
              <a:buNone/>
              <a:defRPr sz="2000"/>
            </a:lvl1pPr>
            <a:lvl2pPr indent="-228600" lvl="1" marL="914400" algn="l">
              <a:spcBef>
                <a:spcPts val="700"/>
              </a:spcBef>
              <a:spcAft>
                <a:spcPts val="0"/>
              </a:spcAft>
              <a:buSzPts val="1800"/>
              <a:buNone/>
              <a:defRPr sz="1800"/>
            </a:lvl2pPr>
            <a:lvl3pPr indent="-228600" lvl="2" marL="1371600" algn="l">
              <a:spcBef>
                <a:spcPts val="600"/>
              </a:spcBef>
              <a:spcAft>
                <a:spcPts val="0"/>
              </a:spcAft>
              <a:buSzPts val="1600"/>
              <a:buNone/>
              <a:defRPr sz="1600"/>
            </a:lvl3pPr>
            <a:lvl4pPr indent="-228600" lvl="3" marL="1828800" algn="l">
              <a:spcBef>
                <a:spcPts val="500"/>
              </a:spcBef>
              <a:spcAft>
                <a:spcPts val="0"/>
              </a:spcAft>
              <a:buSzPts val="1400"/>
              <a:buNone/>
              <a:defRPr sz="1400"/>
            </a:lvl4pPr>
            <a:lvl5pPr indent="-228600" lvl="4" marL="2286000" algn="l">
              <a:spcBef>
                <a:spcPts val="500"/>
              </a:spcBef>
              <a:spcAft>
                <a:spcPts val="0"/>
              </a:spcAft>
              <a:buSzPts val="1400"/>
              <a:buNone/>
              <a:defRPr sz="1400"/>
            </a:lvl5pPr>
            <a:lvl6pPr indent="-228600" lvl="5" marL="2743200" algn="l">
              <a:spcBef>
                <a:spcPts val="500"/>
              </a:spcBef>
              <a:spcAft>
                <a:spcPts val="0"/>
              </a:spcAft>
              <a:buSzPts val="1400"/>
              <a:buNone/>
              <a:defRPr sz="1400"/>
            </a:lvl6pPr>
            <a:lvl7pPr indent="-228600" lvl="6" marL="3200400" algn="l">
              <a:spcBef>
                <a:spcPts val="500"/>
              </a:spcBef>
              <a:spcAft>
                <a:spcPts val="0"/>
              </a:spcAft>
              <a:buSzPts val="1400"/>
              <a:buNone/>
              <a:defRPr sz="1400"/>
            </a:lvl7pPr>
            <a:lvl8pPr indent="-228600" lvl="7" marL="3657600" algn="l">
              <a:spcBef>
                <a:spcPts val="500"/>
              </a:spcBef>
              <a:spcAft>
                <a:spcPts val="0"/>
              </a:spcAft>
              <a:buSzPts val="1400"/>
              <a:buNone/>
              <a:defRPr sz="1400"/>
            </a:lvl8pPr>
            <a:lvl9pPr indent="-228600" lvl="8" marL="4114800" algn="l">
              <a:spcBef>
                <a:spcPts val="50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 name="Shape 15"/>
        <p:cNvGrpSpPr/>
        <p:nvPr/>
      </p:nvGrpSpPr>
      <p:grpSpPr>
        <a:xfrm>
          <a:off x="0" y="0"/>
          <a:ext cx="0" cy="0"/>
          <a:chOff x="0" y="0"/>
          <a:chExt cx="0" cy="0"/>
        </a:xfrm>
      </p:grpSpPr>
      <p:sp>
        <p:nvSpPr>
          <p:cNvPr id="16" name="Google Shape;16;p125"/>
          <p:cNvSpPr txBox="1"/>
          <p:nvPr>
            <p:ph type="title"/>
          </p:nvPr>
        </p:nvSpPr>
        <p:spPr>
          <a:xfrm rot="5400000">
            <a:off x="5518944" y="2091531"/>
            <a:ext cx="5846763" cy="2266950"/>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25"/>
          <p:cNvSpPr txBox="1"/>
          <p:nvPr>
            <p:ph idx="1" type="body"/>
          </p:nvPr>
        </p:nvSpPr>
        <p:spPr>
          <a:xfrm rot="5400000">
            <a:off x="906462" y="-101600"/>
            <a:ext cx="5846763" cy="6653212"/>
          </a:xfrm>
          <a:prstGeom prst="rect">
            <a:avLst/>
          </a:prstGeom>
          <a:noFill/>
          <a:ln>
            <a:noFill/>
          </a:ln>
        </p:spPr>
        <p:txBody>
          <a:bodyPr anchorCtr="0" anchor="t" bIns="0" lIns="0" spcFirstLastPara="1" rIns="0" wrap="square" tIns="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228600" lvl="5" marL="2743200" algn="l">
              <a:spcBef>
                <a:spcPts val="500"/>
              </a:spcBef>
              <a:spcAft>
                <a:spcPts val="0"/>
              </a:spcAft>
              <a:buSzPts val="1400"/>
              <a:buNone/>
              <a:defRPr/>
            </a:lvl6pPr>
            <a:lvl7pPr indent="-228600" lvl="6" marL="3200400" algn="l">
              <a:spcBef>
                <a:spcPts val="500"/>
              </a:spcBef>
              <a:spcAft>
                <a:spcPts val="0"/>
              </a:spcAft>
              <a:buSzPts val="1400"/>
              <a:buNone/>
              <a:defRPr/>
            </a:lvl7pPr>
            <a:lvl8pPr indent="-228600" lvl="7" marL="3657600" algn="l">
              <a:spcBef>
                <a:spcPts val="500"/>
              </a:spcBef>
              <a:spcAft>
                <a:spcPts val="0"/>
              </a:spcAft>
              <a:buSzPts val="1400"/>
              <a:buNone/>
              <a:defRPr/>
            </a:lvl8pPr>
            <a:lvl9pPr indent="-228600" lvl="8" marL="4114800" algn="l">
              <a:spcBef>
                <a:spcPts val="50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 name="Shape 18"/>
        <p:cNvGrpSpPr/>
        <p:nvPr/>
      </p:nvGrpSpPr>
      <p:grpSpPr>
        <a:xfrm>
          <a:off x="0" y="0"/>
          <a:ext cx="0" cy="0"/>
          <a:chOff x="0" y="0"/>
          <a:chExt cx="0" cy="0"/>
        </a:xfrm>
      </p:grpSpPr>
      <p:sp>
        <p:nvSpPr>
          <p:cNvPr id="19" name="Google Shape;19;p126"/>
          <p:cNvSpPr txBox="1"/>
          <p:nvPr>
            <p:ph type="title"/>
          </p:nvPr>
        </p:nvSpPr>
        <p:spPr>
          <a:xfrm>
            <a:off x="503237" y="301625"/>
            <a:ext cx="9072562" cy="126047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126"/>
          <p:cNvSpPr txBox="1"/>
          <p:nvPr>
            <p:ph idx="1" type="body"/>
          </p:nvPr>
        </p:nvSpPr>
        <p:spPr>
          <a:xfrm rot="5400000">
            <a:off x="2849562" y="-577850"/>
            <a:ext cx="4379912" cy="9072562"/>
          </a:xfrm>
          <a:prstGeom prst="rect">
            <a:avLst/>
          </a:prstGeom>
          <a:noFill/>
          <a:ln>
            <a:noFill/>
          </a:ln>
        </p:spPr>
        <p:txBody>
          <a:bodyPr anchorCtr="0" anchor="t" bIns="0" lIns="0" spcFirstLastPara="1" rIns="0" wrap="square" tIns="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228600" lvl="5" marL="2743200" algn="l">
              <a:spcBef>
                <a:spcPts val="500"/>
              </a:spcBef>
              <a:spcAft>
                <a:spcPts val="0"/>
              </a:spcAft>
              <a:buSzPts val="1400"/>
              <a:buNone/>
              <a:defRPr/>
            </a:lvl6pPr>
            <a:lvl7pPr indent="-228600" lvl="6" marL="3200400" algn="l">
              <a:spcBef>
                <a:spcPts val="500"/>
              </a:spcBef>
              <a:spcAft>
                <a:spcPts val="0"/>
              </a:spcAft>
              <a:buSzPts val="1400"/>
              <a:buNone/>
              <a:defRPr/>
            </a:lvl7pPr>
            <a:lvl8pPr indent="-228600" lvl="7" marL="3657600" algn="l">
              <a:spcBef>
                <a:spcPts val="500"/>
              </a:spcBef>
              <a:spcAft>
                <a:spcPts val="0"/>
              </a:spcAft>
              <a:buSzPts val="1400"/>
              <a:buNone/>
              <a:defRPr/>
            </a:lvl8pPr>
            <a:lvl9pPr indent="-228600" lvl="8" marL="4114800" algn="l">
              <a:spcBef>
                <a:spcPts val="50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 name="Shape 21"/>
        <p:cNvGrpSpPr/>
        <p:nvPr/>
      </p:nvGrpSpPr>
      <p:grpSpPr>
        <a:xfrm>
          <a:off x="0" y="0"/>
          <a:ext cx="0" cy="0"/>
          <a:chOff x="0" y="0"/>
          <a:chExt cx="0" cy="0"/>
        </a:xfrm>
      </p:grpSpPr>
      <p:sp>
        <p:nvSpPr>
          <p:cNvPr id="22" name="Google Shape;22;p127"/>
          <p:cNvSpPr txBox="1"/>
          <p:nvPr>
            <p:ph type="title"/>
          </p:nvPr>
        </p:nvSpPr>
        <p:spPr>
          <a:xfrm>
            <a:off x="1976438" y="5289550"/>
            <a:ext cx="6049962" cy="62388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27"/>
          <p:cNvSpPr/>
          <p:nvPr>
            <p:ph idx="2" type="pic"/>
          </p:nvPr>
        </p:nvSpPr>
        <p:spPr>
          <a:xfrm>
            <a:off x="1976438" y="674688"/>
            <a:ext cx="6049962" cy="4533900"/>
          </a:xfrm>
          <a:prstGeom prst="rect">
            <a:avLst/>
          </a:prstGeom>
          <a:noFill/>
          <a:ln>
            <a:noFill/>
          </a:ln>
        </p:spPr>
      </p:sp>
      <p:sp>
        <p:nvSpPr>
          <p:cNvPr id="24" name="Google Shape;24;p127"/>
          <p:cNvSpPr txBox="1"/>
          <p:nvPr>
            <p:ph idx="1" type="body"/>
          </p:nvPr>
        </p:nvSpPr>
        <p:spPr>
          <a:xfrm>
            <a:off x="1976438" y="5913438"/>
            <a:ext cx="6049962" cy="887412"/>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SzPts val="1400"/>
              <a:buNone/>
              <a:defRPr sz="1400"/>
            </a:lvl1pPr>
            <a:lvl2pPr indent="-228600" lvl="1" marL="914400" algn="l">
              <a:spcBef>
                <a:spcPts val="7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500"/>
              </a:spcBef>
              <a:spcAft>
                <a:spcPts val="0"/>
              </a:spcAft>
              <a:buSzPts val="900"/>
              <a:buNone/>
              <a:defRPr sz="900"/>
            </a:lvl4pPr>
            <a:lvl5pPr indent="-228600" lvl="4" marL="2286000" algn="l">
              <a:spcBef>
                <a:spcPts val="500"/>
              </a:spcBef>
              <a:spcAft>
                <a:spcPts val="0"/>
              </a:spcAft>
              <a:buSzPts val="900"/>
              <a:buNone/>
              <a:defRPr sz="900"/>
            </a:lvl5pPr>
            <a:lvl6pPr indent="-228600" lvl="5" marL="2743200" algn="l">
              <a:spcBef>
                <a:spcPts val="500"/>
              </a:spcBef>
              <a:spcAft>
                <a:spcPts val="0"/>
              </a:spcAft>
              <a:buSzPts val="900"/>
              <a:buNone/>
              <a:defRPr sz="900"/>
            </a:lvl6pPr>
            <a:lvl7pPr indent="-228600" lvl="6" marL="3200400" algn="l">
              <a:spcBef>
                <a:spcPts val="500"/>
              </a:spcBef>
              <a:spcAft>
                <a:spcPts val="0"/>
              </a:spcAft>
              <a:buSzPts val="900"/>
              <a:buNone/>
              <a:defRPr sz="900"/>
            </a:lvl7pPr>
            <a:lvl8pPr indent="-228600" lvl="7" marL="3657600" algn="l">
              <a:spcBef>
                <a:spcPts val="500"/>
              </a:spcBef>
              <a:spcAft>
                <a:spcPts val="0"/>
              </a:spcAft>
              <a:buSzPts val="900"/>
              <a:buNone/>
              <a:defRPr sz="900"/>
            </a:lvl8pPr>
            <a:lvl9pPr indent="-228600" lvl="8" marL="4114800" algn="l">
              <a:spcBef>
                <a:spcPts val="500"/>
              </a:spcBef>
              <a:spcAft>
                <a:spcPts val="0"/>
              </a:spcAft>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 name="Shape 25"/>
        <p:cNvGrpSpPr/>
        <p:nvPr/>
      </p:nvGrpSpPr>
      <p:grpSpPr>
        <a:xfrm>
          <a:off x="0" y="0"/>
          <a:ext cx="0" cy="0"/>
          <a:chOff x="0" y="0"/>
          <a:chExt cx="0" cy="0"/>
        </a:xfrm>
      </p:grpSpPr>
      <p:sp>
        <p:nvSpPr>
          <p:cNvPr id="26" name="Google Shape;26;p128"/>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128"/>
          <p:cNvSpPr txBox="1"/>
          <p:nvPr>
            <p:ph idx="1" type="body"/>
          </p:nvPr>
        </p:nvSpPr>
        <p:spPr>
          <a:xfrm>
            <a:off x="3941763" y="301625"/>
            <a:ext cx="5637212" cy="6448425"/>
          </a:xfrm>
          <a:prstGeom prst="rect">
            <a:avLst/>
          </a:prstGeom>
          <a:noFill/>
          <a:ln>
            <a:noFill/>
          </a:ln>
        </p:spPr>
        <p:txBody>
          <a:bodyPr anchorCtr="0" anchor="t" bIns="0" lIns="0" spcFirstLastPara="1" rIns="0" wrap="square" tIns="0">
            <a:noAutofit/>
          </a:bodyPr>
          <a:lstStyle>
            <a:lvl1pPr indent="-431800" lvl="0" marL="457200" algn="l">
              <a:spcBef>
                <a:spcPts val="800"/>
              </a:spcBef>
              <a:spcAft>
                <a:spcPts val="0"/>
              </a:spcAft>
              <a:buSzPts val="3200"/>
              <a:buChar char="•"/>
              <a:defRPr sz="3200"/>
            </a:lvl1pPr>
            <a:lvl2pPr indent="-406400" lvl="1" marL="914400" algn="l">
              <a:spcBef>
                <a:spcPts val="700"/>
              </a:spcBef>
              <a:spcAft>
                <a:spcPts val="0"/>
              </a:spcAft>
              <a:buSzPts val="2800"/>
              <a:buChar char="–"/>
              <a:defRPr sz="2800"/>
            </a:lvl2pPr>
            <a:lvl3pPr indent="-381000" lvl="2" marL="1371600" algn="l">
              <a:spcBef>
                <a:spcPts val="600"/>
              </a:spcBef>
              <a:spcAft>
                <a:spcPts val="0"/>
              </a:spcAft>
              <a:buSzPts val="2400"/>
              <a:buChar char="•"/>
              <a:defRPr sz="2400"/>
            </a:lvl3pPr>
            <a:lvl4pPr indent="-355600" lvl="3" marL="1828800" algn="l">
              <a:spcBef>
                <a:spcPts val="500"/>
              </a:spcBef>
              <a:spcAft>
                <a:spcPts val="0"/>
              </a:spcAft>
              <a:buSzPts val="2000"/>
              <a:buChar char="–"/>
              <a:defRPr sz="2000"/>
            </a:lvl4pPr>
            <a:lvl5pPr indent="-355600" lvl="4" marL="2286000" algn="l">
              <a:spcBef>
                <a:spcPts val="500"/>
              </a:spcBef>
              <a:spcAft>
                <a:spcPts val="0"/>
              </a:spcAft>
              <a:buSzPts val="2000"/>
              <a:buChar char="»"/>
              <a:defRPr sz="2000"/>
            </a:lvl5pPr>
            <a:lvl6pPr indent="-228600" lvl="5" marL="2743200" algn="l">
              <a:spcBef>
                <a:spcPts val="500"/>
              </a:spcBef>
              <a:spcAft>
                <a:spcPts val="0"/>
              </a:spcAft>
              <a:buSzPts val="1400"/>
              <a:buNone/>
              <a:defRPr sz="2000"/>
            </a:lvl6pPr>
            <a:lvl7pPr indent="-228600" lvl="6" marL="3200400" algn="l">
              <a:spcBef>
                <a:spcPts val="500"/>
              </a:spcBef>
              <a:spcAft>
                <a:spcPts val="0"/>
              </a:spcAft>
              <a:buSzPts val="1400"/>
              <a:buNone/>
              <a:defRPr sz="2000"/>
            </a:lvl7pPr>
            <a:lvl8pPr indent="-228600" lvl="7" marL="3657600" algn="l">
              <a:spcBef>
                <a:spcPts val="500"/>
              </a:spcBef>
              <a:spcAft>
                <a:spcPts val="0"/>
              </a:spcAft>
              <a:buSzPts val="1400"/>
              <a:buNone/>
              <a:defRPr sz="2000"/>
            </a:lvl8pPr>
            <a:lvl9pPr indent="-228600" lvl="8" marL="4114800" algn="l">
              <a:spcBef>
                <a:spcPts val="500"/>
              </a:spcBef>
              <a:spcAft>
                <a:spcPts val="0"/>
              </a:spcAft>
              <a:buSzPts val="1400"/>
              <a:buNone/>
              <a:defRPr sz="2000"/>
            </a:lvl9pPr>
          </a:lstStyle>
          <a:p/>
        </p:txBody>
      </p:sp>
      <p:sp>
        <p:nvSpPr>
          <p:cNvPr id="28" name="Google Shape;28;p128"/>
          <p:cNvSpPr txBox="1"/>
          <p:nvPr>
            <p:ph idx="2" type="body"/>
          </p:nvPr>
        </p:nvSpPr>
        <p:spPr>
          <a:xfrm>
            <a:off x="504825" y="1581150"/>
            <a:ext cx="3316288" cy="5168900"/>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SzPts val="1400"/>
              <a:buNone/>
              <a:defRPr sz="1400"/>
            </a:lvl1pPr>
            <a:lvl2pPr indent="-228600" lvl="1" marL="914400" algn="l">
              <a:spcBef>
                <a:spcPts val="7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500"/>
              </a:spcBef>
              <a:spcAft>
                <a:spcPts val="0"/>
              </a:spcAft>
              <a:buSzPts val="900"/>
              <a:buNone/>
              <a:defRPr sz="900"/>
            </a:lvl4pPr>
            <a:lvl5pPr indent="-228600" lvl="4" marL="2286000" algn="l">
              <a:spcBef>
                <a:spcPts val="500"/>
              </a:spcBef>
              <a:spcAft>
                <a:spcPts val="0"/>
              </a:spcAft>
              <a:buSzPts val="900"/>
              <a:buNone/>
              <a:defRPr sz="900"/>
            </a:lvl5pPr>
            <a:lvl6pPr indent="-228600" lvl="5" marL="2743200" algn="l">
              <a:spcBef>
                <a:spcPts val="500"/>
              </a:spcBef>
              <a:spcAft>
                <a:spcPts val="0"/>
              </a:spcAft>
              <a:buSzPts val="900"/>
              <a:buNone/>
              <a:defRPr sz="900"/>
            </a:lvl6pPr>
            <a:lvl7pPr indent="-228600" lvl="6" marL="3200400" algn="l">
              <a:spcBef>
                <a:spcPts val="500"/>
              </a:spcBef>
              <a:spcAft>
                <a:spcPts val="0"/>
              </a:spcAft>
              <a:buSzPts val="900"/>
              <a:buNone/>
              <a:defRPr sz="900"/>
            </a:lvl7pPr>
            <a:lvl8pPr indent="-228600" lvl="7" marL="3657600" algn="l">
              <a:spcBef>
                <a:spcPts val="500"/>
              </a:spcBef>
              <a:spcAft>
                <a:spcPts val="0"/>
              </a:spcAft>
              <a:buSzPts val="900"/>
              <a:buNone/>
              <a:defRPr sz="900"/>
            </a:lvl8pPr>
            <a:lvl9pPr indent="-228600" lvl="8" marL="4114800" algn="l">
              <a:spcBef>
                <a:spcPts val="500"/>
              </a:spcBef>
              <a:spcAft>
                <a:spcPts val="0"/>
              </a:spcAft>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29"/>
          <p:cNvSpPr txBox="1"/>
          <p:nvPr>
            <p:ph type="title"/>
          </p:nvPr>
        </p:nvSpPr>
        <p:spPr>
          <a:xfrm>
            <a:off x="503237" y="301625"/>
            <a:ext cx="9072562" cy="126047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130"/>
          <p:cNvSpPr txBox="1"/>
          <p:nvPr>
            <p:ph type="title"/>
          </p:nvPr>
        </p:nvSpPr>
        <p:spPr>
          <a:xfrm>
            <a:off x="504825" y="303213"/>
            <a:ext cx="9074150" cy="1258887"/>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130"/>
          <p:cNvSpPr txBox="1"/>
          <p:nvPr>
            <p:ph idx="1" type="body"/>
          </p:nvPr>
        </p:nvSpPr>
        <p:spPr>
          <a:xfrm>
            <a:off x="504825" y="1690688"/>
            <a:ext cx="4454525" cy="706437"/>
          </a:xfrm>
          <a:prstGeom prst="rect">
            <a:avLst/>
          </a:prstGeom>
          <a:noFill/>
          <a:ln>
            <a:noFill/>
          </a:ln>
        </p:spPr>
        <p:txBody>
          <a:bodyPr anchorCtr="0" anchor="b" bIns="0" lIns="0" spcFirstLastPara="1" rIns="0" wrap="square" tIns="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spcBef>
                <a:spcPts val="500"/>
              </a:spcBef>
              <a:spcAft>
                <a:spcPts val="0"/>
              </a:spcAft>
              <a:buSzPts val="1600"/>
              <a:buNone/>
              <a:defRPr b="1" sz="1600"/>
            </a:lvl6pPr>
            <a:lvl7pPr indent="-228600" lvl="6" marL="3200400" algn="l">
              <a:spcBef>
                <a:spcPts val="500"/>
              </a:spcBef>
              <a:spcAft>
                <a:spcPts val="0"/>
              </a:spcAft>
              <a:buSzPts val="1600"/>
              <a:buNone/>
              <a:defRPr b="1" sz="1600"/>
            </a:lvl7pPr>
            <a:lvl8pPr indent="-228600" lvl="7" marL="3657600" algn="l">
              <a:spcBef>
                <a:spcPts val="500"/>
              </a:spcBef>
              <a:spcAft>
                <a:spcPts val="0"/>
              </a:spcAft>
              <a:buSzPts val="1600"/>
              <a:buNone/>
              <a:defRPr b="1" sz="1600"/>
            </a:lvl8pPr>
            <a:lvl9pPr indent="-228600" lvl="8" marL="4114800" algn="l">
              <a:spcBef>
                <a:spcPts val="500"/>
              </a:spcBef>
              <a:spcAft>
                <a:spcPts val="0"/>
              </a:spcAft>
              <a:buSzPts val="1600"/>
              <a:buNone/>
              <a:defRPr b="1" sz="1600"/>
            </a:lvl9pPr>
          </a:lstStyle>
          <a:p/>
        </p:txBody>
      </p:sp>
      <p:sp>
        <p:nvSpPr>
          <p:cNvPr id="34" name="Google Shape;34;p130"/>
          <p:cNvSpPr txBox="1"/>
          <p:nvPr>
            <p:ph idx="2" type="body"/>
          </p:nvPr>
        </p:nvSpPr>
        <p:spPr>
          <a:xfrm>
            <a:off x="504825" y="2397125"/>
            <a:ext cx="4454525" cy="4352925"/>
          </a:xfrm>
          <a:prstGeom prst="rect">
            <a:avLst/>
          </a:prstGeom>
          <a:noFill/>
          <a:ln>
            <a:noFill/>
          </a:ln>
        </p:spPr>
        <p:txBody>
          <a:bodyPr anchorCtr="0" anchor="t" bIns="0" lIns="0" spcFirstLastPara="1" rIns="0" wrap="square" tIns="0">
            <a:noAutofit/>
          </a:bodyPr>
          <a:lstStyle>
            <a:lvl1pPr indent="-381000" lvl="0" marL="457200" algn="l">
              <a:spcBef>
                <a:spcPts val="800"/>
              </a:spcBef>
              <a:spcAft>
                <a:spcPts val="0"/>
              </a:spcAft>
              <a:buSzPts val="2400"/>
              <a:buChar char="•"/>
              <a:defRPr sz="2400"/>
            </a:lvl1pPr>
            <a:lvl2pPr indent="-355600" lvl="1" marL="914400" algn="l">
              <a:spcBef>
                <a:spcPts val="700"/>
              </a:spcBef>
              <a:spcAft>
                <a:spcPts val="0"/>
              </a:spcAft>
              <a:buSzPts val="2000"/>
              <a:buChar char="–"/>
              <a:defRPr sz="2000"/>
            </a:lvl2pPr>
            <a:lvl3pPr indent="-342900" lvl="2" marL="1371600" algn="l">
              <a:spcBef>
                <a:spcPts val="600"/>
              </a:spcBef>
              <a:spcAft>
                <a:spcPts val="0"/>
              </a:spcAft>
              <a:buSzPts val="1800"/>
              <a:buChar char="•"/>
              <a:defRPr sz="1800"/>
            </a:lvl3pPr>
            <a:lvl4pPr indent="-330200" lvl="3" marL="1828800" algn="l">
              <a:spcBef>
                <a:spcPts val="500"/>
              </a:spcBef>
              <a:spcAft>
                <a:spcPts val="0"/>
              </a:spcAft>
              <a:buSzPts val="1600"/>
              <a:buChar char="–"/>
              <a:defRPr sz="1600"/>
            </a:lvl4pPr>
            <a:lvl5pPr indent="-330200" lvl="4" marL="2286000" algn="l">
              <a:spcBef>
                <a:spcPts val="500"/>
              </a:spcBef>
              <a:spcAft>
                <a:spcPts val="0"/>
              </a:spcAft>
              <a:buSzPts val="1600"/>
              <a:buChar char="»"/>
              <a:defRPr sz="1600"/>
            </a:lvl5pPr>
            <a:lvl6pPr indent="-228600" lvl="5" marL="2743200" algn="l">
              <a:spcBef>
                <a:spcPts val="500"/>
              </a:spcBef>
              <a:spcAft>
                <a:spcPts val="0"/>
              </a:spcAft>
              <a:buSzPts val="1400"/>
              <a:buNone/>
              <a:defRPr sz="1600"/>
            </a:lvl6pPr>
            <a:lvl7pPr indent="-228600" lvl="6" marL="3200400" algn="l">
              <a:spcBef>
                <a:spcPts val="500"/>
              </a:spcBef>
              <a:spcAft>
                <a:spcPts val="0"/>
              </a:spcAft>
              <a:buSzPts val="1400"/>
              <a:buNone/>
              <a:defRPr sz="1600"/>
            </a:lvl7pPr>
            <a:lvl8pPr indent="-228600" lvl="7" marL="3657600" algn="l">
              <a:spcBef>
                <a:spcPts val="500"/>
              </a:spcBef>
              <a:spcAft>
                <a:spcPts val="0"/>
              </a:spcAft>
              <a:buSzPts val="1400"/>
              <a:buNone/>
              <a:defRPr sz="1600"/>
            </a:lvl8pPr>
            <a:lvl9pPr indent="-228600" lvl="8" marL="4114800" algn="l">
              <a:spcBef>
                <a:spcPts val="500"/>
              </a:spcBef>
              <a:spcAft>
                <a:spcPts val="0"/>
              </a:spcAft>
              <a:buSzPts val="1400"/>
              <a:buNone/>
              <a:defRPr sz="1600"/>
            </a:lvl9pPr>
          </a:lstStyle>
          <a:p/>
        </p:txBody>
      </p:sp>
      <p:sp>
        <p:nvSpPr>
          <p:cNvPr id="35" name="Google Shape;35;p130"/>
          <p:cNvSpPr txBox="1"/>
          <p:nvPr>
            <p:ph idx="3" type="body"/>
          </p:nvPr>
        </p:nvSpPr>
        <p:spPr>
          <a:xfrm>
            <a:off x="5122863" y="1690688"/>
            <a:ext cx="4456112" cy="706437"/>
          </a:xfrm>
          <a:prstGeom prst="rect">
            <a:avLst/>
          </a:prstGeom>
          <a:noFill/>
          <a:ln>
            <a:noFill/>
          </a:ln>
        </p:spPr>
        <p:txBody>
          <a:bodyPr anchorCtr="0" anchor="b" bIns="0" lIns="0" spcFirstLastPara="1" rIns="0" wrap="square" tIns="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spcBef>
                <a:spcPts val="500"/>
              </a:spcBef>
              <a:spcAft>
                <a:spcPts val="0"/>
              </a:spcAft>
              <a:buSzPts val="1600"/>
              <a:buNone/>
              <a:defRPr b="1" sz="1600"/>
            </a:lvl6pPr>
            <a:lvl7pPr indent="-228600" lvl="6" marL="3200400" algn="l">
              <a:spcBef>
                <a:spcPts val="500"/>
              </a:spcBef>
              <a:spcAft>
                <a:spcPts val="0"/>
              </a:spcAft>
              <a:buSzPts val="1600"/>
              <a:buNone/>
              <a:defRPr b="1" sz="1600"/>
            </a:lvl7pPr>
            <a:lvl8pPr indent="-228600" lvl="7" marL="3657600" algn="l">
              <a:spcBef>
                <a:spcPts val="500"/>
              </a:spcBef>
              <a:spcAft>
                <a:spcPts val="0"/>
              </a:spcAft>
              <a:buSzPts val="1600"/>
              <a:buNone/>
              <a:defRPr b="1" sz="1600"/>
            </a:lvl8pPr>
            <a:lvl9pPr indent="-228600" lvl="8" marL="4114800" algn="l">
              <a:spcBef>
                <a:spcPts val="500"/>
              </a:spcBef>
              <a:spcAft>
                <a:spcPts val="0"/>
              </a:spcAft>
              <a:buSzPts val="1600"/>
              <a:buNone/>
              <a:defRPr b="1" sz="1600"/>
            </a:lvl9pPr>
          </a:lstStyle>
          <a:p/>
        </p:txBody>
      </p:sp>
      <p:sp>
        <p:nvSpPr>
          <p:cNvPr id="36" name="Google Shape;36;p130"/>
          <p:cNvSpPr txBox="1"/>
          <p:nvPr>
            <p:ph idx="4" type="body"/>
          </p:nvPr>
        </p:nvSpPr>
        <p:spPr>
          <a:xfrm>
            <a:off x="5122863" y="2397125"/>
            <a:ext cx="4456112" cy="4352925"/>
          </a:xfrm>
          <a:prstGeom prst="rect">
            <a:avLst/>
          </a:prstGeom>
          <a:noFill/>
          <a:ln>
            <a:noFill/>
          </a:ln>
        </p:spPr>
        <p:txBody>
          <a:bodyPr anchorCtr="0" anchor="t" bIns="0" lIns="0" spcFirstLastPara="1" rIns="0" wrap="square" tIns="0">
            <a:noAutofit/>
          </a:bodyPr>
          <a:lstStyle>
            <a:lvl1pPr indent="-381000" lvl="0" marL="457200" algn="l">
              <a:spcBef>
                <a:spcPts val="800"/>
              </a:spcBef>
              <a:spcAft>
                <a:spcPts val="0"/>
              </a:spcAft>
              <a:buSzPts val="2400"/>
              <a:buChar char="•"/>
              <a:defRPr sz="2400"/>
            </a:lvl1pPr>
            <a:lvl2pPr indent="-355600" lvl="1" marL="914400" algn="l">
              <a:spcBef>
                <a:spcPts val="700"/>
              </a:spcBef>
              <a:spcAft>
                <a:spcPts val="0"/>
              </a:spcAft>
              <a:buSzPts val="2000"/>
              <a:buChar char="–"/>
              <a:defRPr sz="2000"/>
            </a:lvl2pPr>
            <a:lvl3pPr indent="-342900" lvl="2" marL="1371600" algn="l">
              <a:spcBef>
                <a:spcPts val="600"/>
              </a:spcBef>
              <a:spcAft>
                <a:spcPts val="0"/>
              </a:spcAft>
              <a:buSzPts val="1800"/>
              <a:buChar char="•"/>
              <a:defRPr sz="1800"/>
            </a:lvl3pPr>
            <a:lvl4pPr indent="-330200" lvl="3" marL="1828800" algn="l">
              <a:spcBef>
                <a:spcPts val="500"/>
              </a:spcBef>
              <a:spcAft>
                <a:spcPts val="0"/>
              </a:spcAft>
              <a:buSzPts val="1600"/>
              <a:buChar char="–"/>
              <a:defRPr sz="1600"/>
            </a:lvl4pPr>
            <a:lvl5pPr indent="-330200" lvl="4" marL="2286000" algn="l">
              <a:spcBef>
                <a:spcPts val="500"/>
              </a:spcBef>
              <a:spcAft>
                <a:spcPts val="0"/>
              </a:spcAft>
              <a:buSzPts val="1600"/>
              <a:buChar char="»"/>
              <a:defRPr sz="1600"/>
            </a:lvl5pPr>
            <a:lvl6pPr indent="-228600" lvl="5" marL="2743200" algn="l">
              <a:spcBef>
                <a:spcPts val="500"/>
              </a:spcBef>
              <a:spcAft>
                <a:spcPts val="0"/>
              </a:spcAft>
              <a:buSzPts val="1400"/>
              <a:buNone/>
              <a:defRPr sz="1600"/>
            </a:lvl6pPr>
            <a:lvl7pPr indent="-228600" lvl="6" marL="3200400" algn="l">
              <a:spcBef>
                <a:spcPts val="500"/>
              </a:spcBef>
              <a:spcAft>
                <a:spcPts val="0"/>
              </a:spcAft>
              <a:buSzPts val="1400"/>
              <a:buNone/>
              <a:defRPr sz="1600"/>
            </a:lvl7pPr>
            <a:lvl8pPr indent="-228600" lvl="7" marL="3657600" algn="l">
              <a:spcBef>
                <a:spcPts val="500"/>
              </a:spcBef>
              <a:spcAft>
                <a:spcPts val="0"/>
              </a:spcAft>
              <a:buSzPts val="1400"/>
              <a:buNone/>
              <a:defRPr sz="1600"/>
            </a:lvl8pPr>
            <a:lvl9pPr indent="-228600" lvl="8" marL="4114800" algn="l">
              <a:spcBef>
                <a:spcPts val="500"/>
              </a:spcBef>
              <a:spcAft>
                <a:spcPts val="0"/>
              </a:spcAft>
              <a:buSzPts val="14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21"/>
          <p:cNvSpPr txBox="1"/>
          <p:nvPr>
            <p:ph type="title"/>
          </p:nvPr>
        </p:nvSpPr>
        <p:spPr>
          <a:xfrm>
            <a:off x="503237" y="301625"/>
            <a:ext cx="9072562" cy="1260475"/>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7" name="Google Shape;7;p121"/>
          <p:cNvSpPr txBox="1"/>
          <p:nvPr>
            <p:ph idx="1" type="body"/>
          </p:nvPr>
        </p:nvSpPr>
        <p:spPr>
          <a:xfrm>
            <a:off x="503237" y="1768475"/>
            <a:ext cx="9072562" cy="4379912"/>
          </a:xfrm>
          <a:prstGeom prst="rect">
            <a:avLst/>
          </a:prstGeom>
          <a:noFill/>
          <a:ln>
            <a:noFill/>
          </a:ln>
        </p:spPr>
        <p:txBody>
          <a:bodyPr anchorCtr="0" anchor="t" bIns="0" lIns="0" spcFirstLastPara="1" rIns="0" wrap="square" tIns="0">
            <a:noAutofit/>
          </a:bodyPr>
          <a:lstStyle>
            <a:lvl1pPr indent="-431800" lvl="0" marL="457200" marR="0" rtl="0" algn="l">
              <a:spcBef>
                <a:spcPts val="800"/>
              </a:spcBef>
              <a:spcAft>
                <a:spcPts val="0"/>
              </a:spcAft>
              <a:buClr>
                <a:srgbClr val="000000"/>
              </a:buClr>
              <a:buSzPts val="3200"/>
              <a:buFont typeface="Times New Roman"/>
              <a:buChar char="•"/>
              <a:defRPr b="0" i="0" sz="3200" u="none" cap="none" strike="noStrike">
                <a:solidFill>
                  <a:srgbClr val="000000"/>
                </a:solidFill>
                <a:latin typeface="Calibri"/>
                <a:ea typeface="Calibri"/>
                <a:cs typeface="Calibri"/>
                <a:sym typeface="Calibri"/>
              </a:defRPr>
            </a:lvl1pPr>
            <a:lvl2pPr indent="-406400" lvl="1" marL="914400" marR="0" rtl="0" algn="l">
              <a:spcBef>
                <a:spcPts val="700"/>
              </a:spcBef>
              <a:spcAft>
                <a:spcPts val="0"/>
              </a:spcAft>
              <a:buClr>
                <a:srgbClr val="000000"/>
              </a:buClr>
              <a:buSzPts val="2800"/>
              <a:buFont typeface="Times New Roman"/>
              <a:buChar char="–"/>
              <a:defRPr b="0" i="0" sz="2800" u="none" cap="none" strike="noStrike">
                <a:solidFill>
                  <a:srgbClr val="000000"/>
                </a:solidFill>
                <a:latin typeface="Calibri"/>
                <a:ea typeface="Calibri"/>
                <a:cs typeface="Calibri"/>
                <a:sym typeface="Calibri"/>
              </a:defRPr>
            </a:lvl2pPr>
            <a:lvl3pPr indent="-381000" lvl="2" marL="1371600" marR="0" rtl="0" algn="l">
              <a:spcBef>
                <a:spcPts val="600"/>
              </a:spcBef>
              <a:spcAft>
                <a:spcPts val="0"/>
              </a:spcAft>
              <a:buClr>
                <a:srgbClr val="000000"/>
              </a:buClr>
              <a:buSzPts val="2400"/>
              <a:buFont typeface="Times New Roman"/>
              <a:buChar char="•"/>
              <a:defRPr b="0" i="0" sz="2400" u="none" cap="none" strike="noStrike">
                <a:solidFill>
                  <a:srgbClr val="000000"/>
                </a:solidFill>
                <a:latin typeface="Calibri"/>
                <a:ea typeface="Calibri"/>
                <a:cs typeface="Calibri"/>
                <a:sym typeface="Calibri"/>
              </a:defRPr>
            </a:lvl3pPr>
            <a:lvl4pPr indent="-355600" lvl="3" marL="1828800" marR="0" rtl="0" algn="l">
              <a:spcBef>
                <a:spcPts val="500"/>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spcBef>
                <a:spcPts val="500"/>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about:blan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8.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9.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nvSpPr>
        <p:spPr>
          <a:xfrm>
            <a:off x="503237" y="49212"/>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cap="none" strike="noStrik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7F7F7F"/>
              </a:buClr>
              <a:buSzPts val="4400"/>
              <a:buFont typeface="Times New Roman"/>
              <a:buNone/>
            </a:pPr>
            <a:r>
              <a:rPr b="0" i="0" lang="en-US" sz="4400" u="none" cap="none" strike="noStrike">
                <a:solidFill>
                  <a:srgbClr val="7F7F7F"/>
                </a:solidFill>
                <a:latin typeface="Times New Roman"/>
                <a:ea typeface="Times New Roman"/>
                <a:cs typeface="Times New Roman"/>
                <a:sym typeface="Times New Roman"/>
              </a:rPr>
              <a:t>Linux Programming</a:t>
            </a:r>
            <a:endParaRPr/>
          </a:p>
        </p:txBody>
      </p:sp>
      <p:sp>
        <p:nvSpPr>
          <p:cNvPr id="49" name="Google Shape;49;p1"/>
          <p:cNvSpPr/>
          <p:nvPr/>
        </p:nvSpPr>
        <p:spPr>
          <a:xfrm>
            <a:off x="503237" y="49212"/>
            <a:ext cx="9069387" cy="1262062"/>
          </a:xfrm>
          <a:custGeom>
            <a:rect b="b" l="l" r="r" t="t"/>
            <a:pathLst>
              <a:path extrusionOk="0" h="1261110" w="9070340">
                <a:moveTo>
                  <a:pt x="4535170" y="1261110"/>
                </a:moveTo>
                <a:lnTo>
                  <a:pt x="9070340" y="1261110"/>
                </a:lnTo>
                <a:lnTo>
                  <a:pt x="9070340" y="0"/>
                </a:lnTo>
                <a:lnTo>
                  <a:pt x="0" y="0"/>
                </a:lnTo>
                <a:lnTo>
                  <a:pt x="0" y="1261110"/>
                </a:lnTo>
                <a:lnTo>
                  <a:pt x="4535170" y="126111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50" name="Google Shape;50;p1"/>
          <p:cNvSpPr txBox="1"/>
          <p:nvPr/>
        </p:nvSpPr>
        <p:spPr>
          <a:xfrm>
            <a:off x="2600325" y="457200"/>
            <a:ext cx="1444625"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Linux</a:t>
            </a:r>
            <a:endParaRPr/>
          </a:p>
        </p:txBody>
      </p:sp>
      <p:sp>
        <p:nvSpPr>
          <p:cNvPr id="51" name="Google Shape;51;p1"/>
          <p:cNvSpPr txBox="1"/>
          <p:nvPr/>
        </p:nvSpPr>
        <p:spPr>
          <a:xfrm>
            <a:off x="4090987" y="457200"/>
            <a:ext cx="3462337"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Programming</a:t>
            </a:r>
            <a:endParaRPr/>
          </a:p>
        </p:txBody>
      </p:sp>
      <p:sp>
        <p:nvSpPr>
          <p:cNvPr id="52" name="Google Shape;52;p1"/>
          <p:cNvSpPr txBox="1"/>
          <p:nvPr/>
        </p:nvSpPr>
        <p:spPr>
          <a:xfrm>
            <a:off x="698500" y="2940050"/>
            <a:ext cx="8458200" cy="2071687"/>
          </a:xfrm>
          <a:prstGeom prst="rect">
            <a:avLst/>
          </a:prstGeom>
          <a:noFill/>
          <a:ln>
            <a:noFill/>
          </a:ln>
        </p:spPr>
        <p:txBody>
          <a:bodyPr anchorCtr="0" anchor="t" bIns="0" lIns="0" spcFirstLastPara="1" rIns="0" wrap="square" tIns="0">
            <a:noAutofit/>
          </a:bodyPr>
          <a:lstStyle/>
          <a:p>
            <a:pPr indent="-930275" lvl="0" marL="2197100" marR="0" rtl="0" algn="ctr">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endParaRPr/>
          </a:p>
          <a:p>
            <a:pPr indent="-930275" lvl="0" marL="2197100" marR="0" rtl="0" algn="ctr">
              <a:lnSpc>
                <a:spcPct val="103125"/>
              </a:lnSpc>
              <a:spcBef>
                <a:spcPts val="100"/>
              </a:spcBef>
              <a:spcAft>
                <a:spcPts val="0"/>
              </a:spcAft>
              <a:buClr>
                <a:schemeClr val="lt1"/>
              </a:buClr>
              <a:buSzPts val="3200"/>
              <a:buFont typeface="Calibri"/>
              <a:buNone/>
            </a:pPr>
            <a:r>
              <a:t/>
            </a:r>
            <a:endParaRPr b="0" i="0" sz="3200" u="none">
              <a:solidFill>
                <a:srgbClr val="000000"/>
              </a:solidFill>
              <a:latin typeface="Times New Roman"/>
              <a:ea typeface="Times New Roman"/>
              <a:cs typeface="Times New Roman"/>
              <a:sym typeface="Times New Roman"/>
            </a:endParaRPr>
          </a:p>
          <a:p>
            <a:pPr indent="-930275" lvl="0" marL="2197100" marR="0" rtl="0" algn="ctr">
              <a:lnSpc>
                <a:spcPct val="103125"/>
              </a:lnSpc>
              <a:spcBef>
                <a:spcPts val="1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II-UNIT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FF6600"/>
              </a:buClr>
              <a:buSzPts val="4400"/>
              <a:buFont typeface="Times New Roman"/>
              <a:buNone/>
            </a:pPr>
            <a:r>
              <a:rPr b="0" i="0" lang="en-US" sz="4400" u="none">
                <a:solidFill>
                  <a:srgbClr val="FF6600"/>
                </a:solidFill>
                <a:latin typeface="Times New Roman"/>
                <a:ea typeface="Times New Roman"/>
                <a:cs typeface="Times New Roman"/>
                <a:sym typeface="Times New Roman"/>
              </a:rPr>
              <a:t>Environment Cont ol</a:t>
            </a:r>
            <a:endParaRPr/>
          </a:p>
        </p:txBody>
      </p:sp>
      <p:sp>
        <p:nvSpPr>
          <p:cNvPr id="169" name="Google Shape;169;p10"/>
          <p:cNvSpPr/>
          <p:nvPr/>
        </p:nvSpPr>
        <p:spPr>
          <a:xfrm>
            <a:off x="503237" y="301625"/>
            <a:ext cx="9069387" cy="1260475"/>
          </a:xfrm>
          <a:custGeom>
            <a:rect b="b" l="l" r="r" t="t"/>
            <a:pathLst>
              <a:path extrusionOk="0" h="1261109" w="9069070">
                <a:moveTo>
                  <a:pt x="4535170" y="1261109"/>
                </a:moveTo>
                <a:lnTo>
                  <a:pt x="9069070" y="1261109"/>
                </a:lnTo>
                <a:lnTo>
                  <a:pt x="9069070" y="0"/>
                </a:lnTo>
                <a:lnTo>
                  <a:pt x="0" y="0"/>
                </a:lnTo>
                <a:lnTo>
                  <a:pt x="0" y="1261109"/>
                </a:lnTo>
                <a:lnTo>
                  <a:pt x="4535170" y="1261109"/>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0" name="Google Shape;170;p10"/>
          <p:cNvSpPr txBox="1"/>
          <p:nvPr/>
        </p:nvSpPr>
        <p:spPr>
          <a:xfrm>
            <a:off x="647700" y="4432300"/>
            <a:ext cx="4467225" cy="1038225"/>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1" name="Google Shape;171;p10"/>
          <p:cNvSpPr txBox="1"/>
          <p:nvPr/>
        </p:nvSpPr>
        <p:spPr>
          <a:xfrm>
            <a:off x="647700" y="5565775"/>
            <a:ext cx="8356600" cy="1957387"/>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2" name="Google Shape;172;p10"/>
          <p:cNvSpPr txBox="1"/>
          <p:nvPr/>
        </p:nvSpPr>
        <p:spPr>
          <a:xfrm>
            <a:off x="492125" y="1863725"/>
            <a:ext cx="9024937" cy="2524125"/>
          </a:xfrm>
          <a:prstGeom prst="rect">
            <a:avLst/>
          </a:prstGeom>
          <a:noFill/>
          <a:ln>
            <a:noFill/>
          </a:ln>
        </p:spPr>
        <p:txBody>
          <a:bodyPr anchorCtr="0" anchor="t" bIns="0" lIns="0" spcFirstLastPara="1" rIns="0" wrap="square" tIns="0">
            <a:noAutofit/>
          </a:bodyPr>
          <a:lstStyle/>
          <a:p>
            <a:pPr indent="0" lvl="0" marL="12700" marR="0" rtl="0" algn="just">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An environment variable  is a dynamic-named </a:t>
            </a:r>
            <a:r>
              <a:rPr b="0" i="0" lang="en-US" sz="3200" u="none">
                <a:solidFill>
                  <a:srgbClr val="FF6600"/>
                </a:solidFill>
                <a:latin typeface="Times New Roman"/>
                <a:ea typeface="Times New Roman"/>
                <a:cs typeface="Times New Roman"/>
                <a:sym typeface="Times New Roman"/>
              </a:rPr>
              <a:t>value  </a:t>
            </a:r>
            <a:r>
              <a:rPr b="0" i="0" lang="en-US" sz="3200" u="none">
                <a:solidFill>
                  <a:srgbClr val="000000"/>
                </a:solidFill>
                <a:latin typeface="Times New Roman"/>
                <a:ea typeface="Times New Roman"/>
                <a:cs typeface="Times New Roman"/>
                <a:sym typeface="Times New Roman"/>
              </a:rPr>
              <a:t>that can  affect the way running </a:t>
            </a:r>
            <a:r>
              <a:rPr b="0" i="0" lang="en-US" sz="3200" u="none">
                <a:solidFill>
                  <a:srgbClr val="FF6600"/>
                </a:solidFill>
                <a:latin typeface="Times New Roman"/>
                <a:ea typeface="Times New Roman"/>
                <a:cs typeface="Times New Roman"/>
                <a:sym typeface="Times New Roman"/>
              </a:rPr>
              <a:t> </a:t>
            </a:r>
            <a:r>
              <a:rPr b="0" i="0" lang="en-US" sz="3200" u="sng">
                <a:solidFill>
                  <a:srgbClr val="FF6600"/>
                </a:solidFill>
                <a:latin typeface="Times New Roman"/>
                <a:ea typeface="Times New Roman"/>
                <a:cs typeface="Times New Roman"/>
                <a:sym typeface="Times New Roman"/>
              </a:rPr>
              <a:t>processes</a:t>
            </a:r>
            <a:r>
              <a:rPr b="0" i="0" lang="en-US" sz="3200" u="none">
                <a:solidFill>
                  <a:srgbClr val="FF6600"/>
                </a:solidFill>
                <a:latin typeface="Times New Roman"/>
                <a:ea typeface="Times New Roman"/>
                <a:cs typeface="Times New Roman"/>
                <a:sym typeface="Times New Roman"/>
              </a:rPr>
              <a:t> </a:t>
            </a:r>
            <a:r>
              <a:rPr b="0" i="0" lang="en-US" sz="3200" u="sng">
                <a:solidFill>
                  <a:srgbClr val="FF6600"/>
                </a:solidFill>
                <a:latin typeface="Times New Roman"/>
                <a:ea typeface="Times New Roman"/>
                <a:cs typeface="Times New Roman"/>
                <a:sym typeface="Times New Roman"/>
              </a:rPr>
              <a:t>will behave</a:t>
            </a:r>
            <a:r>
              <a:rPr b="0" i="0" lang="en-US" sz="3200" u="none">
                <a:solidFill>
                  <a:srgbClr val="FF6600"/>
                </a:solidFill>
                <a:latin typeface="Times New Roman"/>
                <a:ea typeface="Times New Roman"/>
                <a:cs typeface="Times New Roman"/>
                <a:sym typeface="Times New Roman"/>
              </a:rPr>
              <a:t> </a:t>
            </a:r>
            <a:r>
              <a:rPr b="0" i="0" lang="en-US" sz="3200" u="none">
                <a:solidFill>
                  <a:srgbClr val="000000"/>
                </a:solidFill>
                <a:latin typeface="Times New Roman"/>
                <a:ea typeface="Times New Roman"/>
                <a:cs typeface="Times New Roman"/>
                <a:sym typeface="Times New Roman"/>
              </a:rPr>
              <a:t>on a computer. They are part of the environment in which a process runs</a:t>
            </a:r>
            <a:endParaRPr/>
          </a:p>
          <a:p>
            <a:pPr indent="0" lvl="0" marL="0" marR="0" rtl="0" algn="l">
              <a:lnSpc>
                <a:spcPct val="100000"/>
              </a:lnSpc>
              <a:spcBef>
                <a:spcPts val="0"/>
              </a:spcBef>
              <a:spcAft>
                <a:spcPts val="0"/>
              </a:spcAft>
              <a:buNone/>
            </a:pPr>
            <a:r>
              <a:t/>
            </a:r>
            <a:endParaRPr b="0" i="0" sz="3200" u="none">
              <a:solidFill>
                <a:srgbClr val="000000"/>
              </a:solidFill>
              <a:latin typeface="Times New Roman"/>
              <a:ea typeface="Times New Roman"/>
              <a:cs typeface="Times New Roman"/>
              <a:sym typeface="Times New Roman"/>
            </a:endParaRPr>
          </a:p>
        </p:txBody>
      </p:sp>
      <p:sp>
        <p:nvSpPr>
          <p:cNvPr id="173" name="Google Shape;173;p10"/>
          <p:cNvSpPr txBox="1"/>
          <p:nvPr/>
        </p:nvSpPr>
        <p:spPr>
          <a:xfrm>
            <a:off x="317500" y="3625850"/>
            <a:ext cx="9296400" cy="673100"/>
          </a:xfrm>
          <a:prstGeom prst="rect">
            <a:avLst/>
          </a:prstGeom>
          <a:noFill/>
          <a:ln>
            <a:noFill/>
          </a:ln>
        </p:spPr>
        <p:txBody>
          <a:bodyPr anchorCtr="0" anchor="t" bIns="0" lIns="0" spcFirstLastPara="1" rIns="0" wrap="square" tIns="0">
            <a:noAutofit/>
          </a:bodyPr>
          <a:lstStyle/>
          <a:p>
            <a:pPr indent="-203200" lvl="0" marL="352425" marR="0" rtl="0" algn="l">
              <a:lnSpc>
                <a:spcPct val="103125"/>
              </a:lnSpc>
              <a:spcBef>
                <a:spcPts val="0"/>
              </a:spcBef>
              <a:spcAft>
                <a:spcPts val="0"/>
              </a:spcAft>
              <a:buClr>
                <a:srgbClr val="000000"/>
              </a:buClr>
              <a:buSzPts val="3200"/>
              <a:buFont typeface="Arial"/>
              <a:buChar char="•"/>
            </a:pPr>
            <a:r>
              <a:rPr b="0" i="0" lang="en-US" sz="3200" u="none">
                <a:solidFill>
                  <a:srgbClr val="000000"/>
                </a:solidFill>
                <a:latin typeface="Times New Roman"/>
                <a:ea typeface="Times New Roman"/>
                <a:cs typeface="Times New Roman"/>
                <a:sym typeface="Times New Roman"/>
              </a:rPr>
              <a:t> Give information about the system behavior</a:t>
            </a:r>
            <a:endParaRPr/>
          </a:p>
        </p:txBody>
      </p:sp>
      <p:sp>
        <p:nvSpPr>
          <p:cNvPr id="174" name="Google Shape;174;p10"/>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Environment Control</a:t>
            </a:r>
            <a:endParaRPr/>
          </a:p>
        </p:txBody>
      </p:sp>
      <p:sp>
        <p:nvSpPr>
          <p:cNvPr id="175" name="Google Shape;175;p10"/>
          <p:cNvSpPr txBox="1"/>
          <p:nvPr/>
        </p:nvSpPr>
        <p:spPr>
          <a:xfrm>
            <a:off x="1409700" y="2976562"/>
            <a:ext cx="112712"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6" name="Google Shape;176;p10"/>
          <p:cNvSpPr txBox="1"/>
          <p:nvPr/>
        </p:nvSpPr>
        <p:spPr>
          <a:xfrm>
            <a:off x="1884362" y="4068762"/>
            <a:ext cx="111125"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7" name="Google Shape;177;p10"/>
          <p:cNvSpPr txBox="1"/>
          <p:nvPr/>
        </p:nvSpPr>
        <p:spPr>
          <a:xfrm>
            <a:off x="4235450" y="4068762"/>
            <a:ext cx="111125"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0"/>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800" name="Google Shape;800;p100"/>
          <p:cNvSpPr txBox="1"/>
          <p:nvPr/>
        </p:nvSpPr>
        <p:spPr>
          <a:xfrm>
            <a:off x="0" y="0"/>
            <a:ext cx="10083800" cy="1008062"/>
          </a:xfrm>
          <a:prstGeom prst="rect">
            <a:avLst/>
          </a:prstGeom>
          <a:solidFill>
            <a:srgbClr val="92382E"/>
          </a:solidFill>
          <a:ln cap="flat" cmpd="sng" w="25400">
            <a:solidFill>
              <a:schemeClr val="dk1"/>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Arithmetic in Shell </a:t>
            </a:r>
            <a:endParaRPr/>
          </a:p>
        </p:txBody>
      </p:sp>
      <p:sp>
        <p:nvSpPr>
          <p:cNvPr id="801" name="Google Shape;801;p100"/>
          <p:cNvSpPr txBox="1"/>
          <p:nvPr/>
        </p:nvSpPr>
        <p:spPr>
          <a:xfrm>
            <a:off x="252412" y="1343025"/>
            <a:ext cx="9663112" cy="7119937"/>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Shell Arithmetic</a:t>
            </a:r>
            <a:endParaRPr/>
          </a:p>
          <a:p>
            <a:pPr indent="0" lvl="0" marL="0" marR="0" rtl="0" algn="l">
              <a:lnSpc>
                <a:spcPct val="100000"/>
              </a:lnSpc>
              <a:spcBef>
                <a:spcPts val="0"/>
              </a:spcBef>
              <a:spcAft>
                <a:spcPts val="0"/>
              </a:spcAft>
              <a:buClr>
                <a:schemeClr val="lt1"/>
              </a:buClr>
              <a:buSzPts val="2400"/>
              <a:buFont typeface="Calibri"/>
              <a:buNone/>
            </a:pPr>
            <a:r>
              <a:t/>
            </a:r>
            <a:endParaRPr b="1" i="0" sz="2400" u="non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a:solidFill>
                  <a:schemeClr val="dk1"/>
                </a:solidFill>
                <a:latin typeface="Times New Roman"/>
                <a:ea typeface="Times New Roman"/>
                <a:cs typeface="Times New Roman"/>
                <a:sym typeface="Times New Roman"/>
              </a:rPr>
              <a:t> Use to perform arithmetic operations.</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Syntax:</a:t>
            </a:r>
            <a:br>
              <a:rPr b="0"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expr op1 math-operator op2</a:t>
            </a:r>
            <a:endParaRPr/>
          </a:p>
          <a:p>
            <a:pPr indent="-285750" lvl="1" marL="742950" marR="0" rtl="0" algn="l">
              <a:lnSpc>
                <a:spcPct val="100000"/>
              </a:lnSpc>
              <a:spcBef>
                <a:spcPts val="0"/>
              </a:spcBef>
              <a:spcAft>
                <a:spcPts val="0"/>
              </a:spcAft>
              <a:buClr>
                <a:schemeClr val="lt1"/>
              </a:buClr>
              <a:buSzPts val="2400"/>
              <a:buFont typeface="Calibri"/>
              <a:buNone/>
            </a:pPr>
            <a:r>
              <a:t/>
            </a:r>
            <a:endParaRPr b="1" i="0" sz="24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Examples: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expr 1 + 3</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expr 2 - 1</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expr 10 / 2</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expr 20 % 3</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expr 10 \* 3</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echo `expr 6 + 3`</a:t>
            </a:r>
            <a:endParaRPr/>
          </a:p>
          <a:p>
            <a:pPr indent="-285750" lvl="1" marL="74295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Note:</a:t>
            </a:r>
            <a:br>
              <a:rPr b="1"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expr 20 %3 - Remainder read as 20 mod 3 and remainder is 2.</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expr 10 \* 3 - Multiplication use \* and not * since its wild card.</a:t>
            </a:r>
            <a:br>
              <a:rPr b="0" i="0" lang="en-US" sz="2400" u="none" cap="none" strike="noStrike">
                <a:solidFill>
                  <a:schemeClr val="dk1"/>
                </a:solidFill>
                <a:latin typeface="Times New Roman"/>
                <a:ea typeface="Times New Roman"/>
                <a:cs typeface="Times New Roman"/>
                <a:sym typeface="Times New Roman"/>
              </a:rPr>
            </a:b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802" name="Google Shape;802;p100"/>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01"/>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808" name="Google Shape;808;p101"/>
          <p:cNvSpPr txBox="1"/>
          <p:nvPr/>
        </p:nvSpPr>
        <p:spPr>
          <a:xfrm>
            <a:off x="252412" y="196850"/>
            <a:ext cx="9663112" cy="6750050"/>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Shell Arithmetic</a:t>
            </a:r>
            <a:endParaRPr/>
          </a:p>
          <a:p>
            <a:pPr indent="0" lvl="0" marL="0" marR="0" rtl="0" algn="l">
              <a:lnSpc>
                <a:spcPct val="100000"/>
              </a:lnSpc>
              <a:spcBef>
                <a:spcPts val="0"/>
              </a:spcBef>
              <a:spcAft>
                <a:spcPts val="0"/>
              </a:spcAft>
              <a:buClr>
                <a:schemeClr val="lt1"/>
              </a:buClr>
              <a:buSzPts val="2400"/>
              <a:buFont typeface="Calibri"/>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For the last statement note the following points.</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 First, before expr keyword we used ` (back quote) sign not the (single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    quote i.e. ') sign. Back quote is generally found on the key under tilde (~)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    on PC keyboard OR to the above of TAB key.</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 Second, expr is also end with ` i.e. back quote.</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 Here expr 6 + 3 is evaluated to 9, then echo command prints 9 as sum</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(4) Here if you use double quote or single quote, it will NOT work</a:t>
            </a:r>
            <a:endParaRPr/>
          </a:p>
          <a:p>
            <a:pPr indent="0" lvl="0" marL="0" marR="0" rtl="0" algn="l">
              <a:lnSpc>
                <a:spcPct val="100000"/>
              </a:lnSpc>
              <a:spcBef>
                <a:spcPts val="0"/>
              </a:spcBef>
              <a:spcAft>
                <a:spcPts val="0"/>
              </a:spcAft>
              <a:buClr>
                <a:schemeClr val="dk1"/>
              </a:buClr>
              <a:buSzPts val="2400"/>
              <a:buFont typeface="Times New Roman"/>
              <a:buNone/>
            </a:pP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For e.g.</a:t>
            </a:r>
            <a:br>
              <a:rPr b="0" i="0" lang="en-US" sz="2400" u="none">
                <a:solidFill>
                  <a:schemeClr val="dk1"/>
                </a:solidFill>
                <a:latin typeface="Times New Roman"/>
                <a:ea typeface="Times New Roman"/>
                <a:cs typeface="Times New Roman"/>
                <a:sym typeface="Times New Roman"/>
              </a:rPr>
            </a:br>
            <a:r>
              <a:rPr b="1" i="0" lang="en-US" sz="2400" u="none">
                <a:solidFill>
                  <a:schemeClr val="dk1"/>
                </a:solidFill>
                <a:latin typeface="Times New Roman"/>
                <a:ea typeface="Times New Roman"/>
                <a:cs typeface="Times New Roman"/>
                <a:sym typeface="Times New Roman"/>
              </a:rPr>
              <a:t>$ echo "expr 6 + 3"</a:t>
            </a:r>
            <a:r>
              <a:rPr b="0" i="0" lang="en-US" sz="2400" u="none">
                <a:solidFill>
                  <a:schemeClr val="dk1"/>
                </a:solidFill>
                <a:latin typeface="Times New Roman"/>
                <a:ea typeface="Times New Roman"/>
                <a:cs typeface="Times New Roman"/>
                <a:sym typeface="Times New Roman"/>
              </a:rPr>
              <a:t> # It will print expr 6 + 3</a:t>
            </a:r>
            <a:br>
              <a:rPr b="0" i="0" lang="en-US" sz="2400" u="none">
                <a:solidFill>
                  <a:schemeClr val="dk1"/>
                </a:solidFill>
                <a:latin typeface="Times New Roman"/>
                <a:ea typeface="Times New Roman"/>
                <a:cs typeface="Times New Roman"/>
                <a:sym typeface="Times New Roman"/>
              </a:rPr>
            </a:br>
            <a:r>
              <a:rPr b="1" i="0" lang="en-US" sz="2400" u="none">
                <a:solidFill>
                  <a:schemeClr val="dk1"/>
                </a:solidFill>
                <a:latin typeface="Times New Roman"/>
                <a:ea typeface="Times New Roman"/>
                <a:cs typeface="Times New Roman"/>
                <a:sym typeface="Times New Roman"/>
              </a:rPr>
              <a:t>$ echo 'expr 6 + 3'</a:t>
            </a:r>
            <a:r>
              <a:rPr b="0" i="0" lang="en-US" sz="2400" u="none">
                <a:solidFill>
                  <a:schemeClr val="dk1"/>
                </a:solidFill>
                <a:latin typeface="Times New Roman"/>
                <a:ea typeface="Times New Roman"/>
                <a:cs typeface="Times New Roman"/>
                <a:sym typeface="Times New Roman"/>
              </a:rPr>
              <a:t> # It will print expr 6 + 3</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9" name="Google Shape;809;p101"/>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02"/>
          <p:cNvSpPr txBox="1"/>
          <p:nvPr>
            <p:ph type="title"/>
          </p:nvPr>
        </p:nvSpPr>
        <p:spPr>
          <a:xfrm>
            <a:off x="927100" y="349250"/>
            <a:ext cx="8570912" cy="609600"/>
          </a:xfrm>
          <a:prstGeom prst="rect">
            <a:avLst/>
          </a:prstGeom>
          <a:solidFill>
            <a:srgbClr val="B3310D"/>
          </a:solid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4000"/>
              <a:buNone/>
            </a:pPr>
            <a:r>
              <a:rPr b="1" i="0" lang="en-US" sz="4000" u="none">
                <a:solidFill>
                  <a:schemeClr val="dk1"/>
                </a:solidFill>
                <a:latin typeface="Calibri"/>
                <a:ea typeface="Calibri"/>
                <a:cs typeface="Calibri"/>
                <a:sym typeface="Calibri"/>
              </a:rPr>
              <a:t>TEST COMMAND</a:t>
            </a:r>
            <a:endParaRPr/>
          </a:p>
        </p:txBody>
      </p:sp>
      <p:sp>
        <p:nvSpPr>
          <p:cNvPr id="815" name="Google Shape;815;p102"/>
          <p:cNvSpPr txBox="1"/>
          <p:nvPr>
            <p:ph idx="1" type="body"/>
          </p:nvPr>
        </p:nvSpPr>
        <p:spPr>
          <a:xfrm>
            <a:off x="796925" y="1492250"/>
            <a:ext cx="8570912" cy="5562600"/>
          </a:xfrm>
          <a:prstGeom prst="rect">
            <a:avLst/>
          </a:prstGeom>
          <a:noFill/>
          <a:ln>
            <a:noFill/>
          </a:ln>
        </p:spPr>
        <p:txBody>
          <a:bodyPr anchorCtr="0" anchor="t" bIns="0" lIns="0" spcFirstLastPara="1" rIns="0" wrap="square" tIns="0">
            <a:noAutofit/>
          </a:bodyPr>
          <a:lstStyle/>
          <a:p>
            <a:pPr indent="-127000" lvl="0" marL="0" rtl="0" algn="l">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0" i="0" lang="en-US" sz="2800" u="none">
                <a:solidFill>
                  <a:srgbClr val="000000"/>
                </a:solidFill>
                <a:latin typeface="Times New Roman"/>
                <a:ea typeface="Times New Roman"/>
                <a:cs typeface="Times New Roman"/>
                <a:sym typeface="Times New Roman"/>
              </a:rPr>
              <a:t>Checks file types and compares values.</a:t>
            </a:r>
            <a:endParaRPr/>
          </a:p>
          <a:p>
            <a:pPr indent="-177800" lvl="0" marL="0" rtl="0" algn="l">
              <a:lnSpc>
                <a:spcPct val="100000"/>
              </a:lnSpc>
              <a:spcBef>
                <a:spcPts val="800"/>
              </a:spcBef>
              <a:spcAft>
                <a:spcPts val="0"/>
              </a:spcAft>
              <a:buClr>
                <a:srgbClr val="000000"/>
              </a:buClr>
              <a:buSzPts val="2800"/>
              <a:buFont typeface="Noto Sans Symbols"/>
              <a:buChar char="⮚"/>
            </a:pPr>
            <a:r>
              <a:rPr b="1" i="0" lang="en-US" sz="2800" u="none">
                <a:solidFill>
                  <a:srgbClr val="000000"/>
                </a:solidFill>
                <a:latin typeface="Times New Roman"/>
                <a:ea typeface="Times New Roman"/>
                <a:cs typeface="Times New Roman"/>
                <a:sym typeface="Times New Roman"/>
              </a:rPr>
              <a:t>test</a:t>
            </a:r>
            <a:r>
              <a:rPr b="0" i="0" lang="en-US" sz="2800" u="none">
                <a:solidFill>
                  <a:srgbClr val="000000"/>
                </a:solidFill>
                <a:latin typeface="Times New Roman"/>
                <a:ea typeface="Times New Roman"/>
                <a:cs typeface="Times New Roman"/>
                <a:sym typeface="Times New Roman"/>
              </a:rPr>
              <a:t> is used as part of the conditional execution of shell commands.</a:t>
            </a:r>
            <a:endParaRPr/>
          </a:p>
          <a:p>
            <a:pPr indent="-177800" lvl="0" marL="0" rtl="0" algn="l">
              <a:lnSpc>
                <a:spcPct val="100000"/>
              </a:lnSpc>
              <a:spcBef>
                <a:spcPts val="800"/>
              </a:spcBef>
              <a:spcAft>
                <a:spcPts val="0"/>
              </a:spcAft>
              <a:buClr>
                <a:srgbClr val="000000"/>
              </a:buClr>
              <a:buSzPts val="2800"/>
              <a:buFont typeface="Noto Sans Symbols"/>
              <a:buChar char="⮚"/>
            </a:pPr>
            <a:r>
              <a:rPr b="1" i="0" lang="en-US" sz="2800" u="none">
                <a:solidFill>
                  <a:srgbClr val="000000"/>
                </a:solidFill>
                <a:latin typeface="Times New Roman"/>
                <a:ea typeface="Times New Roman"/>
                <a:cs typeface="Times New Roman"/>
                <a:sym typeface="Times New Roman"/>
              </a:rPr>
              <a:t>test</a:t>
            </a:r>
            <a:r>
              <a:rPr b="0" i="0" lang="en-US" sz="2800" u="none">
                <a:solidFill>
                  <a:srgbClr val="000000"/>
                </a:solidFill>
                <a:latin typeface="Times New Roman"/>
                <a:ea typeface="Times New Roman"/>
                <a:cs typeface="Times New Roman"/>
                <a:sym typeface="Times New Roman"/>
              </a:rPr>
              <a:t> exits with the status determined by EXPRESSION. Placing the EXPRESSION between square brackets (</a:t>
            </a:r>
            <a:r>
              <a:rPr b="1" i="0" lang="en-US" sz="2800" u="none">
                <a:solidFill>
                  <a:srgbClr val="000000"/>
                </a:solidFill>
                <a:latin typeface="Times New Roman"/>
                <a:ea typeface="Times New Roman"/>
                <a:cs typeface="Times New Roman"/>
                <a:sym typeface="Times New Roman"/>
              </a:rPr>
              <a:t>[</a:t>
            </a:r>
            <a:r>
              <a:rPr b="0" i="0" lang="en-US" sz="2800" u="none">
                <a:solidFill>
                  <a:srgbClr val="000000"/>
                </a:solidFill>
                <a:latin typeface="Times New Roman"/>
                <a:ea typeface="Times New Roman"/>
                <a:cs typeface="Times New Roman"/>
                <a:sym typeface="Times New Roman"/>
              </a:rPr>
              <a:t> and </a:t>
            </a:r>
            <a:r>
              <a:rPr b="1" i="0" lang="en-US" sz="2800" u="none">
                <a:solidFill>
                  <a:srgbClr val="000000"/>
                </a:solidFill>
                <a:latin typeface="Times New Roman"/>
                <a:ea typeface="Times New Roman"/>
                <a:cs typeface="Times New Roman"/>
                <a:sym typeface="Times New Roman"/>
              </a:rPr>
              <a:t>]</a:t>
            </a:r>
            <a:r>
              <a:rPr b="0" i="0" lang="en-US" sz="2800" u="none">
                <a:solidFill>
                  <a:srgbClr val="000000"/>
                </a:solidFill>
                <a:latin typeface="Times New Roman"/>
                <a:ea typeface="Times New Roman"/>
                <a:cs typeface="Times New Roman"/>
                <a:sym typeface="Times New Roman"/>
              </a:rPr>
              <a:t>) is the same as testing the EXPRESSION with </a:t>
            </a:r>
            <a:r>
              <a:rPr b="1" i="0" lang="en-US" sz="2800" u="none">
                <a:solidFill>
                  <a:srgbClr val="000000"/>
                </a:solidFill>
                <a:latin typeface="Times New Roman"/>
                <a:ea typeface="Times New Roman"/>
                <a:cs typeface="Times New Roman"/>
                <a:sym typeface="Times New Roman"/>
              </a:rPr>
              <a:t>test</a:t>
            </a:r>
            <a:r>
              <a:rPr b="0" i="0" lang="en-US" sz="2800" u="none">
                <a:solidFill>
                  <a:srgbClr val="000000"/>
                </a:solidFill>
                <a:latin typeface="Times New Roman"/>
                <a:ea typeface="Times New Roman"/>
                <a:cs typeface="Times New Roman"/>
                <a:sym typeface="Times New Roman"/>
              </a:rPr>
              <a:t>.</a:t>
            </a:r>
            <a:endParaRPr/>
          </a:p>
          <a:p>
            <a:pPr indent="-177800" lvl="0" marL="0" rtl="0" algn="l">
              <a:lnSpc>
                <a:spcPct val="100000"/>
              </a:lnSpc>
              <a:spcBef>
                <a:spcPts val="800"/>
              </a:spcBef>
              <a:spcAft>
                <a:spcPts val="0"/>
              </a:spcAft>
              <a:buClr>
                <a:srgbClr val="000000"/>
              </a:buClr>
              <a:buSzPts val="2800"/>
              <a:buFont typeface="Noto Sans Symbols"/>
              <a:buChar char="⮚"/>
            </a:pPr>
            <a:r>
              <a:rPr b="0" i="0" lang="en-US" sz="2800" u="none">
                <a:solidFill>
                  <a:srgbClr val="000000"/>
                </a:solidFill>
                <a:latin typeface="Times New Roman"/>
                <a:ea typeface="Times New Roman"/>
                <a:cs typeface="Times New Roman"/>
                <a:sym typeface="Times New Roman"/>
              </a:rPr>
              <a:t> To see the exit status at the command prompt, echo the value "</a:t>
            </a:r>
            <a:r>
              <a:rPr b="1" i="0" lang="en-US" sz="2800" u="none">
                <a:solidFill>
                  <a:srgbClr val="000000"/>
                </a:solidFill>
                <a:latin typeface="Times New Roman"/>
                <a:ea typeface="Times New Roman"/>
                <a:cs typeface="Times New Roman"/>
                <a:sym typeface="Times New Roman"/>
              </a:rPr>
              <a:t>$?</a:t>
            </a:r>
            <a:r>
              <a:rPr b="0" i="0" lang="en-US" sz="2800" u="none">
                <a:solidFill>
                  <a:srgbClr val="000000"/>
                </a:solidFill>
                <a:latin typeface="Times New Roman"/>
                <a:ea typeface="Times New Roman"/>
                <a:cs typeface="Times New Roman"/>
                <a:sym typeface="Times New Roman"/>
              </a:rPr>
              <a:t>" A value of 0 means the expression evaluated as true, and a value of 1 means the expression evaluated as false.</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03"/>
          <p:cNvSpPr txBox="1"/>
          <p:nvPr>
            <p:ph idx="1" type="body"/>
          </p:nvPr>
        </p:nvSpPr>
        <p:spPr>
          <a:xfrm>
            <a:off x="241300" y="501650"/>
            <a:ext cx="9126537" cy="670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b="1" i="0" lang="en-US" sz="2800" u="none">
                <a:solidFill>
                  <a:srgbClr val="000000"/>
                </a:solidFill>
                <a:latin typeface="Times New Roman"/>
                <a:ea typeface="Times New Roman"/>
                <a:cs typeface="Times New Roman"/>
                <a:sym typeface="Times New Roman"/>
              </a:rPr>
              <a:t> Syntax: </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test </a:t>
            </a:r>
            <a:r>
              <a:rPr b="0" i="1" lang="en-US" sz="2800" u="none">
                <a:solidFill>
                  <a:srgbClr val="FF0000"/>
                </a:solidFill>
                <a:latin typeface="Times New Roman"/>
                <a:ea typeface="Times New Roman"/>
                <a:cs typeface="Times New Roman"/>
                <a:sym typeface="Times New Roman"/>
              </a:rPr>
              <a:t>EXPRESSION				</a:t>
            </a:r>
            <a:endParaRPr/>
          </a:p>
          <a:p>
            <a:pPr indent="0" lvl="0" marL="0" rtl="0" algn="l">
              <a:lnSpc>
                <a:spcPct val="100000"/>
              </a:lnSpc>
              <a:spcBef>
                <a:spcPts val="800"/>
              </a:spcBef>
              <a:spcAft>
                <a:spcPts val="0"/>
              </a:spcAft>
              <a:buSzPts val="2800"/>
              <a:buNone/>
            </a:pPr>
            <a:r>
              <a:rPr b="0" i="1" lang="en-US" sz="2800" u="none">
                <a:solidFill>
                  <a:srgbClr val="FF0000"/>
                </a:solidFill>
                <a:latin typeface="Times New Roman"/>
                <a:ea typeface="Times New Roman"/>
                <a:cs typeface="Times New Roman"/>
                <a:sym typeface="Times New Roman"/>
              </a:rPr>
              <a:t>				(or)</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 </a:t>
            </a:r>
            <a:r>
              <a:rPr b="0" i="1" lang="en-US" sz="2800" u="none">
                <a:solidFill>
                  <a:srgbClr val="FF0000"/>
                </a:solidFill>
                <a:latin typeface="Times New Roman"/>
                <a:ea typeface="Times New Roman"/>
                <a:cs typeface="Times New Roman"/>
                <a:sym typeface="Times New Roman"/>
              </a:rPr>
              <a:t>EXPRESSION</a:t>
            </a:r>
            <a:r>
              <a:rPr b="0" i="0" lang="en-US" sz="2800" u="none">
                <a:solidFill>
                  <a:srgbClr val="FF0000"/>
                </a:solidFill>
                <a:latin typeface="Times New Roman"/>
                <a:ea typeface="Times New Roman"/>
                <a:cs typeface="Times New Roman"/>
                <a:sym typeface="Times New Roman"/>
              </a:rPr>
              <a:t> ]</a:t>
            </a:r>
            <a:endParaRPr/>
          </a:p>
          <a:p>
            <a:pPr indent="0" lvl="0" marL="0" rtl="0" algn="l">
              <a:lnSpc>
                <a:spcPct val="100000"/>
              </a:lnSpc>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rPr b="1" i="0" lang="en-US" sz="2800" u="none">
                <a:solidFill>
                  <a:srgbClr val="000000"/>
                </a:solidFill>
                <a:latin typeface="Times New Roman"/>
                <a:ea typeface="Times New Roman"/>
                <a:cs typeface="Times New Roman"/>
                <a:sym typeface="Times New Roman"/>
              </a:rPr>
              <a:t>Examples:</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test 100 -gt 99 &amp;&amp; echo "Yes, that's true." || echo "No, that's false." </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This command will print the text "</a:t>
            </a:r>
            <a:r>
              <a:rPr b="1" i="0" lang="en-US" sz="2800" u="none">
                <a:solidFill>
                  <a:srgbClr val="000000"/>
                </a:solidFill>
                <a:latin typeface="Times New Roman"/>
                <a:ea typeface="Times New Roman"/>
                <a:cs typeface="Times New Roman"/>
                <a:sym typeface="Times New Roman"/>
              </a:rPr>
              <a:t>Yes, that's true.</a:t>
            </a:r>
            <a:r>
              <a:rPr b="0" i="0" lang="en-US" sz="2800" u="none">
                <a:solidFill>
                  <a:srgbClr val="000000"/>
                </a:solidFill>
                <a:latin typeface="Times New Roman"/>
                <a:ea typeface="Times New Roman"/>
                <a:cs typeface="Times New Roman"/>
                <a:sym typeface="Times New Roman"/>
              </a:rPr>
              <a:t>" because </a:t>
            </a:r>
            <a:r>
              <a:rPr b="1" i="0" lang="en-US" sz="2800" u="none">
                <a:solidFill>
                  <a:srgbClr val="000000"/>
                </a:solidFill>
                <a:latin typeface="Times New Roman"/>
                <a:ea typeface="Times New Roman"/>
                <a:cs typeface="Times New Roman"/>
                <a:sym typeface="Times New Roman"/>
              </a:rPr>
              <a:t>100</a:t>
            </a:r>
            <a:r>
              <a:rPr b="0" i="0" lang="en-US" sz="2800" u="none">
                <a:solidFill>
                  <a:srgbClr val="000000"/>
                </a:solidFill>
                <a:latin typeface="Times New Roman"/>
                <a:ea typeface="Times New Roman"/>
                <a:cs typeface="Times New Roman"/>
                <a:sym typeface="Times New Roman"/>
              </a:rPr>
              <a:t> is greater than </a:t>
            </a:r>
            <a:r>
              <a:rPr b="1" i="0" lang="en-US" sz="2800" u="none">
                <a:solidFill>
                  <a:srgbClr val="000000"/>
                </a:solidFill>
                <a:latin typeface="Times New Roman"/>
                <a:ea typeface="Times New Roman"/>
                <a:cs typeface="Times New Roman"/>
                <a:sym typeface="Times New Roman"/>
              </a:rPr>
              <a:t>99</a:t>
            </a:r>
            <a:r>
              <a:rPr b="0" i="0" lang="en-US" sz="2800" u="none">
                <a:solidFill>
                  <a:srgbClr val="000000"/>
                </a:solidFill>
                <a:latin typeface="Times New Roman"/>
                <a:ea typeface="Times New Roman"/>
                <a:cs typeface="Times New Roman"/>
                <a:sym typeface="Times New Roman"/>
              </a:rPr>
              <a:t>.</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test 100 -lt 99 &amp;&amp; echo "Yes." || echo "No.“</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This command will print the text "</a:t>
            </a:r>
            <a:r>
              <a:rPr b="1" i="0" lang="en-US" sz="2800" u="none">
                <a:solidFill>
                  <a:srgbClr val="000000"/>
                </a:solidFill>
                <a:latin typeface="Times New Roman"/>
                <a:ea typeface="Times New Roman"/>
                <a:cs typeface="Times New Roman"/>
                <a:sym typeface="Times New Roman"/>
              </a:rPr>
              <a:t>No.</a:t>
            </a:r>
            <a:r>
              <a:rPr b="0" i="0" lang="en-US" sz="2800" u="none">
                <a:solidFill>
                  <a:srgbClr val="000000"/>
                </a:solidFill>
                <a:latin typeface="Times New Roman"/>
                <a:ea typeface="Times New Roman"/>
                <a:cs typeface="Times New Roman"/>
                <a:sym typeface="Times New Roman"/>
              </a:rPr>
              <a:t>" because </a:t>
            </a:r>
            <a:r>
              <a:rPr b="1" i="0" lang="en-US" sz="2800" u="none">
                <a:solidFill>
                  <a:srgbClr val="000000"/>
                </a:solidFill>
                <a:latin typeface="Times New Roman"/>
                <a:ea typeface="Times New Roman"/>
                <a:cs typeface="Times New Roman"/>
                <a:sym typeface="Times New Roman"/>
              </a:rPr>
              <a:t>100</a:t>
            </a:r>
            <a:r>
              <a:rPr b="0" i="0" lang="en-US" sz="2800" u="none">
                <a:solidFill>
                  <a:srgbClr val="000000"/>
                </a:solidFill>
                <a:latin typeface="Times New Roman"/>
                <a:ea typeface="Times New Roman"/>
                <a:cs typeface="Times New Roman"/>
                <a:sym typeface="Times New Roman"/>
              </a:rPr>
              <a:t> is not less than </a:t>
            </a:r>
            <a:r>
              <a:rPr b="1" i="0" lang="en-US" sz="2800" u="none">
                <a:solidFill>
                  <a:srgbClr val="000000"/>
                </a:solidFill>
                <a:latin typeface="Times New Roman"/>
                <a:ea typeface="Times New Roman"/>
                <a:cs typeface="Times New Roman"/>
                <a:sym typeface="Times New Roman"/>
              </a:rPr>
              <a:t>99</a:t>
            </a:r>
            <a:r>
              <a:rPr b="0" i="0" lang="en-US" sz="2800" u="non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04"/>
          <p:cNvSpPr txBox="1"/>
          <p:nvPr>
            <p:ph idx="1" type="body"/>
          </p:nvPr>
        </p:nvSpPr>
        <p:spPr>
          <a:xfrm>
            <a:off x="546100" y="349250"/>
            <a:ext cx="8821737" cy="670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b="0" i="0" lang="en-US" sz="2800" u="none">
                <a:solidFill>
                  <a:srgbClr val="FF0000"/>
                </a:solidFill>
                <a:latin typeface="Times New Roman"/>
                <a:ea typeface="Times New Roman"/>
                <a:cs typeface="Times New Roman"/>
                <a:sym typeface="Times New Roman"/>
              </a:rPr>
              <a:t>		[ "awesome" = "awesome" ]; </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echo $? </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This command will print "</a:t>
            </a:r>
            <a:r>
              <a:rPr b="1" i="0" lang="en-US" sz="2800" u="none">
                <a:solidFill>
                  <a:srgbClr val="000000"/>
                </a:solidFill>
                <a:latin typeface="Times New Roman"/>
                <a:ea typeface="Times New Roman"/>
                <a:cs typeface="Times New Roman"/>
                <a:sym typeface="Times New Roman"/>
              </a:rPr>
              <a:t>0</a:t>
            </a:r>
            <a:r>
              <a:rPr b="0" i="0" lang="en-US" sz="2800" u="none">
                <a:solidFill>
                  <a:srgbClr val="000000"/>
                </a:solidFill>
                <a:latin typeface="Times New Roman"/>
                <a:ea typeface="Times New Roman"/>
                <a:cs typeface="Times New Roman"/>
                <a:sym typeface="Times New Roman"/>
              </a:rPr>
              <a:t>" because the expression is true; the two strings are identical.</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[ 5 -eq 6 ]; </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echo $?</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This command will print "</a:t>
            </a:r>
            <a:r>
              <a:rPr b="1" i="0" lang="en-US" sz="2800" u="none">
                <a:solidFill>
                  <a:srgbClr val="000000"/>
                </a:solidFill>
                <a:latin typeface="Times New Roman"/>
                <a:ea typeface="Times New Roman"/>
                <a:cs typeface="Times New Roman"/>
                <a:sym typeface="Times New Roman"/>
              </a:rPr>
              <a:t>1</a:t>
            </a:r>
            <a:r>
              <a:rPr b="0" i="0" lang="en-US" sz="2800" u="none">
                <a:solidFill>
                  <a:srgbClr val="000000"/>
                </a:solidFill>
                <a:latin typeface="Times New Roman"/>
                <a:ea typeface="Times New Roman"/>
                <a:cs typeface="Times New Roman"/>
                <a:sym typeface="Times New Roman"/>
              </a:rPr>
              <a:t>" because the expression is false; 5 does not equal 6.</a:t>
            </a:r>
            <a:endParaRPr/>
          </a:p>
          <a:p>
            <a:pPr indent="0" lvl="0" marL="0" rtl="0" algn="l">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05"/>
          <p:cNvSpPr txBox="1"/>
          <p:nvPr>
            <p:ph idx="1" type="body"/>
          </p:nvPr>
        </p:nvSpPr>
        <p:spPr>
          <a:xfrm>
            <a:off x="469900" y="501650"/>
            <a:ext cx="8897937" cy="670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b="1" i="0" lang="en-US" sz="2800" u="none">
                <a:solidFill>
                  <a:srgbClr val="000000"/>
                </a:solidFill>
                <a:latin typeface="Times New Roman"/>
                <a:ea typeface="Times New Roman"/>
                <a:cs typeface="Times New Roman"/>
                <a:sym typeface="Times New Roman"/>
              </a:rPr>
              <a:t>Comparing Numbers:</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If you are comparing elements that parse as numbers you can use the following comparison operators:</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-eq </a:t>
            </a:r>
            <a:r>
              <a:rPr b="0" i="0" lang="en-US" sz="2800" u="none">
                <a:solidFill>
                  <a:srgbClr val="000000"/>
                </a:solidFill>
                <a:latin typeface="Times New Roman"/>
                <a:ea typeface="Times New Roman"/>
                <a:cs typeface="Times New Roman"/>
                <a:sym typeface="Times New Roman"/>
              </a:rPr>
              <a:t>- does value 1 equal value 2</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-ge </a:t>
            </a:r>
            <a:r>
              <a:rPr b="0" i="0" lang="en-US" sz="2800" u="none">
                <a:solidFill>
                  <a:srgbClr val="000000"/>
                </a:solidFill>
                <a:latin typeface="Times New Roman"/>
                <a:ea typeface="Times New Roman"/>
                <a:cs typeface="Times New Roman"/>
                <a:sym typeface="Times New Roman"/>
              </a:rPr>
              <a:t>- is value 1 greater or equal to value 2</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-gt </a:t>
            </a:r>
            <a:r>
              <a:rPr b="0" i="0" lang="en-US" sz="2800" u="none">
                <a:solidFill>
                  <a:srgbClr val="000000"/>
                </a:solidFill>
                <a:latin typeface="Times New Roman"/>
                <a:ea typeface="Times New Roman"/>
                <a:cs typeface="Times New Roman"/>
                <a:sym typeface="Times New Roman"/>
              </a:rPr>
              <a:t>- is value 1 greater than value 2</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-le </a:t>
            </a:r>
            <a:r>
              <a:rPr b="0" i="0" lang="en-US" sz="2800" u="none">
                <a:solidFill>
                  <a:srgbClr val="000000"/>
                </a:solidFill>
                <a:latin typeface="Times New Roman"/>
                <a:ea typeface="Times New Roman"/>
                <a:cs typeface="Times New Roman"/>
                <a:sym typeface="Times New Roman"/>
              </a:rPr>
              <a:t>- is value 1 less than or equal to value 2</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-lt </a:t>
            </a:r>
            <a:r>
              <a:rPr b="0" i="0" lang="en-US" sz="2800" u="none">
                <a:solidFill>
                  <a:srgbClr val="000000"/>
                </a:solidFill>
                <a:latin typeface="Times New Roman"/>
                <a:ea typeface="Times New Roman"/>
                <a:cs typeface="Times New Roman"/>
                <a:sym typeface="Times New Roman"/>
              </a:rPr>
              <a:t>- is value 1 less than value 2</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-ne </a:t>
            </a:r>
            <a:r>
              <a:rPr b="0" i="0" lang="en-US" sz="2800" u="none">
                <a:solidFill>
                  <a:srgbClr val="000000"/>
                </a:solidFill>
                <a:latin typeface="Times New Roman"/>
                <a:ea typeface="Times New Roman"/>
                <a:cs typeface="Times New Roman"/>
                <a:sym typeface="Times New Roman"/>
              </a:rPr>
              <a:t>- does value 1 not equal value 2</a:t>
            </a:r>
            <a:endParaRPr/>
          </a:p>
          <a:p>
            <a:pPr indent="0" lvl="0" marL="0" rtl="0" algn="l">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06"/>
          <p:cNvSpPr txBox="1"/>
          <p:nvPr>
            <p:ph idx="1" type="body"/>
          </p:nvPr>
        </p:nvSpPr>
        <p:spPr>
          <a:xfrm>
            <a:off x="469900" y="425450"/>
            <a:ext cx="8570912" cy="622617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2800"/>
              <a:buNone/>
            </a:pPr>
            <a:r>
              <a:rPr b="1" i="0" lang="en-US" sz="2800" u="none">
                <a:solidFill>
                  <a:srgbClr val="000000"/>
                </a:solidFill>
                <a:latin typeface="Times New Roman"/>
                <a:ea typeface="Times New Roman"/>
                <a:cs typeface="Times New Roman"/>
                <a:sym typeface="Times New Roman"/>
              </a:rPr>
              <a:t>Comparing Text:</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If you are comparing elements that parse as strings you can use the following comparison operators:</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a:t>
            </a:r>
            <a:r>
              <a:rPr b="0" i="0" lang="en-US" sz="2800" u="none">
                <a:solidFill>
                  <a:srgbClr val="000000"/>
                </a:solidFill>
                <a:latin typeface="Times New Roman"/>
                <a:ea typeface="Times New Roman"/>
                <a:cs typeface="Times New Roman"/>
                <a:sym typeface="Times New Roman"/>
              </a:rPr>
              <a:t> 	- does string 1 match string 2</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a:t>
            </a:r>
            <a:r>
              <a:rPr b="0" i="0" lang="en-US" sz="2800" u="none">
                <a:solidFill>
                  <a:srgbClr val="000000"/>
                </a:solidFill>
                <a:latin typeface="Times New Roman"/>
                <a:ea typeface="Times New Roman"/>
                <a:cs typeface="Times New Roman"/>
                <a:sym typeface="Times New Roman"/>
              </a:rPr>
              <a:t> 	- is string 1 different to string 2</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-n  </a:t>
            </a:r>
            <a:r>
              <a:rPr b="0" i="0" lang="en-US" sz="2800" u="none">
                <a:solidFill>
                  <a:srgbClr val="000000"/>
                </a:solidFill>
                <a:latin typeface="Times New Roman"/>
                <a:ea typeface="Times New Roman"/>
                <a:cs typeface="Times New Roman"/>
                <a:sym typeface="Times New Roman"/>
              </a:rPr>
              <a:t>- is the string length greater than 0</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-z </a:t>
            </a:r>
            <a:r>
              <a:rPr b="0" i="0" lang="en-US" sz="2800" u="none">
                <a:solidFill>
                  <a:srgbClr val="000000"/>
                </a:solidFill>
                <a:latin typeface="Times New Roman"/>
                <a:ea typeface="Times New Roman"/>
                <a:cs typeface="Times New Roman"/>
                <a:sym typeface="Times New Roman"/>
              </a:rPr>
              <a:t>	- is the string length 0</a:t>
            </a:r>
            <a:endParaRPr/>
          </a:p>
          <a:p>
            <a:pPr indent="0" lvl="0" marL="0" rtl="0" algn="l">
              <a:lnSpc>
                <a:spcPct val="100000"/>
              </a:lnSpc>
              <a:spcBef>
                <a:spcPts val="800"/>
              </a:spcBef>
              <a:spcAft>
                <a:spcPts val="0"/>
              </a:spcAft>
              <a:buSzPts val="2800"/>
              <a:buNone/>
            </a:pPr>
            <a:r>
              <a:rPr b="1" i="0" lang="en-US" sz="2800" u="none">
                <a:solidFill>
                  <a:srgbClr val="000000"/>
                </a:solidFill>
                <a:latin typeface="Times New Roman"/>
                <a:ea typeface="Times New Roman"/>
                <a:cs typeface="Times New Roman"/>
                <a:sym typeface="Times New Roman"/>
              </a:rPr>
              <a:t>Examples:</a:t>
            </a:r>
            <a:endParaRPr b="0"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test "string1" = "string2" &amp;&amp; echo "yes" || echo "no"</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(displays "no" to the screen because "string1" does not equal "string2")</a:t>
            </a:r>
            <a:endParaRPr/>
          </a:p>
          <a:p>
            <a:pPr indent="0" lvl="0" marL="0" rtl="0" algn="l">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07"/>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841" name="Google Shape;841;p107"/>
          <p:cNvSpPr txBox="1"/>
          <p:nvPr/>
        </p:nvSpPr>
        <p:spPr>
          <a:xfrm>
            <a:off x="0" y="0"/>
            <a:ext cx="10083800" cy="1008062"/>
          </a:xfrm>
          <a:prstGeom prst="rect">
            <a:avLst/>
          </a:prstGeom>
          <a:solidFill>
            <a:srgbClr val="92382E"/>
          </a:solidFill>
          <a:ln cap="flat" cmpd="sng" w="25400">
            <a:solidFill>
              <a:schemeClr val="dk1"/>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Functions </a:t>
            </a:r>
            <a:endParaRPr/>
          </a:p>
        </p:txBody>
      </p:sp>
      <p:sp>
        <p:nvSpPr>
          <p:cNvPr id="842" name="Google Shape;842;p107"/>
          <p:cNvSpPr txBox="1"/>
          <p:nvPr/>
        </p:nvSpPr>
        <p:spPr>
          <a:xfrm>
            <a:off x="252412" y="1343025"/>
            <a:ext cx="9663112" cy="6846887"/>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114300" lvl="0" marL="0" marR="0" rtl="0" algn="l">
              <a:lnSpc>
                <a:spcPct val="100000"/>
              </a:lnSpc>
              <a:spcBef>
                <a:spcPts val="0"/>
              </a:spcBef>
              <a:spcAft>
                <a:spcPts val="0"/>
              </a:spcAft>
              <a:buClr>
                <a:srgbClr val="000000"/>
              </a:buClr>
              <a:buSzPts val="1800"/>
              <a:buFont typeface="Noto Sans Symbols"/>
              <a:buChar char="⮚"/>
            </a:pPr>
            <a:r>
              <a:rPr b="0" i="0" lang="en-US" sz="1800" u="none">
                <a:solidFill>
                  <a:schemeClr val="lt1"/>
                </a:solidFill>
                <a:latin typeface="Calibri"/>
                <a:ea typeface="Calibri"/>
                <a:cs typeface="Calibri"/>
                <a:sym typeface="Calibri"/>
              </a:rPr>
              <a:t> </a:t>
            </a:r>
            <a:r>
              <a:rPr b="0" i="0" lang="en-US" sz="3200" u="none">
                <a:solidFill>
                  <a:schemeClr val="dk1"/>
                </a:solidFill>
                <a:latin typeface="Times New Roman"/>
                <a:ea typeface="Times New Roman"/>
                <a:cs typeface="Times New Roman"/>
                <a:sym typeface="Times New Roman"/>
              </a:rPr>
              <a:t>A shell function is similar to a shell script</a:t>
            </a:r>
            <a:endParaRPr/>
          </a:p>
          <a:p>
            <a:pPr indent="-285750" lvl="1" marL="742950" marR="0" rtl="0" algn="l">
              <a:lnSpc>
                <a:spcPct val="100000"/>
              </a:lnSpc>
              <a:spcBef>
                <a:spcPts val="600"/>
              </a:spcBef>
              <a:spcAft>
                <a:spcPts val="0"/>
              </a:spcAft>
              <a:buClr>
                <a:srgbClr val="000000"/>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 stores a series of commands for execution later</a:t>
            </a:r>
            <a:endParaRPr/>
          </a:p>
          <a:p>
            <a:pPr indent="-285750" lvl="1" marL="742950" marR="0" rtl="0" algn="l">
              <a:lnSpc>
                <a:spcPct val="100000"/>
              </a:lnSpc>
              <a:spcBef>
                <a:spcPts val="600"/>
              </a:spcBef>
              <a:spcAft>
                <a:spcPts val="0"/>
              </a:spcAft>
              <a:buClr>
                <a:srgbClr val="000000"/>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 shell stores functions in memory</a:t>
            </a:r>
            <a:endParaRPr/>
          </a:p>
          <a:p>
            <a:pPr indent="-285750" lvl="1" marL="742950" marR="0" rtl="0" algn="l">
              <a:lnSpc>
                <a:spcPct val="100000"/>
              </a:lnSpc>
              <a:spcBef>
                <a:spcPts val="600"/>
              </a:spcBef>
              <a:spcAft>
                <a:spcPts val="0"/>
              </a:spcAft>
              <a:buClr>
                <a:srgbClr val="000000"/>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 shell executes a shell function in the same shell that called it</a:t>
            </a:r>
            <a:endParaRPr/>
          </a:p>
          <a:p>
            <a:pPr indent="-203200" lvl="0" marL="0" marR="0" rtl="0" algn="l">
              <a:lnSpc>
                <a:spcPct val="100000"/>
              </a:lnSpc>
              <a:spcBef>
                <a:spcPts val="6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 Where to define</a:t>
            </a:r>
            <a:endParaRPr/>
          </a:p>
          <a:p>
            <a:pPr indent="-285750" lvl="1" marL="742950" marR="0" rtl="0" algn="l">
              <a:lnSpc>
                <a:spcPct val="100000"/>
              </a:lnSpc>
              <a:spcBef>
                <a:spcPts val="600"/>
              </a:spcBef>
              <a:spcAft>
                <a:spcPts val="0"/>
              </a:spcAft>
              <a:buClr>
                <a:srgbClr val="000000"/>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 In .profile</a:t>
            </a:r>
            <a:endParaRPr/>
          </a:p>
          <a:p>
            <a:pPr indent="-285750" lvl="1" marL="742950" marR="0" rtl="0" algn="l">
              <a:lnSpc>
                <a:spcPct val="100000"/>
              </a:lnSpc>
              <a:spcBef>
                <a:spcPts val="600"/>
              </a:spcBef>
              <a:spcAft>
                <a:spcPts val="0"/>
              </a:spcAft>
              <a:buClr>
                <a:srgbClr val="000000"/>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 In your script</a:t>
            </a:r>
            <a:endParaRPr/>
          </a:p>
          <a:p>
            <a:pPr indent="-285750" lvl="1" marL="742950" marR="0" rtl="0" algn="l">
              <a:lnSpc>
                <a:spcPct val="100000"/>
              </a:lnSpc>
              <a:spcBef>
                <a:spcPts val="600"/>
              </a:spcBef>
              <a:spcAft>
                <a:spcPts val="0"/>
              </a:spcAft>
              <a:buClr>
                <a:srgbClr val="000000"/>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 Or on the command line</a:t>
            </a:r>
            <a:endParaRPr/>
          </a:p>
          <a:p>
            <a:pPr indent="-203200" lvl="0" marL="0" marR="0" rtl="0" algn="l">
              <a:lnSpc>
                <a:spcPct val="100000"/>
              </a:lnSpc>
              <a:spcBef>
                <a:spcPts val="6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 Remove a function</a:t>
            </a:r>
            <a:endParaRPr/>
          </a:p>
          <a:p>
            <a:pPr indent="-285750" lvl="1" marL="742950" marR="0" rtl="0" algn="l">
              <a:lnSpc>
                <a:spcPct val="100000"/>
              </a:lnSpc>
              <a:spcBef>
                <a:spcPts val="600"/>
              </a:spcBef>
              <a:spcAft>
                <a:spcPts val="0"/>
              </a:spcAft>
              <a:buClr>
                <a:srgbClr val="000000"/>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 Use unset built-in</a:t>
            </a:r>
            <a:endParaRPr/>
          </a:p>
          <a:p>
            <a:pPr indent="0" lvl="0" marL="0" marR="0" rtl="0" algn="l">
              <a:lnSpc>
                <a:spcPct val="100000"/>
              </a:lnSpc>
              <a:spcBef>
                <a:spcPts val="60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843" name="Google Shape;843;p107"/>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08"/>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849" name="Google Shape;849;p108"/>
          <p:cNvSpPr txBox="1"/>
          <p:nvPr/>
        </p:nvSpPr>
        <p:spPr>
          <a:xfrm>
            <a:off x="252412" y="1343025"/>
            <a:ext cx="9663112" cy="5026025"/>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must be defined before they can be referenced</a:t>
            </a:r>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usually placed at the beginning of the script</a:t>
            </a:r>
            <a:endParaRPr/>
          </a:p>
          <a:p>
            <a:pPr indent="0" lvl="0" marL="0" marR="0" rtl="0" algn="l">
              <a:lnSpc>
                <a:spcPct val="100000"/>
              </a:lnSpc>
              <a:spcBef>
                <a:spcPts val="0"/>
              </a:spcBef>
              <a:spcAft>
                <a:spcPts val="0"/>
              </a:spcAft>
              <a:buClr>
                <a:schemeClr val="lt1"/>
              </a:buClr>
              <a:buSzPts val="3200"/>
              <a:buFont typeface="Calibri"/>
              <a:buNone/>
            </a:pPr>
            <a:r>
              <a:t/>
            </a:r>
            <a:endParaRPr b="0" i="0" sz="3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Times New Roman"/>
              <a:buNone/>
            </a:pPr>
            <a:r>
              <a:rPr b="0" i="0" lang="en-US" sz="3200" u="sng">
                <a:solidFill>
                  <a:schemeClr val="dk1"/>
                </a:solidFill>
                <a:latin typeface="Times New Roman"/>
                <a:ea typeface="Times New Roman"/>
                <a:cs typeface="Times New Roman"/>
                <a:sym typeface="Times New Roman"/>
              </a:rPr>
              <a:t>Syntax:</a:t>
            </a:r>
            <a:endParaRPr/>
          </a:p>
          <a:p>
            <a:pPr indent="-285750" lvl="1" marL="742950" marR="0" rtl="0" algn="l">
              <a:lnSpc>
                <a:spcPct val="100000"/>
              </a:lnSpc>
              <a:spcBef>
                <a:spcPts val="0"/>
              </a:spcBef>
              <a:spcAft>
                <a:spcPts val="0"/>
              </a:spcAft>
              <a:buClr>
                <a:schemeClr val="lt1"/>
              </a:buClr>
              <a:buSzPts val="3200"/>
              <a:buFont typeface="Calibri"/>
              <a:buNone/>
            </a:pPr>
            <a:r>
              <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function-name () {</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   statements</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a:t>
            </a:r>
            <a:endParaRPr/>
          </a:p>
          <a:p>
            <a:pPr indent="-285750" lvl="1" marL="742950" marR="0" rtl="0" algn="l">
              <a:lnSpc>
                <a:spcPct val="100000"/>
              </a:lnSpc>
              <a:spcBef>
                <a:spcPts val="0"/>
              </a:spcBef>
              <a:spcAft>
                <a:spcPts val="0"/>
              </a:spcAft>
              <a:buClr>
                <a:schemeClr val="lt1"/>
              </a:buClr>
              <a:buSzPts val="3200"/>
              <a:buFont typeface="Calibri"/>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3200" u="none" cap="none" strike="noStrike">
              <a:solidFill>
                <a:schemeClr val="dk1"/>
              </a:solidFill>
              <a:latin typeface="Times New Roman"/>
              <a:ea typeface="Times New Roman"/>
              <a:cs typeface="Times New Roman"/>
              <a:sym typeface="Times New Roman"/>
            </a:endParaRPr>
          </a:p>
        </p:txBody>
      </p:sp>
      <p:sp>
        <p:nvSpPr>
          <p:cNvPr id="850" name="Google Shape;850;p108"/>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9"/>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856" name="Google Shape;856;p109"/>
          <p:cNvSpPr txBox="1"/>
          <p:nvPr/>
        </p:nvSpPr>
        <p:spPr>
          <a:xfrm>
            <a:off x="252412" y="273050"/>
            <a:ext cx="9663112" cy="5934075"/>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Function parameters</a:t>
            </a:r>
            <a:endParaRPr/>
          </a:p>
          <a:p>
            <a:pPr indent="0" lvl="0" marL="0" marR="0" rtl="0" algn="just">
              <a:lnSpc>
                <a:spcPct val="100000"/>
              </a:lnSpc>
              <a:spcBef>
                <a:spcPts val="0"/>
              </a:spcBef>
              <a:spcAft>
                <a:spcPts val="0"/>
              </a:spcAft>
              <a:buClr>
                <a:schemeClr val="lt1"/>
              </a:buClr>
              <a:buSzPts val="3200"/>
              <a:buFont typeface="Calibri"/>
              <a:buNone/>
            </a:pPr>
            <a:r>
              <a:t/>
            </a:r>
            <a:endParaRPr b="1" i="0" sz="3200" u="none">
              <a:solidFill>
                <a:schemeClr val="dk1"/>
              </a:solidFill>
              <a:latin typeface="Times New Roman"/>
              <a:ea typeface="Times New Roman"/>
              <a:cs typeface="Times New Roman"/>
              <a:sym typeface="Times New Roman"/>
            </a:endParaRPr>
          </a:p>
          <a:p>
            <a:pPr indent="-203200" lvl="0" marL="0" marR="0" rtl="0" algn="just">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Need not be declared</a:t>
            </a:r>
            <a:endParaRPr/>
          </a:p>
          <a:p>
            <a:pPr indent="-203200" lvl="0" marL="0" marR="0" rtl="0" algn="just">
              <a:lnSpc>
                <a:spcPct val="100000"/>
              </a:lnSpc>
              <a:spcBef>
                <a:spcPts val="60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Arguments provided via function call are accessible   </a:t>
            </a:r>
            <a:br>
              <a:rPr b="0" i="0" lang="en-US" sz="3200" u="none">
                <a:solidFill>
                  <a:schemeClr val="dk1"/>
                </a:solidFill>
                <a:latin typeface="Times New Roman"/>
                <a:ea typeface="Times New Roman"/>
                <a:cs typeface="Times New Roman"/>
                <a:sym typeface="Times New Roman"/>
              </a:rPr>
            </a:br>
            <a:r>
              <a:rPr b="0" i="0" lang="en-US" sz="3200" u="none">
                <a:solidFill>
                  <a:schemeClr val="dk1"/>
                </a:solidFill>
                <a:latin typeface="Times New Roman"/>
                <a:ea typeface="Times New Roman"/>
                <a:cs typeface="Times New Roman"/>
                <a:sym typeface="Times New Roman"/>
              </a:rPr>
              <a:t>  inside function as $1, $2, $3, …</a:t>
            </a:r>
            <a:endParaRPr/>
          </a:p>
          <a:p>
            <a:pPr indent="0" lvl="0" marL="0" marR="0" rtl="0" algn="just">
              <a:lnSpc>
                <a:spcPct val="100000"/>
              </a:lnSpc>
              <a:spcBef>
                <a:spcPts val="600"/>
              </a:spcBef>
              <a:spcAft>
                <a:spcPts val="0"/>
              </a:spcAft>
              <a:buClr>
                <a:srgbClr val="000000"/>
              </a:buClr>
              <a:buSzPts val="3200"/>
              <a:buFont typeface="Arial"/>
              <a:buNone/>
            </a:pPr>
            <a:r>
              <a:t/>
            </a:r>
            <a:endParaRPr b="0" i="0" sz="3200" u="none">
              <a:solidFill>
                <a:schemeClr val="dk1"/>
              </a:solidFill>
              <a:latin typeface="Times New Roman"/>
              <a:ea typeface="Times New Roman"/>
              <a:cs typeface="Times New Roman"/>
              <a:sym typeface="Times New Roman"/>
            </a:endParaRPr>
          </a:p>
          <a:p>
            <a:pPr indent="-203200" lvl="0" marL="0" marR="0" rtl="0" algn="just">
              <a:lnSpc>
                <a:spcPct val="100000"/>
              </a:lnSpc>
              <a:spcBef>
                <a:spcPts val="60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 	reflects number of parameters</a:t>
            </a:r>
            <a:endParaRPr/>
          </a:p>
          <a:p>
            <a:pPr indent="-203200" lvl="0" marL="0" marR="0" rtl="0" algn="just">
              <a:lnSpc>
                <a:spcPct val="100000"/>
              </a:lnSpc>
              <a:spcBef>
                <a:spcPts val="60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$0 	still contains name of script </a:t>
            </a:r>
            <a:endParaRPr/>
          </a:p>
          <a:p>
            <a:pPr indent="0" lvl="0" marL="0" marR="0" rtl="0" algn="just">
              <a:lnSpc>
                <a:spcPct val="100000"/>
              </a:lnSpc>
              <a:spcBef>
                <a:spcPts val="60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(not name of function)</a:t>
            </a:r>
            <a:endParaRPr/>
          </a:p>
          <a:p>
            <a:pPr indent="0" lvl="0" marL="0" marR="0" rtl="0" algn="l">
              <a:lnSpc>
                <a:spcPct val="100000"/>
              </a:lnSpc>
              <a:spcBef>
                <a:spcPts val="600"/>
              </a:spcBef>
              <a:spcAft>
                <a:spcPts val="0"/>
              </a:spcAft>
              <a:buClr>
                <a:schemeClr val="lt1"/>
              </a:buClr>
              <a:buSzPts val="2800"/>
              <a:buFont typeface="Calibri"/>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857" name="Google Shape;857;p109"/>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FF6600"/>
              </a:buClr>
              <a:buSzPts val="4400"/>
              <a:buFont typeface="Times New Roman"/>
              <a:buNone/>
            </a:pPr>
            <a:r>
              <a:rPr b="0" i="0" lang="en-US" sz="4400" u="none">
                <a:solidFill>
                  <a:srgbClr val="FF6600"/>
                </a:solidFill>
                <a:latin typeface="Times New Roman"/>
                <a:ea typeface="Times New Roman"/>
                <a:cs typeface="Times New Roman"/>
                <a:sym typeface="Times New Roman"/>
              </a:rPr>
              <a:t>n erpreted Programming Language</a:t>
            </a:r>
            <a:endParaRPr/>
          </a:p>
        </p:txBody>
      </p:sp>
      <p:sp>
        <p:nvSpPr>
          <p:cNvPr id="183" name="Google Shape;183;p11"/>
          <p:cNvSpPr/>
          <p:nvPr/>
        </p:nvSpPr>
        <p:spPr>
          <a:xfrm>
            <a:off x="503237" y="301625"/>
            <a:ext cx="9069387" cy="1260475"/>
          </a:xfrm>
          <a:custGeom>
            <a:rect b="b" l="l" r="r" t="t"/>
            <a:pathLst>
              <a:path extrusionOk="0" h="1261109" w="9069070">
                <a:moveTo>
                  <a:pt x="4535170" y="1261109"/>
                </a:moveTo>
                <a:lnTo>
                  <a:pt x="9069070" y="1261109"/>
                </a:lnTo>
                <a:lnTo>
                  <a:pt x="9069070" y="0"/>
                </a:lnTo>
                <a:lnTo>
                  <a:pt x="0" y="0"/>
                </a:lnTo>
                <a:lnTo>
                  <a:pt x="0" y="1261109"/>
                </a:lnTo>
                <a:lnTo>
                  <a:pt x="4535170" y="1261109"/>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84" name="Google Shape;184;p11"/>
          <p:cNvSpPr txBox="1"/>
          <p:nvPr/>
        </p:nvSpPr>
        <p:spPr>
          <a:xfrm>
            <a:off x="835025" y="1682750"/>
            <a:ext cx="8793162" cy="5664200"/>
          </a:xfrm>
          <a:prstGeom prst="rect">
            <a:avLst/>
          </a:prstGeom>
          <a:noFill/>
          <a:ln>
            <a:noFill/>
          </a:ln>
        </p:spPr>
        <p:txBody>
          <a:bodyPr anchorCtr="0" anchor="t" bIns="0" lIns="0" spcFirstLastPara="1" rIns="0" wrap="square" tIns="0">
            <a:noAutofit/>
          </a:bodyPr>
          <a:lstStyle/>
          <a:p>
            <a:pPr indent="-349250" lvl="0" marL="12700" marR="0" rtl="0" algn="just">
              <a:lnSpc>
                <a:spcPct val="98181"/>
              </a:lnSpc>
              <a:spcBef>
                <a:spcPts val="0"/>
              </a:spcBef>
              <a:spcAft>
                <a:spcPts val="0"/>
              </a:spcAft>
              <a:buClr>
                <a:srgbClr val="000000"/>
              </a:buClr>
              <a:buSzPts val="5500"/>
              <a:buFont typeface="Arial"/>
              <a:buChar char="•"/>
            </a:pPr>
            <a:r>
              <a:rPr b="0" i="0" lang="en-US" sz="5500" u="none">
                <a:solidFill>
                  <a:srgbClr val="000000"/>
                </a:solidFill>
                <a:latin typeface="Noto Sans Symbols"/>
                <a:ea typeface="Noto Sans Symbols"/>
                <a:cs typeface="Noto Sans Symbols"/>
                <a:sym typeface="Noto Sans Symbols"/>
              </a:rPr>
              <a:t> </a:t>
            </a:r>
            <a:r>
              <a:rPr b="0" baseline="30000" i="0" lang="en-US" sz="4100" u="none">
                <a:solidFill>
                  <a:srgbClr val="000000"/>
                </a:solidFill>
                <a:latin typeface="Times New Roman"/>
                <a:ea typeface="Times New Roman"/>
                <a:cs typeface="Times New Roman"/>
                <a:sym typeface="Times New Roman"/>
              </a:rPr>
              <a:t>The shell has its own built-in programming  </a:t>
            </a:r>
            <a:r>
              <a:rPr b="0" i="0" lang="en-US" sz="2700" u="none">
                <a:solidFill>
                  <a:srgbClr val="000000"/>
                </a:solidFill>
                <a:latin typeface="Times New Roman"/>
                <a:ea typeface="Times New Roman"/>
                <a:cs typeface="Times New Roman"/>
                <a:sym typeface="Times New Roman"/>
              </a:rPr>
              <a:t>language.</a:t>
            </a:r>
            <a:endParaRPr/>
          </a:p>
          <a:p>
            <a:pPr indent="-349250" lvl="0" marL="12700" marR="0" rtl="0" algn="just">
              <a:lnSpc>
                <a:spcPct val="110909"/>
              </a:lnSpc>
              <a:spcBef>
                <a:spcPts val="300"/>
              </a:spcBef>
              <a:spcAft>
                <a:spcPts val="0"/>
              </a:spcAft>
              <a:buClr>
                <a:srgbClr val="000000"/>
              </a:buClr>
              <a:buSzPts val="5500"/>
              <a:buFont typeface="Arial"/>
              <a:buChar char="•"/>
            </a:pPr>
            <a:r>
              <a:rPr b="0" i="0" lang="en-US" sz="5500" u="none">
                <a:solidFill>
                  <a:srgbClr val="000000"/>
                </a:solidFill>
                <a:latin typeface="Noto Sans Symbols"/>
                <a:ea typeface="Noto Sans Symbols"/>
                <a:cs typeface="Noto Sans Symbols"/>
                <a:sym typeface="Noto Sans Symbols"/>
              </a:rPr>
              <a:t> </a:t>
            </a:r>
            <a:r>
              <a:rPr b="0" baseline="30000" i="0" lang="en-US" sz="4100" u="none">
                <a:solidFill>
                  <a:srgbClr val="000000"/>
                </a:solidFill>
                <a:latin typeface="Times New Roman"/>
                <a:ea typeface="Times New Roman"/>
                <a:cs typeface="Times New Roman"/>
                <a:sym typeface="Times New Roman"/>
              </a:rPr>
              <a:t>This language is interpreted, meaning that the shell</a:t>
            </a:r>
            <a:endParaRPr/>
          </a:p>
          <a:p>
            <a:pPr indent="0" lvl="0" marL="12700" marR="0" rtl="0" algn="just">
              <a:lnSpc>
                <a:spcPct val="114814"/>
              </a:lnSpc>
              <a:spcBef>
                <a:spcPts val="30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     analyzes each statement in the language one line at </a:t>
            </a:r>
            <a:endParaRPr/>
          </a:p>
          <a:p>
            <a:pPr indent="0" lvl="0" marL="12700" marR="0" rtl="0" algn="just">
              <a:lnSpc>
                <a:spcPct val="114285"/>
              </a:lnSpc>
              <a:spcBef>
                <a:spcPts val="1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 time and then executes it.</a:t>
            </a:r>
            <a:endParaRPr/>
          </a:p>
          <a:p>
            <a:pPr indent="-527050" lvl="0" marL="12700" marR="0" rtl="0" algn="just">
              <a:lnSpc>
                <a:spcPct val="53012"/>
              </a:lnSpc>
              <a:spcBef>
                <a:spcPts val="2000"/>
              </a:spcBef>
              <a:spcAft>
                <a:spcPts val="0"/>
              </a:spcAft>
              <a:buClr>
                <a:srgbClr val="000000"/>
              </a:buClr>
              <a:buSzPts val="8300"/>
              <a:buFont typeface="Arial"/>
              <a:buChar char="•"/>
            </a:pPr>
            <a:r>
              <a:rPr b="0" baseline="30000" i="0" lang="en-US" sz="8300" u="none">
                <a:solidFill>
                  <a:srgbClr val="000000"/>
                </a:solidFill>
                <a:latin typeface="Noto Sans Symbols"/>
                <a:ea typeface="Noto Sans Symbols"/>
                <a:cs typeface="Noto Sans Symbols"/>
                <a:sym typeface="Noto Sans Symbols"/>
              </a:rPr>
              <a:t> </a:t>
            </a:r>
            <a:r>
              <a:rPr b="0" baseline="30000" i="0" lang="en-US" sz="4200" u="none">
                <a:solidFill>
                  <a:srgbClr val="000000"/>
                </a:solidFill>
                <a:latin typeface="Times New Roman"/>
                <a:ea typeface="Times New Roman"/>
                <a:cs typeface="Times New Roman"/>
                <a:sym typeface="Times New Roman"/>
              </a:rPr>
              <a:t>This differs from programming languages such as C</a:t>
            </a:r>
            <a:endParaRPr/>
          </a:p>
          <a:p>
            <a:pPr indent="0" lvl="0" marL="12700" marR="0" rtl="0" algn="just">
              <a:lnSpc>
                <a:spcPct val="114285"/>
              </a:lnSpc>
              <a:spcBef>
                <a:spcPts val="4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and FORTRAN, in which the programming </a:t>
            </a:r>
            <a:r>
              <a:rPr b="0" i="0" lang="en-US" sz="2700" u="none">
                <a:solidFill>
                  <a:srgbClr val="000000"/>
                </a:solidFill>
                <a:latin typeface="Times New Roman"/>
                <a:ea typeface="Times New Roman"/>
                <a:cs typeface="Times New Roman"/>
                <a:sym typeface="Times New Roman"/>
              </a:rPr>
              <a:t>statements       </a:t>
            </a:r>
            <a:endParaRPr/>
          </a:p>
          <a:p>
            <a:pPr indent="0" lvl="0" marL="12700" marR="0" rtl="0" algn="just">
              <a:lnSpc>
                <a:spcPct val="114285"/>
              </a:lnSpc>
              <a:spcBef>
                <a:spcPts val="40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       are typically compiled into a machine </a:t>
            </a:r>
            <a:r>
              <a:rPr b="0" i="0" lang="en-US" sz="2800" u="none">
                <a:solidFill>
                  <a:srgbClr val="000000"/>
                </a:solidFill>
                <a:latin typeface="Times New Roman"/>
                <a:ea typeface="Times New Roman"/>
                <a:cs typeface="Times New Roman"/>
                <a:sym typeface="Times New Roman"/>
              </a:rPr>
              <a:t>executable form   </a:t>
            </a:r>
            <a:endParaRPr/>
          </a:p>
          <a:p>
            <a:pPr indent="0" lvl="0" marL="12700" marR="0" rtl="0" algn="just">
              <a:lnSpc>
                <a:spcPct val="114285"/>
              </a:lnSpc>
              <a:spcBef>
                <a:spcPts val="4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before they are executed.</a:t>
            </a:r>
            <a:endParaRPr/>
          </a:p>
        </p:txBody>
      </p:sp>
      <p:sp>
        <p:nvSpPr>
          <p:cNvPr id="185" name="Google Shape;185;p11"/>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Interpreted Programming Language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0"/>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863" name="Google Shape;863;p110"/>
          <p:cNvSpPr txBox="1"/>
          <p:nvPr/>
        </p:nvSpPr>
        <p:spPr>
          <a:xfrm>
            <a:off x="252412" y="273050"/>
            <a:ext cx="9663112" cy="4410075"/>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Local Variables in Functions</a:t>
            </a:r>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Variables defined within functions are global, i.e. their   </a:t>
            </a:r>
            <a:br>
              <a:rPr b="0" i="0" lang="en-US" sz="3200" u="none">
                <a:solidFill>
                  <a:schemeClr val="dk1"/>
                </a:solidFill>
                <a:latin typeface="Times New Roman"/>
                <a:ea typeface="Times New Roman"/>
                <a:cs typeface="Times New Roman"/>
                <a:sym typeface="Times New Roman"/>
              </a:rPr>
            </a:br>
            <a:r>
              <a:rPr b="0" i="0" lang="en-US" sz="3200" u="none">
                <a:solidFill>
                  <a:schemeClr val="dk1"/>
                </a:solidFill>
                <a:latin typeface="Times New Roman"/>
                <a:ea typeface="Times New Roman"/>
                <a:cs typeface="Times New Roman"/>
                <a:sym typeface="Times New Roman"/>
              </a:rPr>
              <a:t>  values are known throughout the entire shell program</a:t>
            </a:r>
            <a:endParaRPr/>
          </a:p>
          <a:p>
            <a:pPr indent="0" lvl="0" marL="0" marR="0" rtl="0" algn="l">
              <a:lnSpc>
                <a:spcPct val="100000"/>
              </a:lnSpc>
              <a:spcBef>
                <a:spcPts val="0"/>
              </a:spcBef>
              <a:spcAft>
                <a:spcPts val="0"/>
              </a:spcAft>
              <a:buClr>
                <a:schemeClr val="lt1"/>
              </a:buClr>
              <a:buSzPts val="3200"/>
              <a:buFont typeface="Calibri"/>
              <a:buNone/>
            </a:pPr>
            <a:r>
              <a:t/>
            </a:r>
            <a:endParaRPr b="0" i="0" sz="3200" u="none">
              <a:solidFill>
                <a:schemeClr val="dk1"/>
              </a:solidFill>
              <a:latin typeface="Times New Roman"/>
              <a:ea typeface="Times New Roman"/>
              <a:cs typeface="Times New Roman"/>
              <a:sym typeface="Times New Roman"/>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Keyword “local” inside a function definition makes  </a:t>
            </a:r>
            <a:br>
              <a:rPr b="0" i="0" lang="en-US" sz="3200" u="none">
                <a:solidFill>
                  <a:schemeClr val="dk1"/>
                </a:solidFill>
                <a:latin typeface="Times New Roman"/>
                <a:ea typeface="Times New Roman"/>
                <a:cs typeface="Times New Roman"/>
                <a:sym typeface="Times New Roman"/>
              </a:rPr>
            </a:br>
            <a:r>
              <a:rPr b="0" i="0" lang="en-US" sz="3200" u="none">
                <a:solidFill>
                  <a:schemeClr val="dk1"/>
                </a:solidFill>
                <a:latin typeface="Times New Roman"/>
                <a:ea typeface="Times New Roman"/>
                <a:cs typeface="Times New Roman"/>
                <a:sym typeface="Times New Roman"/>
              </a:rPr>
              <a:t>  referenced variables “local” to that function</a:t>
            </a:r>
            <a:endParaRPr/>
          </a:p>
          <a:p>
            <a:pPr indent="0" lvl="0" marL="0" marR="0" rtl="0" algn="l">
              <a:lnSpc>
                <a:spcPct val="100000"/>
              </a:lnSpc>
              <a:spcBef>
                <a:spcPts val="0"/>
              </a:spcBef>
              <a:spcAft>
                <a:spcPts val="0"/>
              </a:spcAft>
              <a:buClr>
                <a:schemeClr val="lt1"/>
              </a:buClr>
              <a:buSzPts val="3200"/>
              <a:buFont typeface="Calibri"/>
              <a:buNone/>
            </a:pPr>
            <a:r>
              <a:t/>
            </a:r>
            <a:endParaRPr b="0" i="0" sz="3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800"/>
              <a:buFont typeface="Calibri"/>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864" name="Google Shape;864;p110"/>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11"/>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#!/bin/sh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Define your function here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Hello ()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echo "Hello World $1 $2“</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return 10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 Invoke your function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Hello Zara Ali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Capture value returnd by last command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ret=$?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echo "Return value is $ret"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FF0000"/>
                </a:solidFill>
                <a:latin typeface="Times New Roman"/>
                <a:ea typeface="Times New Roman"/>
                <a:cs typeface="Times New Roman"/>
                <a:sym typeface="Times New Roman"/>
              </a:rPr>
              <a:t>Output: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$./test.sh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Hello World Zara Ali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Return value is 10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2"/>
          <p:cNvSpPr txBox="1"/>
          <p:nvPr>
            <p:ph idx="1" type="body"/>
          </p:nvPr>
        </p:nvSpPr>
        <p:spPr>
          <a:xfrm>
            <a:off x="503237" y="196850"/>
            <a:ext cx="9072562" cy="685800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#!/bin/sh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myfunc()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echo "I was called as :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x=2 }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Main script starts here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echo "Script was called with $@"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x=1</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echo "x is $x"                        </a:t>
            </a:r>
            <a:r>
              <a:rPr b="0" i="0" lang="en-US" sz="3200" u="none">
                <a:solidFill>
                  <a:srgbClr val="FF0000"/>
                </a:solidFill>
                <a:latin typeface="Times New Roman"/>
                <a:ea typeface="Times New Roman"/>
                <a:cs typeface="Times New Roman"/>
                <a:sym typeface="Times New Roman"/>
              </a:rPr>
              <a:t>Output:</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myfunc 1 2 3 						</a:t>
            </a:r>
            <a:r>
              <a:rPr b="0" i="0" lang="en-US" sz="3200" u="none">
                <a:solidFill>
                  <a:srgbClr val="FF0000"/>
                </a:solidFill>
                <a:latin typeface="Times New Roman"/>
                <a:ea typeface="Times New Roman"/>
                <a:cs typeface="Times New Roman"/>
                <a:sym typeface="Times New Roman"/>
              </a:rPr>
              <a:t>$ </a:t>
            </a:r>
            <a:r>
              <a:rPr b="0" i="0" lang="en-US" sz="3200" u="none">
                <a:solidFill>
                  <a:srgbClr val="FF0000"/>
                </a:solidFill>
                <a:latin typeface="Calibri"/>
                <a:ea typeface="Calibri"/>
                <a:cs typeface="Calibri"/>
                <a:sym typeface="Calibri"/>
              </a:rPr>
              <a:t>scope.sh a b c</a:t>
            </a:r>
            <a:endParaRPr b="0" i="0" sz="3200" u="none">
              <a:solidFill>
                <a:srgbClr val="FF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echo "x is $x”					</a:t>
            </a:r>
            <a:r>
              <a:rPr b="0" i="0" lang="en-US" sz="2800" u="none">
                <a:solidFill>
                  <a:srgbClr val="000000"/>
                </a:solidFill>
                <a:latin typeface="Times New Roman"/>
                <a:ea typeface="Times New Roman"/>
                <a:cs typeface="Times New Roman"/>
                <a:sym typeface="Times New Roman"/>
              </a:rPr>
              <a:t>Script was called with a b c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x is 1</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I was called as : 1 2 3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x is 2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13"/>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880" name="Google Shape;880;p113"/>
          <p:cNvSpPr txBox="1"/>
          <p:nvPr/>
        </p:nvSpPr>
        <p:spPr>
          <a:xfrm>
            <a:off x="0" y="0"/>
            <a:ext cx="10083800" cy="1008062"/>
          </a:xfrm>
          <a:prstGeom prst="rect">
            <a:avLst/>
          </a:prstGeom>
          <a:solidFill>
            <a:srgbClr val="92382E"/>
          </a:solidFill>
          <a:ln cap="flat" cmpd="sng" w="25400">
            <a:solidFill>
              <a:schemeClr val="dk1"/>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Debugging Shell Scripts </a:t>
            </a:r>
            <a:endParaRPr/>
          </a:p>
        </p:txBody>
      </p:sp>
      <p:sp>
        <p:nvSpPr>
          <p:cNvPr id="881" name="Google Shape;881;p113"/>
          <p:cNvSpPr txBox="1"/>
          <p:nvPr/>
        </p:nvSpPr>
        <p:spPr>
          <a:xfrm>
            <a:off x="252412" y="1343025"/>
            <a:ext cx="8991600" cy="487521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lt1"/>
                </a:solidFill>
                <a:latin typeface="Calibri"/>
                <a:ea typeface="Calibri"/>
                <a:cs typeface="Calibri"/>
                <a:sym typeface="Calibri"/>
              </a:rPr>
              <a:t> </a:t>
            </a:r>
            <a:r>
              <a:rPr b="0" i="0" lang="en-US" sz="3200" u="none">
                <a:solidFill>
                  <a:schemeClr val="dk1"/>
                </a:solidFill>
                <a:latin typeface="Times New Roman"/>
                <a:ea typeface="Times New Roman"/>
                <a:cs typeface="Times New Roman"/>
                <a:sym typeface="Times New Roman"/>
              </a:rPr>
              <a:t>Debugging is troubleshooting errors that may occur during the execution   of a program/script</a:t>
            </a:r>
            <a:endParaRPr/>
          </a:p>
          <a:p>
            <a:pPr indent="-203200" lvl="0" marL="0" marR="0" rtl="0" algn="l">
              <a:lnSpc>
                <a:spcPct val="100000"/>
              </a:lnSpc>
              <a:spcBef>
                <a:spcPts val="130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The following two commands can help you debug a bash shell script:</a:t>
            </a:r>
            <a:endParaRPr/>
          </a:p>
          <a:p>
            <a:pPr indent="-285750" lvl="1" marL="742950" marR="0" rtl="0" algn="l">
              <a:lnSpc>
                <a:spcPct val="100000"/>
              </a:lnSpc>
              <a:spcBef>
                <a:spcPts val="1300"/>
              </a:spcBef>
              <a:spcAft>
                <a:spcPts val="0"/>
              </a:spcAft>
              <a:buClr>
                <a:srgbClr val="000000"/>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 echo</a:t>
            </a:r>
            <a:endParaRPr/>
          </a:p>
          <a:p>
            <a:pPr indent="-285750" lvl="1" marL="742950" marR="0" rtl="0" algn="l">
              <a:lnSpc>
                <a:spcPct val="100000"/>
              </a:lnSpc>
              <a:spcBef>
                <a:spcPts val="130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use explicit output statements to trace execution</a:t>
            </a:r>
            <a:endParaRPr/>
          </a:p>
          <a:p>
            <a:pPr indent="-285750" lvl="1" marL="742950" marR="0" rtl="0" algn="l">
              <a:lnSpc>
                <a:spcPct val="100000"/>
              </a:lnSpc>
              <a:spcBef>
                <a:spcPts val="1300"/>
              </a:spcBef>
              <a:spcAft>
                <a:spcPts val="0"/>
              </a:spcAft>
              <a:buClr>
                <a:srgbClr val="000000"/>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 set</a:t>
            </a:r>
            <a:endParaRPr/>
          </a:p>
          <a:p>
            <a:pPr indent="0" lvl="0" marL="0" marR="0" rtl="0" algn="l">
              <a:lnSpc>
                <a:spcPct val="100000"/>
              </a:lnSpc>
              <a:spcBef>
                <a:spcPts val="130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882" name="Google Shape;882;p113"/>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4"/>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888" name="Google Shape;888;p114"/>
          <p:cNvSpPr txBox="1"/>
          <p:nvPr/>
        </p:nvSpPr>
        <p:spPr>
          <a:xfrm>
            <a:off x="252412" y="196850"/>
            <a:ext cx="9663112" cy="8039100"/>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503237" lvl="1" marL="742950" marR="0" rtl="0" algn="l">
              <a:lnSpc>
                <a:spcPct val="100000"/>
              </a:lnSpc>
              <a:spcBef>
                <a:spcPts val="0"/>
              </a:spcBef>
              <a:spcAft>
                <a:spcPts val="0"/>
              </a:spcAft>
              <a:buClr>
                <a:schemeClr val="dk1"/>
              </a:buClr>
              <a:buSzPts val="3200"/>
              <a:buFont typeface="Times New Roman"/>
              <a:buNone/>
            </a:pPr>
            <a:r>
              <a:rPr b="1" i="1" lang="en-US" sz="3200" u="none" cap="none" strike="noStrike">
                <a:solidFill>
                  <a:schemeClr val="dk1"/>
                </a:solidFill>
                <a:latin typeface="Times New Roman"/>
                <a:ea typeface="Times New Roman"/>
                <a:cs typeface="Times New Roman"/>
                <a:sym typeface="Times New Roman"/>
              </a:rPr>
              <a:t>Debugging using “set”</a:t>
            </a:r>
            <a:endParaRPr/>
          </a:p>
          <a:p>
            <a:pPr indent="-203200" lvl="0" marL="0" marR="0" rtl="0" algn="l">
              <a:lnSpc>
                <a:spcPct val="100000"/>
              </a:lnSpc>
              <a:spcBef>
                <a:spcPts val="60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The “set” command is a shell built-in command</a:t>
            </a:r>
            <a:endParaRPr/>
          </a:p>
          <a:p>
            <a:pPr indent="-203200" lvl="0" marL="0" marR="0" rtl="0" algn="l">
              <a:lnSpc>
                <a:spcPct val="100000"/>
              </a:lnSpc>
              <a:spcBef>
                <a:spcPts val="60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has options to allow flow of execution</a:t>
            </a:r>
            <a:endParaRPr/>
          </a:p>
          <a:p>
            <a:pPr indent="-503237" lvl="1" marL="742950" marR="0" rtl="0" algn="l">
              <a:lnSpc>
                <a:spcPct val="100000"/>
              </a:lnSpc>
              <a:spcBef>
                <a:spcPts val="60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–v option prints each line as it is read</a:t>
            </a:r>
            <a:endParaRPr/>
          </a:p>
          <a:p>
            <a:pPr indent="-503237" lvl="1" marL="742950" marR="0" rtl="0" algn="l">
              <a:lnSpc>
                <a:spcPct val="100000"/>
              </a:lnSpc>
              <a:spcBef>
                <a:spcPts val="60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–x option displays the command and its arguments</a:t>
            </a:r>
            <a:endParaRPr/>
          </a:p>
          <a:p>
            <a:pPr indent="-503237" lvl="1" marL="742950" marR="0" rtl="0" algn="l">
              <a:lnSpc>
                <a:spcPct val="100000"/>
              </a:lnSpc>
              <a:spcBef>
                <a:spcPts val="60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–n checks for syntax errors</a:t>
            </a:r>
            <a:endParaRPr/>
          </a:p>
          <a:p>
            <a:pPr indent="-203200" lvl="0" marL="0" marR="0" rtl="0" algn="l">
              <a:lnSpc>
                <a:spcPct val="100000"/>
              </a:lnSpc>
              <a:spcBef>
                <a:spcPts val="60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options can turned on or off</a:t>
            </a:r>
            <a:endParaRPr/>
          </a:p>
          <a:p>
            <a:pPr indent="-503237" lvl="1" marL="742950" marR="0" rtl="0" algn="l">
              <a:lnSpc>
                <a:spcPct val="100000"/>
              </a:lnSpc>
              <a:spcBef>
                <a:spcPts val="60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To turn on the option:    set -xv</a:t>
            </a:r>
            <a:endParaRPr/>
          </a:p>
          <a:p>
            <a:pPr indent="-503237" lvl="1" marL="742950" marR="0" rtl="0" algn="l">
              <a:lnSpc>
                <a:spcPct val="100000"/>
              </a:lnSpc>
              <a:spcBef>
                <a:spcPts val="60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To turn off the options:  set +xv</a:t>
            </a:r>
            <a:endParaRPr/>
          </a:p>
          <a:p>
            <a:pPr indent="-503237" lvl="1" marL="742950" marR="0" rtl="0" algn="l">
              <a:lnSpc>
                <a:spcPct val="100000"/>
              </a:lnSpc>
              <a:spcBef>
                <a:spcPts val="600"/>
              </a:spcBef>
              <a:spcAft>
                <a:spcPts val="0"/>
              </a:spcAft>
              <a:buClr>
                <a:schemeClr val="lt1"/>
              </a:buClr>
              <a:buSzPts val="3200"/>
              <a:buFont typeface="Calibri"/>
              <a:buNone/>
            </a:pPr>
            <a:r>
              <a:t/>
            </a:r>
            <a:endParaRPr b="0" i="0" sz="3200" u="none" cap="none" strike="noStrike">
              <a:solidFill>
                <a:schemeClr val="dk1"/>
              </a:solidFill>
              <a:latin typeface="Times New Roman"/>
              <a:ea typeface="Times New Roman"/>
              <a:cs typeface="Times New Roman"/>
              <a:sym typeface="Times New Roman"/>
            </a:endParaRPr>
          </a:p>
          <a:p>
            <a:pPr indent="-203200" lvl="0" marL="0" marR="0" rtl="0" algn="l">
              <a:lnSpc>
                <a:spcPct val="100000"/>
              </a:lnSpc>
              <a:spcBef>
                <a:spcPts val="60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Options can also be set via she-bang line</a:t>
            </a:r>
            <a:endParaRPr/>
          </a:p>
          <a:p>
            <a:pPr indent="0" lvl="0" marL="0" marR="0" rtl="0" algn="l">
              <a:lnSpc>
                <a:spcPct val="100000"/>
              </a:lnSpc>
              <a:spcBef>
                <a:spcPts val="60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/bin/bash -xv</a:t>
            </a:r>
            <a:endParaRPr/>
          </a:p>
          <a:p>
            <a:pPr indent="-503237" lvl="1" marL="742950" marR="0" rtl="0" algn="l">
              <a:lnSpc>
                <a:spcPct val="100000"/>
              </a:lnSpc>
              <a:spcBef>
                <a:spcPts val="600"/>
              </a:spcBef>
              <a:spcAft>
                <a:spcPts val="0"/>
              </a:spcAft>
              <a:buClr>
                <a:schemeClr val="lt1"/>
              </a:buClr>
              <a:buSzPts val="2800"/>
              <a:buFont typeface="Calibri"/>
              <a:buNone/>
            </a:pPr>
            <a:r>
              <a:t/>
            </a:r>
            <a:endParaRPr b="1" i="1"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None/>
            </a:pPr>
            <a:r>
              <a:t/>
            </a:r>
            <a:endParaRPr b="1" i="1" sz="2800" u="none" cap="none" strike="noStrike">
              <a:solidFill>
                <a:schemeClr val="dk1"/>
              </a:solidFill>
              <a:latin typeface="Times New Roman"/>
              <a:ea typeface="Times New Roman"/>
              <a:cs typeface="Times New Roman"/>
              <a:sym typeface="Times New Roman"/>
            </a:endParaRPr>
          </a:p>
        </p:txBody>
      </p:sp>
      <p:sp>
        <p:nvSpPr>
          <p:cNvPr id="889" name="Google Shape;889;p114"/>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5"/>
          <p:cNvSpPr txBox="1"/>
          <p:nvPr>
            <p:ph idx="1" type="body"/>
          </p:nvPr>
        </p:nvSpPr>
        <p:spPr>
          <a:xfrm>
            <a:off x="317500" y="349250"/>
            <a:ext cx="8974137" cy="685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b="1" i="0" lang="en-US" sz="2800" u="none">
                <a:solidFill>
                  <a:srgbClr val="000000"/>
                </a:solidFill>
                <a:latin typeface="Times New Roman"/>
                <a:ea typeface="Times New Roman"/>
                <a:cs typeface="Times New Roman"/>
                <a:sym typeface="Times New Roman"/>
              </a:rPr>
              <a:t>							(or)</a:t>
            </a:r>
            <a:endParaRPr/>
          </a:p>
          <a:p>
            <a:pPr indent="0" lvl="0" marL="0" rtl="0" algn="l">
              <a:lnSpc>
                <a:spcPct val="100000"/>
              </a:lnSpc>
              <a:spcBef>
                <a:spcPts val="800"/>
              </a:spcBef>
              <a:spcAft>
                <a:spcPts val="0"/>
              </a:spcAft>
              <a:buSzPts val="2800"/>
              <a:buNone/>
            </a:pPr>
            <a:r>
              <a:rPr b="1" i="0" lang="en-US" sz="2800" u="none">
                <a:solidFill>
                  <a:srgbClr val="000000"/>
                </a:solidFill>
                <a:latin typeface="Times New Roman"/>
                <a:ea typeface="Times New Roman"/>
                <a:cs typeface="Times New Roman"/>
                <a:sym typeface="Times New Roman"/>
              </a:rPr>
              <a:t>x option to debug a shell script</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Run a shell script with -x option.</a:t>
            </a:r>
            <a:br>
              <a:rPr b="0" i="0" lang="en-US" sz="2800" u="none">
                <a:solidFill>
                  <a:srgbClr val="000000"/>
                </a:solidFill>
                <a:latin typeface="Times New Roman"/>
                <a:ea typeface="Times New Roman"/>
                <a:cs typeface="Times New Roman"/>
                <a:sym typeface="Times New Roman"/>
              </a:rPr>
            </a:br>
            <a:r>
              <a:rPr b="0" i="0" lang="en-US" sz="2800" u="none">
                <a:solidFill>
                  <a:srgbClr val="000000"/>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 bash -x script-name</a:t>
            </a:r>
            <a:br>
              <a:rPr b="0" i="0" lang="en-US" sz="2800" u="none">
                <a:solidFill>
                  <a:srgbClr val="FF0000"/>
                </a:solidFill>
                <a:latin typeface="Times New Roman"/>
                <a:ea typeface="Times New Roman"/>
                <a:cs typeface="Times New Roman"/>
                <a:sym typeface="Times New Roman"/>
              </a:rPr>
            </a:br>
            <a:r>
              <a:rPr b="0" i="0" lang="en-US" sz="2800" u="none">
                <a:solidFill>
                  <a:srgbClr val="FF0000"/>
                </a:solidFill>
                <a:latin typeface="Times New Roman"/>
                <a:ea typeface="Times New Roman"/>
                <a:cs typeface="Times New Roman"/>
                <a:sym typeface="Times New Roman"/>
              </a:rPr>
              <a:t>		$ bash -x domains.sh</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(or)</a:t>
            </a:r>
            <a:endParaRPr/>
          </a:p>
          <a:p>
            <a:pPr indent="-177800" lvl="0" marL="0" rtl="0" algn="just">
              <a:lnSpc>
                <a:spcPct val="100000"/>
              </a:lnSpc>
              <a:spcBef>
                <a:spcPts val="800"/>
              </a:spcBef>
              <a:spcAft>
                <a:spcPts val="0"/>
              </a:spcAft>
              <a:buClr>
                <a:srgbClr val="000000"/>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a:t>
            </a:r>
            <a:r>
              <a:rPr b="1" i="0" lang="en-US" sz="2800" u="none">
                <a:solidFill>
                  <a:schemeClr val="dk1"/>
                </a:solidFill>
                <a:latin typeface="Times New Roman"/>
                <a:ea typeface="Times New Roman"/>
                <a:cs typeface="Times New Roman"/>
                <a:sym typeface="Times New Roman"/>
              </a:rPr>
              <a:t>-x</a:t>
            </a:r>
            <a:r>
              <a:rPr b="0" i="0" lang="en-US" sz="2800" u="none">
                <a:solidFill>
                  <a:schemeClr val="dk1"/>
                </a:solidFill>
                <a:latin typeface="Times New Roman"/>
                <a:ea typeface="Times New Roman"/>
                <a:cs typeface="Times New Roman"/>
                <a:sym typeface="Times New Roman"/>
              </a:rPr>
              <a:t> option, short for </a:t>
            </a:r>
            <a:r>
              <a:rPr b="1" i="0" lang="en-US" sz="2800" u="none">
                <a:solidFill>
                  <a:schemeClr val="dk1"/>
                </a:solidFill>
                <a:latin typeface="Times New Roman"/>
                <a:ea typeface="Times New Roman"/>
                <a:cs typeface="Times New Roman"/>
                <a:sym typeface="Times New Roman"/>
              </a:rPr>
              <a:t>xtrace</a:t>
            </a:r>
            <a:r>
              <a:rPr b="0" i="0" lang="en-US" sz="2800" u="none">
                <a:solidFill>
                  <a:schemeClr val="dk1"/>
                </a:solidFill>
                <a:latin typeface="Times New Roman"/>
                <a:ea typeface="Times New Roman"/>
                <a:cs typeface="Times New Roman"/>
                <a:sym typeface="Times New Roman"/>
              </a:rPr>
              <a:t> or </a:t>
            </a:r>
            <a:r>
              <a:rPr b="1" i="0" lang="en-US" sz="2800" u="none">
                <a:solidFill>
                  <a:schemeClr val="dk1"/>
                </a:solidFill>
                <a:latin typeface="Times New Roman"/>
                <a:ea typeface="Times New Roman"/>
                <a:cs typeface="Times New Roman"/>
                <a:sym typeface="Times New Roman"/>
              </a:rPr>
              <a:t>execution trace</a:t>
            </a:r>
            <a:r>
              <a:rPr b="0" i="0" lang="en-US" sz="2800" u="none">
                <a:solidFill>
                  <a:schemeClr val="dk1"/>
                </a:solidFill>
                <a:latin typeface="Times New Roman"/>
                <a:ea typeface="Times New Roman"/>
                <a:cs typeface="Times New Roman"/>
                <a:sym typeface="Times New Roman"/>
              </a:rPr>
              <a:t>, tells the shell to echo each command after performing the substitution steps </a:t>
            </a:r>
            <a:r>
              <a:rPr b="0" i="0" lang="en-US" sz="2800" u="none">
                <a:solidFill>
                  <a:srgbClr val="000000"/>
                </a:solidFill>
                <a:latin typeface="Times New Roman"/>
                <a:ea typeface="Times New Roman"/>
                <a:cs typeface="Times New Roman"/>
                <a:sym typeface="Times New Roman"/>
              </a:rPr>
              <a:t>Thus , we can see the values of variables and commands. Often, this option alone will help to diagnose a problem.</a:t>
            </a:r>
            <a:endParaRPr b="0" i="0" sz="2800" u="none">
              <a:solidFill>
                <a:schemeClr val="dk1"/>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000"/>
              <a:buNone/>
            </a:pPr>
            <a:r>
              <a:t/>
            </a:r>
            <a:endParaRPr b="0" i="0" sz="2000" u="none">
              <a:solidFill>
                <a:srgbClr val="000000"/>
              </a:solidFill>
              <a:latin typeface="Calibri"/>
              <a:ea typeface="Calibri"/>
              <a:cs typeface="Calibri"/>
              <a:sym typeface="Calibri"/>
            </a:endParaRPr>
          </a:p>
          <a:p>
            <a:pPr indent="0" lvl="0" marL="0" rtl="0" algn="l">
              <a:lnSpc>
                <a:spcPct val="100000"/>
              </a:lnSpc>
              <a:spcBef>
                <a:spcPts val="800"/>
              </a:spcBef>
              <a:spcAft>
                <a:spcPts val="0"/>
              </a:spcAft>
              <a:buSzPts val="2000"/>
              <a:buNone/>
            </a:pPr>
            <a:r>
              <a:t/>
            </a:r>
            <a:endParaRPr b="0" i="0" sz="2000" u="none">
              <a:solidFill>
                <a:srgbClr val="000000"/>
              </a:solidFill>
              <a:latin typeface="Calibri"/>
              <a:ea typeface="Calibri"/>
              <a:cs typeface="Calibri"/>
              <a:sym typeface="Calibri"/>
            </a:endParaRPr>
          </a:p>
          <a:p>
            <a:pPr indent="0" lvl="0" marL="0" rtl="0" algn="l">
              <a:spcBef>
                <a:spcPts val="800"/>
              </a:spcBef>
              <a:spcAft>
                <a:spcPts val="0"/>
              </a:spcAft>
              <a:buSzPts val="2000"/>
              <a:buNone/>
            </a:pPr>
            <a:r>
              <a:t/>
            </a:r>
            <a:endParaRPr b="0" i="0" sz="2000" u="none">
              <a:solidFill>
                <a:srgbClr val="000000"/>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16"/>
          <p:cNvSpPr txBox="1"/>
          <p:nvPr>
            <p:ph idx="1" type="body"/>
          </p:nvPr>
        </p:nvSpPr>
        <p:spPr>
          <a:xfrm>
            <a:off x="393700" y="501650"/>
            <a:ext cx="8570912" cy="6477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Ex: </a:t>
            </a:r>
            <a:endParaRPr/>
          </a:p>
          <a:p>
            <a:pPr indent="-177800" lvl="0" marL="0" rtl="0" algn="l">
              <a:lnSpc>
                <a:spcPct val="100000"/>
              </a:lnSpc>
              <a:spcBef>
                <a:spcPts val="800"/>
              </a:spcBef>
              <a:spcAft>
                <a:spcPts val="0"/>
              </a:spcAft>
              <a:buClr>
                <a:srgbClr val="000000"/>
              </a:buClr>
              <a:buSzPts val="2800"/>
              <a:buFont typeface="Arial"/>
              <a:buChar char="•"/>
            </a:pPr>
            <a:r>
              <a:rPr b="0" i="0" lang="en-US" sz="2800" u="none">
                <a:solidFill>
                  <a:srgbClr val="000000"/>
                </a:solidFill>
                <a:latin typeface="Times New Roman"/>
                <a:ea typeface="Times New Roman"/>
                <a:cs typeface="Times New Roman"/>
                <a:sym typeface="Times New Roman"/>
              </a:rPr>
              <a:t>We can use  set –x command in shell script itself:</a:t>
            </a:r>
            <a:endParaRPr/>
          </a:p>
          <a:p>
            <a:pPr indent="0" lvl="0" marL="0" rtl="0" algn="l">
              <a:lnSpc>
                <a:spcPct val="100000"/>
              </a:lnSpc>
              <a:spcBef>
                <a:spcPts val="800"/>
              </a:spcBef>
              <a:spcAft>
                <a:spcPts val="0"/>
              </a:spcAft>
              <a:buSzPts val="2800"/>
              <a:buNone/>
            </a:pPr>
            <a:r>
              <a:rPr b="0" i="1" lang="en-US" sz="2800" u="none">
                <a:solidFill>
                  <a:srgbClr val="000000"/>
                </a:solidFill>
                <a:latin typeface="Times New Roman"/>
                <a:ea typeface="Times New Roman"/>
                <a:cs typeface="Times New Roman"/>
                <a:sym typeface="Times New Roman"/>
              </a:rPr>
              <a:t>#!/bin/bash</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1" i="0" lang="en-US" sz="2800" u="none">
                <a:solidFill>
                  <a:srgbClr val="000000"/>
                </a:solidFill>
                <a:latin typeface="Times New Roman"/>
                <a:ea typeface="Times New Roman"/>
                <a:cs typeface="Times New Roman"/>
                <a:sym typeface="Times New Roman"/>
              </a:rPr>
              <a:t>clear</a:t>
            </a:r>
            <a:r>
              <a:rPr b="0" i="0" lang="en-US" sz="2800" u="none">
                <a:solidFill>
                  <a:srgbClr val="000000"/>
                </a:solidFill>
                <a:latin typeface="Times New Roman"/>
                <a:ea typeface="Times New Roman"/>
                <a:cs typeface="Times New Roman"/>
                <a:sym typeface="Times New Roman"/>
              </a:rPr>
              <a:t> </a:t>
            </a:r>
            <a:endParaRPr/>
          </a:p>
          <a:p>
            <a:pPr indent="0" lvl="0" marL="0" rtl="0" algn="l">
              <a:lnSpc>
                <a:spcPct val="100000"/>
              </a:lnSpc>
              <a:spcBef>
                <a:spcPts val="800"/>
              </a:spcBef>
              <a:spcAft>
                <a:spcPts val="0"/>
              </a:spcAft>
              <a:buSzPts val="2800"/>
              <a:buNone/>
            </a:pPr>
            <a:r>
              <a:rPr b="0" i="1" lang="en-US" sz="2800" u="none">
                <a:solidFill>
                  <a:srgbClr val="000000"/>
                </a:solidFill>
                <a:latin typeface="Times New Roman"/>
                <a:ea typeface="Times New Roman"/>
                <a:cs typeface="Times New Roman"/>
                <a:sym typeface="Times New Roman"/>
              </a:rPr>
              <a:t># turn on debug mode</a:t>
            </a:r>
            <a:r>
              <a:rPr b="0" i="0" lang="en-US" sz="2800" u="none">
                <a:solidFill>
                  <a:srgbClr val="000000"/>
                </a:solidFill>
                <a:latin typeface="Times New Roman"/>
                <a:ea typeface="Times New Roman"/>
                <a:cs typeface="Times New Roman"/>
                <a:sym typeface="Times New Roman"/>
              </a:rPr>
              <a:t> </a:t>
            </a:r>
            <a:endParaRPr/>
          </a:p>
          <a:p>
            <a:pPr indent="0" lvl="0" marL="0" rtl="0" algn="l">
              <a:lnSpc>
                <a:spcPct val="100000"/>
              </a:lnSpc>
              <a:spcBef>
                <a:spcPts val="800"/>
              </a:spcBef>
              <a:spcAft>
                <a:spcPts val="0"/>
              </a:spcAft>
              <a:buSzPts val="2800"/>
              <a:buNone/>
            </a:pPr>
            <a:r>
              <a:rPr b="1" i="0" lang="en-US" sz="2800" u="none">
                <a:solidFill>
                  <a:srgbClr val="FF0000"/>
                </a:solidFill>
                <a:latin typeface="Times New Roman"/>
                <a:ea typeface="Times New Roman"/>
                <a:cs typeface="Times New Roman"/>
                <a:sym typeface="Times New Roman"/>
              </a:rPr>
              <a:t>set</a:t>
            </a:r>
            <a:r>
              <a:rPr b="0" i="0" lang="en-US" sz="2800" u="none">
                <a:solidFill>
                  <a:srgbClr val="FF0000"/>
                </a:solidFill>
                <a:latin typeface="Times New Roman"/>
                <a:ea typeface="Times New Roman"/>
                <a:cs typeface="Times New Roman"/>
                <a:sym typeface="Times New Roman"/>
              </a:rPr>
              <a:t> –x</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1" i="0" lang="en-US" sz="2800" u="none">
                <a:solidFill>
                  <a:srgbClr val="000000"/>
                </a:solidFill>
                <a:latin typeface="Times New Roman"/>
                <a:ea typeface="Times New Roman"/>
                <a:cs typeface="Times New Roman"/>
                <a:sym typeface="Times New Roman"/>
              </a:rPr>
              <a:t>for</a:t>
            </a:r>
            <a:r>
              <a:rPr b="0" i="0" lang="en-US" sz="2800" u="none">
                <a:solidFill>
                  <a:srgbClr val="000000"/>
                </a:solidFill>
                <a:latin typeface="Times New Roman"/>
                <a:ea typeface="Times New Roman"/>
                <a:cs typeface="Times New Roman"/>
                <a:sym typeface="Times New Roman"/>
              </a:rPr>
              <a:t> f </a:t>
            </a:r>
            <a:r>
              <a:rPr b="1" i="0" lang="en-US" sz="2800" u="none">
                <a:solidFill>
                  <a:srgbClr val="000000"/>
                </a:solidFill>
                <a:latin typeface="Times New Roman"/>
                <a:ea typeface="Times New Roman"/>
                <a:cs typeface="Times New Roman"/>
                <a:sym typeface="Times New Roman"/>
              </a:rPr>
              <a:t>in</a:t>
            </a:r>
            <a:r>
              <a:rPr b="0" i="0" lang="en-US" sz="2800" u="none">
                <a:solidFill>
                  <a:srgbClr val="000000"/>
                </a:solidFill>
                <a:latin typeface="Times New Roman"/>
                <a:ea typeface="Times New Roman"/>
                <a:cs typeface="Times New Roman"/>
                <a:sym typeface="Times New Roman"/>
              </a:rPr>
              <a:t> </a:t>
            </a:r>
            <a:r>
              <a:rPr b="1" i="0" lang="en-US" sz="2800" u="none">
                <a:solidFill>
                  <a:srgbClr val="000000"/>
                </a:solidFill>
                <a:latin typeface="Times New Roman"/>
                <a:ea typeface="Times New Roman"/>
                <a:cs typeface="Times New Roman"/>
                <a:sym typeface="Times New Roman"/>
              </a:rPr>
              <a:t>*</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1" i="0" lang="en-US" sz="2800" u="none">
                <a:solidFill>
                  <a:srgbClr val="000000"/>
                </a:solidFill>
                <a:latin typeface="Times New Roman"/>
                <a:ea typeface="Times New Roman"/>
                <a:cs typeface="Times New Roman"/>
                <a:sym typeface="Times New Roman"/>
              </a:rPr>
              <a:t>do</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1" i="0" lang="en-US" sz="2800" u="none">
                <a:solidFill>
                  <a:srgbClr val="000000"/>
                </a:solidFill>
                <a:latin typeface="Times New Roman"/>
                <a:ea typeface="Times New Roman"/>
                <a:cs typeface="Times New Roman"/>
                <a:sym typeface="Times New Roman"/>
              </a:rPr>
              <a:t>file</a:t>
            </a:r>
            <a:r>
              <a:rPr b="0" i="0" lang="en-US" sz="2800" u="none">
                <a:solidFill>
                  <a:srgbClr val="000000"/>
                </a:solidFill>
                <a:latin typeface="Times New Roman"/>
                <a:ea typeface="Times New Roman"/>
                <a:cs typeface="Times New Roman"/>
                <a:sym typeface="Times New Roman"/>
              </a:rPr>
              <a:t> $f</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1" i="0" lang="en-US" sz="2800" u="none">
                <a:solidFill>
                  <a:srgbClr val="000000"/>
                </a:solidFill>
                <a:latin typeface="Times New Roman"/>
                <a:ea typeface="Times New Roman"/>
                <a:cs typeface="Times New Roman"/>
                <a:sym typeface="Times New Roman"/>
              </a:rPr>
              <a:t>done</a:t>
            </a:r>
            <a:endParaRPr b="0"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rPr b="0" i="1" lang="en-US" sz="2800" u="none">
                <a:solidFill>
                  <a:srgbClr val="000000"/>
                </a:solidFill>
                <a:latin typeface="Times New Roman"/>
                <a:ea typeface="Times New Roman"/>
                <a:cs typeface="Times New Roman"/>
                <a:sym typeface="Times New Roman"/>
              </a:rPr>
              <a:t># turn OFF debug mode</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a:t>
            </a:r>
            <a:r>
              <a:rPr b="1" i="0" lang="en-US" sz="2800" u="none">
                <a:solidFill>
                  <a:srgbClr val="FF0000"/>
                </a:solidFill>
                <a:latin typeface="Times New Roman"/>
                <a:ea typeface="Times New Roman"/>
                <a:cs typeface="Times New Roman"/>
                <a:sym typeface="Times New Roman"/>
              </a:rPr>
              <a:t>set</a:t>
            </a:r>
            <a:r>
              <a:rPr b="0" i="0" lang="en-US" sz="2800" u="none">
                <a:solidFill>
                  <a:srgbClr val="FF0000"/>
                </a:solidFill>
                <a:latin typeface="Times New Roman"/>
                <a:ea typeface="Times New Roman"/>
                <a:cs typeface="Times New Roman"/>
                <a:sym typeface="Times New Roman"/>
              </a:rPr>
              <a:t> +x</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1" i="0" lang="en-US" sz="2800" u="none">
                <a:solidFill>
                  <a:srgbClr val="000000"/>
                </a:solidFill>
                <a:latin typeface="Times New Roman"/>
                <a:ea typeface="Times New Roman"/>
                <a:cs typeface="Times New Roman"/>
                <a:sym typeface="Times New Roman"/>
              </a:rPr>
              <a:t>ls</a:t>
            </a:r>
            <a:r>
              <a:rPr b="0" i="0" lang="en-US" sz="2800" u="none">
                <a:solidFill>
                  <a:srgbClr val="000000"/>
                </a:solidFill>
                <a:latin typeface="Times New Roman"/>
                <a:ea typeface="Times New Roman"/>
                <a:cs typeface="Times New Roman"/>
                <a:sym typeface="Times New Roman"/>
              </a:rPr>
              <a:t> </a:t>
            </a:r>
            <a:r>
              <a:rPr b="0" i="1" lang="en-US" sz="2800" u="none">
                <a:solidFill>
                  <a:srgbClr val="000000"/>
                </a:solidFill>
                <a:latin typeface="Times New Roman"/>
                <a:ea typeface="Times New Roman"/>
                <a:cs typeface="Times New Roman"/>
                <a:sym typeface="Times New Roman"/>
              </a:rPr>
              <a:t># more commands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17"/>
          <p:cNvSpPr txBox="1"/>
          <p:nvPr>
            <p:ph idx="1" type="body"/>
          </p:nvPr>
        </p:nvSpPr>
        <p:spPr>
          <a:xfrm>
            <a:off x="393700" y="2025650"/>
            <a:ext cx="8974137" cy="5257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2800"/>
              <a:buNone/>
            </a:pPr>
            <a:r>
              <a:rPr b="0" i="0" lang="en-US" sz="2800" u="none">
                <a:solidFill>
                  <a:srgbClr val="000000"/>
                </a:solidFill>
                <a:latin typeface="Times New Roman"/>
                <a:ea typeface="Times New Roman"/>
                <a:cs typeface="Times New Roman"/>
                <a:sym typeface="Times New Roman"/>
              </a:rPr>
              <a:t>Ex:</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snist:~/mamta&gt; </a:t>
            </a:r>
            <a:r>
              <a:rPr b="1" i="0" lang="en-US" sz="2800" u="none">
                <a:solidFill>
                  <a:srgbClr val="FF0000"/>
                </a:solidFill>
                <a:latin typeface="Times New Roman"/>
                <a:ea typeface="Times New Roman"/>
                <a:cs typeface="Times New Roman"/>
                <a:sym typeface="Times New Roman"/>
              </a:rPr>
              <a:t>set –v</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snist:~/mamta&gt;</a:t>
            </a:r>
            <a:r>
              <a:rPr b="0" i="0" lang="en-US" sz="2800" u="none">
                <a:solidFill>
                  <a:srgbClr val="FF0000"/>
                </a:solidFill>
                <a:latin typeface="Times New Roman"/>
                <a:ea typeface="Times New Roman"/>
                <a:cs typeface="Times New Roman"/>
                <a:sym typeface="Times New Roman"/>
              </a:rPr>
              <a:t> </a:t>
            </a:r>
            <a:r>
              <a:rPr b="1" i="0" lang="en-US" sz="2800" u="none">
                <a:solidFill>
                  <a:srgbClr val="FF0000"/>
                </a:solidFill>
                <a:latin typeface="Times New Roman"/>
                <a:ea typeface="Times New Roman"/>
                <a:cs typeface="Times New Roman"/>
                <a:sym typeface="Times New Roman"/>
              </a:rPr>
              <a:t>ls</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ls </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commented-scripts.sh script1.sh </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snist:~/mamta&gt; </a:t>
            </a:r>
            <a:r>
              <a:rPr b="1" i="0" lang="en-US" sz="2800" u="none">
                <a:solidFill>
                  <a:srgbClr val="FF0000"/>
                </a:solidFill>
                <a:latin typeface="Times New Roman"/>
                <a:ea typeface="Times New Roman"/>
                <a:cs typeface="Times New Roman"/>
                <a:sym typeface="Times New Roman"/>
              </a:rPr>
              <a:t>set +v</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set +v</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snist:~/mamta&gt; </a:t>
            </a:r>
            <a:r>
              <a:rPr b="1" i="0" lang="en-US" sz="2800" u="none">
                <a:solidFill>
                  <a:srgbClr val="FF0000"/>
                </a:solidFill>
                <a:latin typeface="Times New Roman"/>
                <a:ea typeface="Times New Roman"/>
                <a:cs typeface="Times New Roman"/>
                <a:sym typeface="Times New Roman"/>
              </a:rPr>
              <a:t>ls </a:t>
            </a:r>
            <a:r>
              <a:rPr b="1" i="1" lang="en-US" sz="2800" u="none">
                <a:solidFill>
                  <a:srgbClr val="FF0000"/>
                </a:solidFill>
                <a:latin typeface="Times New Roman"/>
                <a:ea typeface="Times New Roman"/>
                <a:cs typeface="Times New Roman"/>
                <a:sym typeface="Times New Roman"/>
              </a:rPr>
              <a:t>*</a:t>
            </a:r>
            <a:r>
              <a:rPr b="0" i="0" lang="en-US" sz="2800" u="none">
                <a:solidFill>
                  <a:srgbClr val="FF0000"/>
                </a:solidFill>
                <a:latin typeface="Times New Roman"/>
                <a:ea typeface="Times New Roman"/>
                <a:cs typeface="Times New Roman"/>
                <a:sym typeface="Times New Roman"/>
              </a:rPr>
              <a:t> </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commented-scripts.sh script1.sh </a:t>
            </a:r>
            <a:endParaRPr/>
          </a:p>
          <a:p>
            <a:pPr indent="0" lvl="0" marL="0" rtl="0" algn="l">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p:txBody>
      </p:sp>
      <p:sp>
        <p:nvSpPr>
          <p:cNvPr id="905" name="Google Shape;905;p117"/>
          <p:cNvSpPr txBox="1"/>
          <p:nvPr/>
        </p:nvSpPr>
        <p:spPr>
          <a:xfrm>
            <a:off x="393700" y="349250"/>
            <a:ext cx="9067800" cy="1816100"/>
          </a:xfrm>
          <a:prstGeom prst="rect">
            <a:avLst/>
          </a:prstGeom>
          <a:noFill/>
          <a:ln>
            <a:noFill/>
          </a:ln>
        </p:spPr>
        <p:txBody>
          <a:bodyPr anchorCtr="0" anchor="t" bIns="45700" lIns="91425" spcFirstLastPara="1" rIns="91425" wrap="square" tIns="45700">
            <a:spAutoFit/>
          </a:bodyPr>
          <a:lstStyle/>
          <a:p>
            <a:pPr indent="-177800" lvl="0" marL="0" marR="0" rtl="0" algn="just">
              <a:lnSpc>
                <a:spcPct val="100000"/>
              </a:lnSpc>
              <a:spcBef>
                <a:spcPts val="0"/>
              </a:spcBef>
              <a:spcAft>
                <a:spcPts val="0"/>
              </a:spcAft>
              <a:buClr>
                <a:srgbClr val="000000"/>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a:t>
            </a:r>
            <a:r>
              <a:rPr b="1" i="0" lang="en-US" sz="2800" u="none">
                <a:solidFill>
                  <a:schemeClr val="dk1"/>
                </a:solidFill>
                <a:latin typeface="Times New Roman"/>
                <a:ea typeface="Times New Roman"/>
                <a:cs typeface="Times New Roman"/>
                <a:sym typeface="Times New Roman"/>
              </a:rPr>
              <a:t>-v option</a:t>
            </a:r>
            <a:r>
              <a:rPr b="0" i="0" lang="en-US" sz="2800" u="none">
                <a:solidFill>
                  <a:schemeClr val="dk1"/>
                </a:solidFill>
                <a:latin typeface="Times New Roman"/>
                <a:ea typeface="Times New Roman"/>
                <a:cs typeface="Times New Roman"/>
                <a:sym typeface="Times New Roman"/>
              </a:rPr>
              <a:t> tells the shell to run in </a:t>
            </a:r>
            <a:r>
              <a:rPr b="1" i="0" lang="en-US" sz="2800" u="none">
                <a:solidFill>
                  <a:schemeClr val="dk1"/>
                </a:solidFill>
                <a:latin typeface="Times New Roman"/>
                <a:ea typeface="Times New Roman"/>
                <a:cs typeface="Times New Roman"/>
                <a:sym typeface="Times New Roman"/>
              </a:rPr>
              <a:t>verbose mode</a:t>
            </a:r>
            <a:r>
              <a:rPr b="0" i="0" lang="en-US" sz="2800" u="none">
                <a:solidFill>
                  <a:schemeClr val="dk1"/>
                </a:solidFill>
                <a:latin typeface="Times New Roman"/>
                <a:ea typeface="Times New Roman"/>
                <a:cs typeface="Times New Roman"/>
                <a:sym typeface="Times New Roman"/>
              </a:rPr>
              <a:t>. In practice , this means that shell will echo each command prior to execute the command. This is very useful in that it can often help to find the errors.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18"/>
          <p:cNvSpPr txBox="1"/>
          <p:nvPr>
            <p:ph idx="1" type="body"/>
          </p:nvPr>
        </p:nvSpPr>
        <p:spPr>
          <a:xfrm>
            <a:off x="393700" y="349250"/>
            <a:ext cx="8974137" cy="6705600"/>
          </a:xfrm>
          <a:prstGeom prst="rect">
            <a:avLst/>
          </a:prstGeom>
          <a:noFill/>
          <a:ln>
            <a:noFill/>
          </a:ln>
        </p:spPr>
        <p:txBody>
          <a:bodyPr anchorCtr="0" anchor="t" bIns="0" lIns="0" spcFirstLastPara="1" rIns="0" wrap="square" tIns="0">
            <a:noAutofit/>
          </a:bodyPr>
          <a:lstStyle/>
          <a:p>
            <a:pPr indent="-152400" lvl="0" marL="0" rtl="0" algn="just">
              <a:lnSpc>
                <a:spcPct val="100000"/>
              </a:lnSpc>
              <a:spcBef>
                <a:spcPts val="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The -n option, shot for </a:t>
            </a:r>
            <a:r>
              <a:rPr b="1" i="0" lang="en-US" sz="2400" u="none">
                <a:solidFill>
                  <a:srgbClr val="000000"/>
                </a:solidFill>
                <a:latin typeface="Times New Roman"/>
                <a:ea typeface="Times New Roman"/>
                <a:cs typeface="Times New Roman"/>
                <a:sym typeface="Times New Roman"/>
              </a:rPr>
              <a:t>noexec</a:t>
            </a:r>
            <a:r>
              <a:rPr b="0" i="0" lang="en-US" sz="2400" u="none">
                <a:solidFill>
                  <a:srgbClr val="000000"/>
                </a:solidFill>
                <a:latin typeface="Times New Roman"/>
                <a:ea typeface="Times New Roman"/>
                <a:cs typeface="Times New Roman"/>
                <a:sym typeface="Times New Roman"/>
              </a:rPr>
              <a:t> ( as in no execution), tells the shell to not run the commands. Instead, the shell just checks for syntax errors. This option will not convince the shell to perform any more checks. Instead the shell just performs the normal </a:t>
            </a:r>
            <a:r>
              <a:rPr b="1" i="0" lang="en-US" sz="2400" u="none">
                <a:solidFill>
                  <a:srgbClr val="000000"/>
                </a:solidFill>
                <a:latin typeface="Times New Roman"/>
                <a:ea typeface="Times New Roman"/>
                <a:cs typeface="Times New Roman"/>
                <a:sym typeface="Times New Roman"/>
              </a:rPr>
              <a:t>syntax check</a:t>
            </a:r>
            <a:r>
              <a:rPr b="0" i="0" lang="en-US" sz="2400" u="none">
                <a:solidFill>
                  <a:srgbClr val="000000"/>
                </a:solidFill>
                <a:latin typeface="Times New Roman"/>
                <a:ea typeface="Times New Roman"/>
                <a:cs typeface="Times New Roman"/>
                <a:sym typeface="Times New Roman"/>
              </a:rPr>
              <a:t>. With </a:t>
            </a:r>
            <a:r>
              <a:rPr b="1" i="0" lang="en-US" sz="2400" u="none">
                <a:solidFill>
                  <a:srgbClr val="000000"/>
                </a:solidFill>
                <a:latin typeface="Times New Roman"/>
                <a:ea typeface="Times New Roman"/>
                <a:cs typeface="Times New Roman"/>
                <a:sym typeface="Times New Roman"/>
              </a:rPr>
              <a:t>-n</a:t>
            </a:r>
            <a:r>
              <a:rPr b="0" i="0" lang="en-US" sz="2400" u="none">
                <a:solidFill>
                  <a:srgbClr val="000000"/>
                </a:solidFill>
                <a:latin typeface="Times New Roman"/>
                <a:ea typeface="Times New Roman"/>
                <a:cs typeface="Times New Roman"/>
                <a:sym typeface="Times New Roman"/>
              </a:rPr>
              <a:t> option, the shell doesn’t execute your commands, so you have a safe way to test your scripts if they contain syntax erro</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Ex: shell script  name </a:t>
            </a:r>
            <a:r>
              <a:rPr b="1" i="0" lang="en-US" sz="2800" u="none">
                <a:solidFill>
                  <a:srgbClr val="000000"/>
                </a:solidFill>
                <a:latin typeface="Times New Roman"/>
                <a:ea typeface="Times New Roman"/>
                <a:cs typeface="Times New Roman"/>
                <a:sym typeface="Times New Roman"/>
              </a:rPr>
              <a:t>debug_quotes.sh</a:t>
            </a:r>
            <a:endParaRPr b="0"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#!/bin/bash</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echo "USER=$USER</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echo "HOME=$HOME" </a:t>
            </a:r>
            <a:endParaRPr/>
          </a:p>
          <a:p>
            <a:pPr indent="0" lvl="0" marL="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echo "OSNAME=$OSNAME</a:t>
            </a:r>
            <a:r>
              <a:rPr b="0" i="0" lang="en-US" sz="2800" u="none">
                <a:solidFill>
                  <a:srgbClr val="000000"/>
                </a:solidFill>
                <a:latin typeface="Times New Roman"/>
                <a:ea typeface="Times New Roman"/>
                <a:cs typeface="Times New Roman"/>
                <a:sym typeface="Times New Roman"/>
              </a:rPr>
              <a:t>" </a:t>
            </a:r>
            <a:endParaRPr/>
          </a:p>
          <a:p>
            <a:pPr indent="0" lvl="0" marL="0" rtl="0" algn="l">
              <a:lnSpc>
                <a:spcPct val="100000"/>
              </a:lnSpc>
              <a:spcBef>
                <a:spcPts val="800"/>
              </a:spcBef>
              <a:spcAft>
                <a:spcPts val="0"/>
              </a:spcAft>
              <a:buSzPts val="2800"/>
              <a:buNone/>
            </a:pPr>
            <a:r>
              <a:rPr b="1" i="0" lang="en-US" sz="2800" u="none">
                <a:solidFill>
                  <a:srgbClr val="000000"/>
                </a:solidFill>
                <a:latin typeface="Times New Roman"/>
                <a:ea typeface="Times New Roman"/>
                <a:cs typeface="Times New Roman"/>
                <a:sym typeface="Times New Roman"/>
              </a:rPr>
              <a:t>Now run the script with -n option</a:t>
            </a:r>
            <a:endParaRPr/>
          </a:p>
          <a:p>
            <a:pPr indent="0" lvl="0" marL="0" rtl="0" algn="l">
              <a:lnSpc>
                <a:spcPct val="100000"/>
              </a:lnSpc>
              <a:spcBef>
                <a:spcPts val="800"/>
              </a:spcBef>
              <a:spcAft>
                <a:spcPts val="0"/>
              </a:spcAft>
              <a:buSzPts val="2800"/>
              <a:buNone/>
            </a:pPr>
            <a:r>
              <a:rPr b="1" i="0" lang="en-US" sz="2800" u="none">
                <a:solidFill>
                  <a:srgbClr val="FF0000"/>
                </a:solidFill>
                <a:latin typeface="Times New Roman"/>
                <a:ea typeface="Times New Roman"/>
                <a:cs typeface="Times New Roman"/>
                <a:sym typeface="Times New Roman"/>
              </a:rPr>
              <a:t>$ sh -n debug_quotes</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debug_quotes: 8: debug_quotes: Syntax error: Unterminated quoted string.</a:t>
            </a:r>
            <a:endParaRPr/>
          </a:p>
          <a:p>
            <a:pPr indent="0" lvl="0" marL="0" rtl="0" algn="l">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p:txBody>
      </p:sp>
      <p:sp>
        <p:nvSpPr>
          <p:cNvPr id="911" name="Google Shape;911;p118"/>
          <p:cNvSpPr txBox="1"/>
          <p:nvPr/>
        </p:nvSpPr>
        <p:spPr>
          <a:xfrm>
            <a:off x="4584700" y="1873250"/>
            <a:ext cx="53657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19"/>
          <p:cNvSpPr txBox="1"/>
          <p:nvPr>
            <p:ph idx="1" type="body"/>
          </p:nvPr>
        </p:nvSpPr>
        <p:spPr>
          <a:xfrm>
            <a:off x="317500" y="425450"/>
            <a:ext cx="9050337" cy="6629400"/>
          </a:xfrm>
          <a:prstGeom prst="rect">
            <a:avLst/>
          </a:prstGeom>
          <a:noFill/>
          <a:ln>
            <a:noFill/>
          </a:ln>
        </p:spPr>
        <p:txBody>
          <a:bodyPr anchorCtr="0" anchor="t" bIns="0" lIns="0" spcFirstLastPara="1" rIns="0" wrap="square" tIns="0">
            <a:noAutofit/>
          </a:bodyPr>
          <a:lstStyle/>
          <a:p>
            <a:pPr indent="-152400" lvl="0" marL="0" rtl="0" algn="l">
              <a:lnSpc>
                <a:spcPct val="100000"/>
              </a:lnSpc>
              <a:spcBef>
                <a:spcPts val="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We can use the debug function for debugging specific statement in the shell script. An example is shown below: </a:t>
            </a:r>
            <a:endParaRPr/>
          </a:p>
          <a:p>
            <a:pPr indent="0" lvl="0" marL="0" rtl="0" algn="l">
              <a:lnSpc>
                <a:spcPct val="100000"/>
              </a:lnSpc>
              <a:spcBef>
                <a:spcPts val="800"/>
              </a:spcBef>
              <a:spcAft>
                <a:spcPts val="0"/>
              </a:spcAft>
              <a:buSzPts val="2400"/>
              <a:buNone/>
            </a:pPr>
            <a:br>
              <a:rPr b="0" i="0" lang="en-US" sz="2400" u="none">
                <a:solidFill>
                  <a:srgbClr val="000000"/>
                </a:solidFill>
                <a:latin typeface="Times New Roman"/>
                <a:ea typeface="Times New Roman"/>
                <a:cs typeface="Times New Roman"/>
                <a:sym typeface="Times New Roman"/>
              </a:rPr>
            </a:br>
            <a:r>
              <a:rPr b="0" i="0" lang="en-US" sz="2400" u="none">
                <a:solidFill>
                  <a:srgbClr val="000000"/>
                </a:solidFill>
                <a:latin typeface="Times New Roman"/>
                <a:ea typeface="Times New Roman"/>
                <a:cs typeface="Times New Roman"/>
                <a:sym typeface="Times New Roman"/>
              </a:rPr>
              <a:t>#!/bin/bash </a:t>
            </a:r>
            <a:endParaRPr/>
          </a:p>
          <a:p>
            <a:pPr indent="0" lvl="0" marL="0" rtl="0" algn="l">
              <a:lnSpc>
                <a:spcPct val="100000"/>
              </a:lnSpc>
              <a:spcBef>
                <a:spcPts val="800"/>
              </a:spcBef>
              <a:spcAft>
                <a:spcPts val="0"/>
              </a:spcAft>
              <a:buSzPts val="2400"/>
              <a:buNone/>
            </a:pPr>
            <a:r>
              <a:rPr b="0" i="0" lang="en-US" sz="2400" u="none">
                <a:solidFill>
                  <a:srgbClr val="000000"/>
                </a:solidFill>
                <a:latin typeface="Times New Roman"/>
                <a:ea typeface="Times New Roman"/>
                <a:cs typeface="Times New Roman"/>
                <a:sym typeface="Times New Roman"/>
              </a:rPr>
              <a:t>_DEBUG="on“</a:t>
            </a:r>
            <a:endParaRPr/>
          </a:p>
          <a:p>
            <a:pPr indent="0" lvl="0" marL="0" rtl="0" algn="l">
              <a:lnSpc>
                <a:spcPct val="100000"/>
              </a:lnSpc>
              <a:spcBef>
                <a:spcPts val="800"/>
              </a:spcBef>
              <a:spcAft>
                <a:spcPts val="0"/>
              </a:spcAft>
              <a:buSzPts val="2400"/>
              <a:buNone/>
            </a:pPr>
            <a:r>
              <a:rPr b="0" i="0" lang="en-US" sz="2400" u="none">
                <a:solidFill>
                  <a:srgbClr val="000000"/>
                </a:solidFill>
                <a:latin typeface="Times New Roman"/>
                <a:ea typeface="Times New Roman"/>
                <a:cs typeface="Times New Roman"/>
                <a:sym typeface="Times New Roman"/>
              </a:rPr>
              <a:t> function DEBUG()</a:t>
            </a:r>
            <a:endParaRPr/>
          </a:p>
          <a:p>
            <a:pPr indent="0" lvl="0" marL="0" rtl="0" algn="l">
              <a:lnSpc>
                <a:spcPct val="100000"/>
              </a:lnSpc>
              <a:spcBef>
                <a:spcPts val="800"/>
              </a:spcBef>
              <a:spcAft>
                <a:spcPts val="0"/>
              </a:spcAft>
              <a:buSzPts val="2400"/>
              <a:buNone/>
            </a:pPr>
            <a:r>
              <a:rPr b="0" i="0" lang="en-US" sz="2400" u="none">
                <a:solidFill>
                  <a:srgbClr val="000000"/>
                </a:solidFill>
                <a:latin typeface="Times New Roman"/>
                <a:ea typeface="Times New Roman"/>
                <a:cs typeface="Times New Roman"/>
                <a:sym typeface="Times New Roman"/>
              </a:rPr>
              <a:t> { [ "$_DEBUG" == "on" ] &amp;&amp; $@</a:t>
            </a:r>
            <a:endParaRPr/>
          </a:p>
          <a:p>
            <a:pPr indent="0" lvl="0" marL="0" rtl="0" algn="l">
              <a:lnSpc>
                <a:spcPct val="100000"/>
              </a:lnSpc>
              <a:spcBef>
                <a:spcPts val="800"/>
              </a:spcBef>
              <a:spcAft>
                <a:spcPts val="0"/>
              </a:spcAft>
              <a:buSzPts val="2400"/>
              <a:buNone/>
            </a:pPr>
            <a:r>
              <a:rPr b="0" i="0" lang="en-US" sz="2400" u="none">
                <a:solidFill>
                  <a:srgbClr val="000000"/>
                </a:solidFill>
                <a:latin typeface="Times New Roman"/>
                <a:ea typeface="Times New Roman"/>
                <a:cs typeface="Times New Roman"/>
                <a:sym typeface="Times New Roman"/>
              </a:rPr>
              <a:t> } </a:t>
            </a:r>
            <a:endParaRPr/>
          </a:p>
          <a:p>
            <a:pPr indent="0" lvl="0" marL="0" rtl="0" algn="l">
              <a:lnSpc>
                <a:spcPct val="100000"/>
              </a:lnSpc>
              <a:spcBef>
                <a:spcPts val="800"/>
              </a:spcBef>
              <a:spcAft>
                <a:spcPts val="0"/>
              </a:spcAft>
              <a:buSzPts val="2400"/>
              <a:buNone/>
            </a:pPr>
            <a:r>
              <a:rPr b="0" i="0" lang="en-US" sz="2400" u="none">
                <a:solidFill>
                  <a:srgbClr val="000000"/>
                </a:solidFill>
                <a:latin typeface="Times New Roman"/>
                <a:ea typeface="Times New Roman"/>
                <a:cs typeface="Times New Roman"/>
                <a:sym typeface="Times New Roman"/>
              </a:rPr>
              <a:t>DEBUG echo 'Printing Numbers' </a:t>
            </a:r>
            <a:endParaRPr/>
          </a:p>
          <a:p>
            <a:pPr indent="0" lvl="0" marL="0" rtl="0" algn="l">
              <a:lnSpc>
                <a:spcPct val="100000"/>
              </a:lnSpc>
              <a:spcBef>
                <a:spcPts val="800"/>
              </a:spcBef>
              <a:spcAft>
                <a:spcPts val="0"/>
              </a:spcAft>
              <a:buSzPts val="2400"/>
              <a:buNone/>
            </a:pPr>
            <a:r>
              <a:rPr b="0" i="0" lang="en-US" sz="2400" u="none">
                <a:solidFill>
                  <a:srgbClr val="000000"/>
                </a:solidFill>
                <a:latin typeface="Times New Roman"/>
                <a:ea typeface="Times New Roman"/>
                <a:cs typeface="Times New Roman"/>
                <a:sym typeface="Times New Roman"/>
              </a:rPr>
              <a:t>for i in `seq 1 3`</a:t>
            </a:r>
            <a:endParaRPr/>
          </a:p>
          <a:p>
            <a:pPr indent="0" lvl="0" marL="0" rtl="0" algn="l">
              <a:lnSpc>
                <a:spcPct val="100000"/>
              </a:lnSpc>
              <a:spcBef>
                <a:spcPts val="800"/>
              </a:spcBef>
              <a:spcAft>
                <a:spcPts val="0"/>
              </a:spcAft>
              <a:buSzPts val="2400"/>
              <a:buNone/>
            </a:pPr>
            <a:r>
              <a:rPr b="0" i="0" lang="en-US" sz="2400" u="none">
                <a:solidFill>
                  <a:srgbClr val="000000"/>
                </a:solidFill>
                <a:latin typeface="Times New Roman"/>
                <a:ea typeface="Times New Roman"/>
                <a:cs typeface="Times New Roman"/>
                <a:sym typeface="Times New Roman"/>
              </a:rPr>
              <a:t> do</a:t>
            </a:r>
            <a:endParaRPr/>
          </a:p>
          <a:p>
            <a:pPr indent="0" lvl="0" marL="0" rtl="0" algn="l">
              <a:lnSpc>
                <a:spcPct val="100000"/>
              </a:lnSpc>
              <a:spcBef>
                <a:spcPts val="800"/>
              </a:spcBef>
              <a:spcAft>
                <a:spcPts val="0"/>
              </a:spcAft>
              <a:buSzPts val="2400"/>
              <a:buNone/>
            </a:pPr>
            <a:r>
              <a:rPr b="0" i="0" lang="en-US" sz="2400" u="none">
                <a:solidFill>
                  <a:srgbClr val="000000"/>
                </a:solidFill>
                <a:latin typeface="Times New Roman"/>
                <a:ea typeface="Times New Roman"/>
                <a:cs typeface="Times New Roman"/>
                <a:sym typeface="Times New Roman"/>
              </a:rPr>
              <a:t> echo $i done</a:t>
            </a:r>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rPr b="0" i="0" lang="en-US" sz="2400" u="none">
                <a:solidFill>
                  <a:srgbClr val="000000"/>
                </a:solidFill>
                <a:latin typeface="Times New Roman"/>
                <a:ea typeface="Times New Roman"/>
                <a:cs typeface="Times New Roman"/>
                <a:sym typeface="Times New Roman"/>
              </a:rPr>
              <a:t>Running the script: </a:t>
            </a:r>
            <a:br>
              <a:rPr b="0" i="0" lang="en-US" sz="2400" u="none">
                <a:solidFill>
                  <a:srgbClr val="000000"/>
                </a:solidFill>
                <a:latin typeface="Times New Roman"/>
                <a:ea typeface="Times New Roman"/>
                <a:cs typeface="Times New Roman"/>
                <a:sym typeface="Times New Roman"/>
              </a:rPr>
            </a:br>
            <a:r>
              <a:rPr b="0" i="0" lang="en-US" sz="2400" u="none">
                <a:solidFill>
                  <a:srgbClr val="FF0000"/>
                </a:solidFill>
                <a:latin typeface="Times New Roman"/>
                <a:ea typeface="Times New Roman"/>
                <a:cs typeface="Times New Roman"/>
                <a:sym typeface="Times New Roman"/>
              </a:rPr>
              <a:t>$ bash script.sh 1 2 3 $ export _DEBUG=on Printing Numbers 1 2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FF6600"/>
              </a:buClr>
              <a:buSzPts val="4400"/>
              <a:buFont typeface="Times New Roman"/>
              <a:buNone/>
            </a:pPr>
            <a:r>
              <a:rPr b="0" i="0" lang="en-US" sz="4400" u="none">
                <a:solidFill>
                  <a:srgbClr val="FF6600"/>
                </a:solidFill>
                <a:latin typeface="Times New Roman"/>
                <a:ea typeface="Times New Roman"/>
                <a:cs typeface="Times New Roman"/>
                <a:sym typeface="Times New Roman"/>
              </a:rPr>
              <a:t>n erpreted Programming Language</a:t>
            </a:r>
            <a:endParaRPr/>
          </a:p>
        </p:txBody>
      </p:sp>
      <p:sp>
        <p:nvSpPr>
          <p:cNvPr id="191" name="Google Shape;191;p12"/>
          <p:cNvSpPr/>
          <p:nvPr/>
        </p:nvSpPr>
        <p:spPr>
          <a:xfrm>
            <a:off x="503237" y="301625"/>
            <a:ext cx="9069387" cy="1260475"/>
          </a:xfrm>
          <a:custGeom>
            <a:rect b="b" l="l" r="r" t="t"/>
            <a:pathLst>
              <a:path extrusionOk="0" h="1261109" w="9069070">
                <a:moveTo>
                  <a:pt x="4535170" y="1261109"/>
                </a:moveTo>
                <a:lnTo>
                  <a:pt x="9069070" y="1261109"/>
                </a:lnTo>
                <a:lnTo>
                  <a:pt x="9069070" y="0"/>
                </a:lnTo>
                <a:lnTo>
                  <a:pt x="0" y="0"/>
                </a:lnTo>
                <a:lnTo>
                  <a:pt x="0" y="1261109"/>
                </a:lnTo>
                <a:lnTo>
                  <a:pt x="4535170" y="1261109"/>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92" name="Google Shape;192;p12"/>
          <p:cNvSpPr txBox="1"/>
          <p:nvPr/>
        </p:nvSpPr>
        <p:spPr>
          <a:xfrm>
            <a:off x="814387" y="1689100"/>
            <a:ext cx="8799512" cy="5340350"/>
          </a:xfrm>
          <a:prstGeom prst="rect">
            <a:avLst/>
          </a:prstGeom>
          <a:noFill/>
          <a:ln>
            <a:noFill/>
          </a:ln>
        </p:spPr>
        <p:txBody>
          <a:bodyPr anchorCtr="0" anchor="t" bIns="0" lIns="0" spcFirstLastPara="1" rIns="0" wrap="square" tIns="0">
            <a:noAutofit/>
          </a:bodyPr>
          <a:lstStyle/>
          <a:p>
            <a:pPr indent="-330200" lvl="0" marL="12700" marR="0" rtl="0" algn="just">
              <a:lnSpc>
                <a:spcPct val="96153"/>
              </a:lnSpc>
              <a:spcBef>
                <a:spcPts val="0"/>
              </a:spcBef>
              <a:spcAft>
                <a:spcPts val="0"/>
              </a:spcAft>
              <a:buClr>
                <a:srgbClr val="000000"/>
              </a:buClr>
              <a:buSzPts val="5200"/>
              <a:buFont typeface="Arial"/>
              <a:buChar char="•"/>
            </a:pPr>
            <a:r>
              <a:rPr b="0" i="0" lang="en-US" sz="5200" u="none">
                <a:solidFill>
                  <a:srgbClr val="000000"/>
                </a:solidFill>
                <a:latin typeface="Noto Sans Symbols"/>
                <a:ea typeface="Noto Sans Symbols"/>
                <a:cs typeface="Noto Sans Symbols"/>
                <a:sym typeface="Noto Sans Symbols"/>
              </a:rPr>
              <a:t> </a:t>
            </a:r>
            <a:r>
              <a:rPr b="0" baseline="30000" i="0" lang="en-US" sz="3900" u="none">
                <a:solidFill>
                  <a:srgbClr val="000000"/>
                </a:solidFill>
                <a:latin typeface="Times New Roman"/>
                <a:ea typeface="Times New Roman"/>
                <a:cs typeface="Times New Roman"/>
                <a:sym typeface="Times New Roman"/>
              </a:rPr>
              <a:t>Easier to debug and  modify than  compiled ones.</a:t>
            </a:r>
            <a:endParaRPr/>
          </a:p>
          <a:p>
            <a:pPr indent="-495300" lvl="0" marL="12700" marR="0" rtl="0" algn="just">
              <a:lnSpc>
                <a:spcPct val="62820"/>
              </a:lnSpc>
              <a:spcBef>
                <a:spcPts val="0"/>
              </a:spcBef>
              <a:spcAft>
                <a:spcPts val="0"/>
              </a:spcAft>
              <a:buClr>
                <a:srgbClr val="000000"/>
              </a:buClr>
              <a:buSzPts val="7800"/>
              <a:buFont typeface="Arial"/>
              <a:buChar char="•"/>
            </a:pPr>
            <a:r>
              <a:rPr b="0" baseline="30000" i="0" lang="en-US" sz="7800" u="none">
                <a:solidFill>
                  <a:srgbClr val="000000"/>
                </a:solidFill>
                <a:latin typeface="Noto Sans Symbols"/>
                <a:ea typeface="Noto Sans Symbols"/>
                <a:cs typeface="Noto Sans Symbols"/>
                <a:sym typeface="Noto Sans Symbols"/>
              </a:rPr>
              <a:t> </a:t>
            </a:r>
            <a:r>
              <a:rPr b="0" baseline="30000" i="0" lang="en-US" sz="3900" u="none">
                <a:solidFill>
                  <a:srgbClr val="000000"/>
                </a:solidFill>
                <a:latin typeface="Times New Roman"/>
                <a:ea typeface="Times New Roman"/>
                <a:cs typeface="Times New Roman"/>
                <a:sym typeface="Times New Roman"/>
              </a:rPr>
              <a:t>Take much  longer to execute than  their compiled  </a:t>
            </a:r>
            <a:endParaRPr/>
          </a:p>
          <a:p>
            <a:pPr indent="0" lvl="0" marL="12700" marR="0" rtl="0" algn="just">
              <a:lnSpc>
                <a:spcPct val="96000"/>
              </a:lnSpc>
              <a:spcBef>
                <a:spcPts val="3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equivalents.</a:t>
            </a:r>
            <a:endParaRPr/>
          </a:p>
          <a:p>
            <a:pPr indent="-330200" lvl="0" marL="12700" marR="0" rtl="0" algn="just">
              <a:lnSpc>
                <a:spcPct val="111538"/>
              </a:lnSpc>
              <a:spcBef>
                <a:spcPts val="300"/>
              </a:spcBef>
              <a:spcAft>
                <a:spcPts val="0"/>
              </a:spcAft>
              <a:buClr>
                <a:srgbClr val="000000"/>
              </a:buClr>
              <a:buSzPts val="5200"/>
              <a:buFont typeface="Arial"/>
              <a:buChar char="•"/>
            </a:pPr>
            <a:r>
              <a:rPr b="0" i="0" lang="en-US" sz="5200" u="none">
                <a:solidFill>
                  <a:srgbClr val="000000"/>
                </a:solidFill>
                <a:latin typeface="Noto Sans Symbols"/>
                <a:ea typeface="Noto Sans Symbols"/>
                <a:cs typeface="Noto Sans Symbols"/>
                <a:sym typeface="Noto Sans Symbols"/>
              </a:rPr>
              <a:t> </a:t>
            </a:r>
            <a:r>
              <a:rPr b="0" baseline="30000" i="0" lang="en-US" sz="3900" u="none">
                <a:solidFill>
                  <a:srgbClr val="000000"/>
                </a:solidFill>
                <a:latin typeface="Times New Roman"/>
                <a:ea typeface="Times New Roman"/>
                <a:cs typeface="Times New Roman"/>
                <a:sym typeface="Times New Roman"/>
              </a:rPr>
              <a:t>Provides features like other  programming languages. </a:t>
            </a:r>
            <a:endParaRPr/>
          </a:p>
          <a:p>
            <a:pPr indent="0" lvl="0" marL="12700" marR="0" rtl="0" algn="just">
              <a:lnSpc>
                <a:spcPct val="111538"/>
              </a:lnSpc>
              <a:spcBef>
                <a:spcPts val="3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looping constructs, decision-making statements, </a:t>
            </a:r>
            <a:endParaRPr/>
          </a:p>
          <a:p>
            <a:pPr indent="0" lvl="0" marL="12700" marR="0" rtl="0" algn="just">
              <a:lnSpc>
                <a:spcPct val="111538"/>
              </a:lnSpc>
              <a:spcBef>
                <a:spcPts val="17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variables, and functions, and  is procedure-oriented.</a:t>
            </a:r>
            <a:endParaRPr/>
          </a:p>
          <a:p>
            <a:pPr indent="-495300" lvl="0" marL="12700" marR="0" rtl="0" algn="just">
              <a:lnSpc>
                <a:spcPct val="52564"/>
              </a:lnSpc>
              <a:spcBef>
                <a:spcPts val="1900"/>
              </a:spcBef>
              <a:spcAft>
                <a:spcPts val="0"/>
              </a:spcAft>
              <a:buClr>
                <a:srgbClr val="000000"/>
              </a:buClr>
              <a:buSzPts val="7800"/>
              <a:buFont typeface="Arial"/>
              <a:buChar char="•"/>
            </a:pPr>
            <a:r>
              <a:rPr b="0" baseline="30000" i="0" lang="en-US" sz="7800" u="none">
                <a:solidFill>
                  <a:srgbClr val="000000"/>
                </a:solidFill>
                <a:latin typeface="Noto Sans Symbols"/>
                <a:ea typeface="Noto Sans Symbols"/>
                <a:cs typeface="Noto Sans Symbols"/>
                <a:sym typeface="Noto Sans Symbols"/>
              </a:rPr>
              <a:t> </a:t>
            </a:r>
            <a:r>
              <a:rPr b="0" baseline="30000" i="0" lang="en-US" sz="3900" u="none">
                <a:solidFill>
                  <a:srgbClr val="000000"/>
                </a:solidFill>
                <a:latin typeface="Times New Roman"/>
                <a:ea typeface="Times New Roman"/>
                <a:cs typeface="Times New Roman"/>
                <a:sym typeface="Times New Roman"/>
              </a:rPr>
              <a:t>Modern shells based on the IEEE POSIX standard</a:t>
            </a:r>
            <a:endParaRPr/>
          </a:p>
          <a:p>
            <a:pPr indent="0" lvl="0" marL="12700" marR="0" rtl="0" algn="just">
              <a:lnSpc>
                <a:spcPct val="96000"/>
              </a:lnSpc>
              <a:spcBef>
                <a:spcPts val="4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have many  other  features including arrays, data typing,</a:t>
            </a:r>
            <a:endParaRPr/>
          </a:p>
          <a:p>
            <a:pPr indent="0" lvl="0" marL="12700" marR="0" rtl="0" algn="just">
              <a:lnSpc>
                <a:spcPct val="96000"/>
              </a:lnSpc>
              <a:spcBef>
                <a:spcPts val="17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and  built-in arithmetic operations.</a:t>
            </a:r>
            <a:endParaRPr/>
          </a:p>
        </p:txBody>
      </p:sp>
      <p:sp>
        <p:nvSpPr>
          <p:cNvPr id="193" name="Google Shape;193;p12"/>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Interpreted Programming Language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20"/>
          <p:cNvSpPr txBox="1"/>
          <p:nvPr/>
        </p:nvSpPr>
        <p:spPr>
          <a:xfrm>
            <a:off x="968375" y="1806575"/>
            <a:ext cx="4799012" cy="1654175"/>
          </a:xfrm>
          <a:prstGeom prst="rect">
            <a:avLst/>
          </a:prstGeom>
          <a:noFill/>
          <a:ln>
            <a:noFill/>
          </a:ln>
        </p:spPr>
        <p:txBody>
          <a:bodyPr anchorCtr="0" anchor="t" bIns="0" lIns="0" spcFirstLastPara="1" rIns="0" wrap="square" tIns="0">
            <a:noAutofit/>
          </a:bodyPr>
          <a:lstStyle/>
          <a:p>
            <a:pPr indent="0" lvl="0" marL="12700" marR="0" rtl="0" algn="l">
              <a:lnSpc>
                <a:spcPct val="101562"/>
              </a:lnSpc>
              <a:spcBef>
                <a:spcPts val="0"/>
              </a:spcBef>
              <a:spcAft>
                <a:spcPts val="0"/>
              </a:spcAft>
              <a:buClr>
                <a:srgbClr val="000000"/>
              </a:buClr>
              <a:buSzPts val="12800"/>
              <a:buFont typeface="Times New Roman"/>
              <a:buNone/>
            </a:pPr>
            <a:r>
              <a:rPr b="0" i="0" lang="en-US" sz="12800" u="none">
                <a:solidFill>
                  <a:srgbClr val="000000"/>
                </a:solidFill>
                <a:latin typeface="Times New Roman"/>
                <a:ea typeface="Times New Roman"/>
                <a:cs typeface="Times New Roman"/>
                <a:sym typeface="Times New Roman"/>
              </a:rPr>
              <a:t>Thank</a:t>
            </a:r>
            <a:endParaRPr/>
          </a:p>
        </p:txBody>
      </p:sp>
      <p:sp>
        <p:nvSpPr>
          <p:cNvPr id="922" name="Google Shape;922;p120"/>
          <p:cNvSpPr txBox="1"/>
          <p:nvPr/>
        </p:nvSpPr>
        <p:spPr>
          <a:xfrm>
            <a:off x="5946775" y="1806575"/>
            <a:ext cx="2897187" cy="1654175"/>
          </a:xfrm>
          <a:prstGeom prst="rect">
            <a:avLst/>
          </a:prstGeom>
          <a:noFill/>
          <a:ln>
            <a:noFill/>
          </a:ln>
        </p:spPr>
        <p:txBody>
          <a:bodyPr anchorCtr="0" anchor="t" bIns="0" lIns="0" spcFirstLastPara="1" rIns="0" wrap="square" tIns="0">
            <a:noAutofit/>
          </a:bodyPr>
          <a:lstStyle/>
          <a:p>
            <a:pPr indent="0" lvl="0" marL="12700" marR="0" rtl="0" algn="l">
              <a:lnSpc>
                <a:spcPct val="101562"/>
              </a:lnSpc>
              <a:spcBef>
                <a:spcPts val="0"/>
              </a:spcBef>
              <a:spcAft>
                <a:spcPts val="0"/>
              </a:spcAft>
              <a:buClr>
                <a:srgbClr val="000000"/>
              </a:buClr>
              <a:buSzPts val="12800"/>
              <a:buFont typeface="Times New Roman"/>
              <a:buNone/>
            </a:pPr>
            <a:r>
              <a:rPr b="0" i="0" lang="en-US" sz="12800" u="none">
                <a:solidFill>
                  <a:srgbClr val="000000"/>
                </a:solidFill>
                <a:latin typeface="Times New Roman"/>
                <a:ea typeface="Times New Roman"/>
                <a:cs typeface="Times New Roman"/>
                <a:sym typeface="Times New Roman"/>
              </a:rPr>
              <a:t>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nvSpPr>
        <p:spPr>
          <a:xfrm>
            <a:off x="393700" y="301625"/>
            <a:ext cx="9296400" cy="1260475"/>
          </a:xfrm>
          <a:prstGeom prst="rect">
            <a:avLst/>
          </a:prstGeom>
          <a:solidFill>
            <a:srgbClr val="92382E"/>
          </a:solid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Pipes And Input Redirection, Output Redirection</a:t>
            </a:r>
            <a:endParaRPr/>
          </a:p>
        </p:txBody>
      </p:sp>
      <p:sp>
        <p:nvSpPr>
          <p:cNvPr id="199" name="Google Shape;199;p13"/>
          <p:cNvSpPr txBox="1"/>
          <p:nvPr/>
        </p:nvSpPr>
        <p:spPr>
          <a:xfrm>
            <a:off x="533400" y="1949450"/>
            <a:ext cx="8382000" cy="4146550"/>
          </a:xfrm>
          <a:prstGeom prst="rect">
            <a:avLst/>
          </a:prstGeom>
          <a:noFill/>
          <a:ln>
            <a:noFill/>
          </a:ln>
        </p:spPr>
        <p:txBody>
          <a:bodyPr anchorCtr="0" anchor="t" bIns="46800" lIns="90000" spcFirstLastPara="1" rIns="90000" wrap="square" tIns="46800">
            <a:noAutofit/>
          </a:bodyPr>
          <a:lstStyle/>
          <a:p>
            <a:pPr indent="-341312" lvl="0" marL="342900" marR="0" rtl="0" algn="l">
              <a:lnSpc>
                <a:spcPct val="100000"/>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Pipes:</a:t>
            </a:r>
            <a:endParaRPr/>
          </a:p>
          <a:p>
            <a:pPr indent="-457200" lvl="1" marL="914400" marR="0" rtl="0" algn="l">
              <a:lnSpc>
                <a:spcPct val="90000"/>
              </a:lnSpc>
              <a:spcBef>
                <a:spcPts val="900"/>
              </a:spcBef>
              <a:spcAft>
                <a:spcPts val="0"/>
              </a:spcAft>
              <a:buClr>
                <a:srgbClr val="1F497D"/>
              </a:buClr>
              <a:buSzPts val="3060"/>
              <a:buFont typeface="Arial"/>
              <a:buChar char="●"/>
            </a:pPr>
            <a:r>
              <a:rPr b="0" i="0" lang="en-US" sz="3600" u="none" cap="none" strike="noStrike">
                <a:solidFill>
                  <a:srgbClr val="000000"/>
                </a:solidFill>
                <a:latin typeface="Times New Roman"/>
                <a:ea typeface="Times New Roman"/>
                <a:cs typeface="Times New Roman"/>
                <a:sym typeface="Times New Roman"/>
              </a:rPr>
              <a:t>Standard output of one program used as standard input to next program</a:t>
            </a:r>
            <a:endParaRPr/>
          </a:p>
          <a:p>
            <a:pPr indent="-457200" lvl="1" marL="914400" marR="0" rtl="0" algn="l">
              <a:lnSpc>
                <a:spcPct val="90000"/>
              </a:lnSpc>
              <a:spcBef>
                <a:spcPts val="900"/>
              </a:spcBef>
              <a:spcAft>
                <a:spcPts val="0"/>
              </a:spcAft>
              <a:buClr>
                <a:srgbClr val="1F497D"/>
              </a:buClr>
              <a:buSzPts val="3060"/>
              <a:buFont typeface="Arial"/>
              <a:buChar char="●"/>
            </a:pPr>
            <a:r>
              <a:rPr b="0" i="0" lang="en-US" sz="3600" u="none" cap="none" strike="noStrike">
                <a:solidFill>
                  <a:srgbClr val="000000"/>
                </a:solidFill>
                <a:latin typeface="Times New Roman"/>
                <a:ea typeface="Times New Roman"/>
                <a:cs typeface="Times New Roman"/>
                <a:sym typeface="Times New Roman"/>
              </a:rPr>
              <a:t>Used with filter commands to further refine data</a:t>
            </a:r>
            <a:endParaRPr/>
          </a:p>
          <a:p>
            <a:pPr indent="-457200" lvl="1" marL="914400" marR="0" rtl="0" algn="l">
              <a:lnSpc>
                <a:spcPct val="90000"/>
              </a:lnSpc>
              <a:spcBef>
                <a:spcPts val="900"/>
              </a:spcBef>
              <a:spcAft>
                <a:spcPts val="0"/>
              </a:spcAft>
              <a:buClr>
                <a:srgbClr val="1F497D"/>
              </a:buClr>
              <a:buSzPts val="3060"/>
              <a:buFont typeface="Arial"/>
              <a:buChar char="●"/>
            </a:pPr>
            <a:r>
              <a:rPr b="0" i="0" lang="en-US" sz="3600" u="none" cap="none" strike="noStrike">
                <a:solidFill>
                  <a:srgbClr val="000000"/>
                </a:solidFill>
                <a:latin typeface="Times New Roman"/>
                <a:ea typeface="Times New Roman"/>
                <a:cs typeface="Times New Roman"/>
                <a:sym typeface="Times New Roman"/>
              </a:rPr>
              <a:t>Not limited to two programs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nvSpPr>
        <p:spPr>
          <a:xfrm>
            <a:off x="381000" y="425450"/>
            <a:ext cx="8382000" cy="3962400"/>
          </a:xfrm>
          <a:prstGeom prst="rect">
            <a:avLst/>
          </a:prstGeom>
          <a:noFill/>
          <a:ln>
            <a:noFill/>
          </a:ln>
        </p:spPr>
        <p:txBody>
          <a:bodyPr anchorCtr="0" anchor="t" bIns="46800" lIns="90000" spcFirstLastPara="1" rIns="90000" wrap="square" tIns="46800">
            <a:noAutofit/>
          </a:bodyPr>
          <a:lstStyle/>
          <a:p>
            <a:pPr indent="-627062" lvl="0" marL="628650" marR="0" rtl="0" algn="l">
              <a:lnSpc>
                <a:spcPct val="40000"/>
              </a:lnSpc>
              <a:spcBef>
                <a:spcPts val="0"/>
              </a:spcBef>
              <a:spcAft>
                <a:spcPts val="0"/>
              </a:spcAft>
              <a:buClr>
                <a:schemeClr val="lt1"/>
              </a:buClr>
              <a:buSzPts val="4000"/>
              <a:buFont typeface="Calibri"/>
              <a:buNone/>
            </a:pPr>
            <a:r>
              <a:t/>
            </a:r>
            <a:endParaRPr b="0" i="0" sz="4000" u="none">
              <a:solidFill>
                <a:srgbClr val="000000"/>
              </a:solidFill>
              <a:latin typeface="Calibri"/>
              <a:ea typeface="Calibri"/>
              <a:cs typeface="Calibri"/>
              <a:sym typeface="Calibri"/>
            </a:endParaRPr>
          </a:p>
          <a:p>
            <a:pPr indent="-627062" lvl="0" marL="628650" marR="0" rtl="0" algn="l">
              <a:lnSpc>
                <a:spcPct val="90000"/>
              </a:lnSpc>
              <a:spcBef>
                <a:spcPts val="1000"/>
              </a:spcBef>
              <a:spcAft>
                <a:spcPts val="0"/>
              </a:spcAft>
              <a:buClr>
                <a:srgbClr val="000000"/>
              </a:buClr>
              <a:buSzPts val="2720"/>
              <a:buFont typeface="Arial"/>
              <a:buChar char="●"/>
            </a:pPr>
            <a:r>
              <a:rPr b="0" i="0" lang="en-US" sz="3200" u="none">
                <a:solidFill>
                  <a:srgbClr val="000000"/>
                </a:solidFill>
                <a:latin typeface="Times New Roman"/>
                <a:ea typeface="Times New Roman"/>
                <a:cs typeface="Times New Roman"/>
                <a:sym typeface="Times New Roman"/>
              </a:rPr>
              <a:t>Pipe symbol is the vertical broken bar </a:t>
            </a:r>
            <a:r>
              <a:rPr b="1" i="0" lang="en-US" sz="3200" u="none">
                <a:solidFill>
                  <a:srgbClr val="000000"/>
                </a:solidFill>
                <a:latin typeface="Times New Roman"/>
                <a:ea typeface="Times New Roman"/>
                <a:cs typeface="Times New Roman"/>
                <a:sym typeface="Times New Roman"/>
              </a:rPr>
              <a:t>| </a:t>
            </a:r>
            <a:r>
              <a:rPr b="0" i="0" lang="en-US" sz="3200" u="none">
                <a:solidFill>
                  <a:srgbClr val="000000"/>
                </a:solidFill>
                <a:latin typeface="Times New Roman"/>
                <a:ea typeface="Times New Roman"/>
                <a:cs typeface="Times New Roman"/>
                <a:sym typeface="Times New Roman"/>
              </a:rPr>
              <a:t>and is used between two commands.</a:t>
            </a:r>
            <a:endParaRPr/>
          </a:p>
          <a:p>
            <a:pPr indent="-627062" lvl="0" marL="628650" marR="0" rtl="0" algn="l">
              <a:lnSpc>
                <a:spcPct val="50000"/>
              </a:lnSpc>
              <a:spcBef>
                <a:spcPts val="1000"/>
              </a:spcBef>
              <a:spcAft>
                <a:spcPts val="0"/>
              </a:spcAft>
              <a:buClr>
                <a:schemeClr val="lt1"/>
              </a:buClr>
              <a:buSzPts val="3200"/>
              <a:buFont typeface="Calibri"/>
              <a:buNone/>
            </a:pPr>
            <a:r>
              <a:t/>
            </a:r>
            <a:endParaRPr b="0" i="0" sz="3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3200" u="none">
              <a:solidFill>
                <a:srgbClr val="000000"/>
              </a:solidFill>
              <a:latin typeface="Times New Roman"/>
              <a:ea typeface="Times New Roman"/>
              <a:cs typeface="Times New Roman"/>
              <a:sym typeface="Times New Roman"/>
            </a:endParaRPr>
          </a:p>
        </p:txBody>
      </p:sp>
      <p:pic>
        <p:nvPicPr>
          <p:cNvPr id="205" name="Google Shape;205;p14"/>
          <p:cNvPicPr preferRelativeResize="0"/>
          <p:nvPr/>
        </p:nvPicPr>
        <p:blipFill rotWithShape="1">
          <a:blip r:embed="rId3">
            <a:alphaModFix/>
          </a:blip>
          <a:srcRect b="0" l="0" r="0" t="0"/>
          <a:stretch/>
        </p:blipFill>
        <p:spPr>
          <a:xfrm>
            <a:off x="698500" y="3397250"/>
            <a:ext cx="7848600" cy="31829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nvSpPr>
        <p:spPr>
          <a:xfrm>
            <a:off x="381000" y="425450"/>
            <a:ext cx="8382000" cy="3962400"/>
          </a:xfrm>
          <a:prstGeom prst="rect">
            <a:avLst/>
          </a:prstGeom>
          <a:noFill/>
          <a:ln>
            <a:noFill/>
          </a:ln>
        </p:spPr>
        <p:txBody>
          <a:bodyPr anchorCtr="0" anchor="t" bIns="46800" lIns="90000" spcFirstLastPara="1" rIns="90000" wrap="square" tIns="46800">
            <a:noAutofit/>
          </a:bodyPr>
          <a:lstStyle/>
          <a:p>
            <a:pPr indent="-627062" lvl="0" marL="628650" marR="0" rtl="0" algn="l">
              <a:lnSpc>
                <a:spcPct val="40000"/>
              </a:lnSpc>
              <a:spcBef>
                <a:spcPts val="0"/>
              </a:spcBef>
              <a:spcAft>
                <a:spcPts val="0"/>
              </a:spcAft>
              <a:buClr>
                <a:schemeClr val="lt1"/>
              </a:buClr>
              <a:buSzPts val="4000"/>
              <a:buFont typeface="Calibri"/>
              <a:buNone/>
            </a:pPr>
            <a:r>
              <a:t/>
            </a:r>
            <a:endParaRPr b="0" i="0" sz="4000" u="none">
              <a:solidFill>
                <a:srgbClr val="000000"/>
              </a:solidFill>
              <a:latin typeface="Calibri"/>
              <a:ea typeface="Calibri"/>
              <a:cs typeface="Calibri"/>
              <a:sym typeface="Calibri"/>
            </a:endParaRPr>
          </a:p>
          <a:p>
            <a:pPr indent="-627062" lvl="0" marL="628650" marR="0" rtl="0" algn="l">
              <a:lnSpc>
                <a:spcPct val="50000"/>
              </a:lnSpc>
              <a:spcBef>
                <a:spcPts val="1000"/>
              </a:spcBef>
              <a:spcAft>
                <a:spcPts val="0"/>
              </a:spcAft>
              <a:buClr>
                <a:schemeClr val="lt1"/>
              </a:buClr>
              <a:buSzPts val="4000"/>
              <a:buFont typeface="Calibri"/>
              <a:buNone/>
            </a:pPr>
            <a:r>
              <a:t/>
            </a:r>
            <a:endParaRPr b="0" i="0" sz="4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4000" u="none">
              <a:solidFill>
                <a:srgbClr val="000000"/>
              </a:solidFill>
              <a:latin typeface="Calibri"/>
              <a:ea typeface="Calibri"/>
              <a:cs typeface="Calibri"/>
              <a:sym typeface="Calibri"/>
            </a:endParaRPr>
          </a:p>
        </p:txBody>
      </p:sp>
      <p:sp>
        <p:nvSpPr>
          <p:cNvPr id="211" name="Google Shape;211;p15"/>
          <p:cNvSpPr txBox="1"/>
          <p:nvPr>
            <p:ph idx="1" type="body"/>
          </p:nvPr>
        </p:nvSpPr>
        <p:spPr>
          <a:xfrm>
            <a:off x="287337" y="287337"/>
            <a:ext cx="9291637" cy="5862637"/>
          </a:xfrm>
          <a:prstGeom prst="rect">
            <a:avLst/>
          </a:prstGeom>
          <a:noFill/>
          <a:ln>
            <a:noFill/>
          </a:ln>
        </p:spPr>
        <p:txBody>
          <a:bodyPr anchorCtr="0" anchor="t" bIns="0" lIns="0" spcFirstLastPara="1" rIns="0" wrap="square" tIns="0">
            <a:noAutofit/>
          </a:bodyPr>
          <a:lstStyle/>
          <a:p>
            <a:pPr indent="-341312" lvl="0" marL="341312" rtl="0" algn="l">
              <a:lnSpc>
                <a:spcPct val="100000"/>
              </a:lnSpc>
              <a:spcBef>
                <a:spcPts val="0"/>
              </a:spcBef>
              <a:spcAft>
                <a:spcPts val="0"/>
              </a:spcAft>
              <a:buSzPts val="3200"/>
              <a:buNone/>
            </a:pPr>
            <a:r>
              <a:rPr b="0" i="0" lang="en-US" sz="3200" u="none">
                <a:solidFill>
                  <a:srgbClr val="FF0000"/>
                </a:solidFill>
                <a:latin typeface="Times New Roman"/>
                <a:ea typeface="Times New Roman"/>
                <a:cs typeface="Times New Roman"/>
                <a:sym typeface="Times New Roman"/>
              </a:rPr>
              <a:t>snist@snist-HP-280-G2-SFF:~/mamata$ who &gt; f1.txt</a:t>
            </a:r>
            <a:endParaRPr/>
          </a:p>
          <a:p>
            <a:pPr indent="-341312" lvl="0" marL="341312" rtl="0" algn="l">
              <a:lnSpc>
                <a:spcPct val="100000"/>
              </a:lnSpc>
              <a:spcBef>
                <a:spcPts val="800"/>
              </a:spcBef>
              <a:spcAft>
                <a:spcPts val="0"/>
              </a:spcAft>
              <a:buSzPts val="3200"/>
              <a:buNone/>
            </a:pPr>
            <a:r>
              <a:rPr b="0" i="0" lang="en-US" sz="3200" u="none">
                <a:solidFill>
                  <a:srgbClr val="FF0000"/>
                </a:solidFill>
                <a:latin typeface="Times New Roman"/>
                <a:ea typeface="Times New Roman"/>
                <a:cs typeface="Times New Roman"/>
                <a:sym typeface="Times New Roman"/>
              </a:rPr>
              <a:t>snist@snist-HP-280-G2-SFF:~/mamata$ cat f1.txt</a:t>
            </a:r>
            <a:endParaRPr/>
          </a:p>
          <a:p>
            <a:pPr indent="-341312" lvl="0" marL="341312"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snist    tty7         2017-12-27 14:41 (:0</a:t>
            </a:r>
            <a:endParaRPr/>
          </a:p>
          <a:p>
            <a:pPr indent="-138111" lvl="0" marL="341312" rtl="0" algn="l">
              <a:lnSpc>
                <a:spcPct val="100000"/>
              </a:lnSpc>
              <a:spcBef>
                <a:spcPts val="800"/>
              </a:spcBef>
              <a:spcAft>
                <a:spcPts val="0"/>
              </a:spcAft>
              <a:buClr>
                <a:srgbClr val="000000"/>
              </a:buClr>
              <a:buSzPts val="3200"/>
              <a:buFont typeface="Arial"/>
              <a:buNone/>
            </a:pPr>
            <a:r>
              <a:t/>
            </a:r>
            <a:endParaRPr b="0" i="0" sz="3200" u="none">
              <a:solidFill>
                <a:srgbClr val="000000"/>
              </a:solidFill>
              <a:latin typeface="Times New Roman"/>
              <a:ea typeface="Times New Roman"/>
              <a:cs typeface="Times New Roman"/>
              <a:sym typeface="Times New Roman"/>
            </a:endParaRPr>
          </a:p>
          <a:p>
            <a:pPr indent="-341312" lvl="0" marL="341312"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Now use wc to make a complete count of this file contents, we use -l  option to count the number of lines only</a:t>
            </a:r>
            <a:endParaRPr/>
          </a:p>
          <a:p>
            <a:pPr indent="-341312" lvl="0" marL="341312" rtl="0" algn="ctr">
              <a:lnSpc>
                <a:spcPct val="100000"/>
              </a:lnSpc>
              <a:spcBef>
                <a:spcPts val="0"/>
              </a:spcBef>
              <a:spcAft>
                <a:spcPts val="0"/>
              </a:spcAft>
              <a:buSzPts val="3200"/>
              <a:buNone/>
            </a:pPr>
            <a:r>
              <a:rPr b="0" i="0" lang="en-US" sz="3200" u="none">
                <a:solidFill>
                  <a:srgbClr val="FF0000"/>
                </a:solidFill>
                <a:latin typeface="Times New Roman"/>
                <a:ea typeface="Times New Roman"/>
                <a:cs typeface="Times New Roman"/>
                <a:sym typeface="Times New Roman"/>
              </a:rPr>
              <a:t>snist@snist-HP-280-G2-SFF:~/mamata$ wc -l &lt; f1.txt</a:t>
            </a:r>
            <a:endParaRPr/>
          </a:p>
          <a:p>
            <a:pPr indent="-341312" lvl="0" marL="341312" rtl="0" algn="l">
              <a:lnSpc>
                <a:spcPct val="100000"/>
              </a:lnSpc>
              <a:spcBef>
                <a:spcPts val="0"/>
              </a:spcBef>
              <a:spcAft>
                <a:spcPts val="0"/>
              </a:spcAft>
              <a:buSzPts val="3200"/>
              <a:buNone/>
            </a:pPr>
            <a:r>
              <a:rPr b="0" i="0" lang="en-US" sz="3200" u="none">
                <a:solidFill>
                  <a:srgbClr val="000000"/>
                </a:solidFill>
                <a:latin typeface="Times New Roman"/>
                <a:ea typeface="Times New Roman"/>
                <a:cs typeface="Times New Roman"/>
                <a:sym typeface="Times New Roman"/>
              </a:rPr>
              <a:t>               1</a:t>
            </a:r>
            <a:endParaRPr/>
          </a:p>
          <a:p>
            <a:pPr indent="-341312" lvl="0" marL="341312" rtl="0" algn="l">
              <a:lnSpc>
                <a:spcPct val="100000"/>
              </a:lnSpc>
              <a:spcBef>
                <a:spcPts val="0"/>
              </a:spcBef>
              <a:spcAft>
                <a:spcPts val="0"/>
              </a:spcAft>
              <a:buSzPts val="3200"/>
              <a:buNone/>
            </a:pPr>
            <a:r>
              <a:rPr b="0" i="0" lang="en-US" sz="3200" u="sng">
                <a:solidFill>
                  <a:srgbClr val="FF0000"/>
                </a:solidFill>
                <a:hlinkClick r:id="rId3">
                  <a:extLst>
                    <a:ext uri="{A12FA001-AC4F-418D-AE19-62706E023703}">
                      <ahyp:hlinkClr val="tx"/>
                    </a:ext>
                  </a:extLst>
                </a:hlinkClick>
              </a:rPr>
              <a:t>snist@snist-HP-280-G2-SFF</a:t>
            </a:r>
            <a:r>
              <a:rPr b="0" i="0" lang="en-US" sz="3200" u="none">
                <a:solidFill>
                  <a:srgbClr val="FF0000"/>
                </a:solidFill>
                <a:latin typeface="Times New Roman"/>
                <a:ea typeface="Times New Roman"/>
                <a:cs typeface="Times New Roman"/>
                <a:sym typeface="Times New Roman"/>
              </a:rPr>
              <a:t>:~/mamata$</a:t>
            </a:r>
            <a:endParaRPr/>
          </a:p>
          <a:p>
            <a:pPr indent="-341312" lvl="0" marL="341312" rtl="0" algn="l">
              <a:lnSpc>
                <a:spcPct val="100000"/>
              </a:lnSpc>
              <a:spcBef>
                <a:spcPts val="0"/>
              </a:spcBef>
              <a:spcAft>
                <a:spcPts val="0"/>
              </a:spcAft>
              <a:buSzPts val="3200"/>
              <a:buNone/>
            </a:pPr>
            <a:r>
              <a:t/>
            </a:r>
            <a:endParaRPr b="0" i="0" sz="3200" u="none">
              <a:solidFill>
                <a:srgbClr val="FF0000"/>
              </a:solidFill>
              <a:latin typeface="Times New Roman"/>
              <a:ea typeface="Times New Roman"/>
              <a:cs typeface="Times New Roman"/>
              <a:sym typeface="Times New Roman"/>
            </a:endParaRPr>
          </a:p>
          <a:p>
            <a:pPr indent="-341312" lvl="0" marL="341312" rtl="0" algn="l">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Using intermediate file(f1.txt), we effectively counted the number of users. </a:t>
            </a:r>
            <a:endParaRPr/>
          </a:p>
          <a:p>
            <a:pPr indent="-163511" lvl="0" marL="341312" rtl="0" algn="l">
              <a:lnSpc>
                <a:spcPct val="100000"/>
              </a:lnSpc>
              <a:spcBef>
                <a:spcPts val="0"/>
              </a:spcBef>
              <a:spcAft>
                <a:spcPts val="0"/>
              </a:spcAft>
              <a:buClr>
                <a:srgbClr val="000000"/>
              </a:buClr>
              <a:buSzPts val="2800"/>
              <a:buFont typeface="Noto Sans Symbols"/>
              <a:buNone/>
            </a:pPr>
            <a:r>
              <a:t/>
            </a:r>
            <a:endParaRPr b="0" i="0" sz="2800" u="none">
              <a:solidFill>
                <a:srgbClr val="FF0000"/>
              </a:solidFill>
              <a:latin typeface="Times New Roman"/>
              <a:ea typeface="Times New Roman"/>
              <a:cs typeface="Times New Roman"/>
              <a:sym typeface="Times New Roman"/>
            </a:endParaRPr>
          </a:p>
          <a:p>
            <a:pPr indent="-165100" lvl="0" marL="342900" rtl="0" algn="l">
              <a:spcBef>
                <a:spcPts val="800"/>
              </a:spcBef>
              <a:spcAft>
                <a:spcPts val="0"/>
              </a:spcAft>
              <a:buSzPts val="2800"/>
              <a:buNone/>
            </a:pPr>
            <a:r>
              <a:t/>
            </a:r>
            <a:endParaRPr b="0" i="0" sz="2800" u="none">
              <a:solidFill>
                <a:srgbClr val="FF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idx="1" type="body"/>
          </p:nvPr>
        </p:nvSpPr>
        <p:spPr>
          <a:xfrm>
            <a:off x="503237" y="-260350"/>
            <a:ext cx="9072562" cy="5715000"/>
          </a:xfrm>
          <a:prstGeom prst="rect">
            <a:avLst/>
          </a:prstGeom>
          <a:noFill/>
          <a:ln>
            <a:noFill/>
          </a:ln>
        </p:spPr>
        <p:txBody>
          <a:bodyPr anchorCtr="0" anchor="t" bIns="45000" lIns="90000" spcFirstLastPara="1" rIns="90000" wrap="square" tIns="45000">
            <a:noAutofit/>
          </a:bodyPr>
          <a:lstStyle/>
          <a:p>
            <a:pPr indent="-190500" lvl="0" marL="342900" marR="0" rtl="0" algn="l">
              <a:lnSpc>
                <a:spcPct val="100000"/>
              </a:lnSpc>
              <a:spcBef>
                <a:spcPts val="0"/>
              </a:spcBef>
              <a:spcAft>
                <a:spcPts val="0"/>
              </a:spcAft>
              <a:buClr>
                <a:srgbClr val="000000"/>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This method of running two commands separately has two obvious disadvantages</a:t>
            </a:r>
            <a:endParaRPr/>
          </a:p>
          <a:p>
            <a:pPr indent="-285750" lvl="1" marL="742950" marR="0" rtl="0" algn="just">
              <a:lnSpc>
                <a:spcPct val="100000"/>
              </a:lnSpc>
              <a:spcBef>
                <a:spcPts val="70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 	For long running commands, this process can be slow. The second command cant act unless the first has completed its job</a:t>
            </a:r>
            <a:endParaRPr/>
          </a:p>
          <a:p>
            <a:pPr indent="-285750" lvl="1" marL="742950" marR="0" rtl="0" algn="just">
              <a:lnSpc>
                <a:spcPct val="100000"/>
              </a:lnSpc>
              <a:spcBef>
                <a:spcPts val="70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	You need a intermediate file that has to be removed after completion of the job. When handling large files temporary files can build up easily and eat up disk space in no time </a:t>
            </a:r>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Here who’s standard output was redirected and so was wc’s standard input, and both used the same disk file.</a:t>
            </a:r>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The shell can connect these streams using a special operator | (pipe) and avoid creation of the disk file.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p:txBody>
      </p:sp>
      <p:sp>
        <p:nvSpPr>
          <p:cNvPr id="217" name="Google Shape;217;p16"/>
          <p:cNvSpPr txBox="1"/>
          <p:nvPr/>
        </p:nvSpPr>
        <p:spPr>
          <a:xfrm>
            <a:off x="546100" y="6489700"/>
            <a:ext cx="8928100" cy="106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0000"/>
              </a:buClr>
              <a:buSzPts val="2800"/>
              <a:buFont typeface="Times New Roman"/>
              <a:buNone/>
            </a:pPr>
            <a:r>
              <a:rPr b="0" i="0" lang="en-US" sz="2800" u="none">
                <a:solidFill>
                  <a:srgbClr val="FF0000"/>
                </a:solidFill>
                <a:latin typeface="Times New Roman"/>
                <a:ea typeface="Times New Roman"/>
                <a:cs typeface="Times New Roman"/>
                <a:sym typeface="Times New Roman"/>
              </a:rPr>
              <a:t>snist@snist-HP-280-G2-SFF:~/mamata$ who | wc -l</a:t>
            </a:r>
            <a:endParaRPr/>
          </a:p>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a:t>
            </a:r>
            <a:endParaRPr/>
          </a:p>
          <a:p>
            <a:pPr indent="0" lvl="0" marL="0" marR="0" rtl="0" algn="l">
              <a:lnSpc>
                <a:spcPct val="100000"/>
              </a:lnSpc>
              <a:spcBef>
                <a:spcPts val="0"/>
              </a:spcBef>
              <a:spcAft>
                <a:spcPts val="0"/>
              </a:spcAft>
              <a:buClr>
                <a:schemeClr val="lt1"/>
              </a:buClr>
              <a:buSzPts val="1800"/>
              <a:buFont typeface="Calibri"/>
              <a:buNone/>
            </a:pPr>
            <a:r>
              <a:t/>
            </a:r>
            <a:endParaRPr b="0" i="0" sz="18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800"/>
              <a:buFont typeface="Calibri"/>
              <a:buNone/>
            </a:pPr>
            <a:r>
              <a:t/>
            </a:r>
            <a:endParaRPr b="0" i="0" sz="18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idx="1" type="body"/>
          </p:nvPr>
        </p:nvSpPr>
        <p:spPr>
          <a:xfrm>
            <a:off x="503237" y="287337"/>
            <a:ext cx="9074150" cy="5862637"/>
          </a:xfrm>
          <a:prstGeom prst="rect">
            <a:avLst/>
          </a:prstGeom>
          <a:noFill/>
          <a:ln>
            <a:noFill/>
          </a:ln>
        </p:spPr>
        <p:txBody>
          <a:bodyPr anchorCtr="0" anchor="t" bIns="0" lIns="0" spcFirstLastPara="1" rIns="0" wrap="square" tIns="0">
            <a:noAutofit/>
          </a:bodyPr>
          <a:lstStyle/>
          <a:p>
            <a:pPr indent="-341312" lvl="0" marL="341312" rtl="0" algn="l">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Here, the output of </a:t>
            </a:r>
            <a:r>
              <a:rPr b="0" i="0" lang="en-US" sz="3200" u="none">
                <a:solidFill>
                  <a:srgbClr val="C00000"/>
                </a:solidFill>
                <a:latin typeface="Times New Roman"/>
                <a:ea typeface="Times New Roman"/>
                <a:cs typeface="Times New Roman"/>
                <a:sym typeface="Times New Roman"/>
              </a:rPr>
              <a:t>who</a:t>
            </a:r>
            <a:r>
              <a:rPr b="0" i="0" lang="en-US" sz="3200" u="none">
                <a:solidFill>
                  <a:srgbClr val="000000"/>
                </a:solidFill>
                <a:latin typeface="Times New Roman"/>
                <a:ea typeface="Times New Roman"/>
                <a:cs typeface="Times New Roman"/>
                <a:sym typeface="Times New Roman"/>
              </a:rPr>
              <a:t> has been passed directly to the input of  </a:t>
            </a:r>
            <a:r>
              <a:rPr b="0" i="0" lang="en-US" sz="3200" u="none">
                <a:solidFill>
                  <a:srgbClr val="C00000"/>
                </a:solidFill>
                <a:latin typeface="Times New Roman"/>
                <a:ea typeface="Times New Roman"/>
                <a:cs typeface="Times New Roman"/>
                <a:sym typeface="Times New Roman"/>
              </a:rPr>
              <a:t>wc.</a:t>
            </a:r>
            <a:r>
              <a:rPr b="0" i="0" lang="en-US" sz="3200" u="none">
                <a:solidFill>
                  <a:srgbClr val="000000"/>
                </a:solidFill>
                <a:latin typeface="Times New Roman"/>
                <a:ea typeface="Times New Roman"/>
                <a:cs typeface="Times New Roman"/>
                <a:sym typeface="Times New Roman"/>
              </a:rPr>
              <a:t> And </a:t>
            </a:r>
            <a:r>
              <a:rPr b="0" i="0" lang="en-US" sz="3200" u="none">
                <a:solidFill>
                  <a:srgbClr val="C00000"/>
                </a:solidFill>
                <a:latin typeface="Times New Roman"/>
                <a:ea typeface="Times New Roman"/>
                <a:cs typeface="Times New Roman"/>
                <a:sym typeface="Times New Roman"/>
              </a:rPr>
              <a:t>who</a:t>
            </a:r>
            <a:r>
              <a:rPr b="0" i="0" lang="en-US" sz="3200" u="none">
                <a:solidFill>
                  <a:srgbClr val="000000"/>
                </a:solidFill>
                <a:latin typeface="Times New Roman"/>
                <a:ea typeface="Times New Roman"/>
                <a:cs typeface="Times New Roman"/>
                <a:sym typeface="Times New Roman"/>
              </a:rPr>
              <a:t> is said to be piped to </a:t>
            </a:r>
            <a:r>
              <a:rPr b="0" i="0" lang="en-US" sz="3200" u="none">
                <a:solidFill>
                  <a:srgbClr val="C00000"/>
                </a:solidFill>
                <a:latin typeface="Times New Roman"/>
                <a:ea typeface="Times New Roman"/>
                <a:cs typeface="Times New Roman"/>
                <a:sym typeface="Times New Roman"/>
              </a:rPr>
              <a:t>wc</a:t>
            </a:r>
            <a:r>
              <a:rPr b="0" i="0" lang="en-US" sz="3200" u="none">
                <a:solidFill>
                  <a:srgbClr val="000000"/>
                </a:solidFill>
                <a:latin typeface="Times New Roman"/>
                <a:ea typeface="Times New Roman"/>
                <a:cs typeface="Times New Roman"/>
                <a:sym typeface="Times New Roman"/>
              </a:rPr>
              <a:t> .</a:t>
            </a:r>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Times New Roman"/>
                <a:ea typeface="Times New Roman"/>
                <a:cs typeface="Times New Roman"/>
                <a:sym typeface="Times New Roman"/>
              </a:rPr>
              <a:t>You can know use one to count the number of files in the current directory</a:t>
            </a:r>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FF0000"/>
                </a:solidFill>
                <a:latin typeface="Times New Roman"/>
                <a:ea typeface="Times New Roman"/>
                <a:cs typeface="Times New Roman"/>
                <a:sym typeface="Times New Roman"/>
              </a:rPr>
              <a:t>snist@snist-HP-280-G2-SFF:~/mamata$ ls | wc -l</a:t>
            </a:r>
            <a:endParaRPr/>
          </a:p>
          <a:p>
            <a:pPr indent="-341312" lvl="0" marL="341312"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3</a:t>
            </a:r>
            <a:endParaRPr/>
          </a:p>
          <a:p>
            <a:pPr indent="-341312" lvl="0" marL="341312"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snist@snist-HP-280-G2-SFF:~/mamata$ </a:t>
            </a:r>
            <a:endParaRPr/>
          </a:p>
          <a:p>
            <a:pPr indent="-341312" lvl="0" marL="341312" rtl="0" algn="l">
              <a:lnSpc>
                <a:spcPct val="100000"/>
              </a:lnSpc>
              <a:spcBef>
                <a:spcPts val="800"/>
              </a:spcBef>
              <a:spcAft>
                <a:spcPts val="0"/>
              </a:spcAft>
              <a:buSzPts val="3200"/>
              <a:buNone/>
            </a:pPr>
            <a:r>
              <a:t/>
            </a:r>
            <a:endParaRPr b="0" i="0" sz="3200" u="none">
              <a:solidFill>
                <a:srgbClr val="000000"/>
              </a:solidFill>
              <a:latin typeface="Times New Roman"/>
              <a:ea typeface="Times New Roman"/>
              <a:cs typeface="Times New Roman"/>
              <a:sym typeface="Times New Roman"/>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Times New Roman"/>
                <a:ea typeface="Times New Roman"/>
                <a:cs typeface="Times New Roman"/>
                <a:sym typeface="Times New Roman"/>
              </a:rPr>
              <a:t>There is no restriction on the number of commands you can use in a pipeline. But you must know the behavioural properties of these commands to place them there.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503237" y="271462"/>
            <a:ext cx="9074150" cy="54927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b="0" i="0" lang="en-US" sz="3600" u="none">
                <a:solidFill>
                  <a:srgbClr val="00B0F0"/>
                </a:solidFill>
                <a:latin typeface="Times New Roman"/>
                <a:ea typeface="Times New Roman"/>
                <a:cs typeface="Times New Roman"/>
                <a:sym typeface="Times New Roman"/>
              </a:rPr>
              <a:t>Redirection-Input Redirection, Output Redirection</a:t>
            </a:r>
            <a:endParaRPr/>
          </a:p>
        </p:txBody>
      </p:sp>
      <p:sp>
        <p:nvSpPr>
          <p:cNvPr id="228" name="Google Shape;228;p18"/>
          <p:cNvSpPr txBox="1"/>
          <p:nvPr>
            <p:ph idx="1" type="body"/>
          </p:nvPr>
        </p:nvSpPr>
        <p:spPr>
          <a:xfrm>
            <a:off x="469900" y="1223962"/>
            <a:ext cx="9107487" cy="6135687"/>
          </a:xfrm>
          <a:prstGeom prst="rect">
            <a:avLst/>
          </a:prstGeom>
          <a:noFill/>
          <a:ln>
            <a:noFill/>
          </a:ln>
        </p:spPr>
        <p:txBody>
          <a:bodyPr anchorCtr="0" anchor="t" bIns="0" lIns="0" spcFirstLastPara="1" rIns="0" wrap="square" tIns="0">
            <a:noAutofit/>
          </a:bodyPr>
          <a:lstStyle/>
          <a:p>
            <a:pPr indent="-203200" lvl="0" marL="0" rtl="0" algn="just">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Calibri"/>
                <a:ea typeface="Calibri"/>
                <a:cs typeface="Calibri"/>
                <a:sym typeface="Calibri"/>
              </a:rPr>
              <a:t> </a:t>
            </a:r>
            <a:r>
              <a:rPr b="0" i="0" lang="en-US" sz="3200" u="none">
                <a:solidFill>
                  <a:srgbClr val="000000"/>
                </a:solidFill>
                <a:latin typeface="Times New Roman"/>
                <a:ea typeface="Times New Roman"/>
                <a:cs typeface="Times New Roman"/>
                <a:sym typeface="Times New Roman"/>
              </a:rPr>
              <a:t>In the context of redirection, the terminal is a generic name that represents the screen, display or keyboard</a:t>
            </a:r>
            <a:endParaRPr/>
          </a:p>
          <a:p>
            <a:pPr indent="-203200" lvl="0" marL="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We see command output and error messages on the terminal (display), and we sometimes provide command input through the terminal (keyboard)</a:t>
            </a:r>
            <a:endParaRPr/>
          </a:p>
          <a:p>
            <a:pPr indent="-203200" lvl="0" marL="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The shell associates three files with the terminal</a:t>
            </a:r>
            <a:endParaRPr/>
          </a:p>
          <a:p>
            <a:pPr indent="-152400" lvl="2" marL="800100" rtl="0" algn="just">
              <a:lnSpc>
                <a:spcPct val="100000"/>
              </a:lnSpc>
              <a:spcBef>
                <a:spcPts val="6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Two for the display and one for the keyboard</a:t>
            </a:r>
            <a:endParaRPr/>
          </a:p>
          <a:p>
            <a:pPr indent="-203200" lvl="0" marL="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Even our terminal is also represented by specific device name (/dev/tty)</a:t>
            </a:r>
            <a:endParaRPr/>
          </a:p>
          <a:p>
            <a:pPr indent="-203200" lvl="0" marL="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They perform all terminal related activity with the three files that the shell makes available to every command.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idx="1" type="body"/>
          </p:nvPr>
        </p:nvSpPr>
        <p:spPr>
          <a:xfrm>
            <a:off x="503237" y="425450"/>
            <a:ext cx="9072562" cy="57229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 </a:t>
            </a:r>
            <a:r>
              <a:rPr b="0" i="0" lang="en-US" sz="3200" u="none" cap="none" strike="noStrike">
                <a:solidFill>
                  <a:srgbClr val="000000"/>
                </a:solidFill>
                <a:latin typeface="Times New Roman"/>
                <a:ea typeface="Times New Roman"/>
                <a:cs typeface="Times New Roman"/>
                <a:sym typeface="Times New Roman"/>
              </a:rPr>
              <a:t>These special files are actually streams of characters which many commands see as input and output </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cap="none" strike="noStrike">
                <a:solidFill>
                  <a:srgbClr val="000000"/>
                </a:solidFill>
                <a:latin typeface="Times New Roman"/>
                <a:ea typeface="Times New Roman"/>
                <a:cs typeface="Times New Roman"/>
                <a:sym typeface="Times New Roman"/>
              </a:rPr>
              <a:t> A stream is simply a sequence of bytes</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cap="none" strike="noStrike">
                <a:solidFill>
                  <a:srgbClr val="000000"/>
                </a:solidFill>
                <a:latin typeface="Times New Roman"/>
                <a:ea typeface="Times New Roman"/>
                <a:cs typeface="Times New Roman"/>
                <a:sym typeface="Times New Roman"/>
              </a:rPr>
              <a:t> When a user login, the shell makes available three files representing three streams</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cap="none" strike="noStrike">
                <a:solidFill>
                  <a:srgbClr val="000000"/>
                </a:solidFill>
                <a:latin typeface="Times New Roman"/>
                <a:ea typeface="Times New Roman"/>
                <a:cs typeface="Times New Roman"/>
                <a:sym typeface="Times New Roman"/>
              </a:rPr>
              <a:t> Each stream is associated with a default device</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Standard Input – The file(or stream) representing input, which is connected to the keyboard</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Standard Output –  The file(or Stream) representing output, which is connected to the display</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 Standard Error –  The file(or Stream) representing  error messages that emanate from the command or shell, which is connected to the display</a:t>
            </a:r>
            <a:endParaRPr/>
          </a:p>
          <a:p>
            <a:pPr indent="-285750" lvl="1" marL="742950" marR="0" rtl="0" algn="l">
              <a:lnSpc>
                <a:spcPct val="100000"/>
              </a:lnSpc>
              <a:spcBef>
                <a:spcPts val="700"/>
              </a:spcBef>
              <a:spcAft>
                <a:spcPts val="0"/>
              </a:spcAft>
              <a:buClr>
                <a:srgbClr val="000000"/>
              </a:buClr>
              <a:buSzPts val="2800"/>
              <a:buFont typeface="Times New Roman"/>
              <a:buNone/>
            </a:pPr>
            <a:br>
              <a:rPr b="0" i="0" lang="en-US" sz="2800" u="none" cap="none" strike="noStrike">
                <a:solidFill>
                  <a:srgbClr val="000000"/>
                </a:solidFill>
                <a:latin typeface="Calibri"/>
                <a:ea typeface="Calibri"/>
                <a:cs typeface="Calibri"/>
                <a:sym typeface="Calibri"/>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nvSpPr>
        <p:spPr>
          <a:xfrm>
            <a:off x="503237" y="301625"/>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7F7F7F"/>
              </a:buClr>
              <a:buSzPts val="4400"/>
              <a:buFont typeface="Times New Roman"/>
              <a:buNone/>
            </a:pPr>
            <a:r>
              <a:rPr b="0" i="0" lang="en-US" sz="4400" u="none">
                <a:solidFill>
                  <a:srgbClr val="7F7F7F"/>
                </a:solidFill>
                <a:latin typeface="Times New Roman"/>
                <a:ea typeface="Times New Roman"/>
                <a:cs typeface="Times New Roman"/>
                <a:sym typeface="Times New Roman"/>
              </a:rPr>
              <a:t>What  s shel  ?</a:t>
            </a:r>
            <a:endParaRPr/>
          </a:p>
        </p:txBody>
      </p:sp>
      <p:sp>
        <p:nvSpPr>
          <p:cNvPr id="58" name="Google Shape;58;p2"/>
          <p:cNvSpPr/>
          <p:nvPr/>
        </p:nvSpPr>
        <p:spPr>
          <a:xfrm>
            <a:off x="503237" y="301625"/>
            <a:ext cx="1587" cy="1262062"/>
          </a:xfrm>
          <a:custGeom>
            <a:rect b="b" l="l" r="r" t="t"/>
            <a:pathLst>
              <a:path extrusionOk="0" h="1261110" w="1587">
                <a:moveTo>
                  <a:pt x="0" y="1261110"/>
                </a:moveTo>
                <a:lnTo>
                  <a:pt x="0" y="0"/>
                </a:lnTo>
                <a:lnTo>
                  <a:pt x="0" y="1261110"/>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59" name="Google Shape;59;p2"/>
          <p:cNvSpPr/>
          <p:nvPr/>
        </p:nvSpPr>
        <p:spPr>
          <a:xfrm>
            <a:off x="503237" y="301625"/>
            <a:ext cx="9069387" cy="1262062"/>
          </a:xfrm>
          <a:custGeom>
            <a:rect b="b" l="l" r="r" t="t"/>
            <a:pathLst>
              <a:path extrusionOk="0" h="1261110" w="9070340">
                <a:moveTo>
                  <a:pt x="4535170" y="1261110"/>
                </a:moveTo>
                <a:lnTo>
                  <a:pt x="9070340" y="1261110"/>
                </a:lnTo>
                <a:lnTo>
                  <a:pt x="9070340" y="0"/>
                </a:lnTo>
                <a:lnTo>
                  <a:pt x="0" y="0"/>
                </a:lnTo>
                <a:lnTo>
                  <a:pt x="0" y="1261110"/>
                </a:lnTo>
                <a:lnTo>
                  <a:pt x="4535170" y="126111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60" name="Google Shape;60;p2"/>
          <p:cNvSpPr txBox="1"/>
          <p:nvPr/>
        </p:nvSpPr>
        <p:spPr>
          <a:xfrm>
            <a:off x="496887" y="2420937"/>
            <a:ext cx="2141537" cy="887412"/>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The shell is</a:t>
            </a:r>
            <a:endParaRPr/>
          </a:p>
          <a:p>
            <a:pPr indent="0" lvl="0" marL="12700" marR="0" rtl="0" algn="l">
              <a:lnSpc>
                <a:spcPct val="10937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operating</a:t>
            </a:r>
            <a:endParaRPr/>
          </a:p>
        </p:txBody>
      </p:sp>
      <p:sp>
        <p:nvSpPr>
          <p:cNvPr id="61" name="Google Shape;61;p2"/>
          <p:cNvSpPr txBox="1"/>
          <p:nvPr/>
        </p:nvSpPr>
        <p:spPr>
          <a:xfrm>
            <a:off x="2643187" y="2420937"/>
            <a:ext cx="6948487" cy="887412"/>
          </a:xfrm>
          <a:prstGeom prst="rect">
            <a:avLst/>
          </a:prstGeom>
          <a:noFill/>
          <a:ln>
            <a:noFill/>
          </a:ln>
        </p:spPr>
        <p:txBody>
          <a:bodyPr anchorCtr="0" anchor="t" bIns="0" lIns="0" spcFirstLastPara="1" rIns="0" wrap="square" tIns="0">
            <a:noAutofit/>
          </a:bodyPr>
          <a:lstStyle/>
          <a:p>
            <a:pPr indent="0" lvl="0" marL="34925"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an </a:t>
            </a:r>
            <a:r>
              <a:rPr b="0" i="0" lang="en-US" sz="3200" u="none">
                <a:solidFill>
                  <a:srgbClr val="FF3300"/>
                </a:solidFill>
                <a:latin typeface="Times New Roman"/>
                <a:ea typeface="Times New Roman"/>
                <a:cs typeface="Times New Roman"/>
                <a:sym typeface="Times New Roman"/>
              </a:rPr>
              <a:t>interface </a:t>
            </a:r>
            <a:r>
              <a:rPr b="0" i="0" lang="en-US" sz="3200" u="none">
                <a:solidFill>
                  <a:srgbClr val="000000"/>
                </a:solidFill>
                <a:latin typeface="Times New Roman"/>
                <a:ea typeface="Times New Roman"/>
                <a:cs typeface="Times New Roman"/>
                <a:sym typeface="Times New Roman"/>
              </a:rPr>
              <a:t>between the user and the</a:t>
            </a:r>
            <a:endParaRPr/>
          </a:p>
          <a:p>
            <a:pPr indent="0" lvl="0" marL="34925" marR="0" rtl="0" algn="l">
              <a:lnSpc>
                <a:spcPct val="10937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system.</a:t>
            </a:r>
            <a:endParaRPr/>
          </a:p>
        </p:txBody>
      </p:sp>
      <p:sp>
        <p:nvSpPr>
          <p:cNvPr id="62" name="Google Shape;62;p2"/>
          <p:cNvSpPr txBox="1"/>
          <p:nvPr/>
        </p:nvSpPr>
        <p:spPr>
          <a:xfrm>
            <a:off x="496887" y="3990975"/>
            <a:ext cx="2141537"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The shell is</a:t>
            </a:r>
            <a:endParaRPr/>
          </a:p>
        </p:txBody>
      </p:sp>
      <p:sp>
        <p:nvSpPr>
          <p:cNvPr id="63" name="Google Shape;63;p2"/>
          <p:cNvSpPr txBox="1"/>
          <p:nvPr/>
        </p:nvSpPr>
        <p:spPr>
          <a:xfrm>
            <a:off x="2665412" y="3990975"/>
            <a:ext cx="5319712"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also known as </a:t>
            </a:r>
            <a:r>
              <a:rPr b="0" i="0" lang="en-US" sz="3200" u="none">
                <a:solidFill>
                  <a:srgbClr val="0000CC"/>
                </a:solidFill>
                <a:latin typeface="Times New Roman"/>
                <a:ea typeface="Times New Roman"/>
                <a:cs typeface="Times New Roman"/>
                <a:sym typeface="Times New Roman"/>
              </a:rPr>
              <a:t>command line</a:t>
            </a:r>
            <a:endParaRPr/>
          </a:p>
        </p:txBody>
      </p:sp>
      <p:sp>
        <p:nvSpPr>
          <p:cNvPr id="64" name="Google Shape;64;p2"/>
          <p:cNvSpPr txBox="1"/>
          <p:nvPr/>
        </p:nvSpPr>
        <p:spPr>
          <a:xfrm>
            <a:off x="833437" y="4446587"/>
            <a:ext cx="8031162"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CC"/>
              </a:buClr>
              <a:buSzPts val="3200"/>
              <a:buFont typeface="Times New Roman"/>
              <a:buNone/>
            </a:pPr>
            <a:r>
              <a:rPr b="0" i="0" lang="en-US" sz="3200" u="none">
                <a:solidFill>
                  <a:srgbClr val="0000CC"/>
                </a:solidFill>
                <a:latin typeface="Times New Roman"/>
                <a:ea typeface="Times New Roman"/>
                <a:cs typeface="Times New Roman"/>
                <a:sym typeface="Times New Roman"/>
              </a:rPr>
              <a:t>interpreter</a:t>
            </a:r>
            <a:r>
              <a:rPr b="0" i="0" lang="en-US" sz="3200" u="none">
                <a:solidFill>
                  <a:srgbClr val="000000"/>
                </a:solidFill>
                <a:latin typeface="Times New Roman"/>
                <a:ea typeface="Times New Roman"/>
                <a:cs typeface="Times New Roman"/>
                <a:sym typeface="Times New Roman"/>
              </a:rPr>
              <a:t>. Since  </a:t>
            </a:r>
            <a:r>
              <a:rPr b="0" i="0" lang="en-US" sz="3200" u="sng">
                <a:solidFill>
                  <a:srgbClr val="000000"/>
                </a:solidFill>
                <a:latin typeface="Times New Roman"/>
                <a:ea typeface="Times New Roman"/>
                <a:cs typeface="Times New Roman"/>
                <a:sym typeface="Times New Roman"/>
              </a:rPr>
              <a:t>user can’t interact</a:t>
            </a:r>
            <a:r>
              <a:rPr b="0" i="0" lang="en-US" sz="3200" u="none">
                <a:solidFill>
                  <a:srgbClr val="000000"/>
                </a:solidFill>
                <a:latin typeface="Times New Roman"/>
                <a:ea typeface="Times New Roman"/>
                <a:cs typeface="Times New Roman"/>
                <a:sym typeface="Times New Roman"/>
              </a:rPr>
              <a:t> with the</a:t>
            </a:r>
            <a:endParaRPr/>
          </a:p>
        </p:txBody>
      </p:sp>
      <p:sp>
        <p:nvSpPr>
          <p:cNvPr id="65" name="Google Shape;65;p2"/>
          <p:cNvSpPr txBox="1"/>
          <p:nvPr/>
        </p:nvSpPr>
        <p:spPr>
          <a:xfrm>
            <a:off x="833437" y="4903787"/>
            <a:ext cx="8689975" cy="885825"/>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1" i="0" lang="en-US" sz="3200" u="sng">
                <a:solidFill>
                  <a:srgbClr val="000000"/>
                </a:solidFill>
                <a:latin typeface="Times New Roman"/>
                <a:ea typeface="Times New Roman"/>
                <a:cs typeface="Times New Roman"/>
                <a:sym typeface="Times New Roman"/>
              </a:rPr>
              <a:t>kernel</a:t>
            </a:r>
            <a:r>
              <a:rPr b="1" i="0" lang="en-US" sz="3200" u="none">
                <a:solidFill>
                  <a:srgbClr val="000000"/>
                </a:solidFill>
                <a:latin typeface="Times New Roman"/>
                <a:ea typeface="Times New Roman"/>
                <a:cs typeface="Times New Roman"/>
                <a:sym typeface="Times New Roman"/>
              </a:rPr>
              <a:t> </a:t>
            </a:r>
            <a:r>
              <a:rPr b="0" i="0" lang="en-US" sz="3200" u="none">
                <a:solidFill>
                  <a:srgbClr val="000000"/>
                </a:solidFill>
                <a:latin typeface="Times New Roman"/>
                <a:ea typeface="Times New Roman"/>
                <a:cs typeface="Times New Roman"/>
                <a:sym typeface="Times New Roman"/>
              </a:rPr>
              <a:t>directly, shell will pass the command line</a:t>
            </a:r>
            <a:endParaRPr/>
          </a:p>
          <a:p>
            <a:pPr indent="0" lvl="0" marL="12700" marR="0" rtl="0" algn="l">
              <a:lnSpc>
                <a:spcPct val="10937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to the kernel for execution.</a:t>
            </a:r>
            <a:endParaRPr/>
          </a:p>
        </p:txBody>
      </p:sp>
      <p:sp>
        <p:nvSpPr>
          <p:cNvPr id="66" name="Google Shape;66;p2"/>
          <p:cNvSpPr txBox="1"/>
          <p:nvPr/>
        </p:nvSpPr>
        <p:spPr>
          <a:xfrm>
            <a:off x="503237" y="301625"/>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What is shell ?</a:t>
            </a:r>
            <a:endParaRPr/>
          </a:p>
        </p:txBody>
      </p:sp>
      <p:sp>
        <p:nvSpPr>
          <p:cNvPr id="67" name="Google Shape;67;p2"/>
          <p:cNvSpPr txBox="1"/>
          <p:nvPr/>
        </p:nvSpPr>
        <p:spPr>
          <a:xfrm>
            <a:off x="4852987" y="4649787"/>
            <a:ext cx="112712"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68" name="Google Shape;68;p2"/>
          <p:cNvSpPr txBox="1"/>
          <p:nvPr/>
        </p:nvSpPr>
        <p:spPr>
          <a:xfrm>
            <a:off x="5826125" y="4649787"/>
            <a:ext cx="112712"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idx="1" type="body"/>
          </p:nvPr>
        </p:nvSpPr>
        <p:spPr>
          <a:xfrm>
            <a:off x="503237" y="654050"/>
            <a:ext cx="9072562" cy="54943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Times New Roman"/>
                <a:ea typeface="Times New Roman"/>
                <a:cs typeface="Times New Roman"/>
                <a:sym typeface="Times New Roman"/>
              </a:rPr>
              <a:t>Every command that uses streams will always find these files open and available</a:t>
            </a:r>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 The files are closed when the command completes execution</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cap="none" strike="noStrike">
                <a:solidFill>
                  <a:srgbClr val="FF0000"/>
                </a:solidFill>
                <a:latin typeface="Times New Roman"/>
                <a:ea typeface="Times New Roman"/>
                <a:cs typeface="Times New Roman"/>
                <a:sym typeface="Times New Roman"/>
              </a:rPr>
              <a:t>Standard Input:</a:t>
            </a:r>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Redirection of input is not as common as redirection of output.</a:t>
            </a:r>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Most commands are designed to take their input from files anyway, instead of from </a:t>
            </a:r>
            <a:r>
              <a:rPr b="0" i="1" lang="en-US" sz="2800" u="none" cap="none" strike="noStrike">
                <a:solidFill>
                  <a:srgbClr val="000000"/>
                </a:solidFill>
                <a:latin typeface="Times New Roman"/>
                <a:ea typeface="Times New Roman"/>
                <a:cs typeface="Times New Roman"/>
                <a:sym typeface="Times New Roman"/>
              </a:rPr>
              <a:t>STDIN.</a:t>
            </a:r>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You redirect input by using the &lt; operator. For example:                    					more &lt; killout.txt </a:t>
            </a:r>
            <a:endParaRPr b="0" i="1" sz="2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 If you call up a command that expects a filename, and you don't provide one, input will come from the keyboard until a </a:t>
            </a:r>
            <a:r>
              <a:rPr b="1" i="0" lang="en-US" sz="2800" u="none" cap="none" strike="noStrike">
                <a:solidFill>
                  <a:srgbClr val="000000"/>
                </a:solidFill>
                <a:latin typeface="Times New Roman"/>
                <a:ea typeface="Times New Roman"/>
                <a:cs typeface="Times New Roman"/>
                <a:sym typeface="Times New Roman"/>
              </a:rPr>
              <a:t>Ctrl-D is read.</a:t>
            </a:r>
            <a:endParaRPr/>
          </a:p>
          <a:p>
            <a:pPr indent="-165100" lvl="0" marL="342900" marR="0" rtl="0" algn="l">
              <a:spcBef>
                <a:spcPts val="800"/>
              </a:spcBef>
              <a:spcAft>
                <a:spcPts val="0"/>
              </a:spcAft>
              <a:buClr>
                <a:srgbClr val="000000"/>
              </a:buClr>
              <a:buSzPts val="2800"/>
              <a:buFont typeface="Times New Roman"/>
              <a:buNone/>
            </a:pPr>
            <a:r>
              <a:t/>
            </a:r>
            <a:endParaRPr b="1" i="0" sz="2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idx="1" type="body"/>
          </p:nvPr>
        </p:nvSpPr>
        <p:spPr>
          <a:xfrm>
            <a:off x="503237" y="425450"/>
            <a:ext cx="9072562" cy="57229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2800"/>
              <a:buFont typeface="Noto Sans Symbols"/>
              <a:buChar char="❑"/>
            </a:pPr>
            <a:r>
              <a:rPr b="0" i="0" lang="en-US" sz="2800" u="none">
                <a:solidFill>
                  <a:srgbClr val="000000"/>
                </a:solidFill>
                <a:latin typeface="Times New Roman"/>
                <a:ea typeface="Times New Roman"/>
                <a:cs typeface="Times New Roman"/>
                <a:sym typeface="Times New Roman"/>
              </a:rPr>
              <a:t>Example of a command using </a:t>
            </a:r>
            <a:r>
              <a:rPr b="0" i="1" lang="en-US" sz="2800" u="none">
                <a:solidFill>
                  <a:srgbClr val="000000"/>
                </a:solidFill>
                <a:latin typeface="Times New Roman"/>
                <a:ea typeface="Times New Roman"/>
                <a:cs typeface="Times New Roman"/>
                <a:sym typeface="Times New Roman"/>
              </a:rPr>
              <a:t>STDIN as the input file.</a:t>
            </a:r>
            <a:endParaRPr/>
          </a:p>
          <a:p>
            <a:pPr indent="-285750" lvl="1" marL="742950" marR="0" rtl="0" algn="l">
              <a:lnSpc>
                <a:spcPct val="100000"/>
              </a:lnSpc>
              <a:spcBef>
                <a:spcPts val="700"/>
              </a:spcBef>
              <a:spcAft>
                <a:spcPts val="0"/>
              </a:spcAft>
              <a:buClr>
                <a:srgbClr val="000000"/>
              </a:buClr>
              <a:buSzPts val="2800"/>
              <a:buFont typeface="Times New Roman"/>
              <a:buNone/>
            </a:pPr>
            <a:r>
              <a:rPr b="1" i="0" lang="en-US" sz="2800" u="none" cap="none" strike="noStrike">
                <a:solidFill>
                  <a:srgbClr val="000000"/>
                </a:solidFill>
                <a:latin typeface="Times New Roman"/>
                <a:ea typeface="Times New Roman"/>
                <a:cs typeface="Times New Roman"/>
                <a:sym typeface="Times New Roman"/>
              </a:rPr>
              <a:t>         $:   cat</a:t>
            </a:r>
            <a:endParaRPr/>
          </a:p>
          <a:p>
            <a:pPr indent="-342900" lvl="0" marL="342900" marR="0" rtl="0" algn="l">
              <a:lnSpc>
                <a:spcPct val="100000"/>
              </a:lnSpc>
              <a:spcBef>
                <a:spcPts val="800"/>
              </a:spcBef>
              <a:spcAft>
                <a:spcPts val="0"/>
              </a:spcAft>
              <a:buClr>
                <a:srgbClr val="000000"/>
              </a:buClr>
              <a:buSzPts val="2800"/>
              <a:buFont typeface="Times New Roman"/>
              <a:buNone/>
            </a:pPr>
            <a:r>
              <a:rPr b="0" i="1" lang="en-US" sz="2800" u="none">
                <a:solidFill>
                  <a:srgbClr val="000000"/>
                </a:solidFill>
                <a:latin typeface="Times New Roman"/>
                <a:ea typeface="Times New Roman"/>
                <a:cs typeface="Times New Roman"/>
                <a:sym typeface="Times New Roman"/>
              </a:rPr>
              <a:t>               Some text is typed here </a:t>
            </a:r>
            <a:endParaRPr b="0" i="0" sz="2800" u="non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This text will be stored up and sent to </a:t>
            </a:r>
            <a:r>
              <a:rPr b="0" i="1" lang="en-US" sz="2800" u="none">
                <a:solidFill>
                  <a:srgbClr val="000000"/>
                </a:solidFill>
                <a:latin typeface="Times New Roman"/>
                <a:ea typeface="Times New Roman"/>
                <a:cs typeface="Times New Roman"/>
                <a:sym typeface="Times New Roman"/>
              </a:rPr>
              <a:t>STDOUT when a </a:t>
            </a:r>
            <a:r>
              <a:rPr b="1" i="1" lang="en-US" sz="2800" u="none">
                <a:solidFill>
                  <a:srgbClr val="000000"/>
                </a:solidFill>
                <a:latin typeface="Times New Roman"/>
                <a:ea typeface="Times New Roman"/>
                <a:cs typeface="Times New Roman"/>
                <a:sym typeface="Times New Roman"/>
              </a:rPr>
              <a:t>Ctrl-D is read.</a:t>
            </a:r>
            <a:endParaRPr/>
          </a:p>
          <a:p>
            <a:pPr indent="-342900" lvl="0" marL="342900" marR="0" rtl="0" algn="l">
              <a:lnSpc>
                <a:spcPct val="100000"/>
              </a:lnSpc>
              <a:spcBef>
                <a:spcPts val="80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^D (user pressed Ctrl-D)</a:t>
            </a:r>
            <a:endParaRPr/>
          </a:p>
          <a:p>
            <a:pPr indent="-342900" lvl="0" marL="342900" marR="0" rtl="0" algn="l">
              <a:lnSpc>
                <a:spcPct val="100000"/>
              </a:lnSpc>
              <a:spcBef>
                <a:spcPts val="80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Some text is typed here.</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Ex: wc  &lt; sample.txt</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On seeing the &lt;, the shell opens the disk file, sample .txt for reading</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It unplugs the standard input file from its default source and assign it to sample.txt</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wc reads from standard input which has earlier been reassigned by the shell to sample.txt</a:t>
            </a:r>
            <a:endParaRPr/>
          </a:p>
          <a:p>
            <a:pPr indent="-165100" lvl="0" marL="342900" marR="0" rtl="0" algn="l">
              <a:spcBef>
                <a:spcPts val="800"/>
              </a:spcBef>
              <a:spcAft>
                <a:spcPts val="0"/>
              </a:spcAft>
              <a:buClr>
                <a:srgbClr val="000000"/>
              </a:buClr>
              <a:buSzPts val="2800"/>
              <a:buFont typeface="Times New Roman"/>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Times New Roman"/>
              <a:buNone/>
            </a:pPr>
            <a:r>
              <a:rPr b="0" i="0" lang="en-US" sz="3200" u="none">
                <a:solidFill>
                  <a:srgbClr val="FF0000"/>
                </a:solidFill>
                <a:latin typeface="Times New Roman"/>
                <a:ea typeface="Times New Roman"/>
                <a:cs typeface="Times New Roman"/>
                <a:sym typeface="Times New Roman"/>
              </a:rPr>
              <a:t>Standard Output: </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FF0000"/>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All commands displaying output on the terminal actually write to the standard output file as a stream of characters .</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 There are three possible destinations of this stream</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terminal, the default destination</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 file using the redirection symbols  &gt; and &gt;&gt;</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As input to another program using a pipeline</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 You can replace the default destination (the terminal) with any file by using the &gt; operator followed by file name</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    ex:   $ wc sample.txt  &gt; newfile</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chemeClr val="dk1"/>
                </a:solidFill>
                <a:latin typeface="Times New Roman"/>
                <a:ea typeface="Times New Roman"/>
                <a:cs typeface="Times New Roman"/>
                <a:sym typeface="Times New Roman"/>
              </a:rPr>
              <a:t>				  $  cat newfile</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chemeClr val="dk1"/>
                </a:solidFill>
                <a:latin typeface="Times New Roman"/>
                <a:ea typeface="Times New Roman"/>
                <a:cs typeface="Times New Roman"/>
                <a:sym typeface="Times New Roman"/>
              </a:rPr>
              <a:t>					3		14			71		sample.txt</a:t>
            </a:r>
            <a:endParaRPr/>
          </a:p>
          <a:p>
            <a:pPr indent="-139700" lvl="0" marL="342900" marR="0" rtl="0" algn="l">
              <a:spcBef>
                <a:spcPts val="800"/>
              </a:spcBef>
              <a:spcAft>
                <a:spcPts val="0"/>
              </a:spcAft>
              <a:buClr>
                <a:srgbClr val="000000"/>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idx="1" type="body"/>
          </p:nvPr>
        </p:nvSpPr>
        <p:spPr>
          <a:xfrm>
            <a:off x="503237" y="501650"/>
            <a:ext cx="9072562" cy="56467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If the output file doesnot exist, the shell creates it before executing the command.</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If it exists,the shell overwrites it.</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The shell provides the &gt;&gt; symbol to append to the file</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Ex:   $ wc sample.txt &gt;&gt; newfile</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How it works:</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Ex: wc sample.txt &gt; newfile</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On seeing the &gt; , the shell opens the disk file, new file, for writing</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It unplugs the standard output file from its default destination and assigns it to the newfile</a:t>
            </a:r>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idx="1" type="body"/>
          </p:nvPr>
        </p:nvSpPr>
        <p:spPr>
          <a:xfrm>
            <a:off x="503237" y="425450"/>
            <a:ext cx="9072562" cy="57229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wc( not the shell) opens the file sample.txt for reading </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wc writes to standard output which has earlier been reassigned by the shell to newfile.</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FF0000"/>
                </a:solidFill>
                <a:latin typeface="Times New Roman"/>
                <a:ea typeface="Times New Roman"/>
                <a:cs typeface="Times New Roman"/>
                <a:sym typeface="Times New Roman"/>
              </a:rPr>
              <a:t>Standard Error: </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FF0000"/>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The standard files is represented by a number  called file descriptor</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A file is opened by referring to its pathname, but subsequent read and write operations identify the file by this file descriptor</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The kernel maintains a table of file descriptors for every process running in the system.</a:t>
            </a:r>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idx="1" type="body"/>
          </p:nvPr>
        </p:nvSpPr>
        <p:spPr>
          <a:xfrm>
            <a:off x="503237" y="501650"/>
            <a:ext cx="9072562" cy="56467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Calibri"/>
                <a:ea typeface="Calibri"/>
                <a:cs typeface="Calibri"/>
                <a:sym typeface="Calibri"/>
              </a:rPr>
              <a:t> </a:t>
            </a:r>
            <a:r>
              <a:rPr b="0" i="0" lang="en-US" sz="3200" u="none">
                <a:solidFill>
                  <a:srgbClr val="000000"/>
                </a:solidFill>
                <a:latin typeface="Times New Roman"/>
                <a:ea typeface="Times New Roman"/>
                <a:cs typeface="Times New Roman"/>
                <a:sym typeface="Times New Roman"/>
              </a:rPr>
              <a:t>The first three slots are generally allocated to the three standard streams .</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 0 – standard input</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1 – standard output</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 2 – standard error</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These descriptors are implicitly prefixed to the redirection symbols</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For instance, &gt; and  1&gt; mean the same thing to the shell, while &lt;  and 0&lt; also identical</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When you enter an incorrect command or try to open an nonexistent file, certain diagnostic messages show up on the screen, this is called standard error stream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idx="1" type="body"/>
          </p:nvPr>
        </p:nvSpPr>
        <p:spPr>
          <a:xfrm>
            <a:off x="503237" y="196850"/>
            <a:ext cx="9072562" cy="59515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Ex:   </a:t>
            </a:r>
            <a:r>
              <a:rPr b="0" i="0" lang="en-US" sz="3200" u="none">
                <a:solidFill>
                  <a:srgbClr val="FF0000"/>
                </a:solidFill>
                <a:latin typeface="Times New Roman"/>
                <a:ea typeface="Times New Roman"/>
                <a:cs typeface="Times New Roman"/>
                <a:sym typeface="Times New Roman"/>
              </a:rPr>
              <a:t>$ cat foo</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cat: cannot open foo</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cat fails to open the file and writes to the standard error</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Error stream cant be captured with &gt;</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Ex: </a:t>
            </a:r>
            <a:r>
              <a:rPr b="0" i="0" lang="en-US" sz="3200" u="none">
                <a:solidFill>
                  <a:srgbClr val="FF0000"/>
                </a:solidFill>
                <a:latin typeface="Times New Roman"/>
                <a:ea typeface="Times New Roman"/>
                <a:cs typeface="Times New Roman"/>
                <a:sym typeface="Times New Roman"/>
              </a:rPr>
              <a:t>cat foo &gt; errorfile</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The diagnostic output has not been sent to errorfile. It’s obvious that standard error cant be redirected in the same way standard output  can (with &gt; or &gt;&gt;)</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Even though standard output and standard error use the terminal as the default destination, the shell possesses a mechanism for capturing them individually.</a:t>
            </a:r>
            <a:endParaRPr/>
          </a:p>
          <a:p>
            <a:pPr indent="-285750" lvl="1" marL="742950" marR="0" rtl="0" algn="l">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Redirecting standard error requires the use of the </a:t>
            </a:r>
            <a:r>
              <a:rPr b="0" i="0" lang="en-US" sz="2800" u="none" cap="none" strike="noStrike">
                <a:solidFill>
                  <a:srgbClr val="C00000"/>
                </a:solidFill>
                <a:latin typeface="Times New Roman"/>
                <a:ea typeface="Times New Roman"/>
                <a:cs typeface="Times New Roman"/>
                <a:sym typeface="Times New Roman"/>
              </a:rPr>
              <a:t>2&gt;</a:t>
            </a:r>
            <a:r>
              <a:rPr b="0" i="0" lang="en-US" sz="2800" u="none" cap="none" strike="noStrike">
                <a:solidFill>
                  <a:srgbClr val="000000"/>
                </a:solidFill>
                <a:latin typeface="Times New Roman"/>
                <a:ea typeface="Times New Roman"/>
                <a:cs typeface="Times New Roman"/>
                <a:sym typeface="Times New Roman"/>
              </a:rPr>
              <a:t> symbols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7"/>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Times New Roman"/>
              <a:buNone/>
            </a:pPr>
            <a:r>
              <a:rPr b="0" i="0" lang="en-US" sz="3200" u="none">
                <a:solidFill>
                  <a:srgbClr val="000000"/>
                </a:solidFill>
                <a:latin typeface="Calibri"/>
                <a:ea typeface="Calibri"/>
                <a:cs typeface="Calibri"/>
                <a:sym typeface="Calibri"/>
              </a:rPr>
              <a:t>   </a:t>
            </a:r>
            <a:r>
              <a:rPr b="0" i="0" lang="en-US" sz="3200" u="none">
                <a:solidFill>
                  <a:srgbClr val="000000"/>
                </a:solidFill>
                <a:latin typeface="Times New Roman"/>
                <a:ea typeface="Times New Roman"/>
                <a:cs typeface="Times New Roman"/>
                <a:sym typeface="Times New Roman"/>
              </a:rPr>
              <a:t>Ex: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cat foo 2&gt; errorfile</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FF0000"/>
                </a:solidFill>
                <a:latin typeface="Times New Roman"/>
                <a:ea typeface="Times New Roman"/>
                <a:cs typeface="Times New Roman"/>
                <a:sym typeface="Times New Roman"/>
              </a:rPr>
              <a:t>          $ cat errorfile</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cat: cannot open foo</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This works, you can also append diagnostic output in a manner similar to the one in which you append standard output.</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Ex: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cat foo 2&gt;&gt; errorfile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503237" y="0"/>
            <a:ext cx="9072562" cy="1111250"/>
          </a:xfrm>
          <a:prstGeom prst="rect">
            <a:avLst/>
          </a:prstGeom>
          <a:solidFill>
            <a:srgbClr val="92382E"/>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800"/>
              <a:buNone/>
            </a:pPr>
            <a:br>
              <a:rPr b="1" i="0" lang="en-US" sz="4800" u="none">
                <a:solidFill>
                  <a:srgbClr val="000000"/>
                </a:solidFill>
                <a:latin typeface="Times New Roman"/>
                <a:ea typeface="Times New Roman"/>
                <a:cs typeface="Times New Roman"/>
                <a:sym typeface="Times New Roman"/>
              </a:rPr>
            </a:br>
            <a:r>
              <a:rPr b="1" i="0" lang="en-US" sz="4800" u="none">
                <a:solidFill>
                  <a:schemeClr val="dk1"/>
                </a:solidFill>
                <a:latin typeface="Times New Roman"/>
                <a:ea typeface="Times New Roman"/>
                <a:cs typeface="Times New Roman"/>
                <a:sym typeface="Times New Roman"/>
              </a:rPr>
              <a:t>Running a Shell Script </a:t>
            </a:r>
            <a:br>
              <a:rPr b="1" i="0" lang="en-US" sz="4800" u="none">
                <a:solidFill>
                  <a:schemeClr val="dk1"/>
                </a:solidFill>
                <a:latin typeface="Times New Roman"/>
                <a:ea typeface="Times New Roman"/>
                <a:cs typeface="Times New Roman"/>
                <a:sym typeface="Times New Roman"/>
              </a:rPr>
            </a:br>
            <a:endParaRPr/>
          </a:p>
        </p:txBody>
      </p:sp>
      <p:sp>
        <p:nvSpPr>
          <p:cNvPr id="279" name="Google Shape;279;p28"/>
          <p:cNvSpPr txBox="1"/>
          <p:nvPr>
            <p:ph idx="1" type="body"/>
          </p:nvPr>
        </p:nvSpPr>
        <p:spPr>
          <a:xfrm>
            <a:off x="503237" y="1768475"/>
            <a:ext cx="9072562" cy="4379912"/>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You can type in a sequence of commands and allow the shell to execute them interactively, or you can store these commands in a file which you can invoke as a program. </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The collection of Unix commands is called a script</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Script is weekly or loosly typed program.</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To check available shells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cat  /etc/shells</a:t>
            </a:r>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000000"/>
              </a:buClr>
              <a:buSzPts val="3200"/>
              <a:buFont typeface="Times New Roman"/>
              <a:buNone/>
            </a:pPr>
            <a:r>
              <a:rPr b="1" i="0" lang="en-US" sz="3200" u="none">
                <a:solidFill>
                  <a:srgbClr val="FF0000"/>
                </a:solidFill>
                <a:latin typeface="Calibri"/>
                <a:ea typeface="Calibri"/>
                <a:cs typeface="Calibri"/>
                <a:sym typeface="Calibri"/>
              </a:rPr>
              <a:t>Making Scripts Executable</a:t>
            </a:r>
            <a:endParaRPr/>
          </a:p>
          <a:p>
            <a:pPr indent="-342900" lvl="0" marL="342900" marR="0" rtl="0" algn="just">
              <a:lnSpc>
                <a:spcPct val="100000"/>
              </a:lnSpc>
              <a:spcBef>
                <a:spcPts val="800"/>
              </a:spcBef>
              <a:spcAft>
                <a:spcPts val="0"/>
              </a:spcAft>
              <a:buClr>
                <a:srgbClr val="000000"/>
              </a:buClr>
              <a:buSzPts val="3200"/>
              <a:buFont typeface="Arial"/>
              <a:buChar char="•"/>
            </a:pPr>
            <a:r>
              <a:rPr b="0" i="0" lang="en-US" sz="3200" u="none">
                <a:solidFill>
                  <a:srgbClr val="000000"/>
                </a:solidFill>
                <a:latin typeface="Calibri"/>
                <a:ea typeface="Calibri"/>
                <a:cs typeface="Calibri"/>
                <a:sym typeface="Calibri"/>
              </a:rPr>
              <a:t> After creating a script, we must make it executable.</a:t>
            </a:r>
            <a:endParaRPr/>
          </a:p>
          <a:p>
            <a:pPr indent="-342900" lvl="0" marL="342900" marR="0" rtl="0" algn="just">
              <a:lnSpc>
                <a:spcPct val="100000"/>
              </a:lnSpc>
              <a:spcBef>
                <a:spcPts val="800"/>
              </a:spcBef>
              <a:spcAft>
                <a:spcPts val="0"/>
              </a:spcAft>
              <a:buClr>
                <a:srgbClr val="000000"/>
              </a:buClr>
              <a:buSzPts val="3200"/>
              <a:buFont typeface="Arial"/>
              <a:buChar char="•"/>
            </a:pPr>
            <a:r>
              <a:rPr b="0" i="0" lang="en-US" sz="3200" u="none">
                <a:solidFill>
                  <a:srgbClr val="000000"/>
                </a:solidFill>
                <a:latin typeface="Calibri"/>
                <a:ea typeface="Calibri"/>
                <a:cs typeface="Calibri"/>
                <a:sym typeface="Calibri"/>
              </a:rPr>
              <a:t> This is done with the </a:t>
            </a:r>
            <a:r>
              <a:rPr b="1" i="1" lang="en-US" sz="3200" u="none">
                <a:solidFill>
                  <a:srgbClr val="000000"/>
                </a:solidFill>
                <a:latin typeface="Calibri"/>
                <a:ea typeface="Calibri"/>
                <a:cs typeface="Calibri"/>
                <a:sym typeface="Calibri"/>
              </a:rPr>
              <a:t>chmod </a:t>
            </a:r>
            <a:r>
              <a:rPr b="0" i="0" lang="en-US" sz="3200" u="none">
                <a:solidFill>
                  <a:srgbClr val="000000"/>
                </a:solidFill>
                <a:latin typeface="Calibri"/>
                <a:ea typeface="Calibri"/>
                <a:cs typeface="Calibri"/>
                <a:sym typeface="Calibri"/>
              </a:rPr>
              <a:t>command.</a:t>
            </a:r>
            <a:endParaRPr/>
          </a:p>
          <a:p>
            <a:pPr indent="-342900" lvl="0" marL="342900" marR="0" rtl="0" algn="just">
              <a:lnSpc>
                <a:spcPct val="100000"/>
              </a:lnSpc>
              <a:spcBef>
                <a:spcPts val="800"/>
              </a:spcBef>
              <a:spcAft>
                <a:spcPts val="0"/>
              </a:spcAft>
              <a:buClr>
                <a:srgbClr val="000000"/>
              </a:buClr>
              <a:buSzPts val="3200"/>
              <a:buFont typeface="Times New Roman"/>
              <a:buChar char="•"/>
            </a:pPr>
            <a:r>
              <a:rPr b="0" i="1" lang="en-US" sz="3200" u="none">
                <a:solidFill>
                  <a:srgbClr val="000000"/>
                </a:solidFill>
                <a:latin typeface="Calibri"/>
                <a:ea typeface="Calibri"/>
                <a:cs typeface="Calibri"/>
                <a:sym typeface="Calibri"/>
              </a:rPr>
              <a:t>Example:</a:t>
            </a:r>
            <a:endParaRPr b="1" i="1" sz="3200" u="none">
              <a:solidFill>
                <a:srgbClr val="000000"/>
              </a:solidFill>
              <a:latin typeface="Calibri"/>
              <a:ea typeface="Calibri"/>
              <a:cs typeface="Calibri"/>
              <a:sym typeface="Calibri"/>
            </a:endParaRPr>
          </a:p>
          <a:p>
            <a:pPr indent="-342900" lvl="0" marL="342900" marR="0" rtl="0" algn="ctr">
              <a:lnSpc>
                <a:spcPct val="100000"/>
              </a:lnSpc>
              <a:spcBef>
                <a:spcPts val="800"/>
              </a:spcBef>
              <a:spcAft>
                <a:spcPts val="0"/>
              </a:spcAft>
              <a:buClr>
                <a:srgbClr val="000000"/>
              </a:buClr>
              <a:buSzPts val="3200"/>
              <a:buFont typeface="Times New Roman"/>
              <a:buChar char="•"/>
            </a:pPr>
            <a:r>
              <a:rPr b="1" i="1" lang="en-US" sz="3200" u="none">
                <a:solidFill>
                  <a:srgbClr val="000000"/>
                </a:solidFill>
                <a:latin typeface="Calibri"/>
                <a:ea typeface="Calibri"/>
                <a:cs typeface="Calibri"/>
                <a:sym typeface="Calibri"/>
              </a:rPr>
              <a:t> $ chmod  744 script_file</a:t>
            </a:r>
            <a:endParaRPr/>
          </a:p>
          <a:p>
            <a:pPr indent="-342900" lvl="0" marL="342900" marR="0" rtl="0" algn="ctr">
              <a:lnSpc>
                <a:spcPct val="100000"/>
              </a:lnSpc>
              <a:spcBef>
                <a:spcPts val="800"/>
              </a:spcBef>
              <a:spcAft>
                <a:spcPts val="0"/>
              </a:spcAft>
              <a:buClr>
                <a:srgbClr val="000000"/>
              </a:buClr>
              <a:buSzPts val="3200"/>
              <a:buFont typeface="Times New Roman"/>
              <a:buChar char="•"/>
            </a:pPr>
            <a:r>
              <a:rPr b="1" i="1" lang="en-US" sz="3200" u="none">
                <a:solidFill>
                  <a:srgbClr val="000000"/>
                </a:solidFill>
                <a:latin typeface="Calibri"/>
                <a:ea typeface="Calibri"/>
                <a:cs typeface="Calibri"/>
                <a:sym typeface="Calibri"/>
              </a:rPr>
              <a:t>$ chmod u+x  script_file</a:t>
            </a:r>
            <a:endParaRPr/>
          </a:p>
          <a:p>
            <a:pPr indent="-342900" lvl="0" marL="342900" marR="0" rtl="0" algn="l">
              <a:lnSpc>
                <a:spcPct val="100000"/>
              </a:lnSpc>
              <a:spcBef>
                <a:spcPts val="800"/>
              </a:spcBef>
              <a:spcAft>
                <a:spcPts val="0"/>
              </a:spcAft>
              <a:buClr>
                <a:srgbClr val="000000"/>
              </a:buClr>
              <a:buSzPts val="3200"/>
              <a:buFont typeface="Times New Roman"/>
              <a:buNone/>
            </a:pPr>
            <a:r>
              <a:rPr b="1" i="0" lang="en-US" sz="3200" u="none">
                <a:solidFill>
                  <a:srgbClr val="FF0000"/>
                </a:solidFill>
                <a:latin typeface="Calibri"/>
                <a:ea typeface="Calibri"/>
                <a:cs typeface="Calibri"/>
                <a:sym typeface="Calibri"/>
              </a:rPr>
              <a:t>Executing the Script</a:t>
            </a:r>
            <a:endParaRPr/>
          </a:p>
          <a:p>
            <a:pPr indent="-342900" lvl="0" marL="342900" marR="0" rtl="0" algn="l">
              <a:lnSpc>
                <a:spcPct val="100000"/>
              </a:lnSpc>
              <a:spcBef>
                <a:spcPts val="800"/>
              </a:spcBef>
              <a:spcAft>
                <a:spcPts val="0"/>
              </a:spcAft>
              <a:buClr>
                <a:srgbClr val="000000"/>
              </a:buClr>
              <a:buSzPts val="3200"/>
              <a:buFont typeface="Arial"/>
              <a:buChar char="•"/>
            </a:pPr>
            <a:r>
              <a:rPr b="1" i="0" lang="en-US" sz="3200" u="none">
                <a:solidFill>
                  <a:srgbClr val="000000"/>
                </a:solidFill>
                <a:latin typeface="Calibri"/>
                <a:ea typeface="Calibri"/>
                <a:cs typeface="Calibri"/>
                <a:sym typeface="Calibri"/>
              </a:rPr>
              <a:t> </a:t>
            </a:r>
            <a:r>
              <a:rPr b="0" i="0" lang="en-US" sz="3200" u="none">
                <a:solidFill>
                  <a:srgbClr val="000000"/>
                </a:solidFill>
                <a:latin typeface="Calibri"/>
                <a:ea typeface="Calibri"/>
                <a:cs typeface="Calibri"/>
                <a:sym typeface="Calibri"/>
              </a:rPr>
              <a:t>After the script has been made executable, it is a command and can be executed just like any other command</a:t>
            </a:r>
            <a:endParaRPr/>
          </a:p>
          <a:p>
            <a:pPr indent="-342900" lvl="0" marL="342900" marR="0" rtl="0" algn="l">
              <a:lnSpc>
                <a:spcPct val="100000"/>
              </a:lnSpc>
              <a:spcBef>
                <a:spcPts val="800"/>
              </a:spcBef>
              <a:spcAft>
                <a:spcPts val="0"/>
              </a:spcAft>
              <a:buClr>
                <a:srgbClr val="000000"/>
              </a:buClr>
              <a:buSzPts val="3200"/>
              <a:buFont typeface="Arial"/>
              <a:buChar char="•"/>
            </a:pPr>
            <a:r>
              <a:rPr b="1" i="0" lang="en-US" sz="3200" u="none">
                <a:solidFill>
                  <a:srgbClr val="000000"/>
                </a:solidFill>
                <a:latin typeface="Calibri"/>
                <a:ea typeface="Calibri"/>
                <a:cs typeface="Calibri"/>
                <a:sym typeface="Calibri"/>
              </a:rPr>
              <a:t> </a:t>
            </a:r>
            <a:r>
              <a:rPr b="0" i="0" lang="en-US" sz="3200" u="none">
                <a:solidFill>
                  <a:srgbClr val="000000"/>
                </a:solidFill>
                <a:latin typeface="Calibri"/>
                <a:ea typeface="Calibri"/>
                <a:cs typeface="Calibri"/>
                <a:sym typeface="Calibri"/>
              </a:rPr>
              <a:t>Two methods of executing a shell script: as an independent command or as an argument to a subshell command.</a:t>
            </a:r>
            <a:br>
              <a:rPr b="0" i="0" lang="en-US" sz="3200" u="none">
                <a:solidFill>
                  <a:srgbClr val="000000"/>
                </a:solidFill>
                <a:latin typeface="Calibri"/>
                <a:ea typeface="Calibri"/>
                <a:cs typeface="Calibri"/>
                <a:sym typeface="Calibri"/>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nvSpPr>
        <p:spPr>
          <a:xfrm>
            <a:off x="503237" y="85725"/>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1000"/>
              </a:spcBef>
              <a:spcAft>
                <a:spcPts val="0"/>
              </a:spcAft>
              <a:buClr>
                <a:srgbClr val="7F7F7F"/>
              </a:buClr>
              <a:buSzPts val="6600"/>
              <a:buFont typeface="Times New Roman"/>
              <a:buNone/>
            </a:pPr>
            <a:r>
              <a:rPr b="1" i="0" lang="en-US" sz="6600" u="none">
                <a:solidFill>
                  <a:srgbClr val="7F7F7F"/>
                </a:solidFill>
                <a:latin typeface="Times New Roman"/>
                <a:ea typeface="Times New Roman"/>
                <a:cs typeface="Times New Roman"/>
                <a:sym typeface="Times New Roman"/>
              </a:rPr>
              <a:t>Shell  Responsibili  es</a:t>
            </a:r>
            <a:endParaRPr/>
          </a:p>
        </p:txBody>
      </p:sp>
      <p:sp>
        <p:nvSpPr>
          <p:cNvPr id="74" name="Google Shape;74;p3"/>
          <p:cNvSpPr/>
          <p:nvPr/>
        </p:nvSpPr>
        <p:spPr>
          <a:xfrm>
            <a:off x="503237" y="85725"/>
            <a:ext cx="1587" cy="1262062"/>
          </a:xfrm>
          <a:custGeom>
            <a:rect b="b" l="l" r="r" t="t"/>
            <a:pathLst>
              <a:path extrusionOk="0" h="1262380" w="1587">
                <a:moveTo>
                  <a:pt x="0" y="1262380"/>
                </a:moveTo>
                <a:lnTo>
                  <a:pt x="0" y="0"/>
                </a:lnTo>
                <a:lnTo>
                  <a:pt x="0" y="1262380"/>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75" name="Google Shape;75;p3"/>
          <p:cNvSpPr/>
          <p:nvPr/>
        </p:nvSpPr>
        <p:spPr>
          <a:xfrm>
            <a:off x="503237" y="85725"/>
            <a:ext cx="9069387" cy="1262062"/>
          </a:xfrm>
          <a:custGeom>
            <a:rect b="b" l="l" r="r" t="t"/>
            <a:pathLst>
              <a:path extrusionOk="0" h="1262379" w="9070340">
                <a:moveTo>
                  <a:pt x="4535170" y="1262379"/>
                </a:moveTo>
                <a:lnTo>
                  <a:pt x="9070340" y="1262379"/>
                </a:lnTo>
                <a:lnTo>
                  <a:pt x="9070340" y="0"/>
                </a:lnTo>
                <a:lnTo>
                  <a:pt x="0" y="0"/>
                </a:lnTo>
                <a:lnTo>
                  <a:pt x="0" y="1262379"/>
                </a:lnTo>
                <a:lnTo>
                  <a:pt x="4535170" y="1262379"/>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76" name="Google Shape;76;p3"/>
          <p:cNvSpPr txBox="1"/>
          <p:nvPr/>
        </p:nvSpPr>
        <p:spPr>
          <a:xfrm>
            <a:off x="1722437" y="1481137"/>
            <a:ext cx="6484937" cy="6078537"/>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77" name="Google Shape;77;p3"/>
          <p:cNvSpPr txBox="1"/>
          <p:nvPr/>
        </p:nvSpPr>
        <p:spPr>
          <a:xfrm>
            <a:off x="503237" y="85725"/>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1000"/>
              </a:spcBef>
              <a:spcAft>
                <a:spcPts val="0"/>
              </a:spcAft>
              <a:buClr>
                <a:srgbClr val="98FF33"/>
              </a:buClr>
              <a:buSzPts val="6600"/>
              <a:buFont typeface="Times New Roman"/>
              <a:buNone/>
            </a:pPr>
            <a:r>
              <a:rPr b="1" i="0" lang="en-US" sz="6600" u="none">
                <a:solidFill>
                  <a:srgbClr val="98FF33"/>
                </a:solidFill>
                <a:latin typeface="Times New Roman"/>
                <a:ea typeface="Times New Roman"/>
                <a:cs typeface="Times New Roman"/>
                <a:sym typeface="Times New Roman"/>
              </a:rPr>
              <a:t>Shell  Responsibilities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Calibri"/>
                <a:ea typeface="Calibri"/>
                <a:cs typeface="Calibri"/>
                <a:sym typeface="Calibri"/>
              </a:rPr>
              <a:t> </a:t>
            </a:r>
            <a:r>
              <a:rPr b="1" i="1" lang="en-US" sz="3200" u="none">
                <a:solidFill>
                  <a:srgbClr val="000000"/>
                </a:solidFill>
                <a:latin typeface="Times New Roman"/>
                <a:ea typeface="Times New Roman"/>
                <a:cs typeface="Times New Roman"/>
                <a:sym typeface="Times New Roman"/>
              </a:rPr>
              <a:t>Independent Command</a:t>
            </a:r>
            <a:endParaRPr/>
          </a:p>
          <a:p>
            <a:pPr indent="-285750" lvl="1" marL="742950" marR="0" rtl="0" algn="l">
              <a:lnSpc>
                <a:spcPct val="100000"/>
              </a:lnSpc>
              <a:spcBef>
                <a:spcPts val="700"/>
              </a:spcBef>
              <a:spcAft>
                <a:spcPts val="0"/>
              </a:spcAft>
              <a:buClr>
                <a:srgbClr val="000000"/>
              </a:buClr>
              <a:buSzPts val="2800"/>
              <a:buFont typeface="Arial"/>
              <a:buChar char="•"/>
            </a:pPr>
            <a:r>
              <a:rPr b="1" i="1" lang="en-US" sz="2800" u="none" cap="none" strike="noStrike">
                <a:solidFill>
                  <a:srgbClr val="000000"/>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To Execute a bash shell script we do not need to be in the bourne again shell as long as the interpreter designator line is included as the first line of the script.</a:t>
            </a:r>
            <a:endParaRPr/>
          </a:p>
          <a:p>
            <a:pPr indent="-285750" lvl="1" marL="742950" marR="0" rtl="0" algn="l">
              <a:lnSpc>
                <a:spcPct val="100000"/>
              </a:lnSpc>
              <a:spcBef>
                <a:spcPts val="700"/>
              </a:spcBef>
              <a:spcAft>
                <a:spcPts val="0"/>
              </a:spcAft>
              <a:buClr>
                <a:srgbClr val="000000"/>
              </a:buClr>
              <a:buSzPts val="2800"/>
              <a:buFont typeface="Arial"/>
              <a:buChar char="•"/>
            </a:pPr>
            <a:r>
              <a:rPr b="1" i="1" lang="en-US" sz="2800" u="none" cap="none" strike="noStrike">
                <a:solidFill>
                  <a:srgbClr val="000000"/>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To execute the script as an independent command, we simply use its name as in the following example</a:t>
            </a:r>
            <a:r>
              <a:rPr b="1" i="1" lang="en-US" sz="2800" u="none" cap="none" strike="noStrike">
                <a:solidFill>
                  <a:srgbClr val="000000"/>
                </a:solidFill>
                <a:latin typeface="Times New Roman"/>
                <a:ea typeface="Times New Roman"/>
                <a:cs typeface="Times New Roman"/>
                <a:sym typeface="Times New Roman"/>
              </a:rPr>
              <a:t>  			                             </a:t>
            </a:r>
            <a:endParaRPr/>
          </a:p>
          <a:p>
            <a:pPr indent="-285750" lvl="1" marL="742950" marR="0" rtl="0" algn="l">
              <a:lnSpc>
                <a:spcPct val="100000"/>
              </a:lnSpc>
              <a:spcBef>
                <a:spcPts val="700"/>
              </a:spcBef>
              <a:spcAft>
                <a:spcPts val="0"/>
              </a:spcAft>
              <a:buClr>
                <a:srgbClr val="000000"/>
              </a:buClr>
              <a:buSzPts val="2800"/>
              <a:buFont typeface="Times New Roman"/>
              <a:buNone/>
            </a:pPr>
            <a:r>
              <a:rPr b="1" i="1" lang="en-US" sz="2800" u="none" cap="none" strike="noStrike">
                <a:solidFill>
                  <a:srgbClr val="FF0000"/>
                </a:solidFill>
                <a:latin typeface="Times New Roman"/>
                <a:ea typeface="Times New Roman"/>
                <a:cs typeface="Times New Roman"/>
                <a:sym typeface="Times New Roman"/>
              </a:rPr>
              <a:t>                      $ script_name</a:t>
            </a:r>
            <a:endParaRPr/>
          </a:p>
          <a:p>
            <a:pPr indent="-342900" lvl="0" marL="342900" marR="0" rtl="0" algn="just">
              <a:lnSpc>
                <a:spcPct val="100000"/>
              </a:lnSpc>
              <a:spcBef>
                <a:spcPts val="800"/>
              </a:spcBef>
              <a:spcAft>
                <a:spcPts val="0"/>
              </a:spcAft>
              <a:buClr>
                <a:srgbClr val="000000"/>
              </a:buClr>
              <a:buSzPts val="3200"/>
              <a:buFont typeface="Times New Roman"/>
              <a:buChar char="•"/>
            </a:pPr>
            <a:r>
              <a:rPr b="1" i="1" lang="en-US" sz="3200" u="none">
                <a:solidFill>
                  <a:srgbClr val="000000"/>
                </a:solidFill>
                <a:latin typeface="Times New Roman"/>
                <a:ea typeface="Times New Roman"/>
                <a:cs typeface="Times New Roman"/>
                <a:sym typeface="Times New Roman"/>
              </a:rPr>
              <a:t>Child Shell Execution</a:t>
            </a:r>
            <a:endParaRPr/>
          </a:p>
          <a:p>
            <a:pPr indent="-285750" lvl="1" marL="742950" marR="0" rtl="0" algn="l">
              <a:lnSpc>
                <a:spcPct val="100000"/>
              </a:lnSpc>
              <a:spcBef>
                <a:spcPts val="700"/>
              </a:spcBef>
              <a:spcAft>
                <a:spcPts val="0"/>
              </a:spcAft>
              <a:buClr>
                <a:srgbClr val="000000"/>
              </a:buClr>
              <a:buSzPts val="2800"/>
              <a:buFont typeface="Arial"/>
              <a:buChar char="•"/>
            </a:pPr>
            <a:r>
              <a:rPr b="1" i="1" lang="en-US" sz="2800" u="none" cap="none" strike="noStrike">
                <a:solidFill>
                  <a:srgbClr val="000000"/>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 To ensure  the script is properly executed, we can create a child shell  and execute it in the new shell.</a:t>
            </a:r>
            <a:endParaRPr/>
          </a:p>
          <a:p>
            <a:pPr indent="-285750" lvl="1" marL="742950" marR="0" rtl="0" algn="l">
              <a:lnSpc>
                <a:spcPct val="100000"/>
              </a:lnSpc>
              <a:spcBef>
                <a:spcPts val="70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This done by specifying the shell before the script name as in the following example:</a:t>
            </a:r>
            <a:endParaRPr/>
          </a:p>
          <a:p>
            <a:pPr indent="-139700" lvl="0" marL="342900" marR="0" rtl="0" algn="l">
              <a:lnSpc>
                <a:spcPct val="100000"/>
              </a:lnSpc>
              <a:spcBef>
                <a:spcPts val="800"/>
              </a:spcBef>
              <a:spcAft>
                <a:spcPts val="0"/>
              </a:spcAft>
              <a:buClr>
                <a:srgbClr val="000000"/>
              </a:buClr>
              <a:buSzPts val="3200"/>
              <a:buFont typeface="Arial"/>
              <a:buNone/>
            </a:pPr>
            <a:r>
              <a:t/>
            </a:r>
            <a:endParaRPr b="0" i="0" sz="3200" u="none">
              <a:solidFill>
                <a:srgbClr val="000000"/>
              </a:solidFill>
              <a:latin typeface="Times New Roman"/>
              <a:ea typeface="Times New Roman"/>
              <a:cs typeface="Times New Roman"/>
              <a:sym typeface="Times New Roman"/>
            </a:endParaRPr>
          </a:p>
          <a:p>
            <a:pPr indent="-107950" lvl="1" marL="742950" marR="0" rtl="0" algn="l">
              <a:lnSpc>
                <a:spcPct val="100000"/>
              </a:lnSpc>
              <a:spcBef>
                <a:spcPts val="700"/>
              </a:spcBef>
              <a:spcAft>
                <a:spcPts val="0"/>
              </a:spcAft>
              <a:buClr>
                <a:srgbClr val="000000"/>
              </a:buClr>
              <a:buSzPts val="2800"/>
              <a:buFont typeface="Noto Sans Symbols"/>
              <a:buNone/>
            </a:pPr>
            <a:r>
              <a:t/>
            </a:r>
            <a:endParaRPr b="1" i="0" sz="2800" u="none" cap="none" strike="noStrike">
              <a:solidFill>
                <a:srgbClr val="000000"/>
              </a:solidFill>
              <a:latin typeface="Times New Roman"/>
              <a:ea typeface="Times New Roman"/>
              <a:cs typeface="Times New Roman"/>
              <a:sym typeface="Times New Roman"/>
            </a:endParaRPr>
          </a:p>
          <a:p>
            <a:pPr indent="-165100" lvl="0" marL="342900" marR="0" rtl="0" algn="l">
              <a:spcBef>
                <a:spcPts val="800"/>
              </a:spcBef>
              <a:spcAft>
                <a:spcPts val="0"/>
              </a:spcAft>
              <a:buClr>
                <a:srgbClr val="000000"/>
              </a:buClr>
              <a:buSzPts val="2800"/>
              <a:buFont typeface="Times New Roman"/>
              <a:buNone/>
            </a:pPr>
            <a:r>
              <a:t/>
            </a:r>
            <a:endParaRPr b="1"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ph idx="1" type="body"/>
          </p:nvPr>
        </p:nvSpPr>
        <p:spPr>
          <a:xfrm>
            <a:off x="503237" y="425450"/>
            <a:ext cx="9072562" cy="5722937"/>
          </a:xfrm>
          <a:prstGeom prst="rect">
            <a:avLst/>
          </a:prstGeom>
          <a:noFill/>
          <a:ln>
            <a:noFill/>
          </a:ln>
        </p:spPr>
        <p:txBody>
          <a:bodyPr anchorCtr="0" anchor="t" bIns="0" lIns="0" spcFirstLastPara="1" rIns="0" wrap="square" tIns="0">
            <a:noAutofit/>
          </a:bodyPr>
          <a:lstStyle/>
          <a:p>
            <a:pPr indent="-139700" lvl="0" marL="342900" marR="0" rtl="0" algn="just">
              <a:lnSpc>
                <a:spcPct val="100000"/>
              </a:lnSpc>
              <a:spcBef>
                <a:spcPts val="0"/>
              </a:spcBef>
              <a:spcAft>
                <a:spcPts val="0"/>
              </a:spcAft>
              <a:buClr>
                <a:srgbClr val="000000"/>
              </a:buClr>
              <a:buSzPts val="3200"/>
              <a:buFont typeface="Arial"/>
              <a:buNone/>
            </a:pPr>
            <a:r>
              <a:t/>
            </a:r>
            <a:endParaRPr b="0" i="0" sz="3200" u="non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80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                </a:t>
            </a:r>
            <a:r>
              <a:rPr b="1" i="1" lang="en-US" sz="3200" u="none">
                <a:solidFill>
                  <a:srgbClr val="FF0000"/>
                </a:solidFill>
                <a:latin typeface="Times New Roman"/>
                <a:ea typeface="Times New Roman"/>
                <a:cs typeface="Times New Roman"/>
                <a:sym typeface="Times New Roman"/>
              </a:rPr>
              <a:t>$ bash script_name</a:t>
            </a:r>
            <a:endParaRPr/>
          </a:p>
          <a:p>
            <a:pPr indent="-139700" lvl="0" marL="342900" marR="0" rtl="0" algn="ctr">
              <a:lnSpc>
                <a:spcPct val="100000"/>
              </a:lnSpc>
              <a:spcBef>
                <a:spcPts val="800"/>
              </a:spcBef>
              <a:spcAft>
                <a:spcPts val="0"/>
              </a:spcAft>
              <a:buClr>
                <a:srgbClr val="000000"/>
              </a:buClr>
              <a:buSzPts val="3200"/>
              <a:buFont typeface="Times New Roman"/>
              <a:buNone/>
            </a:pPr>
            <a:r>
              <a:t/>
            </a:r>
            <a:endParaRPr b="1" i="1" sz="3200" u="non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3200"/>
              <a:buFont typeface="Arial"/>
              <a:buChar char="•"/>
            </a:pPr>
            <a:r>
              <a:rPr b="1" i="1" lang="en-US" sz="3200" u="none">
                <a:solidFill>
                  <a:srgbClr val="000000"/>
                </a:solidFill>
                <a:latin typeface="Times New Roman"/>
                <a:ea typeface="Times New Roman"/>
                <a:cs typeface="Times New Roman"/>
                <a:sym typeface="Times New Roman"/>
              </a:rPr>
              <a:t> </a:t>
            </a:r>
            <a:r>
              <a:rPr b="0" i="0" lang="en-US" sz="3200" u="none">
                <a:solidFill>
                  <a:srgbClr val="000000"/>
                </a:solidFill>
                <a:latin typeface="Times New Roman"/>
                <a:ea typeface="Times New Roman"/>
                <a:cs typeface="Times New Roman"/>
                <a:sym typeface="Times New Roman"/>
              </a:rPr>
              <a:t>In this case, the interpreter designator line is not needed, but the user needs to know which shell the script requires. </a:t>
            </a:r>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3200"/>
              <a:buFont typeface="Arial"/>
              <a:buChar char="•"/>
            </a:pPr>
            <a:r>
              <a:rPr b="1" i="1" lang="en-US" sz="3200" u="none">
                <a:solidFill>
                  <a:srgbClr val="000000"/>
                </a:solidFill>
                <a:latin typeface="Times New Roman"/>
                <a:ea typeface="Times New Roman"/>
                <a:cs typeface="Times New Roman"/>
                <a:sym typeface="Times New Roman"/>
              </a:rPr>
              <a:t> </a:t>
            </a:r>
            <a:r>
              <a:rPr b="0" i="0" lang="en-US" sz="3200" u="none">
                <a:solidFill>
                  <a:srgbClr val="000000"/>
                </a:solidFill>
                <a:latin typeface="Times New Roman"/>
                <a:ea typeface="Times New Roman"/>
                <a:cs typeface="Times New Roman"/>
                <a:sym typeface="Times New Roman"/>
              </a:rPr>
              <a:t>But the above method is very error-prone method, it is  recommended that all scripts include the interpreter designation</a:t>
            </a:r>
            <a:endParaRPr b="1" i="1" sz="3200" u="non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800"/>
              </a:spcBef>
              <a:spcAft>
                <a:spcPts val="0"/>
              </a:spcAft>
              <a:buClr>
                <a:srgbClr val="000000"/>
              </a:buClr>
              <a:buSzPts val="2400"/>
              <a:buFont typeface="Times New Roman"/>
              <a:buNone/>
            </a:pPr>
            <a:r>
              <a:t/>
            </a:r>
            <a:endParaRPr b="1" i="0" sz="2400" u="none">
              <a:solidFill>
                <a:srgbClr val="000000"/>
              </a:solidFill>
              <a:latin typeface="Calibri"/>
              <a:ea typeface="Calibri"/>
              <a:cs typeface="Calibri"/>
              <a:sym typeface="Calibri"/>
            </a:endParaRPr>
          </a:p>
          <a:p>
            <a:pPr indent="-190500" lvl="0" marL="342900" marR="0" rtl="0" algn="l">
              <a:spcBef>
                <a:spcPts val="800"/>
              </a:spcBef>
              <a:spcAft>
                <a:spcPts val="0"/>
              </a:spcAft>
              <a:buClr>
                <a:srgbClr val="000000"/>
              </a:buClr>
              <a:buSzPts val="2400"/>
              <a:buFont typeface="Times New Roman"/>
              <a:buNone/>
            </a:pPr>
            <a:r>
              <a:t/>
            </a:r>
            <a:endParaRPr b="1" i="0" sz="2400" u="non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A command is a program which interacts with the kernel to provide the environment and perform the functions called for by the user. </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The shell is a command line interpreter. The user interacts with the kernel through the shell. You can write ASCII (text) scripts to be acted upon by a shell. </a:t>
            </a:r>
            <a:endParaRPr/>
          </a:p>
          <a:p>
            <a:pPr indent="-342900" lvl="0" marL="342900" marR="0" rtl="0" algn="just">
              <a:lnSpc>
                <a:spcPct val="80000"/>
              </a:lnSpc>
              <a:spcBef>
                <a:spcPts val="1600"/>
              </a:spcBef>
              <a:spcAft>
                <a:spcPts val="0"/>
              </a:spcAft>
              <a:buClr>
                <a:schemeClr val="dk1"/>
              </a:buClr>
              <a:buSzPts val="3200"/>
              <a:buFont typeface="Noto Sans Symbols"/>
              <a:buChar char="⮚"/>
            </a:pPr>
            <a:r>
              <a:rPr b="0" i="0" lang="en-US" sz="3200" u="none">
                <a:solidFill>
                  <a:schemeClr val="dk1"/>
                </a:solidFill>
                <a:latin typeface="Times New Roman"/>
                <a:ea typeface="Times New Roman"/>
                <a:cs typeface="Times New Roman"/>
                <a:sym typeface="Times New Roman"/>
              </a:rPr>
              <a:t>The shell sits between you and the operating system, acting as a command interpreter. </a:t>
            </a:r>
            <a:endParaRPr/>
          </a:p>
          <a:p>
            <a:pPr indent="-342900" lvl="0" marL="342900" marR="0" rtl="0" algn="just">
              <a:lnSpc>
                <a:spcPct val="80000"/>
              </a:lnSpc>
              <a:spcBef>
                <a:spcPts val="2900"/>
              </a:spcBef>
              <a:spcAft>
                <a:spcPts val="0"/>
              </a:spcAft>
              <a:buClr>
                <a:schemeClr val="dk1"/>
              </a:buClr>
              <a:buSzPts val="3200"/>
              <a:buFont typeface="Noto Sans Symbols"/>
              <a:buChar char="⮚"/>
            </a:pPr>
            <a:r>
              <a:rPr b="0" i="0" lang="en-US" sz="3200" u="none">
                <a:solidFill>
                  <a:schemeClr val="dk1"/>
                </a:solidFill>
                <a:latin typeface="Times New Roman"/>
                <a:ea typeface="Times New Roman"/>
                <a:cs typeface="Times New Roman"/>
                <a:sym typeface="Times New Roman"/>
              </a:rPr>
              <a:t>It reads your terminal input and translates the commands into actions taken by the system</a:t>
            </a:r>
            <a:r>
              <a:rPr b="1" i="0" lang="en-US" sz="3200" u="none">
                <a:solidFill>
                  <a:srgbClr val="000066"/>
                </a:solidFill>
                <a:latin typeface="Calibri"/>
                <a:ea typeface="Calibri"/>
                <a:cs typeface="Calibri"/>
                <a:sym typeface="Calibri"/>
              </a:rPr>
              <a:t>. </a:t>
            </a:r>
            <a:endParaRPr/>
          </a:p>
          <a:p>
            <a:pPr indent="-139700" lvl="0" marL="342900" marR="0" rtl="0" algn="l">
              <a:spcBef>
                <a:spcPts val="2100"/>
              </a:spcBef>
              <a:spcAft>
                <a:spcPts val="0"/>
              </a:spcAft>
              <a:buClr>
                <a:srgbClr val="000000"/>
              </a:buClr>
              <a:buSzPts val="3200"/>
              <a:buFont typeface="Times New Roman"/>
              <a:buNone/>
            </a:pPr>
            <a:r>
              <a:t/>
            </a:r>
            <a:endParaRPr b="1" i="0" sz="3200" u="none">
              <a:solidFill>
                <a:srgbClr val="000066"/>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idx="1" type="body"/>
          </p:nvPr>
        </p:nvSpPr>
        <p:spPr>
          <a:xfrm>
            <a:off x="503237" y="425450"/>
            <a:ext cx="9072562" cy="5722937"/>
          </a:xfrm>
          <a:prstGeom prst="rect">
            <a:avLst/>
          </a:prstGeom>
          <a:noFill/>
          <a:ln>
            <a:noFill/>
          </a:ln>
        </p:spPr>
        <p:txBody>
          <a:bodyPr anchorCtr="0" anchor="t" bIns="0" lIns="0" spcFirstLastPara="1" rIns="0" wrap="square" tIns="0">
            <a:noAutofit/>
          </a:bodyPr>
          <a:lstStyle/>
          <a:p>
            <a:pPr indent="-293687" lvl="0" marL="392112" marR="0" rtl="0" algn="just">
              <a:lnSpc>
                <a:spcPct val="80000"/>
              </a:lnSpc>
              <a:spcBef>
                <a:spcPts val="0"/>
              </a:spcBef>
              <a:spcAft>
                <a:spcPts val="0"/>
              </a:spcAft>
              <a:buClr>
                <a:schemeClr val="dk1"/>
              </a:buClr>
              <a:buSzPts val="3200"/>
              <a:buFont typeface="Noto Sans Symbols"/>
              <a:buChar char="⮚"/>
            </a:pPr>
            <a:r>
              <a:rPr b="0" i="0" lang="en-US" sz="3200" u="none">
                <a:solidFill>
                  <a:srgbClr val="000000"/>
                </a:solidFill>
                <a:latin typeface="Calibri"/>
                <a:ea typeface="Calibri"/>
                <a:cs typeface="Calibri"/>
                <a:sym typeface="Calibri"/>
              </a:rPr>
              <a:t> </a:t>
            </a:r>
            <a:r>
              <a:rPr b="0" i="0" lang="en-US" sz="3200" u="none">
                <a:solidFill>
                  <a:schemeClr val="dk1"/>
                </a:solidFill>
                <a:latin typeface="Times New Roman"/>
                <a:ea typeface="Times New Roman"/>
                <a:cs typeface="Times New Roman"/>
                <a:sym typeface="Times New Roman"/>
              </a:rPr>
              <a:t>When you log into the system you are given a default shell. </a:t>
            </a:r>
            <a:endParaRPr/>
          </a:p>
          <a:p>
            <a:pPr indent="-293687" lvl="0" marL="392112" marR="0" rtl="0" algn="just">
              <a:lnSpc>
                <a:spcPct val="80000"/>
              </a:lnSpc>
              <a:spcBef>
                <a:spcPts val="2900"/>
              </a:spcBef>
              <a:spcAft>
                <a:spcPts val="0"/>
              </a:spcAft>
              <a:buClr>
                <a:schemeClr val="dk1"/>
              </a:buClr>
              <a:buSzPts val="3200"/>
              <a:buFont typeface="Noto Sans Symbols"/>
              <a:buChar char="⮚"/>
            </a:pPr>
            <a:r>
              <a:rPr b="0" i="0" lang="en-US" sz="3200" u="none">
                <a:solidFill>
                  <a:schemeClr val="dk1"/>
                </a:solidFill>
                <a:latin typeface="Times New Roman"/>
                <a:ea typeface="Times New Roman"/>
                <a:cs typeface="Times New Roman"/>
                <a:sym typeface="Times New Roman"/>
              </a:rPr>
              <a:t>When the shell starts up it reads its startup files and may set environment variables, command search paths, and command aliases, and executes any commands specified in these files.</a:t>
            </a:r>
            <a:endParaRPr/>
          </a:p>
          <a:p>
            <a:pPr indent="-293687" lvl="0" marL="392112" marR="0" rtl="0" algn="just">
              <a:lnSpc>
                <a:spcPct val="100000"/>
              </a:lnSpc>
              <a:spcBef>
                <a:spcPts val="29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The original shell was the Bourne shell, sh. </a:t>
            </a:r>
            <a:endParaRPr/>
          </a:p>
          <a:p>
            <a:pPr indent="-293687" lvl="0" marL="392112" marR="0" rtl="0" algn="just">
              <a:lnSpc>
                <a:spcPct val="100000"/>
              </a:lnSpc>
              <a:spcBef>
                <a:spcPts val="16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Every Unix platform will either have the Bourne shell,   or a Bourne compatible shell available.</a:t>
            </a:r>
            <a:endParaRPr/>
          </a:p>
          <a:p>
            <a:pPr indent="-293687" lvl="0" marL="392112" marR="0" rtl="0" algn="just">
              <a:lnSpc>
                <a:spcPct val="100000"/>
              </a:lnSpc>
              <a:spcBef>
                <a:spcPts val="16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  Another popular shell is C Shell. The default prompt    for the C shell is %.</a:t>
            </a:r>
            <a:endParaRPr/>
          </a:p>
          <a:p>
            <a:pPr indent="-90486" lvl="0" marL="392112" marR="0" rtl="0" algn="just">
              <a:lnSpc>
                <a:spcPct val="80000"/>
              </a:lnSpc>
              <a:spcBef>
                <a:spcPts val="1600"/>
              </a:spcBef>
              <a:spcAft>
                <a:spcPts val="0"/>
              </a:spcAft>
              <a:buClr>
                <a:schemeClr val="dk1"/>
              </a:buClr>
              <a:buSzPts val="3200"/>
              <a:buFont typeface="Noto Sans Symbols"/>
              <a:buNone/>
            </a:pPr>
            <a:r>
              <a:t/>
            </a:r>
            <a:endParaRPr b="1" i="0" sz="3200" u="none">
              <a:solidFill>
                <a:srgbClr val="000066"/>
              </a:solidFill>
              <a:latin typeface="Calibri"/>
              <a:ea typeface="Calibri"/>
              <a:cs typeface="Calibri"/>
              <a:sym typeface="Calibri"/>
            </a:endParaRPr>
          </a:p>
          <a:p>
            <a:pPr indent="-90486" lvl="0" marL="392112" marR="0" rtl="0" algn="just">
              <a:lnSpc>
                <a:spcPct val="80000"/>
              </a:lnSpc>
              <a:spcBef>
                <a:spcPts val="2900"/>
              </a:spcBef>
              <a:spcAft>
                <a:spcPts val="0"/>
              </a:spcAft>
              <a:buClr>
                <a:schemeClr val="dk1"/>
              </a:buClr>
              <a:buSzPts val="3200"/>
              <a:buFont typeface="Noto Sans Symbols"/>
              <a:buNone/>
            </a:pPr>
            <a:r>
              <a:t/>
            </a:r>
            <a:endParaRPr b="1" i="0" sz="3200" u="none">
              <a:solidFill>
                <a:srgbClr val="000066"/>
              </a:solidFill>
              <a:latin typeface="Calibri"/>
              <a:ea typeface="Calibri"/>
              <a:cs typeface="Calibri"/>
              <a:sym typeface="Calibri"/>
            </a:endParaRPr>
          </a:p>
          <a:p>
            <a:pPr indent="-139700" lvl="0" marL="342900" marR="0" rtl="0" algn="l">
              <a:spcBef>
                <a:spcPts val="2100"/>
              </a:spcBef>
              <a:spcAft>
                <a:spcPts val="0"/>
              </a:spcAft>
              <a:buClr>
                <a:srgbClr val="000000"/>
              </a:buClr>
              <a:buSzPts val="3200"/>
              <a:buFont typeface="Times New Roman"/>
              <a:buNone/>
            </a:pPr>
            <a:r>
              <a:t/>
            </a:r>
            <a:endParaRPr b="1" i="0" sz="3200" u="none">
              <a:solidFill>
                <a:srgbClr val="000066"/>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293687" lvl="0" marL="392112" marR="0" rtl="0" algn="just">
              <a:lnSpc>
                <a:spcPct val="80000"/>
              </a:lnSpc>
              <a:spcBef>
                <a:spcPts val="0"/>
              </a:spcBef>
              <a:spcAft>
                <a:spcPts val="0"/>
              </a:spcAft>
              <a:buClr>
                <a:schemeClr val="dk1"/>
              </a:buClr>
              <a:buSzPts val="3200"/>
              <a:buFont typeface="Noto Sans Symbols"/>
              <a:buChar char="⮚"/>
            </a:pPr>
            <a:r>
              <a:rPr b="0" i="0" lang="en-US" sz="3200" u="none">
                <a:solidFill>
                  <a:schemeClr val="dk1"/>
                </a:solidFill>
                <a:latin typeface="Times New Roman"/>
                <a:ea typeface="Times New Roman"/>
                <a:cs typeface="Times New Roman"/>
                <a:sym typeface="Times New Roman"/>
              </a:rPr>
              <a:t>You can write shell programs by creating scripts containing a series of shell commands. </a:t>
            </a:r>
            <a:endParaRPr/>
          </a:p>
          <a:p>
            <a:pPr indent="-293687" lvl="0" marL="392112" marR="0" rtl="0" algn="just">
              <a:lnSpc>
                <a:spcPct val="80000"/>
              </a:lnSpc>
              <a:spcBef>
                <a:spcPts val="2900"/>
              </a:spcBef>
              <a:spcAft>
                <a:spcPts val="0"/>
              </a:spcAft>
              <a:buClr>
                <a:schemeClr val="dk1"/>
              </a:buClr>
              <a:buSzPts val="3200"/>
              <a:buFont typeface="Noto Sans Symbols"/>
              <a:buChar char="⮚"/>
            </a:pPr>
            <a:r>
              <a:rPr b="0" i="0" lang="en-US" sz="3200" u="none">
                <a:solidFill>
                  <a:schemeClr val="dk1"/>
                </a:solidFill>
                <a:latin typeface="Times New Roman"/>
                <a:ea typeface="Times New Roman"/>
                <a:cs typeface="Times New Roman"/>
                <a:sym typeface="Times New Roman"/>
              </a:rPr>
              <a:t>The first line of the script should start with </a:t>
            </a:r>
            <a:r>
              <a:rPr b="0" i="0" lang="en-US" sz="3200" u="none">
                <a:solidFill>
                  <a:srgbClr val="FF0000"/>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which indicates to the kernel that the script is directly executable. </a:t>
            </a:r>
            <a:endParaRPr/>
          </a:p>
          <a:p>
            <a:pPr indent="-293687" lvl="0" marL="392112" marR="0" rtl="0" algn="just">
              <a:lnSpc>
                <a:spcPct val="80000"/>
              </a:lnSpc>
              <a:spcBef>
                <a:spcPts val="2900"/>
              </a:spcBef>
              <a:spcAft>
                <a:spcPts val="0"/>
              </a:spcAft>
              <a:buClr>
                <a:schemeClr val="dk1"/>
              </a:buClr>
              <a:buSzPts val="3200"/>
              <a:buFont typeface="Noto Sans Symbols"/>
              <a:buChar char="⮚"/>
            </a:pPr>
            <a:r>
              <a:rPr b="0" i="0" lang="en-US" sz="3200" u="none">
                <a:solidFill>
                  <a:schemeClr val="dk1"/>
                </a:solidFill>
                <a:latin typeface="Times New Roman"/>
                <a:ea typeface="Times New Roman"/>
                <a:cs typeface="Times New Roman"/>
                <a:sym typeface="Times New Roman"/>
              </a:rPr>
              <a:t>You immediately follow this with the name of the shell, or program (spaces are allowed), to execute, using the full path name. So to set up a Bourne shell script the first line would be: #! /bin/sh </a:t>
            </a:r>
            <a:endParaRPr/>
          </a:p>
          <a:p>
            <a:pPr indent="-293687" lvl="0" marL="392112" marR="0" rtl="0" algn="just">
              <a:lnSpc>
                <a:spcPct val="80000"/>
              </a:lnSpc>
              <a:spcBef>
                <a:spcPts val="2100"/>
              </a:spcBef>
              <a:spcAft>
                <a:spcPts val="0"/>
              </a:spcAft>
              <a:buClr>
                <a:schemeClr val="dk1"/>
              </a:buClr>
              <a:buSzPts val="3200"/>
              <a:buFont typeface="Noto Sans Symbols"/>
              <a:buChar char="⮚"/>
            </a:pPr>
            <a:r>
              <a:rPr b="0" i="0" lang="en-US" sz="3200" u="none">
                <a:solidFill>
                  <a:schemeClr val="dk1"/>
                </a:solidFill>
                <a:latin typeface="Times New Roman"/>
                <a:ea typeface="Times New Roman"/>
                <a:cs typeface="Times New Roman"/>
                <a:sym typeface="Times New Roman"/>
              </a:rPr>
              <a:t>The first line is followed by commands</a:t>
            </a:r>
            <a:endParaRPr/>
          </a:p>
          <a:p>
            <a:pPr indent="-293687" lvl="0" marL="392112" marR="0" rtl="0" algn="just">
              <a:lnSpc>
                <a:spcPct val="80000"/>
              </a:lnSpc>
              <a:spcBef>
                <a:spcPts val="2000"/>
              </a:spcBef>
              <a:spcAft>
                <a:spcPts val="0"/>
              </a:spcAft>
              <a:buClr>
                <a:schemeClr val="dk1"/>
              </a:buClr>
              <a:buSzPts val="3200"/>
              <a:buFont typeface="Noto Sans Symbols"/>
              <a:buChar char="⮚"/>
            </a:pPr>
            <a:r>
              <a:rPr b="0" i="0" lang="en-US" sz="3200" u="none">
                <a:solidFill>
                  <a:schemeClr val="dk1"/>
                </a:solidFill>
                <a:latin typeface="Times New Roman"/>
                <a:ea typeface="Times New Roman"/>
                <a:cs typeface="Times New Roman"/>
                <a:sym typeface="Times New Roman"/>
              </a:rPr>
              <a:t>Within the scripts # indicates a comment from that point until the end of the line, with #! being a special case if found as the first characters of the file. </a:t>
            </a:r>
            <a:endParaRPr/>
          </a:p>
          <a:p>
            <a:pPr indent="-260349" lvl="1" marL="782637" marR="0" rtl="0" algn="just">
              <a:lnSpc>
                <a:spcPct val="80000"/>
              </a:lnSpc>
              <a:spcBef>
                <a:spcPts val="1900"/>
              </a:spcBef>
              <a:spcAft>
                <a:spcPts val="0"/>
              </a:spcAft>
              <a:buClr>
                <a:srgbClr val="000000"/>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#!/bin/bash</a:t>
            </a:r>
            <a:endParaRPr/>
          </a:p>
          <a:p>
            <a:pPr indent="-260349" lvl="1" marL="782637" marR="0" rtl="0" algn="just">
              <a:lnSpc>
                <a:spcPct val="80000"/>
              </a:lnSpc>
              <a:spcBef>
                <a:spcPts val="1700"/>
              </a:spcBef>
              <a:spcAft>
                <a:spcPts val="0"/>
              </a:spcAft>
              <a:buClr>
                <a:srgbClr val="000000"/>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cd /tmp</a:t>
            </a:r>
            <a:endParaRPr/>
          </a:p>
          <a:p>
            <a:pPr indent="-260349" lvl="1" marL="782637" marR="0" rtl="0" algn="just">
              <a:lnSpc>
                <a:spcPct val="80000"/>
              </a:lnSpc>
              <a:spcBef>
                <a:spcPts val="1700"/>
              </a:spcBef>
              <a:spcAft>
                <a:spcPts val="0"/>
              </a:spcAft>
              <a:buClr>
                <a:srgbClr val="000000"/>
              </a:buClr>
              <a:buSzPts val="2000"/>
              <a:buFont typeface="Times New Roman"/>
              <a:buNone/>
            </a:pPr>
            <a:r>
              <a:rPr b="0" i="0" lang="en-US" sz="2000" u="none" cap="none" strike="noStrike">
                <a:solidFill>
                  <a:srgbClr val="000066"/>
                </a:solidFill>
                <a:latin typeface="Calibri"/>
                <a:ea typeface="Calibri"/>
                <a:cs typeface="Calibri"/>
                <a:sym typeface="Calibri"/>
              </a:rPr>
              <a:t>	mkdir t</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1800"/>
              </a:spcBef>
              <a:spcAft>
                <a:spcPts val="0"/>
              </a:spcAft>
              <a:buClr>
                <a:srgbClr val="000000"/>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idx="1" type="body"/>
          </p:nvPr>
        </p:nvSpPr>
        <p:spPr>
          <a:xfrm>
            <a:off x="503237" y="425450"/>
            <a:ext cx="9072562" cy="6705600"/>
          </a:xfrm>
          <a:prstGeom prst="rect">
            <a:avLst/>
          </a:prstGeom>
          <a:noFill/>
          <a:ln>
            <a:noFill/>
          </a:ln>
        </p:spPr>
        <p:txBody>
          <a:bodyPr anchorCtr="0" anchor="t" bIns="0" lIns="0" spcFirstLastPara="1" rIns="0" wrap="square" tIns="0">
            <a:noAutofit/>
          </a:bodyPr>
          <a:lstStyle/>
          <a:p>
            <a:pPr indent="-293687" lvl="0" marL="392112" marR="0" rtl="0" algn="just">
              <a:lnSpc>
                <a:spcPct val="80000"/>
              </a:lnSpc>
              <a:spcBef>
                <a:spcPts val="0"/>
              </a:spcBef>
              <a:spcAft>
                <a:spcPts val="0"/>
              </a:spcAft>
              <a:buClr>
                <a:srgbClr val="000000"/>
              </a:buClr>
              <a:buSzPts val="3200"/>
              <a:buFont typeface="Times New Roman"/>
              <a:buChar char="•"/>
            </a:pPr>
            <a:r>
              <a:rPr b="0" i="0" lang="en-US" sz="3200" u="none">
                <a:solidFill>
                  <a:schemeClr val="dk1"/>
                </a:solidFill>
                <a:latin typeface="Times New Roman"/>
                <a:ea typeface="Times New Roman"/>
                <a:cs typeface="Times New Roman"/>
                <a:sym typeface="Times New Roman"/>
              </a:rPr>
              <a:t>You also need to specify that the script is executable by setting the proper bits on the file with chmod, e.g.: </a:t>
            </a:r>
            <a:endParaRPr/>
          </a:p>
          <a:p>
            <a:pPr indent="-293687" lvl="0" marL="392112" marR="0" rtl="0" algn="just">
              <a:lnSpc>
                <a:spcPct val="80000"/>
              </a:lnSpc>
              <a:spcBef>
                <a:spcPts val="2000"/>
              </a:spcBef>
              <a:spcAft>
                <a:spcPts val="0"/>
              </a:spcAft>
              <a:buClr>
                <a:srgbClr val="000000"/>
              </a:buClr>
              <a:buSzPts val="3200"/>
              <a:buFont typeface="Times New Roman"/>
              <a:buNone/>
            </a:pPr>
            <a:r>
              <a:rPr b="1" i="0" lang="en-US" sz="3200" u="none">
                <a:solidFill>
                  <a:srgbClr val="000066"/>
                </a:solidFill>
                <a:latin typeface="Times New Roman"/>
                <a:ea typeface="Times New Roman"/>
                <a:cs typeface="Times New Roman"/>
                <a:sym typeface="Times New Roman"/>
              </a:rPr>
              <a:t>                   $ chmod +x shell_script </a:t>
            </a:r>
            <a:endParaRPr/>
          </a:p>
          <a:p>
            <a:pPr indent="-293687" lvl="0" marL="392112" marR="0" rtl="0" algn="just">
              <a:lnSpc>
                <a:spcPct val="80000"/>
              </a:lnSpc>
              <a:spcBef>
                <a:spcPts val="2000"/>
              </a:spcBef>
              <a:spcAft>
                <a:spcPts val="0"/>
              </a:spcAft>
              <a:buClr>
                <a:srgbClr val="000000"/>
              </a:buClr>
              <a:buSzPts val="3200"/>
              <a:buFont typeface="Times New Roman"/>
              <a:buNone/>
            </a:pPr>
            <a:r>
              <a:rPr b="1" i="0" lang="en-US" sz="3200" u="none">
                <a:solidFill>
                  <a:srgbClr val="E4005C"/>
                </a:solidFill>
                <a:latin typeface="Times New Roman"/>
                <a:ea typeface="Times New Roman"/>
                <a:cs typeface="Times New Roman"/>
                <a:sym typeface="Times New Roman"/>
              </a:rPr>
              <a:t>Command Structure:</a:t>
            </a:r>
            <a:endParaRPr b="1" i="0" sz="3200" u="none">
              <a:solidFill>
                <a:srgbClr val="000066"/>
              </a:solidFill>
              <a:latin typeface="Times New Roman"/>
              <a:ea typeface="Times New Roman"/>
              <a:cs typeface="Times New Roman"/>
              <a:sym typeface="Times New Roman"/>
            </a:endParaRPr>
          </a:p>
          <a:p>
            <a:pPr indent="-293687" lvl="0" marL="392112" marR="0" rtl="0" algn="l">
              <a:lnSpc>
                <a:spcPct val="100000"/>
              </a:lnSpc>
              <a:spcBef>
                <a:spcPts val="2800"/>
              </a:spcBef>
              <a:spcAft>
                <a:spcPts val="0"/>
              </a:spcAft>
              <a:buClr>
                <a:srgbClr val="000000"/>
              </a:buClr>
              <a:buSzPts val="3200"/>
              <a:buFont typeface="Times New Roman"/>
              <a:buNone/>
            </a:pPr>
            <a:r>
              <a:rPr b="1" i="0" lang="en-US" sz="3200" u="none">
                <a:solidFill>
                  <a:srgbClr val="000066"/>
                </a:solidFill>
                <a:latin typeface="Times New Roman"/>
                <a:ea typeface="Times New Roman"/>
                <a:cs typeface="Times New Roman"/>
                <a:sym typeface="Times New Roman"/>
              </a:rPr>
              <a:t>Command &lt;Options&gt; &lt;Arguments&gt;</a:t>
            </a:r>
            <a:endParaRPr/>
          </a:p>
          <a:p>
            <a:pPr indent="-293687" lvl="0" marL="392112" marR="0" rtl="0" algn="l">
              <a:lnSpc>
                <a:spcPct val="100000"/>
              </a:lnSpc>
              <a:spcBef>
                <a:spcPts val="160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Multiple commands separated by ; can be executed one after the other</a:t>
            </a:r>
            <a:endParaRPr/>
          </a:p>
          <a:p>
            <a:pPr indent="-139700" lvl="0" marL="342900" marR="0" rtl="0" algn="l">
              <a:spcBef>
                <a:spcPts val="800"/>
              </a:spcBef>
              <a:spcAft>
                <a:spcPts val="0"/>
              </a:spcAft>
              <a:buClr>
                <a:srgbClr val="000000"/>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503237" y="301625"/>
            <a:ext cx="9072562" cy="1260475"/>
          </a:xfrm>
          <a:prstGeom prst="rect">
            <a:avLst/>
          </a:prstGeom>
          <a:solidFill>
            <a:srgbClr val="92382E"/>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The Shell as a Programming Language</a:t>
            </a:r>
            <a:endParaRPr/>
          </a:p>
        </p:txBody>
      </p:sp>
      <p:sp>
        <p:nvSpPr>
          <p:cNvPr id="320" name="Google Shape;320;p36"/>
          <p:cNvSpPr txBox="1"/>
          <p:nvPr>
            <p:ph idx="1" type="body"/>
          </p:nvPr>
        </p:nvSpPr>
        <p:spPr>
          <a:xfrm>
            <a:off x="503237" y="1768475"/>
            <a:ext cx="9072562" cy="4379912"/>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Calibri"/>
                <a:ea typeface="Calibri"/>
                <a:cs typeface="Calibri"/>
                <a:sym typeface="Calibri"/>
              </a:rPr>
              <a:t>Creating a Script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To create a shell script first use a text editor to create a file containing the commands.</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For example, type the following commands and save them as first.sh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FF0000"/>
                </a:solidFill>
                <a:latin typeface="Times New Roman"/>
                <a:ea typeface="Times New Roman"/>
                <a:cs typeface="Times New Roman"/>
                <a:sym typeface="Times New Roman"/>
              </a:rPr>
              <a:t>#!/bin/sh </a:t>
            </a:r>
            <a:endParaRPr/>
          </a:p>
          <a:p>
            <a:pPr indent="-285750" lvl="1" marL="742950" marR="0" rtl="0" algn="just">
              <a:lnSpc>
                <a:spcPct val="100000"/>
              </a:lnSpc>
              <a:spcBef>
                <a:spcPts val="70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is special and tells the system to use the /bin/sh program to execute this program. </a:t>
            </a:r>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1" i="0" sz="3200" u="none">
              <a:solidFill>
                <a:srgbClr val="00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37"/>
          <p:cNvPicPr preferRelativeResize="0"/>
          <p:nvPr>
            <p:ph idx="1" type="body"/>
          </p:nvPr>
        </p:nvPicPr>
        <p:blipFill rotWithShape="1">
          <a:blip r:embed="rId3">
            <a:alphaModFix/>
          </a:blip>
          <a:srcRect b="0" l="0" r="0" t="0"/>
          <a:stretch/>
        </p:blipFill>
        <p:spPr>
          <a:xfrm>
            <a:off x="546100" y="425450"/>
            <a:ext cx="8915400" cy="4648200"/>
          </a:xfrm>
          <a:prstGeom prst="rect">
            <a:avLst/>
          </a:prstGeom>
          <a:noFill/>
          <a:ln>
            <a:noFill/>
          </a:ln>
        </p:spPr>
      </p:pic>
      <p:sp>
        <p:nvSpPr>
          <p:cNvPr id="326" name="Google Shape;326;p37"/>
          <p:cNvSpPr txBox="1"/>
          <p:nvPr/>
        </p:nvSpPr>
        <p:spPr>
          <a:xfrm>
            <a:off x="546100" y="5607050"/>
            <a:ext cx="8915400" cy="15700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The command  </a:t>
            </a:r>
            <a:r>
              <a:rPr b="0" i="0" lang="en-US" sz="3200" u="none">
                <a:solidFill>
                  <a:srgbClr val="C00000"/>
                </a:solidFill>
                <a:latin typeface="Times New Roman"/>
                <a:ea typeface="Times New Roman"/>
                <a:cs typeface="Times New Roman"/>
                <a:sym typeface="Times New Roman"/>
              </a:rPr>
              <a:t>exit 0 </a:t>
            </a:r>
            <a:endParaRPr/>
          </a:p>
          <a:p>
            <a:pPr indent="-203200" lvl="0" marL="0" marR="0" rtl="0" algn="just">
              <a:lnSpc>
                <a:spcPct val="100000"/>
              </a:lnSpc>
              <a:spcBef>
                <a:spcPts val="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Causes the script program to exit and return a value of 0, which means there were not errors.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000000"/>
              </a:buClr>
              <a:buSzPts val="3200"/>
              <a:buFont typeface="Times New Roman"/>
              <a:buNone/>
            </a:pPr>
            <a:r>
              <a:rPr b="1" i="0" lang="en-US" sz="3200" u="none">
                <a:solidFill>
                  <a:schemeClr val="dk1"/>
                </a:solidFill>
                <a:latin typeface="Times New Roman"/>
                <a:ea typeface="Times New Roman"/>
                <a:cs typeface="Times New Roman"/>
                <a:sym typeface="Times New Roman"/>
              </a:rPr>
              <a:t>Making a Script Executable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There are two ways to execute the script.</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1) invoke the shell with the name of the script file as a parameter, thus: </a:t>
            </a:r>
            <a:endParaRPr/>
          </a:p>
          <a:p>
            <a:pPr indent="-342900" lvl="0" marL="342900" marR="0" rtl="0" algn="just">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/bin/sh first.sh     (</a:t>
            </a:r>
            <a:r>
              <a:rPr b="0" i="0" lang="en-US" sz="3200" u="none">
                <a:solidFill>
                  <a:srgbClr val="000000"/>
                </a:solidFill>
                <a:latin typeface="Times New Roman"/>
                <a:ea typeface="Times New Roman"/>
                <a:cs typeface="Times New Roman"/>
                <a:sym typeface="Times New Roman"/>
              </a:rPr>
              <a:t>Or )</a:t>
            </a:r>
            <a:endParaRPr/>
          </a:p>
          <a:p>
            <a:pPr indent="-342900" lvl="0" marL="342900" marR="0" rtl="0" algn="just">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2) change the mode of the script to executable and then after execute it by just typing its name.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FF0000"/>
                </a:solidFill>
                <a:latin typeface="Times New Roman"/>
                <a:ea typeface="Times New Roman"/>
                <a:cs typeface="Times New Roman"/>
                <a:sym typeface="Times New Roman"/>
              </a:rPr>
              <a:t>chmod +x first.sh first.sh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Actually, you may need to type: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FF0000"/>
                </a:solidFill>
                <a:latin typeface="Times New Roman"/>
                <a:ea typeface="Times New Roman"/>
                <a:cs typeface="Times New Roman"/>
                <a:sym typeface="Times New Roman"/>
              </a:rPr>
              <a:t>./first.sh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to make the file execute unles the path variable has your directory in it. </a:t>
            </a:r>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p:nvPr/>
        </p:nvSpPr>
        <p:spPr>
          <a:xfrm>
            <a:off x="503237" y="301625"/>
            <a:ext cx="9072562" cy="1260475"/>
          </a:xfrm>
          <a:custGeom>
            <a:rect b="b" l="l" r="r" t="t"/>
            <a:pathLst>
              <a:path extrusionOk="0" h="1261109" w="9072880">
                <a:moveTo>
                  <a:pt x="0" y="0"/>
                </a:moveTo>
                <a:lnTo>
                  <a:pt x="0" y="1261109"/>
                </a:lnTo>
                <a:lnTo>
                  <a:pt x="9072880" y="1261109"/>
                </a:lnTo>
                <a:lnTo>
                  <a:pt x="9072880" y="0"/>
                </a:lnTo>
                <a:lnTo>
                  <a:pt x="0" y="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37" name="Google Shape;337;p39"/>
          <p:cNvSpPr txBox="1"/>
          <p:nvPr/>
        </p:nvSpPr>
        <p:spPr>
          <a:xfrm>
            <a:off x="581025" y="1874837"/>
            <a:ext cx="425450" cy="3205162"/>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1.</a:t>
            </a:r>
            <a:endParaRPr/>
          </a:p>
          <a:p>
            <a:pPr indent="0" lvl="0" marL="12700" marR="0" rtl="0" algn="l">
              <a:lnSpc>
                <a:spcPct val="960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2.</a:t>
            </a:r>
            <a:endParaRPr/>
          </a:p>
          <a:p>
            <a:pPr indent="0" lvl="0" marL="12700" marR="0" rtl="0" algn="l">
              <a:lnSpc>
                <a:spcPct val="96000"/>
              </a:lnSpc>
              <a:spcBef>
                <a:spcPts val="6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3.</a:t>
            </a:r>
            <a:endParaRPr/>
          </a:p>
          <a:p>
            <a:pPr indent="0" lvl="0" marL="12700" marR="0" rtl="0" algn="l">
              <a:lnSpc>
                <a:spcPct val="96000"/>
              </a:lnSpc>
              <a:spcBef>
                <a:spcPts val="6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4.</a:t>
            </a:r>
            <a:endParaRPr/>
          </a:p>
          <a:p>
            <a:pPr indent="0" lvl="0" marL="12700" marR="0" rtl="0" algn="l">
              <a:lnSpc>
                <a:spcPct val="96000"/>
              </a:lnSpc>
              <a:spcBef>
                <a:spcPts val="6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5.</a:t>
            </a:r>
            <a:endParaRPr/>
          </a:p>
          <a:p>
            <a:pPr indent="0" lvl="0" marL="12700" marR="0" rtl="0" algn="l">
              <a:lnSpc>
                <a:spcPct val="96000"/>
              </a:lnSpc>
              <a:spcBef>
                <a:spcPts val="6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6.</a:t>
            </a:r>
            <a:endParaRPr/>
          </a:p>
        </p:txBody>
      </p:sp>
      <p:sp>
        <p:nvSpPr>
          <p:cNvPr id="338" name="Google Shape;338;p39"/>
          <p:cNvSpPr txBox="1"/>
          <p:nvPr/>
        </p:nvSpPr>
        <p:spPr>
          <a:xfrm>
            <a:off x="1033462" y="1874837"/>
            <a:ext cx="4538662" cy="3205162"/>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File name substitution.</a:t>
            </a:r>
            <a:endParaRPr/>
          </a:p>
          <a:p>
            <a:pPr indent="0" lvl="0" marL="12700" marR="0" rtl="0" algn="l">
              <a:lnSpc>
                <a:spcPct val="1125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I/O Redirection. </a:t>
            </a:r>
            <a:endParaRPr/>
          </a:p>
          <a:p>
            <a:pPr indent="0" lvl="0" marL="12700" marR="0" rtl="0" algn="l">
              <a:lnSpc>
                <a:spcPct val="1125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Process execution. </a:t>
            </a:r>
            <a:endParaRPr/>
          </a:p>
          <a:p>
            <a:pPr indent="0" lvl="0" marL="12700" marR="0" rtl="0" algn="l">
              <a:lnSpc>
                <a:spcPct val="1125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Quoting Metacharacters. </a:t>
            </a:r>
            <a:endParaRPr/>
          </a:p>
          <a:p>
            <a:pPr indent="0" lvl="0" marL="12700" marR="0" rtl="0" algn="l">
              <a:lnSpc>
                <a:spcPct val="112500"/>
              </a:lnSpc>
              <a:spcBef>
                <a:spcPts val="6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Positional parameters.</a:t>
            </a:r>
            <a:endParaRPr/>
          </a:p>
          <a:p>
            <a:pPr indent="0" lvl="0" marL="12700" marR="0" rtl="0" algn="l">
              <a:lnSpc>
                <a:spcPct val="96000"/>
              </a:lnSpc>
              <a:spcBef>
                <a:spcPts val="7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Special characters.</a:t>
            </a:r>
            <a:endParaRPr/>
          </a:p>
        </p:txBody>
      </p:sp>
      <p:sp>
        <p:nvSpPr>
          <p:cNvPr id="339" name="Google Shape;339;p39"/>
          <p:cNvSpPr txBox="1"/>
          <p:nvPr/>
        </p:nvSpPr>
        <p:spPr>
          <a:xfrm>
            <a:off x="503237" y="301625"/>
            <a:ext cx="9072562" cy="1260475"/>
          </a:xfrm>
          <a:prstGeom prst="rect">
            <a:avLst/>
          </a:prstGeom>
          <a:solidFill>
            <a:srgbClr val="92382E"/>
          </a:solidFill>
          <a:ln>
            <a:noFill/>
          </a:ln>
        </p:spPr>
        <p:txBody>
          <a:bodyPr anchorCtr="0" anchor="t" bIns="0" lIns="0" spcFirstLastPara="1" rIns="0" wrap="square" tIns="0">
            <a:noAutofit/>
          </a:bodyPr>
          <a:lstStyle/>
          <a:p>
            <a:pPr indent="0" lvl="0" marL="0" marR="0" rtl="0" algn="l">
              <a:lnSpc>
                <a:spcPct val="90909"/>
              </a:lnSpc>
              <a:spcBef>
                <a:spcPts val="0"/>
              </a:spcBef>
              <a:spcAft>
                <a:spcPts val="0"/>
              </a:spcAft>
              <a:buClr>
                <a:schemeClr val="lt1"/>
              </a:buClr>
              <a:buSzPts val="1100"/>
              <a:buFont typeface="Calibri"/>
              <a:buNone/>
            </a:pPr>
            <a:r>
              <a:t/>
            </a:r>
            <a:endParaRPr b="0" i="0" sz="1100" u="none">
              <a:solidFill>
                <a:srgbClr val="000000"/>
              </a:solidFill>
              <a:latin typeface="Calibri"/>
              <a:ea typeface="Calibri"/>
              <a:cs typeface="Calibri"/>
              <a:sym typeface="Calibri"/>
            </a:endParaRPr>
          </a:p>
          <a:p>
            <a:pPr indent="0" lvl="0" marL="0" marR="0" rtl="0" algn="l">
              <a:lnSpc>
                <a:spcPct val="96000"/>
              </a:lnSpc>
              <a:spcBef>
                <a:spcPts val="0"/>
              </a:spcBef>
              <a:spcAft>
                <a:spcPts val="0"/>
              </a:spcAft>
              <a:buClr>
                <a:srgbClr val="66FF00"/>
              </a:buClr>
              <a:buSzPts val="7200"/>
              <a:buFont typeface="Times New Roman"/>
              <a:buNone/>
            </a:pPr>
            <a:r>
              <a:rPr b="0" i="0" lang="en-US" sz="7200" u="none">
                <a:solidFill>
                  <a:srgbClr val="66FF00"/>
                </a:solidFill>
                <a:latin typeface="Times New Roman"/>
                <a:ea typeface="Times New Roman"/>
                <a:cs typeface="Times New Roman"/>
                <a:sym typeface="Times New Roman"/>
              </a:rPr>
              <a:t>Shell Metacharacters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nvSpPr>
        <p:spPr>
          <a:xfrm>
            <a:off x="503237" y="301625"/>
            <a:ext cx="9069387" cy="922337"/>
          </a:xfrm>
          <a:prstGeom prst="rect">
            <a:avLst/>
          </a:prstGeom>
          <a:noFill/>
          <a:ln>
            <a:noFill/>
          </a:ln>
        </p:spPr>
        <p:txBody>
          <a:bodyPr anchorCtr="0" anchor="t" bIns="0" lIns="0" spcFirstLastPara="1" rIns="0" wrap="square" tIns="0">
            <a:noAutofit/>
          </a:bodyPr>
          <a:lstStyle/>
          <a:p>
            <a:pPr indent="0" lvl="0" marL="0" marR="0" rtl="0" algn="l">
              <a:lnSpc>
                <a:spcPct val="92857"/>
              </a:lnSpc>
              <a:spcBef>
                <a:spcPts val="0"/>
              </a:spcBef>
              <a:spcAft>
                <a:spcPts val="0"/>
              </a:spcAft>
              <a:buClr>
                <a:schemeClr val="lt1"/>
              </a:buClr>
              <a:buSzPts val="1400"/>
              <a:buFont typeface="Calibri"/>
              <a:buNone/>
            </a:pPr>
            <a:r>
              <a:t/>
            </a:r>
            <a:endParaRPr b="0" i="0" sz="1400" u="none">
              <a:solidFill>
                <a:srgbClr val="000000"/>
              </a:solidFill>
              <a:latin typeface="Calibri"/>
              <a:ea typeface="Calibri"/>
              <a:cs typeface="Calibri"/>
              <a:sym typeface="Calibri"/>
            </a:endParaRPr>
          </a:p>
          <a:p>
            <a:pPr indent="0" lvl="0" marL="0" marR="0" rtl="0" algn="l">
              <a:lnSpc>
                <a:spcPct val="96000"/>
              </a:lnSpc>
              <a:spcBef>
                <a:spcPts val="0"/>
              </a:spcBef>
              <a:spcAft>
                <a:spcPts val="0"/>
              </a:spcAft>
              <a:buClr>
                <a:srgbClr val="7F7F7F"/>
              </a:buClr>
              <a:buSzPts val="4400"/>
              <a:buFont typeface="Times New Roman"/>
              <a:buNone/>
            </a:pPr>
            <a:r>
              <a:rPr b="0" i="0" lang="en-US" sz="4400" u="none">
                <a:solidFill>
                  <a:srgbClr val="7F7F7F"/>
                </a:solidFill>
                <a:latin typeface="Times New Roman"/>
                <a:ea typeface="Times New Roman"/>
                <a:cs typeface="Times New Roman"/>
                <a:sym typeface="Times New Roman"/>
              </a:rPr>
              <a:t>Program Execu  ion</a:t>
            </a:r>
            <a:endParaRPr/>
          </a:p>
        </p:txBody>
      </p:sp>
      <p:sp>
        <p:nvSpPr>
          <p:cNvPr id="83" name="Google Shape;83;p4"/>
          <p:cNvSpPr/>
          <p:nvPr/>
        </p:nvSpPr>
        <p:spPr>
          <a:xfrm>
            <a:off x="503237" y="273050"/>
            <a:ext cx="9069387" cy="922337"/>
          </a:xfrm>
          <a:custGeom>
            <a:rect b="b" l="l" r="r" t="t"/>
            <a:pathLst>
              <a:path extrusionOk="0" h="922020" w="9070340">
                <a:moveTo>
                  <a:pt x="4535170" y="922020"/>
                </a:moveTo>
                <a:lnTo>
                  <a:pt x="9070340" y="922020"/>
                </a:lnTo>
                <a:lnTo>
                  <a:pt x="9070340" y="0"/>
                </a:lnTo>
                <a:lnTo>
                  <a:pt x="0" y="0"/>
                </a:lnTo>
                <a:lnTo>
                  <a:pt x="0" y="922020"/>
                </a:lnTo>
                <a:lnTo>
                  <a:pt x="4535170" y="92202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84" name="Google Shape;84;p4"/>
          <p:cNvSpPr txBox="1"/>
          <p:nvPr/>
        </p:nvSpPr>
        <p:spPr>
          <a:xfrm>
            <a:off x="36512" y="6218237"/>
            <a:ext cx="10079037" cy="119856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85" name="Google Shape;85;p4"/>
          <p:cNvSpPr txBox="1"/>
          <p:nvPr/>
        </p:nvSpPr>
        <p:spPr>
          <a:xfrm>
            <a:off x="563562" y="1376362"/>
            <a:ext cx="5553075" cy="1971675"/>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The shell is responsible for the execution of</a:t>
            </a:r>
            <a:endParaRPr/>
          </a:p>
          <a:p>
            <a:pPr indent="0" lvl="0" marL="12700" marR="0" rtl="0" algn="l">
              <a:lnSpc>
                <a:spcPct val="1125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from your terminal.</a:t>
            </a:r>
            <a:endParaRPr/>
          </a:p>
          <a:p>
            <a:pPr indent="0" lvl="0" marL="12700" marR="0" rtl="0" algn="l">
              <a:lnSpc>
                <a:spcPct val="112500"/>
              </a:lnSpc>
              <a:spcBef>
                <a:spcPts val="9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Each time you type in a line to the shell, the then determines what to do.</a:t>
            </a:r>
            <a:endParaRPr/>
          </a:p>
          <a:p>
            <a:pPr indent="0" lvl="0" marL="12700" marR="0" rtl="0" algn="l">
              <a:lnSpc>
                <a:spcPct val="96000"/>
              </a:lnSpc>
              <a:spcBef>
                <a:spcPts val="7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Each line follows the same basic format:</a:t>
            </a:r>
            <a:endParaRPr/>
          </a:p>
        </p:txBody>
      </p:sp>
      <p:sp>
        <p:nvSpPr>
          <p:cNvPr id="86" name="Google Shape;86;p4"/>
          <p:cNvSpPr txBox="1"/>
          <p:nvPr/>
        </p:nvSpPr>
        <p:spPr>
          <a:xfrm>
            <a:off x="6113462" y="1376362"/>
            <a:ext cx="3714750" cy="336550"/>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all programs that you request</a:t>
            </a:r>
            <a:endParaRPr/>
          </a:p>
        </p:txBody>
      </p:sp>
      <p:sp>
        <p:nvSpPr>
          <p:cNvPr id="87" name="Google Shape;87;p4"/>
          <p:cNvSpPr txBox="1"/>
          <p:nvPr/>
        </p:nvSpPr>
        <p:spPr>
          <a:xfrm>
            <a:off x="346075" y="1441450"/>
            <a:ext cx="182562" cy="161925"/>
          </a:xfrm>
          <a:prstGeom prst="rect">
            <a:avLst/>
          </a:prstGeom>
          <a:noFill/>
          <a:ln>
            <a:noFill/>
          </a:ln>
        </p:spPr>
        <p:txBody>
          <a:bodyPr anchorCtr="0" anchor="t" bIns="0" lIns="0" spcFirstLastPara="1" rIns="0" wrap="square" tIns="0">
            <a:noAutofit/>
          </a:bodyPr>
          <a:lstStyle/>
          <a:p>
            <a:pPr indent="0" lvl="0" marL="12700" marR="0" rtl="0" algn="l">
              <a:lnSpc>
                <a:spcPct val="110000"/>
              </a:lnSpc>
              <a:spcBef>
                <a:spcPts val="0"/>
              </a:spcBef>
              <a:spcAft>
                <a:spcPts val="0"/>
              </a:spcAft>
              <a:buClr>
                <a:srgbClr val="000000"/>
              </a:buClr>
              <a:buSzPts val="1000"/>
              <a:buFont typeface="Noto Sans Symbols"/>
              <a:buNone/>
            </a:pPr>
            <a:r>
              <a:rPr b="0" i="0" lang="en-US" sz="1000" u="none">
                <a:solidFill>
                  <a:srgbClr val="000000"/>
                </a:solidFill>
                <a:latin typeface="Noto Sans Symbols"/>
                <a:ea typeface="Noto Sans Symbols"/>
                <a:cs typeface="Noto Sans Symbols"/>
                <a:sym typeface="Noto Sans Symbols"/>
              </a:rPr>
              <a:t>⎝</a:t>
            </a:r>
            <a:endParaRPr/>
          </a:p>
        </p:txBody>
      </p:sp>
      <p:sp>
        <p:nvSpPr>
          <p:cNvPr id="88" name="Google Shape;88;p4"/>
          <p:cNvSpPr txBox="1"/>
          <p:nvPr/>
        </p:nvSpPr>
        <p:spPr>
          <a:xfrm>
            <a:off x="6129337" y="2193925"/>
            <a:ext cx="2273300" cy="336550"/>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shell analyzes the</a:t>
            </a:r>
            <a:endParaRPr/>
          </a:p>
        </p:txBody>
      </p:sp>
      <p:sp>
        <p:nvSpPr>
          <p:cNvPr id="89" name="Google Shape;89;p4"/>
          <p:cNvSpPr txBox="1"/>
          <p:nvPr/>
        </p:nvSpPr>
        <p:spPr>
          <a:xfrm>
            <a:off x="8408987" y="2193925"/>
            <a:ext cx="539750" cy="336550"/>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line</a:t>
            </a:r>
            <a:endParaRPr/>
          </a:p>
        </p:txBody>
      </p:sp>
      <p:sp>
        <p:nvSpPr>
          <p:cNvPr id="90" name="Google Shape;90;p4"/>
          <p:cNvSpPr txBox="1"/>
          <p:nvPr/>
        </p:nvSpPr>
        <p:spPr>
          <a:xfrm>
            <a:off x="8955087" y="2193925"/>
            <a:ext cx="522287" cy="336550"/>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and</a:t>
            </a:r>
            <a:endParaRPr/>
          </a:p>
        </p:txBody>
      </p:sp>
      <p:sp>
        <p:nvSpPr>
          <p:cNvPr id="91" name="Google Shape;91;p4"/>
          <p:cNvSpPr txBox="1"/>
          <p:nvPr/>
        </p:nvSpPr>
        <p:spPr>
          <a:xfrm>
            <a:off x="346075" y="2259012"/>
            <a:ext cx="182562" cy="161925"/>
          </a:xfrm>
          <a:prstGeom prst="rect">
            <a:avLst/>
          </a:prstGeom>
          <a:noFill/>
          <a:ln>
            <a:noFill/>
          </a:ln>
        </p:spPr>
        <p:txBody>
          <a:bodyPr anchorCtr="0" anchor="t" bIns="0" lIns="0" spcFirstLastPara="1" rIns="0" wrap="square" tIns="0">
            <a:noAutofit/>
          </a:bodyPr>
          <a:lstStyle/>
          <a:p>
            <a:pPr indent="0" lvl="0" marL="12700" marR="0" rtl="0" algn="l">
              <a:lnSpc>
                <a:spcPct val="110000"/>
              </a:lnSpc>
              <a:spcBef>
                <a:spcPts val="0"/>
              </a:spcBef>
              <a:spcAft>
                <a:spcPts val="0"/>
              </a:spcAft>
              <a:buClr>
                <a:srgbClr val="000000"/>
              </a:buClr>
              <a:buSzPts val="1000"/>
              <a:buFont typeface="Noto Sans Symbols"/>
              <a:buNone/>
            </a:pPr>
            <a:r>
              <a:rPr b="0" i="0" lang="en-US" sz="1000" u="none">
                <a:solidFill>
                  <a:srgbClr val="000000"/>
                </a:solidFill>
                <a:latin typeface="Noto Sans Symbols"/>
                <a:ea typeface="Noto Sans Symbols"/>
                <a:cs typeface="Noto Sans Symbols"/>
                <a:sym typeface="Noto Sans Symbols"/>
              </a:rPr>
              <a:t>⎝</a:t>
            </a:r>
            <a:endParaRPr/>
          </a:p>
        </p:txBody>
      </p:sp>
      <p:sp>
        <p:nvSpPr>
          <p:cNvPr id="92" name="Google Shape;92;p4"/>
          <p:cNvSpPr txBox="1"/>
          <p:nvPr/>
        </p:nvSpPr>
        <p:spPr>
          <a:xfrm>
            <a:off x="346075" y="3076575"/>
            <a:ext cx="182562" cy="161925"/>
          </a:xfrm>
          <a:prstGeom prst="rect">
            <a:avLst/>
          </a:prstGeom>
          <a:noFill/>
          <a:ln>
            <a:noFill/>
          </a:ln>
        </p:spPr>
        <p:txBody>
          <a:bodyPr anchorCtr="0" anchor="t" bIns="0" lIns="0" spcFirstLastPara="1" rIns="0" wrap="square" tIns="0">
            <a:noAutofit/>
          </a:bodyPr>
          <a:lstStyle/>
          <a:p>
            <a:pPr indent="0" lvl="0" marL="12700" marR="0" rtl="0" algn="l">
              <a:lnSpc>
                <a:spcPct val="110000"/>
              </a:lnSpc>
              <a:spcBef>
                <a:spcPts val="0"/>
              </a:spcBef>
              <a:spcAft>
                <a:spcPts val="0"/>
              </a:spcAft>
              <a:buClr>
                <a:srgbClr val="000000"/>
              </a:buClr>
              <a:buSzPts val="1000"/>
              <a:buFont typeface="Noto Sans Symbols"/>
              <a:buNone/>
            </a:pPr>
            <a:r>
              <a:rPr b="0" i="0" lang="en-US" sz="1000" u="none">
                <a:solidFill>
                  <a:srgbClr val="000000"/>
                </a:solidFill>
                <a:latin typeface="Noto Sans Symbols"/>
                <a:ea typeface="Noto Sans Symbols"/>
                <a:cs typeface="Noto Sans Symbols"/>
                <a:sym typeface="Noto Sans Symbols"/>
              </a:rPr>
              <a:t>⎝</a:t>
            </a:r>
            <a:endParaRPr/>
          </a:p>
        </p:txBody>
      </p:sp>
      <p:sp>
        <p:nvSpPr>
          <p:cNvPr id="93" name="Google Shape;93;p4"/>
          <p:cNvSpPr txBox="1"/>
          <p:nvPr/>
        </p:nvSpPr>
        <p:spPr>
          <a:xfrm>
            <a:off x="274637" y="3482975"/>
            <a:ext cx="4392612" cy="8064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rPr b="0" i="0" lang="en-US" sz="2400" u="none">
                <a:solidFill>
                  <a:srgbClr val="000000"/>
                </a:solidFill>
                <a:latin typeface="Times New Roman"/>
                <a:ea typeface="Times New Roman"/>
                <a:cs typeface="Times New Roman"/>
                <a:sym typeface="Times New Roman"/>
              </a:rPr>
              <a:t>Syntax</a:t>
            </a:r>
            <a:r>
              <a:rPr lang="en-US" sz="1800"/>
              <a:t> : program-name arguments</a:t>
            </a:r>
            <a:endParaRPr sz="1800"/>
          </a:p>
          <a:p>
            <a:pPr indent="0" lvl="0" marL="0" marR="0" rtl="0" algn="l">
              <a:lnSpc>
                <a:spcPct val="100000"/>
              </a:lnSpc>
              <a:spcBef>
                <a:spcPts val="0"/>
              </a:spcBef>
              <a:spcAft>
                <a:spcPts val="0"/>
              </a:spcAft>
              <a:buClr>
                <a:srgbClr val="000000"/>
              </a:buClr>
              <a:buFont typeface="Arial"/>
              <a:buNone/>
            </a:pPr>
            <a:r>
              <a:rPr lang="en-US" sz="1800"/>
              <a:t>Ex: ls -l</a:t>
            </a:r>
            <a:endParaRPr sz="1800"/>
          </a:p>
        </p:txBody>
      </p:sp>
      <p:sp>
        <p:nvSpPr>
          <p:cNvPr id="94" name="Google Shape;94;p4"/>
          <p:cNvSpPr txBox="1"/>
          <p:nvPr/>
        </p:nvSpPr>
        <p:spPr>
          <a:xfrm>
            <a:off x="563562" y="4424362"/>
            <a:ext cx="8350250" cy="336550"/>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The shell scans this command line and determines the name of the</a:t>
            </a:r>
            <a:endParaRPr/>
          </a:p>
        </p:txBody>
      </p:sp>
      <p:sp>
        <p:nvSpPr>
          <p:cNvPr id="95" name="Google Shape;95;p4"/>
          <p:cNvSpPr txBox="1"/>
          <p:nvPr/>
        </p:nvSpPr>
        <p:spPr>
          <a:xfrm>
            <a:off x="346075" y="4489450"/>
            <a:ext cx="153987" cy="161925"/>
          </a:xfrm>
          <a:prstGeom prst="rect">
            <a:avLst/>
          </a:prstGeom>
          <a:noFill/>
          <a:ln>
            <a:noFill/>
          </a:ln>
        </p:spPr>
        <p:txBody>
          <a:bodyPr anchorCtr="0" anchor="t" bIns="0" lIns="0" spcFirstLastPara="1" rIns="0" wrap="square" tIns="0">
            <a:noAutofit/>
          </a:bodyPr>
          <a:lstStyle/>
          <a:p>
            <a:pPr indent="0" lvl="0" marL="12700" marR="0" rtl="0" algn="l">
              <a:lnSpc>
                <a:spcPct val="110000"/>
              </a:lnSpc>
              <a:spcBef>
                <a:spcPts val="0"/>
              </a:spcBef>
              <a:spcAft>
                <a:spcPts val="0"/>
              </a:spcAft>
              <a:buClr>
                <a:srgbClr val="000000"/>
              </a:buClr>
              <a:buSzPts val="1000"/>
              <a:buFont typeface="Noto Sans Symbols"/>
              <a:buNone/>
            </a:pPr>
            <a:r>
              <a:rPr b="0" i="0" lang="en-US" sz="1000" u="none">
                <a:solidFill>
                  <a:srgbClr val="000000"/>
                </a:solidFill>
                <a:latin typeface="Noto Sans Symbols"/>
                <a:ea typeface="Noto Sans Symbols"/>
                <a:cs typeface="Noto Sans Symbols"/>
                <a:sym typeface="Noto Sans Symbols"/>
              </a:rPr>
              <a:t>¬</a:t>
            </a:r>
            <a:endParaRPr/>
          </a:p>
        </p:txBody>
      </p:sp>
      <p:sp>
        <p:nvSpPr>
          <p:cNvPr id="96" name="Google Shape;96;p4"/>
          <p:cNvSpPr txBox="1"/>
          <p:nvPr/>
        </p:nvSpPr>
        <p:spPr>
          <a:xfrm>
            <a:off x="563562" y="4772025"/>
            <a:ext cx="3019425" cy="806450"/>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program to be executed</a:t>
            </a:r>
            <a:endParaRPr/>
          </a:p>
          <a:p>
            <a:pPr indent="0" lvl="0" marL="12700" marR="0" rtl="0" algn="l">
              <a:lnSpc>
                <a:spcPct val="96000"/>
              </a:lnSpc>
              <a:spcBef>
                <a:spcPts val="7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multiple occurrences of</a:t>
            </a:r>
            <a:endParaRPr/>
          </a:p>
        </p:txBody>
      </p:sp>
      <p:sp>
        <p:nvSpPr>
          <p:cNvPr id="97" name="Google Shape;97;p4"/>
          <p:cNvSpPr txBox="1"/>
          <p:nvPr/>
        </p:nvSpPr>
        <p:spPr>
          <a:xfrm>
            <a:off x="3581400" y="4772025"/>
            <a:ext cx="5889625" cy="1277937"/>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and what arguments to pass to the program.</a:t>
            </a:r>
            <a:endParaRPr/>
          </a:p>
          <a:p>
            <a:pPr indent="0" lvl="0" marL="12700" marR="0" rtl="0" algn="l">
              <a:lnSpc>
                <a:spcPct val="154166"/>
              </a:lnSpc>
              <a:spcBef>
                <a:spcPts val="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whitespace characters are ignored by the shell. snist</a:t>
            </a:r>
            <a:endParaRPr/>
          </a:p>
        </p:txBody>
      </p:sp>
      <p:sp>
        <p:nvSpPr>
          <p:cNvPr id="98" name="Google Shape;98;p4"/>
          <p:cNvSpPr txBox="1"/>
          <p:nvPr/>
        </p:nvSpPr>
        <p:spPr>
          <a:xfrm>
            <a:off x="346075" y="5307012"/>
            <a:ext cx="153987" cy="161925"/>
          </a:xfrm>
          <a:prstGeom prst="rect">
            <a:avLst/>
          </a:prstGeom>
          <a:noFill/>
          <a:ln>
            <a:noFill/>
          </a:ln>
        </p:spPr>
        <p:txBody>
          <a:bodyPr anchorCtr="0" anchor="t" bIns="0" lIns="0" spcFirstLastPara="1" rIns="0" wrap="square" tIns="0">
            <a:noAutofit/>
          </a:bodyPr>
          <a:lstStyle/>
          <a:p>
            <a:pPr indent="0" lvl="0" marL="12700" marR="0" rtl="0" algn="l">
              <a:lnSpc>
                <a:spcPct val="110000"/>
              </a:lnSpc>
              <a:spcBef>
                <a:spcPts val="0"/>
              </a:spcBef>
              <a:spcAft>
                <a:spcPts val="0"/>
              </a:spcAft>
              <a:buClr>
                <a:srgbClr val="000000"/>
              </a:buClr>
              <a:buSzPts val="1000"/>
              <a:buFont typeface="Noto Sans Symbols"/>
              <a:buNone/>
            </a:pPr>
            <a:r>
              <a:rPr b="0" i="0" lang="en-US" sz="1000" u="none">
                <a:solidFill>
                  <a:srgbClr val="000000"/>
                </a:solidFill>
                <a:latin typeface="Noto Sans Symbols"/>
                <a:ea typeface="Noto Sans Symbols"/>
                <a:cs typeface="Noto Sans Symbols"/>
                <a:sym typeface="Noto Sans Symbols"/>
              </a:rPr>
              <a:t>¬</a:t>
            </a:r>
            <a:endParaRPr/>
          </a:p>
        </p:txBody>
      </p:sp>
      <p:sp>
        <p:nvSpPr>
          <p:cNvPr id="99" name="Google Shape;99;p4"/>
          <p:cNvSpPr txBox="1"/>
          <p:nvPr/>
        </p:nvSpPr>
        <p:spPr>
          <a:xfrm>
            <a:off x="274637" y="5713412"/>
            <a:ext cx="1249362" cy="336550"/>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Ex : echo</a:t>
            </a:r>
            <a:endParaRPr/>
          </a:p>
        </p:txBody>
      </p:sp>
      <p:sp>
        <p:nvSpPr>
          <p:cNvPr id="100" name="Google Shape;100;p4"/>
          <p:cNvSpPr txBox="1"/>
          <p:nvPr/>
        </p:nvSpPr>
        <p:spPr>
          <a:xfrm>
            <a:off x="1763712" y="5713412"/>
            <a:ext cx="1198562" cy="336550"/>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welcome</a:t>
            </a:r>
            <a:endParaRPr/>
          </a:p>
        </p:txBody>
      </p:sp>
      <p:sp>
        <p:nvSpPr>
          <p:cNvPr id="101" name="Google Shape;101;p4"/>
          <p:cNvSpPr txBox="1"/>
          <p:nvPr/>
        </p:nvSpPr>
        <p:spPr>
          <a:xfrm>
            <a:off x="3079750" y="5713412"/>
            <a:ext cx="314325" cy="336550"/>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to</a:t>
            </a:r>
            <a:endParaRPr/>
          </a:p>
        </p:txBody>
      </p:sp>
      <p:sp>
        <p:nvSpPr>
          <p:cNvPr id="102" name="Google Shape;102;p4"/>
          <p:cNvSpPr txBox="1"/>
          <p:nvPr/>
        </p:nvSpPr>
        <p:spPr>
          <a:xfrm>
            <a:off x="503237" y="301625"/>
            <a:ext cx="9069387" cy="922337"/>
          </a:xfrm>
          <a:prstGeom prst="rect">
            <a:avLst/>
          </a:prstGeom>
          <a:noFill/>
          <a:ln>
            <a:noFill/>
          </a:ln>
        </p:spPr>
        <p:txBody>
          <a:bodyPr anchorCtr="0" anchor="t" bIns="0" lIns="0" spcFirstLastPara="1" rIns="0" wrap="square" tIns="0">
            <a:noAutofit/>
          </a:bodyPr>
          <a:lstStyle/>
          <a:p>
            <a:pPr indent="0" lvl="0" marL="0" marR="0" rtl="0" algn="l">
              <a:lnSpc>
                <a:spcPct val="92857"/>
              </a:lnSpc>
              <a:spcBef>
                <a:spcPts val="0"/>
              </a:spcBef>
              <a:spcAft>
                <a:spcPts val="0"/>
              </a:spcAft>
              <a:buClr>
                <a:schemeClr val="lt1"/>
              </a:buClr>
              <a:buSzPts val="1400"/>
              <a:buFont typeface="Calibri"/>
              <a:buNone/>
            </a:pPr>
            <a:r>
              <a:t/>
            </a:r>
            <a:endParaRPr b="0" i="0" sz="1400" u="none">
              <a:solidFill>
                <a:srgbClr val="000000"/>
              </a:solidFill>
              <a:latin typeface="Calibri"/>
              <a:ea typeface="Calibri"/>
              <a:cs typeface="Calibri"/>
              <a:sym typeface="Calibri"/>
            </a:endParaRPr>
          </a:p>
          <a:p>
            <a:pPr indent="0" lvl="0" marL="0" marR="0" rtl="0" algn="l">
              <a:lnSpc>
                <a:spcPct val="96000"/>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Program Execution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nvSpPr>
        <p:spPr>
          <a:xfrm>
            <a:off x="503237" y="179387"/>
            <a:ext cx="9069387" cy="985837"/>
          </a:xfrm>
          <a:prstGeom prst="rect">
            <a:avLst/>
          </a:prstGeom>
          <a:noFill/>
          <a:ln>
            <a:noFill/>
          </a:ln>
        </p:spPr>
        <p:txBody>
          <a:bodyPr anchorCtr="0" anchor="t" bIns="0" lIns="0" spcFirstLastPara="1" rIns="0" wrap="square" tIns="0">
            <a:noAutofit/>
          </a:bodyPr>
          <a:lstStyle/>
          <a:p>
            <a:pPr indent="0" lvl="0" marL="0" marR="0" rtl="0" algn="l">
              <a:lnSpc>
                <a:spcPct val="88888"/>
              </a:lnSpc>
              <a:spcBef>
                <a:spcPts val="0"/>
              </a:spcBef>
              <a:spcAft>
                <a:spcPts val="0"/>
              </a:spcAft>
              <a:buClr>
                <a:schemeClr val="lt1"/>
              </a:buClr>
              <a:buSzPts val="900"/>
              <a:buFont typeface="Calibri"/>
              <a:buNone/>
            </a:pPr>
            <a:r>
              <a:t/>
            </a:r>
            <a:endParaRPr b="0" i="0" sz="900" u="none">
              <a:solidFill>
                <a:srgbClr val="000000"/>
              </a:solidFill>
              <a:latin typeface="Calibri"/>
              <a:ea typeface="Calibri"/>
              <a:cs typeface="Calibri"/>
              <a:sym typeface="Calibri"/>
            </a:endParaRPr>
          </a:p>
          <a:p>
            <a:pPr indent="0" lvl="0" marL="0" marR="0" rtl="0" algn="l">
              <a:lnSpc>
                <a:spcPct val="96000"/>
              </a:lnSpc>
              <a:spcBef>
                <a:spcPts val="1000"/>
              </a:spcBef>
              <a:spcAft>
                <a:spcPts val="0"/>
              </a:spcAft>
              <a:buClr>
                <a:srgbClr val="7F7F7F"/>
              </a:buClr>
              <a:buSzPts val="4000"/>
              <a:buFont typeface="Times New Roman"/>
              <a:buNone/>
            </a:pPr>
            <a:r>
              <a:rPr b="1" i="0" lang="en-US" sz="4000" u="none">
                <a:solidFill>
                  <a:srgbClr val="7F7F7F"/>
                </a:solidFill>
                <a:latin typeface="Times New Roman"/>
                <a:ea typeface="Times New Roman"/>
                <a:cs typeface="Times New Roman"/>
                <a:sym typeface="Times New Roman"/>
              </a:rPr>
              <a:t>F  e name  subs   ution    ?, *,   .]   ..</a:t>
            </a:r>
            <a:endParaRPr/>
          </a:p>
        </p:txBody>
      </p:sp>
      <p:sp>
        <p:nvSpPr>
          <p:cNvPr id="345" name="Google Shape;345;p40"/>
          <p:cNvSpPr/>
          <p:nvPr/>
        </p:nvSpPr>
        <p:spPr>
          <a:xfrm>
            <a:off x="503237" y="179387"/>
            <a:ext cx="1587" cy="985837"/>
          </a:xfrm>
          <a:custGeom>
            <a:rect b="b" l="l" r="r" t="t"/>
            <a:pathLst>
              <a:path extrusionOk="0" h="986790" w="1587">
                <a:moveTo>
                  <a:pt x="0" y="986790"/>
                </a:moveTo>
                <a:lnTo>
                  <a:pt x="0" y="0"/>
                </a:lnTo>
                <a:lnTo>
                  <a:pt x="0" y="986790"/>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46" name="Google Shape;346;p40"/>
          <p:cNvSpPr/>
          <p:nvPr/>
        </p:nvSpPr>
        <p:spPr>
          <a:xfrm>
            <a:off x="503237" y="179387"/>
            <a:ext cx="9069387" cy="985837"/>
          </a:xfrm>
          <a:custGeom>
            <a:rect b="b" l="l" r="r" t="t"/>
            <a:pathLst>
              <a:path extrusionOk="0" h="986789" w="9070340">
                <a:moveTo>
                  <a:pt x="0" y="0"/>
                </a:moveTo>
                <a:lnTo>
                  <a:pt x="0" y="986789"/>
                </a:lnTo>
                <a:lnTo>
                  <a:pt x="9070340" y="986789"/>
                </a:lnTo>
                <a:lnTo>
                  <a:pt x="9070340" y="0"/>
                </a:lnTo>
                <a:lnTo>
                  <a:pt x="0" y="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47" name="Google Shape;347;p40"/>
          <p:cNvSpPr txBox="1"/>
          <p:nvPr/>
        </p:nvSpPr>
        <p:spPr>
          <a:xfrm>
            <a:off x="622300" y="3397250"/>
            <a:ext cx="293687" cy="4064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FF0000"/>
              </a:buClr>
              <a:buSzPts val="3000"/>
              <a:buFont typeface="Times New Roman"/>
              <a:buNone/>
            </a:pPr>
            <a:r>
              <a:rPr b="1" i="0" lang="en-US" sz="3000" u="none">
                <a:solidFill>
                  <a:srgbClr val="FF0000"/>
                </a:solidFill>
                <a:latin typeface="Times New Roman"/>
                <a:ea typeface="Times New Roman"/>
                <a:cs typeface="Times New Roman"/>
                <a:sym typeface="Times New Roman"/>
              </a:rPr>
              <a:t>?</a:t>
            </a:r>
            <a:endParaRPr/>
          </a:p>
        </p:txBody>
      </p:sp>
      <p:sp>
        <p:nvSpPr>
          <p:cNvPr id="348" name="Google Shape;348;p40"/>
          <p:cNvSpPr txBox="1"/>
          <p:nvPr/>
        </p:nvSpPr>
        <p:spPr>
          <a:xfrm>
            <a:off x="1003300" y="3321050"/>
            <a:ext cx="5392737" cy="430212"/>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Noto Sans Symbols"/>
              <a:buNone/>
            </a:pPr>
            <a:r>
              <a:rPr b="0" i="0" lang="en-US" sz="30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stands for any one character</a:t>
            </a:r>
            <a:endParaRPr/>
          </a:p>
        </p:txBody>
      </p:sp>
      <p:sp>
        <p:nvSpPr>
          <p:cNvPr id="349" name="Google Shape;349;p40"/>
          <p:cNvSpPr txBox="1"/>
          <p:nvPr/>
        </p:nvSpPr>
        <p:spPr>
          <a:xfrm>
            <a:off x="546100" y="4083050"/>
            <a:ext cx="8540750" cy="430212"/>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FF0000"/>
              </a:buClr>
              <a:buSzPts val="3000"/>
              <a:buFont typeface="Times New Roman"/>
              <a:buNone/>
            </a:pPr>
            <a:r>
              <a:rPr b="1" i="0" lang="en-US" sz="3000" u="none">
                <a:solidFill>
                  <a:srgbClr val="FF0000"/>
                </a:solidFill>
                <a:latin typeface="Times New Roman"/>
                <a:ea typeface="Times New Roman"/>
                <a:cs typeface="Times New Roman"/>
                <a:sym typeface="Times New Roman"/>
              </a:rPr>
              <a:t>*</a:t>
            </a:r>
            <a:r>
              <a:rPr b="0" i="0" lang="en-US" sz="3000" u="none">
                <a:solidFill>
                  <a:srgbClr val="000000"/>
                </a:solidFill>
                <a:latin typeface="Times New Roman"/>
                <a:ea typeface="Times New Roman"/>
                <a:cs typeface="Times New Roman"/>
                <a:sym typeface="Times New Roman"/>
              </a:rPr>
              <a:t>   </a:t>
            </a:r>
            <a:r>
              <a:rPr b="0" i="0" lang="en-US" sz="30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any combination of any number of characters.</a:t>
            </a:r>
            <a:endParaRPr/>
          </a:p>
        </p:txBody>
      </p:sp>
      <p:sp>
        <p:nvSpPr>
          <p:cNvPr id="350" name="Google Shape;350;p40"/>
          <p:cNvSpPr txBox="1"/>
          <p:nvPr/>
        </p:nvSpPr>
        <p:spPr>
          <a:xfrm>
            <a:off x="546100" y="4768850"/>
            <a:ext cx="8709025" cy="815975"/>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FF0000"/>
              </a:buClr>
              <a:buSzPts val="3000"/>
              <a:buFont typeface="Times New Roman"/>
              <a:buNone/>
            </a:pPr>
            <a:r>
              <a:rPr b="0" i="0" lang="en-US" sz="3000" u="none">
                <a:solidFill>
                  <a:srgbClr val="FF0000"/>
                </a:solidFill>
                <a:latin typeface="Times New Roman"/>
                <a:ea typeface="Times New Roman"/>
                <a:cs typeface="Times New Roman"/>
                <a:sym typeface="Times New Roman"/>
              </a:rPr>
              <a:t>[ ..]   </a:t>
            </a:r>
            <a:r>
              <a:rPr b="0" i="0" lang="en-US" sz="30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gives the shell a choice  of any one character</a:t>
            </a:r>
            <a:endParaRPr/>
          </a:p>
          <a:p>
            <a:pPr indent="0" lvl="0" marL="12700" marR="0" rtl="0" algn="l">
              <a:lnSpc>
                <a:spcPct val="106666"/>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          from the enclosed list.</a:t>
            </a:r>
            <a:endParaRPr/>
          </a:p>
        </p:txBody>
      </p:sp>
      <p:sp>
        <p:nvSpPr>
          <p:cNvPr id="351" name="Google Shape;351;p40"/>
          <p:cNvSpPr txBox="1"/>
          <p:nvPr/>
        </p:nvSpPr>
        <p:spPr>
          <a:xfrm>
            <a:off x="622300" y="5911850"/>
            <a:ext cx="8709025" cy="817562"/>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FF0000"/>
              </a:buClr>
              <a:buSzPts val="3000"/>
              <a:buFont typeface="Times New Roman"/>
              <a:buNone/>
            </a:pPr>
            <a:r>
              <a:rPr b="0" i="0" lang="en-US" sz="3000" u="none">
                <a:solidFill>
                  <a:srgbClr val="FF0000"/>
                </a:solidFill>
                <a:latin typeface="Times New Roman"/>
                <a:ea typeface="Times New Roman"/>
                <a:cs typeface="Times New Roman"/>
                <a:sym typeface="Times New Roman"/>
              </a:rPr>
              <a:t>[!..]</a:t>
            </a:r>
            <a:r>
              <a:rPr b="0" i="0" lang="en-US" sz="3000" u="none">
                <a:solidFill>
                  <a:srgbClr val="000000"/>
                </a:solidFill>
                <a:latin typeface="Times New Roman"/>
                <a:ea typeface="Times New Roman"/>
                <a:cs typeface="Times New Roman"/>
                <a:sym typeface="Times New Roman"/>
              </a:rPr>
              <a:t>   </a:t>
            </a:r>
            <a:r>
              <a:rPr b="0" i="0" lang="en-US" sz="30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gives the shell a choice  of any one character</a:t>
            </a:r>
            <a:endParaRPr/>
          </a:p>
          <a:p>
            <a:pPr indent="0" lvl="0" marL="12700" marR="0" rtl="0" algn="l">
              <a:lnSpc>
                <a:spcPct val="106666"/>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          except those enclosed in the list. </a:t>
            </a:r>
            <a:endParaRPr/>
          </a:p>
        </p:txBody>
      </p:sp>
      <p:sp>
        <p:nvSpPr>
          <p:cNvPr id="352" name="Google Shape;352;p40"/>
          <p:cNvSpPr txBox="1"/>
          <p:nvPr/>
        </p:nvSpPr>
        <p:spPr>
          <a:xfrm>
            <a:off x="503237" y="179387"/>
            <a:ext cx="9069387" cy="985837"/>
          </a:xfrm>
          <a:prstGeom prst="rect">
            <a:avLst/>
          </a:prstGeom>
          <a:noFill/>
          <a:ln>
            <a:noFill/>
          </a:ln>
        </p:spPr>
        <p:txBody>
          <a:bodyPr anchorCtr="0" anchor="t" bIns="0" lIns="0" spcFirstLastPara="1" rIns="0" wrap="square" tIns="0">
            <a:noAutofit/>
          </a:bodyPr>
          <a:lstStyle/>
          <a:p>
            <a:pPr indent="0" lvl="0" marL="0" marR="0" rtl="0" algn="l">
              <a:lnSpc>
                <a:spcPct val="88888"/>
              </a:lnSpc>
              <a:spcBef>
                <a:spcPts val="0"/>
              </a:spcBef>
              <a:spcAft>
                <a:spcPts val="0"/>
              </a:spcAft>
              <a:buClr>
                <a:schemeClr val="lt1"/>
              </a:buClr>
              <a:buSzPts val="900"/>
              <a:buFont typeface="Calibri"/>
              <a:buNone/>
            </a:pPr>
            <a:r>
              <a:t/>
            </a:r>
            <a:endParaRPr b="0" i="0" sz="900" u="none">
              <a:solidFill>
                <a:srgbClr val="000000"/>
              </a:solidFill>
              <a:latin typeface="Calibri"/>
              <a:ea typeface="Calibri"/>
              <a:cs typeface="Calibri"/>
              <a:sym typeface="Calibri"/>
            </a:endParaRPr>
          </a:p>
          <a:p>
            <a:pPr indent="0" lvl="0" marL="0" marR="0" rtl="0" algn="l">
              <a:lnSpc>
                <a:spcPct val="96000"/>
              </a:lnSpc>
              <a:spcBef>
                <a:spcPts val="1000"/>
              </a:spcBef>
              <a:spcAft>
                <a:spcPts val="0"/>
              </a:spcAft>
              <a:buClr>
                <a:srgbClr val="000000"/>
              </a:buClr>
              <a:buSzPts val="4000"/>
              <a:buFont typeface="Times New Roman"/>
              <a:buNone/>
            </a:pPr>
            <a:r>
              <a:rPr b="1" i="0" lang="en-US" sz="4000" u="sng">
                <a:solidFill>
                  <a:srgbClr val="000000"/>
                </a:solidFill>
                <a:latin typeface="Times New Roman"/>
                <a:ea typeface="Times New Roman"/>
                <a:cs typeface="Times New Roman"/>
                <a:sym typeface="Times New Roman"/>
              </a:rPr>
              <a:t>File name substitution ( ?, *, [..],[!..] )</a:t>
            </a:r>
            <a:endParaRPr/>
          </a:p>
        </p:txBody>
      </p:sp>
      <p:sp>
        <p:nvSpPr>
          <p:cNvPr id="353" name="Google Shape;353;p40"/>
          <p:cNvSpPr txBox="1"/>
          <p:nvPr/>
        </p:nvSpPr>
        <p:spPr>
          <a:xfrm>
            <a:off x="1524000" y="755650"/>
            <a:ext cx="141287"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54" name="Google Shape;354;p40"/>
          <p:cNvSpPr txBox="1"/>
          <p:nvPr/>
        </p:nvSpPr>
        <p:spPr>
          <a:xfrm>
            <a:off x="2989262" y="755650"/>
            <a:ext cx="141287"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55" name="Google Shape;355;p40"/>
          <p:cNvSpPr txBox="1"/>
          <p:nvPr/>
        </p:nvSpPr>
        <p:spPr>
          <a:xfrm>
            <a:off x="6032500" y="755650"/>
            <a:ext cx="138112"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56" name="Google Shape;356;p40"/>
          <p:cNvSpPr txBox="1"/>
          <p:nvPr/>
        </p:nvSpPr>
        <p:spPr>
          <a:xfrm>
            <a:off x="6340475" y="755650"/>
            <a:ext cx="141287"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57" name="Google Shape;357;p40"/>
          <p:cNvSpPr txBox="1"/>
          <p:nvPr/>
        </p:nvSpPr>
        <p:spPr>
          <a:xfrm>
            <a:off x="6932612" y="755650"/>
            <a:ext cx="141287"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58" name="Google Shape;358;p40"/>
          <p:cNvSpPr txBox="1"/>
          <p:nvPr/>
        </p:nvSpPr>
        <p:spPr>
          <a:xfrm>
            <a:off x="7412037" y="755650"/>
            <a:ext cx="141287"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59" name="Google Shape;359;p40"/>
          <p:cNvSpPr txBox="1"/>
          <p:nvPr/>
        </p:nvSpPr>
        <p:spPr>
          <a:xfrm>
            <a:off x="9105900" y="755650"/>
            <a:ext cx="141287"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60" name="Google Shape;360;p40"/>
          <p:cNvSpPr txBox="1"/>
          <p:nvPr/>
        </p:nvSpPr>
        <p:spPr>
          <a:xfrm>
            <a:off x="698500" y="1720850"/>
            <a:ext cx="8839200" cy="1077912"/>
          </a:xfrm>
          <a:prstGeom prst="rect">
            <a:avLst/>
          </a:prstGeom>
          <a:noFill/>
          <a:ln>
            <a:noFill/>
          </a:ln>
        </p:spPr>
        <p:txBody>
          <a:bodyPr anchorCtr="0" anchor="t" bIns="45700" lIns="91425" spcFirstLastPara="1" rIns="91425" wrap="square" tIns="45700">
            <a:spAutoFit/>
          </a:bodyPr>
          <a:lstStyle/>
          <a:p>
            <a:pPr indent="-203200" lvl="0" marL="0" marR="0" rtl="0" algn="just">
              <a:lnSpc>
                <a:spcPct val="100000"/>
              </a:lnSpc>
              <a:spcBef>
                <a:spcPts val="0"/>
              </a:spcBef>
              <a:spcAft>
                <a:spcPts val="0"/>
              </a:spcAft>
              <a:buClr>
                <a:srgbClr val="000000"/>
              </a:buClr>
              <a:buSzPts val="3200"/>
              <a:buFont typeface="Noto Sans Symbols"/>
              <a:buChar char="❑"/>
            </a:pPr>
            <a:r>
              <a:rPr b="0" i="0" lang="en-US" sz="3200" u="none">
                <a:solidFill>
                  <a:schemeClr val="dk1"/>
                </a:solidFill>
                <a:latin typeface="Times New Roman"/>
                <a:ea typeface="Times New Roman"/>
                <a:cs typeface="Times New Roman"/>
                <a:sym typeface="Times New Roman"/>
              </a:rPr>
              <a:t>These metacharacters are used to match the    	filenames in a directory.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nvSpPr>
        <p:spPr>
          <a:xfrm>
            <a:off x="-825500" y="134937"/>
            <a:ext cx="9726612" cy="1157287"/>
          </a:xfrm>
          <a:prstGeom prst="rect">
            <a:avLst/>
          </a:prstGeom>
          <a:noFill/>
          <a:ln>
            <a:noFill/>
          </a:ln>
        </p:spPr>
        <p:txBody>
          <a:bodyPr anchorCtr="0" anchor="t" bIns="0" lIns="0" spcFirstLastPara="1" rIns="0" wrap="square" tIns="0">
            <a:noAutofit/>
          </a:bodyPr>
          <a:lstStyle/>
          <a:p>
            <a:pPr indent="0" lvl="0" marL="2303462" marR="0" rtl="0" algn="l">
              <a:lnSpc>
                <a:spcPct val="104545"/>
              </a:lnSpc>
              <a:spcBef>
                <a:spcPts val="0"/>
              </a:spcBef>
              <a:spcAft>
                <a:spcPts val="0"/>
              </a:spcAft>
              <a:buClr>
                <a:srgbClr val="000000"/>
              </a:buClr>
              <a:buSzPts val="4400"/>
              <a:buFont typeface="Times New Roman"/>
              <a:buNone/>
            </a:pPr>
            <a:r>
              <a:rPr b="1" i="0" lang="en-US" sz="4400" u="sng">
                <a:solidFill>
                  <a:srgbClr val="000000"/>
                </a:solidFill>
                <a:latin typeface="Times New Roman"/>
                <a:ea typeface="Times New Roman"/>
                <a:cs typeface="Times New Roman"/>
                <a:sym typeface="Times New Roman"/>
              </a:rPr>
              <a:t>Examples</a:t>
            </a:r>
            <a:endParaRPr/>
          </a:p>
          <a:p>
            <a:pPr indent="0" lvl="0" marL="2303462" marR="0" rtl="0" algn="l">
              <a:lnSpc>
                <a:spcPct val="153333"/>
              </a:lnSpc>
              <a:spcBef>
                <a:spcPts val="200"/>
              </a:spcBef>
              <a:spcAft>
                <a:spcPts val="0"/>
              </a:spcAft>
              <a:buClr>
                <a:srgbClr val="000000"/>
              </a:buClr>
              <a:buSzPts val="3000"/>
              <a:buFont typeface="Noto Sans Symbols"/>
              <a:buNone/>
            </a:pPr>
            <a:r>
              <a:rPr b="0" i="0" lang="en-US" sz="30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list of all files beginning with character ‘a’.</a:t>
            </a:r>
            <a:endParaRPr/>
          </a:p>
        </p:txBody>
      </p:sp>
      <p:sp>
        <p:nvSpPr>
          <p:cNvPr id="366" name="Google Shape;366;p41"/>
          <p:cNvSpPr txBox="1"/>
          <p:nvPr/>
        </p:nvSpPr>
        <p:spPr>
          <a:xfrm>
            <a:off x="84137" y="860425"/>
            <a:ext cx="1139825" cy="4064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 ls a*</a:t>
            </a:r>
            <a:endParaRPr/>
          </a:p>
        </p:txBody>
      </p:sp>
      <p:sp>
        <p:nvSpPr>
          <p:cNvPr id="367" name="Google Shape;367;p41"/>
          <p:cNvSpPr txBox="1"/>
          <p:nvPr/>
        </p:nvSpPr>
        <p:spPr>
          <a:xfrm>
            <a:off x="84137" y="1873250"/>
            <a:ext cx="1203325" cy="4064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 ls ??</a:t>
            </a:r>
            <a:endParaRPr/>
          </a:p>
        </p:txBody>
      </p:sp>
      <p:sp>
        <p:nvSpPr>
          <p:cNvPr id="368" name="Google Shape;368;p41"/>
          <p:cNvSpPr txBox="1"/>
          <p:nvPr/>
        </p:nvSpPr>
        <p:spPr>
          <a:xfrm>
            <a:off x="1311275" y="1873250"/>
            <a:ext cx="4970462" cy="430212"/>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Noto Sans Symbols"/>
              <a:buNone/>
            </a:pPr>
            <a:r>
              <a:rPr b="0" i="0" lang="en-US" sz="30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list of all those files whose</a:t>
            </a:r>
            <a:endParaRPr/>
          </a:p>
        </p:txBody>
      </p:sp>
      <p:sp>
        <p:nvSpPr>
          <p:cNvPr id="369" name="Google Shape;369;p41"/>
          <p:cNvSpPr txBox="1"/>
          <p:nvPr/>
        </p:nvSpPr>
        <p:spPr>
          <a:xfrm>
            <a:off x="5803900" y="1873250"/>
            <a:ext cx="2578100" cy="4064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names are two</a:t>
            </a:r>
            <a:endParaRPr/>
          </a:p>
        </p:txBody>
      </p:sp>
      <p:sp>
        <p:nvSpPr>
          <p:cNvPr id="370" name="Google Shape;370;p41"/>
          <p:cNvSpPr txBox="1"/>
          <p:nvPr/>
        </p:nvSpPr>
        <p:spPr>
          <a:xfrm>
            <a:off x="1612900" y="2330450"/>
            <a:ext cx="3276600" cy="360362"/>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characters long.</a:t>
            </a:r>
            <a:endParaRPr/>
          </a:p>
        </p:txBody>
      </p:sp>
      <p:sp>
        <p:nvSpPr>
          <p:cNvPr id="371" name="Google Shape;371;p41"/>
          <p:cNvSpPr txBox="1"/>
          <p:nvPr/>
        </p:nvSpPr>
        <p:spPr>
          <a:xfrm>
            <a:off x="84137" y="3297237"/>
            <a:ext cx="6197600" cy="817562"/>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$ls a?b? </a:t>
            </a:r>
            <a:r>
              <a:rPr b="0" i="0" lang="en-US" sz="30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list of all files whose first</a:t>
            </a:r>
            <a:endParaRPr/>
          </a:p>
          <a:p>
            <a:pPr indent="0" lvl="0" marL="12700" marR="0" rtl="0" algn="l">
              <a:lnSpc>
                <a:spcPct val="106666"/>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                 third character is ‘b’</a:t>
            </a:r>
            <a:endParaRPr/>
          </a:p>
        </p:txBody>
      </p:sp>
      <p:sp>
        <p:nvSpPr>
          <p:cNvPr id="372" name="Google Shape;372;p41"/>
          <p:cNvSpPr txBox="1"/>
          <p:nvPr/>
        </p:nvSpPr>
        <p:spPr>
          <a:xfrm>
            <a:off x="5803900" y="3321050"/>
            <a:ext cx="3032125" cy="382587"/>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character is ‘a’</a:t>
            </a:r>
            <a:endParaRPr/>
          </a:p>
        </p:txBody>
      </p:sp>
      <p:sp>
        <p:nvSpPr>
          <p:cNvPr id="373" name="Google Shape;373;p41"/>
          <p:cNvSpPr txBox="1"/>
          <p:nvPr/>
        </p:nvSpPr>
        <p:spPr>
          <a:xfrm>
            <a:off x="8242300" y="3321050"/>
            <a:ext cx="1319212" cy="382587"/>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and</a:t>
            </a:r>
            <a:endParaRPr/>
          </a:p>
        </p:txBody>
      </p:sp>
      <p:sp>
        <p:nvSpPr>
          <p:cNvPr id="374" name="Google Shape;374;p41"/>
          <p:cNvSpPr txBox="1"/>
          <p:nvPr/>
        </p:nvSpPr>
        <p:spPr>
          <a:xfrm>
            <a:off x="84137" y="4721225"/>
            <a:ext cx="2406650" cy="815975"/>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$ls [c-z]*</a:t>
            </a:r>
            <a:endParaRPr/>
          </a:p>
          <a:p>
            <a:pPr indent="0" lvl="0" marL="0" marR="0" rtl="0" algn="l">
              <a:lnSpc>
                <a:spcPct val="100000"/>
              </a:lnSpc>
              <a:spcBef>
                <a:spcPts val="0"/>
              </a:spcBef>
              <a:spcAft>
                <a:spcPts val="0"/>
              </a:spcAft>
              <a:buNone/>
            </a:pPr>
            <a:r>
              <a:t/>
            </a:r>
            <a:endParaRPr b="0" i="0" sz="3000" u="none">
              <a:solidFill>
                <a:srgbClr val="000000"/>
              </a:solidFill>
              <a:latin typeface="Times New Roman"/>
              <a:ea typeface="Times New Roman"/>
              <a:cs typeface="Times New Roman"/>
              <a:sym typeface="Times New Roman"/>
            </a:endParaRPr>
          </a:p>
        </p:txBody>
      </p:sp>
      <p:sp>
        <p:nvSpPr>
          <p:cNvPr id="375" name="Google Shape;375;p41"/>
          <p:cNvSpPr txBox="1"/>
          <p:nvPr/>
        </p:nvSpPr>
        <p:spPr>
          <a:xfrm>
            <a:off x="1765300" y="4692650"/>
            <a:ext cx="7091362" cy="458787"/>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Noto Sans Symbols"/>
              <a:buNone/>
            </a:pPr>
            <a:r>
              <a:rPr b="0" i="0" lang="en-US" sz="30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the range of ‘c’ to ‘z’</a:t>
            </a:r>
            <a:endParaRPr/>
          </a:p>
          <a:p>
            <a:pPr indent="0" lvl="0" marL="0" marR="0" rtl="0" algn="l">
              <a:lnSpc>
                <a:spcPct val="100000"/>
              </a:lnSpc>
              <a:spcBef>
                <a:spcPts val="0"/>
              </a:spcBef>
              <a:spcAft>
                <a:spcPts val="0"/>
              </a:spcAft>
              <a:buNone/>
            </a:pPr>
            <a:r>
              <a:t/>
            </a:r>
            <a:endParaRPr b="0" i="0" sz="3000" u="none">
              <a:solidFill>
                <a:srgbClr val="000000"/>
              </a:solidFill>
              <a:latin typeface="Times New Roman"/>
              <a:ea typeface="Times New Roman"/>
              <a:cs typeface="Times New Roman"/>
              <a:sym typeface="Times New Roman"/>
            </a:endParaRPr>
          </a:p>
        </p:txBody>
      </p:sp>
      <p:sp>
        <p:nvSpPr>
          <p:cNvPr id="376" name="Google Shape;376;p41"/>
          <p:cNvSpPr txBox="1"/>
          <p:nvPr/>
        </p:nvSpPr>
        <p:spPr>
          <a:xfrm>
            <a:off x="84137" y="6143625"/>
            <a:ext cx="5770562" cy="817562"/>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$ls [!d-m]* </a:t>
            </a:r>
            <a:r>
              <a:rPr b="0" i="0" lang="en-US" sz="30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list of all files whose</a:t>
            </a:r>
            <a:endParaRPr/>
          </a:p>
          <a:p>
            <a:pPr indent="0" lvl="0" marL="12700" marR="0" rtl="0" algn="l">
              <a:lnSpc>
                <a:spcPct val="106666"/>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                      anything  other than an alphabet</a:t>
            </a:r>
            <a:endParaRPr/>
          </a:p>
        </p:txBody>
      </p:sp>
      <p:sp>
        <p:nvSpPr>
          <p:cNvPr id="377" name="Google Shape;377;p41"/>
          <p:cNvSpPr txBox="1"/>
          <p:nvPr/>
        </p:nvSpPr>
        <p:spPr>
          <a:xfrm>
            <a:off x="5853112" y="6143625"/>
            <a:ext cx="3836987" cy="817562"/>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first character is</a:t>
            </a:r>
            <a:endParaRPr/>
          </a:p>
          <a:p>
            <a:pPr indent="0" lvl="0" marL="12700" marR="0" rtl="0" algn="l">
              <a:lnSpc>
                <a:spcPct val="106666"/>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in the range ‘d’ to</a:t>
            </a:r>
            <a:endParaRPr/>
          </a:p>
        </p:txBody>
      </p:sp>
      <p:sp>
        <p:nvSpPr>
          <p:cNvPr id="378" name="Google Shape;378;p41"/>
          <p:cNvSpPr txBox="1"/>
          <p:nvPr/>
        </p:nvSpPr>
        <p:spPr>
          <a:xfrm>
            <a:off x="8883650" y="6554787"/>
            <a:ext cx="674687" cy="4064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2"/>
          <p:cNvSpPr txBox="1"/>
          <p:nvPr/>
        </p:nvSpPr>
        <p:spPr>
          <a:xfrm>
            <a:off x="503237" y="157162"/>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7F7F7F"/>
              </a:buClr>
              <a:buSzPts val="4400"/>
              <a:buFont typeface="Times New Roman"/>
              <a:buNone/>
            </a:pPr>
            <a:r>
              <a:rPr b="0" i="0" lang="en-US" sz="4400" u="none">
                <a:solidFill>
                  <a:srgbClr val="7F7F7F"/>
                </a:solidFill>
                <a:latin typeface="Times New Roman"/>
                <a:ea typeface="Times New Roman"/>
                <a:cs typeface="Times New Roman"/>
                <a:sym typeface="Times New Roman"/>
              </a:rPr>
              <a:t>I/O Red   ection(&gt;,  &lt;, &gt;&gt;)</a:t>
            </a:r>
            <a:endParaRPr/>
          </a:p>
        </p:txBody>
      </p:sp>
      <p:sp>
        <p:nvSpPr>
          <p:cNvPr id="384" name="Google Shape;384;p42"/>
          <p:cNvSpPr/>
          <p:nvPr/>
        </p:nvSpPr>
        <p:spPr>
          <a:xfrm>
            <a:off x="503237" y="157162"/>
            <a:ext cx="9069387" cy="1262062"/>
          </a:xfrm>
          <a:custGeom>
            <a:rect b="b" l="l" r="r" t="t"/>
            <a:pathLst>
              <a:path extrusionOk="0" h="1261110" w="9070340">
                <a:moveTo>
                  <a:pt x="0" y="0"/>
                </a:moveTo>
                <a:lnTo>
                  <a:pt x="0" y="1261110"/>
                </a:lnTo>
                <a:lnTo>
                  <a:pt x="9070340" y="1261110"/>
                </a:lnTo>
                <a:lnTo>
                  <a:pt x="9070340" y="0"/>
                </a:lnTo>
                <a:lnTo>
                  <a:pt x="0" y="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85" name="Google Shape;385;p42"/>
          <p:cNvSpPr txBox="1"/>
          <p:nvPr/>
        </p:nvSpPr>
        <p:spPr>
          <a:xfrm>
            <a:off x="587375" y="1525587"/>
            <a:ext cx="8953500" cy="738187"/>
          </a:xfrm>
          <a:prstGeom prst="rect">
            <a:avLst/>
          </a:prstGeom>
          <a:noFill/>
          <a:ln>
            <a:noFill/>
          </a:ln>
        </p:spPr>
        <p:txBody>
          <a:bodyPr anchorCtr="0" anchor="t" bIns="0" lIns="0" spcFirstLastPara="1" rIns="0" wrap="square" tIns="0">
            <a:noAutofit/>
          </a:bodyPr>
          <a:lstStyle/>
          <a:p>
            <a:pPr indent="0" lvl="0" marL="12700" marR="0" rtl="0" algn="l">
              <a:lnSpc>
                <a:spcPct val="103703"/>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M&gt;&amp;N     </a:t>
            </a:r>
            <a:r>
              <a:rPr b="0" i="0" lang="en-US" sz="2400" u="none">
                <a:solidFill>
                  <a:srgbClr val="000000"/>
                </a:solidFill>
                <a:latin typeface="Noto Sans Symbols"/>
                <a:ea typeface="Noto Sans Symbols"/>
                <a:cs typeface="Noto Sans Symbols"/>
                <a:sym typeface="Noto Sans Symbols"/>
              </a:rPr>
              <a:t>→</a:t>
            </a:r>
            <a:r>
              <a:rPr b="0" i="0" lang="en-US" sz="2700" u="none">
                <a:solidFill>
                  <a:srgbClr val="000000"/>
                </a:solidFill>
                <a:latin typeface="Times New Roman"/>
                <a:ea typeface="Times New Roman"/>
                <a:cs typeface="Times New Roman"/>
                <a:sym typeface="Times New Roman"/>
              </a:rPr>
              <a:t> Merges the standard output and standard error if</a:t>
            </a:r>
            <a:endParaRPr/>
          </a:p>
          <a:p>
            <a:pPr indent="0" lvl="0" marL="12700" marR="0" rtl="0" algn="l">
              <a:lnSpc>
                <a:spcPct val="103703"/>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m=1 and n=2.</a:t>
            </a:r>
            <a:endParaRPr/>
          </a:p>
        </p:txBody>
      </p:sp>
      <p:sp>
        <p:nvSpPr>
          <p:cNvPr id="386" name="Google Shape;386;p42"/>
          <p:cNvSpPr txBox="1"/>
          <p:nvPr/>
        </p:nvSpPr>
        <p:spPr>
          <a:xfrm>
            <a:off x="587375" y="2806700"/>
            <a:ext cx="8518525" cy="368300"/>
          </a:xfrm>
          <a:prstGeom prst="rect">
            <a:avLst/>
          </a:prstGeom>
          <a:noFill/>
          <a:ln>
            <a:noFill/>
          </a:ln>
        </p:spPr>
        <p:txBody>
          <a:bodyPr anchorCtr="0" anchor="t" bIns="0" lIns="0" spcFirstLastPara="1" rIns="0" wrap="square" tIns="0">
            <a:noAutofit/>
          </a:bodyPr>
          <a:lstStyle/>
          <a:p>
            <a:pPr indent="0" lvl="0" marL="12700" marR="0" rtl="0" algn="l">
              <a:lnSpc>
                <a:spcPct val="103703"/>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Here m and n denote file descriptors. They can  take the</a:t>
            </a:r>
            <a:endParaRPr/>
          </a:p>
        </p:txBody>
      </p:sp>
      <p:sp>
        <p:nvSpPr>
          <p:cNvPr id="387" name="Google Shape;387;p42"/>
          <p:cNvSpPr txBox="1"/>
          <p:nvPr/>
        </p:nvSpPr>
        <p:spPr>
          <a:xfrm>
            <a:off x="923925" y="3176587"/>
            <a:ext cx="6962775" cy="739775"/>
          </a:xfrm>
          <a:prstGeom prst="rect">
            <a:avLst/>
          </a:prstGeom>
          <a:noFill/>
          <a:ln>
            <a:noFill/>
          </a:ln>
        </p:spPr>
        <p:txBody>
          <a:bodyPr anchorCtr="0" anchor="t" bIns="0" lIns="0" spcFirstLastPara="1" rIns="0" wrap="square" tIns="0">
            <a:noAutofit/>
          </a:bodyPr>
          <a:lstStyle/>
          <a:p>
            <a:pPr indent="0" lvl="0" marL="12700" marR="0" rtl="0" algn="l">
              <a:lnSpc>
                <a:spcPct val="103703"/>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values 0,1,2,  representing standard input and</a:t>
            </a:r>
            <a:endParaRPr/>
          </a:p>
          <a:p>
            <a:pPr indent="0" lvl="0" marL="12700" marR="0" rtl="0" algn="l">
              <a:lnSpc>
                <a:spcPct val="107407"/>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output and standard error respectively.</a:t>
            </a:r>
            <a:endParaRPr/>
          </a:p>
        </p:txBody>
      </p:sp>
      <p:sp>
        <p:nvSpPr>
          <p:cNvPr id="388" name="Google Shape;388;p42"/>
          <p:cNvSpPr txBox="1"/>
          <p:nvPr/>
        </p:nvSpPr>
        <p:spPr>
          <a:xfrm>
            <a:off x="7327900" y="3168650"/>
            <a:ext cx="1412875" cy="368300"/>
          </a:xfrm>
          <a:prstGeom prst="rect">
            <a:avLst/>
          </a:prstGeom>
          <a:noFill/>
          <a:ln>
            <a:noFill/>
          </a:ln>
        </p:spPr>
        <p:txBody>
          <a:bodyPr anchorCtr="0" anchor="t" bIns="0" lIns="0" spcFirstLastPara="1" rIns="0" wrap="square" tIns="0">
            <a:noAutofit/>
          </a:bodyPr>
          <a:lstStyle/>
          <a:p>
            <a:pPr indent="0" lvl="0" marL="12700" marR="0" rtl="0" algn="l">
              <a:lnSpc>
                <a:spcPct val="103703"/>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standard</a:t>
            </a:r>
            <a:endParaRPr/>
          </a:p>
        </p:txBody>
      </p:sp>
      <p:sp>
        <p:nvSpPr>
          <p:cNvPr id="389" name="Google Shape;389;p42"/>
          <p:cNvSpPr txBox="1"/>
          <p:nvPr/>
        </p:nvSpPr>
        <p:spPr>
          <a:xfrm>
            <a:off x="587375" y="4457700"/>
            <a:ext cx="3640137" cy="823912"/>
          </a:xfrm>
          <a:prstGeom prst="rect">
            <a:avLst/>
          </a:prstGeom>
          <a:noFill/>
          <a:ln>
            <a:noFill/>
          </a:ln>
        </p:spPr>
        <p:txBody>
          <a:bodyPr anchorCtr="0" anchor="t" bIns="0" lIns="0" spcFirstLastPara="1" rIns="0" wrap="square" tIns="0">
            <a:noAutofit/>
          </a:bodyPr>
          <a:lstStyle/>
          <a:p>
            <a:pPr indent="0" lvl="0" marL="12700" marR="0" rtl="0" algn="l">
              <a:lnSpc>
                <a:spcPct val="103703"/>
              </a:lnSpc>
              <a:spcBef>
                <a:spcPts val="0"/>
              </a:spcBef>
              <a:spcAft>
                <a:spcPts val="0"/>
              </a:spcAft>
              <a:buClr>
                <a:srgbClr val="000000"/>
              </a:buClr>
              <a:buSzPts val="2700"/>
              <a:buFont typeface="Times New Roman"/>
              <a:buNone/>
            </a:pPr>
            <a:r>
              <a:rPr b="0" i="0" lang="en-US" sz="2700" u="sng">
                <a:solidFill>
                  <a:srgbClr val="000000"/>
                </a:solidFill>
                <a:latin typeface="Times New Roman"/>
                <a:ea typeface="Times New Roman"/>
                <a:cs typeface="Times New Roman"/>
                <a:sym typeface="Times New Roman"/>
              </a:rPr>
              <a:t>Example</a:t>
            </a:r>
            <a:endParaRPr/>
          </a:p>
          <a:p>
            <a:pPr indent="0" lvl="0" marL="12700" marR="0" rtl="0" algn="l">
              <a:lnSpc>
                <a:spcPct val="96000"/>
              </a:lnSpc>
              <a:spcBef>
                <a:spcPts val="30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 ls &gt; myfile 2 &gt; &amp;1</a:t>
            </a:r>
            <a:endParaRPr/>
          </a:p>
        </p:txBody>
      </p:sp>
      <p:sp>
        <p:nvSpPr>
          <p:cNvPr id="390" name="Google Shape;390;p42"/>
          <p:cNvSpPr txBox="1"/>
          <p:nvPr/>
        </p:nvSpPr>
        <p:spPr>
          <a:xfrm>
            <a:off x="587375" y="5370512"/>
            <a:ext cx="2081212" cy="368300"/>
          </a:xfrm>
          <a:prstGeom prst="rect">
            <a:avLst/>
          </a:prstGeom>
          <a:noFill/>
          <a:ln>
            <a:noFill/>
          </a:ln>
        </p:spPr>
        <p:txBody>
          <a:bodyPr anchorCtr="0" anchor="t" bIns="0" lIns="0" spcFirstLastPara="1" rIns="0" wrap="square" tIns="0">
            <a:noAutofit/>
          </a:bodyPr>
          <a:lstStyle/>
          <a:p>
            <a:pPr indent="0" lvl="0" marL="12700" marR="0" rtl="0" algn="l">
              <a:lnSpc>
                <a:spcPct val="103703"/>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o/p : consists</a:t>
            </a:r>
            <a:endParaRPr/>
          </a:p>
        </p:txBody>
      </p:sp>
      <p:sp>
        <p:nvSpPr>
          <p:cNvPr id="391" name="Google Shape;391;p42"/>
          <p:cNvSpPr txBox="1"/>
          <p:nvPr/>
        </p:nvSpPr>
        <p:spPr>
          <a:xfrm>
            <a:off x="2782887" y="5370512"/>
            <a:ext cx="4672012" cy="368300"/>
          </a:xfrm>
          <a:prstGeom prst="rect">
            <a:avLst/>
          </a:prstGeom>
          <a:noFill/>
          <a:ln>
            <a:noFill/>
          </a:ln>
        </p:spPr>
        <p:txBody>
          <a:bodyPr anchorCtr="0" anchor="t" bIns="0" lIns="0" spcFirstLastPara="1" rIns="0" wrap="square" tIns="0">
            <a:noAutofit/>
          </a:bodyPr>
          <a:lstStyle/>
          <a:p>
            <a:pPr indent="0" lvl="0" marL="12700" marR="0" rtl="0" algn="l">
              <a:lnSpc>
                <a:spcPct val="103703"/>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o/p of   ls in file myfile.</a:t>
            </a:r>
            <a:endParaRPr/>
          </a:p>
        </p:txBody>
      </p:sp>
      <p:sp>
        <p:nvSpPr>
          <p:cNvPr id="392" name="Google Shape;392;p42"/>
          <p:cNvSpPr txBox="1"/>
          <p:nvPr/>
        </p:nvSpPr>
        <p:spPr>
          <a:xfrm>
            <a:off x="587375" y="6281737"/>
            <a:ext cx="7075487" cy="368300"/>
          </a:xfrm>
          <a:prstGeom prst="rect">
            <a:avLst/>
          </a:prstGeom>
          <a:noFill/>
          <a:ln>
            <a:noFill/>
          </a:ln>
        </p:spPr>
        <p:txBody>
          <a:bodyPr anchorCtr="0" anchor="t" bIns="0" lIns="0" spcFirstLastPara="1" rIns="0" wrap="square" tIns="0">
            <a:noAutofit/>
          </a:bodyPr>
          <a:lstStyle/>
          <a:p>
            <a:pPr indent="0" lvl="0" marL="12700" marR="0" rtl="0" algn="l">
              <a:lnSpc>
                <a:spcPct val="103703"/>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The o/p of time is always sent on the standard</a:t>
            </a:r>
            <a:endParaRPr/>
          </a:p>
        </p:txBody>
      </p:sp>
      <p:sp>
        <p:nvSpPr>
          <p:cNvPr id="393" name="Google Shape;393;p42"/>
          <p:cNvSpPr txBox="1"/>
          <p:nvPr/>
        </p:nvSpPr>
        <p:spPr>
          <a:xfrm>
            <a:off x="7023100" y="6369050"/>
            <a:ext cx="1535112" cy="280987"/>
          </a:xfrm>
          <a:prstGeom prst="rect">
            <a:avLst/>
          </a:prstGeom>
          <a:noFill/>
          <a:ln>
            <a:noFill/>
          </a:ln>
        </p:spPr>
        <p:txBody>
          <a:bodyPr anchorCtr="0" anchor="t" bIns="0" lIns="0" spcFirstLastPara="1" rIns="0" wrap="square" tIns="0">
            <a:noAutofit/>
          </a:bodyPr>
          <a:lstStyle/>
          <a:p>
            <a:pPr indent="0" lvl="0" marL="12700" marR="0" rtl="0" algn="l">
              <a:lnSpc>
                <a:spcPct val="103703"/>
              </a:lnSpc>
              <a:spcBef>
                <a:spcPts val="0"/>
              </a:spcBef>
              <a:spcAft>
                <a:spcPts val="0"/>
              </a:spcAft>
              <a:buClr>
                <a:srgbClr val="000000"/>
              </a:buClr>
              <a:buSzPts val="2700"/>
              <a:buFont typeface="Times New Roman"/>
              <a:buNone/>
            </a:pPr>
            <a:r>
              <a:rPr b="0" i="0" lang="en-US" sz="2700" u="none">
                <a:solidFill>
                  <a:srgbClr val="000000"/>
                </a:solidFill>
                <a:latin typeface="Times New Roman"/>
                <a:ea typeface="Times New Roman"/>
                <a:cs typeface="Times New Roman"/>
                <a:sym typeface="Times New Roman"/>
              </a:rPr>
              <a:t>error.</a:t>
            </a:r>
            <a:endParaRPr/>
          </a:p>
        </p:txBody>
      </p:sp>
      <p:sp>
        <p:nvSpPr>
          <p:cNvPr id="394" name="Google Shape;394;p42"/>
          <p:cNvSpPr txBox="1"/>
          <p:nvPr/>
        </p:nvSpPr>
        <p:spPr>
          <a:xfrm>
            <a:off x="503237" y="157162"/>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I/O Redirection(&gt;, &lt;, &gt;&gt;)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p:nvPr/>
        </p:nvSpPr>
        <p:spPr>
          <a:xfrm>
            <a:off x="503237" y="85725"/>
            <a:ext cx="9072562" cy="1260475"/>
          </a:xfrm>
          <a:custGeom>
            <a:rect b="b" l="l" r="r" t="t"/>
            <a:pathLst>
              <a:path extrusionOk="0" h="1261109" w="9072880">
                <a:moveTo>
                  <a:pt x="0" y="0"/>
                </a:moveTo>
                <a:lnTo>
                  <a:pt x="0" y="1261109"/>
                </a:lnTo>
                <a:lnTo>
                  <a:pt x="9072880" y="1261109"/>
                </a:lnTo>
                <a:lnTo>
                  <a:pt x="9072880" y="0"/>
                </a:lnTo>
                <a:lnTo>
                  <a:pt x="0" y="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00" name="Google Shape;400;p43"/>
          <p:cNvSpPr txBox="1"/>
          <p:nvPr/>
        </p:nvSpPr>
        <p:spPr>
          <a:xfrm>
            <a:off x="300037" y="1720850"/>
            <a:ext cx="6838950" cy="404812"/>
          </a:xfrm>
          <a:prstGeom prst="rect">
            <a:avLst/>
          </a:prstGeom>
          <a:noFill/>
          <a:ln>
            <a:noFill/>
          </a:ln>
        </p:spPr>
        <p:txBody>
          <a:bodyPr anchorCtr="0" anchor="t" bIns="0" lIns="0" spcFirstLastPara="1" rIns="0" wrap="square" tIns="0">
            <a:noAutofit/>
          </a:bodyPr>
          <a:lstStyle/>
          <a:p>
            <a:pPr indent="0" lvl="0" marL="12700" marR="0" rtl="0" algn="l">
              <a:lnSpc>
                <a:spcPct val="103571"/>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t>
            </a:r>
            <a:r>
              <a:rPr b="0" i="0" lang="en-US" sz="2800" u="none">
                <a:solidFill>
                  <a:srgbClr val="000000"/>
                </a:solidFill>
                <a:latin typeface="Noto Sans Symbols"/>
                <a:ea typeface="Noto Sans Symbols"/>
                <a:cs typeface="Noto Sans Symbols"/>
                <a:sym typeface="Noto Sans Symbols"/>
              </a:rPr>
              <a:t>  →  </a:t>
            </a:r>
            <a:r>
              <a:rPr b="0" i="0" lang="en-US" sz="2800" u="none">
                <a:solidFill>
                  <a:srgbClr val="000000"/>
                </a:solidFill>
                <a:latin typeface="Times New Roman"/>
                <a:ea typeface="Times New Roman"/>
                <a:cs typeface="Times New Roman"/>
                <a:sym typeface="Times New Roman"/>
              </a:rPr>
              <a:t> To run more than one command in one  </a:t>
            </a:r>
            <a:endParaRPr/>
          </a:p>
        </p:txBody>
      </p:sp>
      <p:sp>
        <p:nvSpPr>
          <p:cNvPr id="401" name="Google Shape;401;p43"/>
          <p:cNvSpPr txBox="1"/>
          <p:nvPr/>
        </p:nvSpPr>
        <p:spPr>
          <a:xfrm>
            <a:off x="6794500" y="1720850"/>
            <a:ext cx="1508125" cy="381000"/>
          </a:xfrm>
          <a:prstGeom prst="rect">
            <a:avLst/>
          </a:prstGeom>
          <a:noFill/>
          <a:ln>
            <a:noFill/>
          </a:ln>
        </p:spPr>
        <p:txBody>
          <a:bodyPr anchorCtr="0" anchor="t" bIns="0" lIns="0" spcFirstLastPara="1" rIns="0" wrap="square" tIns="0">
            <a:noAutofit/>
          </a:bodyPr>
          <a:lstStyle/>
          <a:p>
            <a:pPr indent="0" lvl="0" marL="12700" marR="0" rtl="0" algn="l">
              <a:lnSpc>
                <a:spcPct val="103571"/>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stroke. </a:t>
            </a:r>
            <a:endParaRPr/>
          </a:p>
        </p:txBody>
      </p:sp>
      <p:sp>
        <p:nvSpPr>
          <p:cNvPr id="402" name="Google Shape;402;p43"/>
          <p:cNvSpPr txBox="1"/>
          <p:nvPr/>
        </p:nvSpPr>
        <p:spPr>
          <a:xfrm>
            <a:off x="300037" y="2690812"/>
            <a:ext cx="6265862" cy="404812"/>
          </a:xfrm>
          <a:prstGeom prst="rect">
            <a:avLst/>
          </a:prstGeom>
          <a:noFill/>
          <a:ln>
            <a:noFill/>
          </a:ln>
        </p:spPr>
        <p:txBody>
          <a:bodyPr anchorCtr="0" anchor="t" bIns="0" lIns="0" spcFirstLastPara="1" rIns="0" wrap="square" tIns="0">
            <a:noAutofit/>
          </a:bodyPr>
          <a:lstStyle/>
          <a:p>
            <a:pPr indent="0" lvl="0" marL="12700" marR="0" rtl="0" algn="l">
              <a:lnSpc>
                <a:spcPct val="103571"/>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t>
            </a:r>
            <a:r>
              <a:rPr b="0" i="0" lang="en-US" sz="2800" u="none">
                <a:solidFill>
                  <a:srgbClr val="000000"/>
                </a:solidFill>
                <a:latin typeface="Noto Sans Symbols"/>
                <a:ea typeface="Noto Sans Symbols"/>
                <a:cs typeface="Noto Sans Symbols"/>
                <a:sym typeface="Noto Sans Symbols"/>
              </a:rPr>
              <a:t> → </a:t>
            </a:r>
            <a:r>
              <a:rPr b="0" i="0" lang="en-US" sz="2800" u="none">
                <a:solidFill>
                  <a:srgbClr val="000000"/>
                </a:solidFill>
                <a:latin typeface="Times New Roman"/>
                <a:ea typeface="Times New Roman"/>
                <a:cs typeface="Times New Roman"/>
                <a:sym typeface="Times New Roman"/>
              </a:rPr>
              <a:t>To run commands in sub  shell.</a:t>
            </a:r>
            <a:endParaRPr/>
          </a:p>
        </p:txBody>
      </p:sp>
      <p:sp>
        <p:nvSpPr>
          <p:cNvPr id="403" name="Google Shape;403;p43"/>
          <p:cNvSpPr txBox="1"/>
          <p:nvPr/>
        </p:nvSpPr>
        <p:spPr>
          <a:xfrm>
            <a:off x="300037" y="3660775"/>
            <a:ext cx="6527800" cy="404812"/>
          </a:xfrm>
          <a:prstGeom prst="rect">
            <a:avLst/>
          </a:prstGeom>
          <a:noFill/>
          <a:ln>
            <a:noFill/>
          </a:ln>
        </p:spPr>
        <p:txBody>
          <a:bodyPr anchorCtr="0" anchor="t" bIns="0" lIns="0" spcFirstLastPara="1" rIns="0" wrap="square" tIns="0">
            <a:noAutofit/>
          </a:bodyPr>
          <a:lstStyle/>
          <a:p>
            <a:pPr indent="0" lvl="0" marL="12700" marR="0" rtl="0" algn="l">
              <a:lnSpc>
                <a:spcPct val="103571"/>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&amp;   </a:t>
            </a:r>
            <a:r>
              <a:rPr b="0" i="0" lang="en-US" sz="2800" u="none">
                <a:solidFill>
                  <a:srgbClr val="000000"/>
                </a:solidFill>
                <a:latin typeface="Noto Sans Symbols"/>
                <a:ea typeface="Noto Sans Symbols"/>
                <a:cs typeface="Noto Sans Symbols"/>
                <a:sym typeface="Noto Sans Symbols"/>
              </a:rPr>
              <a:t>→ </a:t>
            </a:r>
            <a:r>
              <a:rPr b="0" i="0" lang="en-US" sz="2800" u="none">
                <a:solidFill>
                  <a:srgbClr val="000000"/>
                </a:solidFill>
                <a:latin typeface="Times New Roman"/>
                <a:ea typeface="Times New Roman"/>
                <a:cs typeface="Times New Roman"/>
                <a:sym typeface="Times New Roman"/>
              </a:rPr>
              <a:t>Runs  the process in the background.</a:t>
            </a:r>
            <a:endParaRPr/>
          </a:p>
        </p:txBody>
      </p:sp>
      <p:sp>
        <p:nvSpPr>
          <p:cNvPr id="404" name="Google Shape;404;p43"/>
          <p:cNvSpPr txBox="1"/>
          <p:nvPr/>
        </p:nvSpPr>
        <p:spPr>
          <a:xfrm>
            <a:off x="300037" y="4632325"/>
            <a:ext cx="6502400" cy="404812"/>
          </a:xfrm>
          <a:prstGeom prst="rect">
            <a:avLst/>
          </a:prstGeom>
          <a:noFill/>
          <a:ln>
            <a:noFill/>
          </a:ln>
        </p:spPr>
        <p:txBody>
          <a:bodyPr anchorCtr="0" anchor="t" bIns="0" lIns="0" spcFirstLastPara="1" rIns="0" wrap="square" tIns="0">
            <a:noAutofit/>
          </a:bodyPr>
          <a:lstStyle/>
          <a:p>
            <a:pPr indent="0" lvl="0" marL="12700" marR="0" rtl="0" algn="l">
              <a:lnSpc>
                <a:spcPct val="103571"/>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&amp;&amp;   </a:t>
            </a:r>
            <a:r>
              <a:rPr b="0" i="0" lang="en-US" sz="2800" u="none">
                <a:solidFill>
                  <a:srgbClr val="000000"/>
                </a:solidFill>
                <a:latin typeface="Noto Sans Symbols"/>
                <a:ea typeface="Noto Sans Symbols"/>
                <a:cs typeface="Noto Sans Symbols"/>
                <a:sym typeface="Noto Sans Symbols"/>
              </a:rPr>
              <a:t>→ </a:t>
            </a:r>
            <a:r>
              <a:rPr b="0" i="0" lang="en-US" sz="2800" u="none">
                <a:solidFill>
                  <a:srgbClr val="000000"/>
                </a:solidFill>
                <a:latin typeface="Times New Roman"/>
                <a:ea typeface="Times New Roman"/>
                <a:cs typeface="Times New Roman"/>
                <a:sym typeface="Times New Roman"/>
              </a:rPr>
              <a:t>To execute the second command if</a:t>
            </a:r>
            <a:endParaRPr/>
          </a:p>
        </p:txBody>
      </p:sp>
      <p:sp>
        <p:nvSpPr>
          <p:cNvPr id="405" name="Google Shape;405;p43"/>
          <p:cNvSpPr txBox="1"/>
          <p:nvPr/>
        </p:nvSpPr>
        <p:spPr>
          <a:xfrm>
            <a:off x="6794500" y="4632325"/>
            <a:ext cx="2971800" cy="381000"/>
          </a:xfrm>
          <a:prstGeom prst="rect">
            <a:avLst/>
          </a:prstGeom>
          <a:noFill/>
          <a:ln>
            <a:noFill/>
          </a:ln>
        </p:spPr>
        <p:txBody>
          <a:bodyPr anchorCtr="0" anchor="t" bIns="0" lIns="0" spcFirstLastPara="1" rIns="0" wrap="square" tIns="0">
            <a:noAutofit/>
          </a:bodyPr>
          <a:lstStyle/>
          <a:p>
            <a:pPr indent="0" lvl="0" marL="12700" marR="0" rtl="0" algn="l">
              <a:lnSpc>
                <a:spcPct val="103571"/>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the first succeeds.</a:t>
            </a:r>
            <a:endParaRPr/>
          </a:p>
        </p:txBody>
      </p:sp>
      <p:sp>
        <p:nvSpPr>
          <p:cNvPr id="406" name="Google Shape;406;p43"/>
          <p:cNvSpPr txBox="1"/>
          <p:nvPr/>
        </p:nvSpPr>
        <p:spPr>
          <a:xfrm>
            <a:off x="300037" y="5603875"/>
            <a:ext cx="7956550" cy="403225"/>
          </a:xfrm>
          <a:prstGeom prst="rect">
            <a:avLst/>
          </a:prstGeom>
          <a:noFill/>
          <a:ln>
            <a:noFill/>
          </a:ln>
        </p:spPr>
        <p:txBody>
          <a:bodyPr anchorCtr="0" anchor="t" bIns="0" lIns="0" spcFirstLastPara="1" rIns="0" wrap="square" tIns="0">
            <a:noAutofit/>
          </a:bodyPr>
          <a:lstStyle/>
          <a:p>
            <a:pPr indent="0" lvl="0" marL="12700" marR="0" rtl="0" algn="l">
              <a:lnSpc>
                <a:spcPct val="103571"/>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t>
            </a:r>
            <a:r>
              <a:rPr b="0" i="0" lang="en-US" sz="2800" u="none">
                <a:solidFill>
                  <a:srgbClr val="000000"/>
                </a:solidFill>
                <a:latin typeface="Noto Sans Symbols"/>
                <a:ea typeface="Noto Sans Symbols"/>
                <a:cs typeface="Noto Sans Symbols"/>
                <a:sym typeface="Noto Sans Symbols"/>
              </a:rPr>
              <a:t>→</a:t>
            </a:r>
            <a:r>
              <a:rPr b="0" i="0" lang="en-US" sz="2800" u="none">
                <a:solidFill>
                  <a:srgbClr val="000000"/>
                </a:solidFill>
                <a:latin typeface="Times New Roman"/>
                <a:ea typeface="Times New Roman"/>
                <a:cs typeface="Times New Roman"/>
                <a:sym typeface="Times New Roman"/>
              </a:rPr>
              <a:t> To carry out the second command if first fails.</a:t>
            </a:r>
            <a:endParaRPr/>
          </a:p>
        </p:txBody>
      </p:sp>
      <p:sp>
        <p:nvSpPr>
          <p:cNvPr id="407" name="Google Shape;407;p43"/>
          <p:cNvSpPr txBox="1"/>
          <p:nvPr/>
        </p:nvSpPr>
        <p:spPr>
          <a:xfrm>
            <a:off x="503237" y="85725"/>
            <a:ext cx="9072562"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1" i="0" lang="en-US" sz="4400" u="sng">
                <a:solidFill>
                  <a:srgbClr val="000000"/>
                </a:solidFill>
                <a:latin typeface="Times New Roman"/>
                <a:ea typeface="Times New Roman"/>
                <a:cs typeface="Times New Roman"/>
                <a:sym typeface="Times New Roman"/>
              </a:rPr>
              <a:t>Process execution ( ;,(),&amp;,&amp;&amp;,|| )</a:t>
            </a:r>
            <a:endParaRPr/>
          </a:p>
        </p:txBody>
      </p:sp>
      <p:sp>
        <p:nvSpPr>
          <p:cNvPr id="408" name="Google Shape;408;p43"/>
          <p:cNvSpPr txBox="1"/>
          <p:nvPr/>
        </p:nvSpPr>
        <p:spPr>
          <a:xfrm>
            <a:off x="2892425" y="800100"/>
            <a:ext cx="155575"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09" name="Google Shape;409;p43"/>
          <p:cNvSpPr txBox="1"/>
          <p:nvPr/>
        </p:nvSpPr>
        <p:spPr>
          <a:xfrm>
            <a:off x="5654675" y="800100"/>
            <a:ext cx="309562"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10" name="Google Shape;410;p43"/>
          <p:cNvSpPr txBox="1"/>
          <p:nvPr/>
        </p:nvSpPr>
        <p:spPr>
          <a:xfrm>
            <a:off x="6149975" y="800100"/>
            <a:ext cx="153987"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11" name="Google Shape;411;p43"/>
          <p:cNvSpPr txBox="1"/>
          <p:nvPr/>
        </p:nvSpPr>
        <p:spPr>
          <a:xfrm>
            <a:off x="9005887" y="800100"/>
            <a:ext cx="155575"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4"/>
          <p:cNvSpPr txBox="1"/>
          <p:nvPr/>
        </p:nvSpPr>
        <p:spPr>
          <a:xfrm>
            <a:off x="3797300" y="220662"/>
            <a:ext cx="2563812"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Examples</a:t>
            </a:r>
            <a:endParaRPr/>
          </a:p>
        </p:txBody>
      </p:sp>
      <p:sp>
        <p:nvSpPr>
          <p:cNvPr id="417" name="Google Shape;417;p44"/>
          <p:cNvSpPr txBox="1"/>
          <p:nvPr/>
        </p:nvSpPr>
        <p:spPr>
          <a:xfrm>
            <a:off x="84137" y="696912"/>
            <a:ext cx="3090862" cy="987425"/>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ls;who;time</a:t>
            </a:r>
            <a:endParaRPr/>
          </a:p>
          <a:p>
            <a:pPr indent="0" lvl="0" marL="12700" marR="0" rtl="0" algn="l">
              <a:lnSpc>
                <a:spcPct val="960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(cd mydir;pwd)</a:t>
            </a:r>
            <a:endParaRPr/>
          </a:p>
        </p:txBody>
      </p:sp>
      <p:sp>
        <p:nvSpPr>
          <p:cNvPr id="418" name="Google Shape;418;p44"/>
          <p:cNvSpPr txBox="1"/>
          <p:nvPr/>
        </p:nvSpPr>
        <p:spPr>
          <a:xfrm>
            <a:off x="84137" y="1806575"/>
            <a:ext cx="7019925" cy="987425"/>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$sort  abcd  &gt; abcd2 &amp;</a:t>
            </a:r>
            <a:endParaRPr/>
          </a:p>
          <a:p>
            <a:pPr indent="0" lvl="0" marL="12700" marR="0" rtl="0" algn="l">
              <a:lnSpc>
                <a:spcPct val="960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$grep  “supplement” paper &gt; newpaper</a:t>
            </a:r>
            <a:endParaRPr/>
          </a:p>
        </p:txBody>
      </p:sp>
      <p:sp>
        <p:nvSpPr>
          <p:cNvPr id="419" name="Google Shape;419;p44"/>
          <p:cNvSpPr txBox="1"/>
          <p:nvPr/>
        </p:nvSpPr>
        <p:spPr>
          <a:xfrm>
            <a:off x="7129462" y="2362200"/>
            <a:ext cx="2438400"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&amp;&amp; cat paper</a:t>
            </a:r>
            <a:endParaRPr/>
          </a:p>
        </p:txBody>
      </p:sp>
      <p:sp>
        <p:nvSpPr>
          <p:cNvPr id="420" name="Google Shape;420;p44"/>
          <p:cNvSpPr txBox="1"/>
          <p:nvPr/>
        </p:nvSpPr>
        <p:spPr>
          <a:xfrm>
            <a:off x="84137" y="2916237"/>
            <a:ext cx="9477375" cy="2447925"/>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grep “sachin” addresses || grep “sachin” adrfile &amp;&amp;</a:t>
            </a:r>
            <a:endParaRPr/>
          </a:p>
          <a:p>
            <a:pPr indent="0" lvl="0" marL="12700" marR="0" rtl="0" algn="l">
              <a:lnSpc>
                <a:spcPct val="10937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cat afile</a:t>
            </a:r>
            <a:endParaRPr/>
          </a:p>
          <a:p>
            <a:pPr indent="0" lvl="0" marL="12700" marR="0" rtl="0" algn="l">
              <a:lnSpc>
                <a:spcPct val="109375"/>
              </a:lnSpc>
              <a:spcBef>
                <a:spcPts val="0"/>
              </a:spcBef>
              <a:spcAft>
                <a:spcPts val="0"/>
              </a:spcAft>
              <a:buClr>
                <a:schemeClr val="lt1"/>
              </a:buClr>
              <a:buSzPts val="3200"/>
              <a:buFont typeface="Calibri"/>
              <a:buNone/>
            </a:pPr>
            <a:r>
              <a:t/>
            </a:r>
            <a:endParaRPr b="0" i="0" sz="3200" u="none">
              <a:solidFill>
                <a:srgbClr val="000000"/>
              </a:solidFill>
              <a:latin typeface="Times New Roman"/>
              <a:ea typeface="Times New Roman"/>
              <a:cs typeface="Times New Roman"/>
              <a:sym typeface="Times New Roman"/>
            </a:endParaRPr>
          </a:p>
          <a:p>
            <a:pPr indent="0" lvl="0" marL="12700" marR="0" rtl="0" algn="l">
              <a:lnSpc>
                <a:spcPct val="960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What if the first grep is successful in || ?</a:t>
            </a:r>
            <a:endParaRPr/>
          </a:p>
          <a:p>
            <a:pPr indent="0" lvl="0" marL="12700" marR="0" rtl="0" algn="l">
              <a:lnSpc>
                <a:spcPct val="96000"/>
              </a:lnSpc>
              <a:spcBef>
                <a:spcPts val="500"/>
              </a:spcBef>
              <a:spcAft>
                <a:spcPts val="0"/>
              </a:spcAft>
              <a:buClr>
                <a:schemeClr val="lt1"/>
              </a:buClr>
              <a:buSzPts val="3200"/>
              <a:buFont typeface="Calibri"/>
              <a:buNone/>
            </a:pPr>
            <a:r>
              <a:t/>
            </a:r>
            <a:endParaRPr b="0" i="0" sz="3200" u="none">
              <a:solidFill>
                <a:srgbClr val="000000"/>
              </a:solidFill>
              <a:latin typeface="Times New Roman"/>
              <a:ea typeface="Times New Roman"/>
              <a:cs typeface="Times New Roman"/>
              <a:sym typeface="Times New Roman"/>
            </a:endParaRPr>
          </a:p>
          <a:p>
            <a:pPr indent="0" lvl="0" marL="12700" marR="0" rtl="0" algn="l">
              <a:lnSpc>
                <a:spcPct val="109375"/>
              </a:lnSpc>
              <a:spcBef>
                <a:spcPts val="10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The second command is skipped and the next command is executed.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5"/>
          <p:cNvSpPr/>
          <p:nvPr/>
        </p:nvSpPr>
        <p:spPr>
          <a:xfrm>
            <a:off x="0" y="71437"/>
            <a:ext cx="10080625" cy="1106487"/>
          </a:xfrm>
          <a:custGeom>
            <a:rect b="b" l="l" r="r" t="t"/>
            <a:pathLst>
              <a:path extrusionOk="0" h="1106169" w="10081260">
                <a:moveTo>
                  <a:pt x="10078720" y="0"/>
                </a:moveTo>
                <a:lnTo>
                  <a:pt x="0" y="0"/>
                </a:lnTo>
                <a:lnTo>
                  <a:pt x="0" y="1106169"/>
                </a:lnTo>
                <a:lnTo>
                  <a:pt x="10078720" y="1106169"/>
                </a:lnTo>
                <a:lnTo>
                  <a:pt x="10078720" y="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26" name="Google Shape;426;p45"/>
          <p:cNvSpPr txBox="1"/>
          <p:nvPr/>
        </p:nvSpPr>
        <p:spPr>
          <a:xfrm>
            <a:off x="504825" y="381000"/>
            <a:ext cx="2066925"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Quoting</a:t>
            </a:r>
            <a:endParaRPr/>
          </a:p>
        </p:txBody>
      </p:sp>
      <p:sp>
        <p:nvSpPr>
          <p:cNvPr id="427" name="Google Shape;427;p45"/>
          <p:cNvSpPr txBox="1"/>
          <p:nvPr/>
        </p:nvSpPr>
        <p:spPr>
          <a:xfrm>
            <a:off x="2616200" y="381000"/>
            <a:ext cx="3959225"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Metacharacters</a:t>
            </a:r>
            <a:endParaRPr/>
          </a:p>
        </p:txBody>
      </p:sp>
      <p:sp>
        <p:nvSpPr>
          <p:cNvPr id="428" name="Google Shape;428;p45"/>
          <p:cNvSpPr txBox="1"/>
          <p:nvPr/>
        </p:nvSpPr>
        <p:spPr>
          <a:xfrm>
            <a:off x="6623050" y="381000"/>
            <a:ext cx="295275"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a:t>
            </a:r>
            <a:endParaRPr/>
          </a:p>
        </p:txBody>
      </p:sp>
      <p:sp>
        <p:nvSpPr>
          <p:cNvPr id="429" name="Google Shape;429;p45"/>
          <p:cNvSpPr txBox="1"/>
          <p:nvPr/>
        </p:nvSpPr>
        <p:spPr>
          <a:xfrm>
            <a:off x="6962775" y="381000"/>
            <a:ext cx="606425"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a:t>
            </a:r>
            <a:endParaRPr/>
          </a:p>
        </p:txBody>
      </p:sp>
      <p:sp>
        <p:nvSpPr>
          <p:cNvPr id="430" name="Google Shape;430;p45"/>
          <p:cNvSpPr txBox="1"/>
          <p:nvPr/>
        </p:nvSpPr>
        <p:spPr>
          <a:xfrm>
            <a:off x="7615237" y="381000"/>
            <a:ext cx="449262"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a:t>
            </a:r>
            <a:endParaRPr/>
          </a:p>
        </p:txBody>
      </p:sp>
      <p:sp>
        <p:nvSpPr>
          <p:cNvPr id="431" name="Google Shape;431;p45"/>
          <p:cNvSpPr txBox="1"/>
          <p:nvPr/>
        </p:nvSpPr>
        <p:spPr>
          <a:xfrm>
            <a:off x="8110537" y="381000"/>
            <a:ext cx="233362"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a:t>
            </a:r>
            <a:endParaRPr/>
          </a:p>
        </p:txBody>
      </p:sp>
      <p:sp>
        <p:nvSpPr>
          <p:cNvPr id="432" name="Google Shape;432;p45"/>
          <p:cNvSpPr txBox="1"/>
          <p:nvPr/>
        </p:nvSpPr>
        <p:spPr>
          <a:xfrm>
            <a:off x="8389937" y="381000"/>
            <a:ext cx="576262"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a:t>
            </a:r>
            <a:endParaRPr/>
          </a:p>
        </p:txBody>
      </p:sp>
      <p:sp>
        <p:nvSpPr>
          <p:cNvPr id="433" name="Google Shape;433;p45"/>
          <p:cNvSpPr txBox="1"/>
          <p:nvPr/>
        </p:nvSpPr>
        <p:spPr>
          <a:xfrm>
            <a:off x="9012237" y="381000"/>
            <a:ext cx="295275"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a:t>
            </a:r>
            <a:endParaRPr/>
          </a:p>
        </p:txBody>
      </p:sp>
      <p:sp>
        <p:nvSpPr>
          <p:cNvPr id="434" name="Google Shape;434;p45"/>
          <p:cNvSpPr txBox="1"/>
          <p:nvPr/>
        </p:nvSpPr>
        <p:spPr>
          <a:xfrm>
            <a:off x="9351962" y="381000"/>
            <a:ext cx="295275"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a:t>
            </a:r>
            <a:endParaRPr/>
          </a:p>
        </p:txBody>
      </p:sp>
      <p:sp>
        <p:nvSpPr>
          <p:cNvPr id="435" name="Google Shape;435;p45"/>
          <p:cNvSpPr txBox="1"/>
          <p:nvPr/>
        </p:nvSpPr>
        <p:spPr>
          <a:xfrm>
            <a:off x="587375" y="1870075"/>
            <a:ext cx="187325" cy="4064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a:t>
            </a:r>
            <a:endParaRPr/>
          </a:p>
        </p:txBody>
      </p:sp>
      <p:sp>
        <p:nvSpPr>
          <p:cNvPr id="436" name="Google Shape;436;p45"/>
          <p:cNvSpPr txBox="1"/>
          <p:nvPr/>
        </p:nvSpPr>
        <p:spPr>
          <a:xfrm>
            <a:off x="796925" y="1870075"/>
            <a:ext cx="6786562" cy="830262"/>
          </a:xfrm>
          <a:prstGeom prst="rect">
            <a:avLst/>
          </a:prstGeom>
          <a:noFill/>
          <a:ln>
            <a:noFill/>
          </a:ln>
        </p:spPr>
        <p:txBody>
          <a:bodyPr anchorCtr="0" anchor="t" bIns="0" lIns="0" spcFirstLastPara="1" rIns="0" wrap="square" tIns="0">
            <a:noAutofit/>
          </a:bodyPr>
          <a:lstStyle/>
          <a:p>
            <a:pPr indent="0" lvl="0" marL="12700" marR="0" rtl="0" algn="l">
              <a:lnSpc>
                <a:spcPct val="96875"/>
              </a:lnSpc>
              <a:spcBef>
                <a:spcPts val="0"/>
              </a:spcBef>
              <a:spcAft>
                <a:spcPts val="0"/>
              </a:spcAft>
              <a:buClr>
                <a:srgbClr val="000000"/>
              </a:buClr>
              <a:buSzPts val="3000"/>
              <a:buFont typeface="Noto Sans Symbols"/>
              <a:buNone/>
            </a:pPr>
            <a:r>
              <a:rPr b="0" i="0" lang="en-US" sz="3000" u="none">
                <a:solidFill>
                  <a:srgbClr val="000000"/>
                </a:solidFill>
                <a:latin typeface="Noto Sans Symbols"/>
                <a:ea typeface="Noto Sans Symbols"/>
                <a:cs typeface="Noto Sans Symbols"/>
                <a:sym typeface="Noto Sans Symbols"/>
              </a:rPr>
              <a:t> </a:t>
            </a:r>
            <a:r>
              <a:rPr b="0" i="0" lang="en-US" sz="32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to remove shell dilemma, we \ before</a:t>
            </a:r>
            <a:endParaRPr/>
          </a:p>
          <a:p>
            <a:pPr indent="0" lvl="0" marL="12700" marR="0" rtl="0" algn="l">
              <a:lnSpc>
                <a:spcPct val="110000"/>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Metacharacters.</a:t>
            </a:r>
            <a:endParaRPr/>
          </a:p>
        </p:txBody>
      </p:sp>
      <p:sp>
        <p:nvSpPr>
          <p:cNvPr id="437" name="Google Shape;437;p45"/>
          <p:cNvSpPr txBox="1"/>
          <p:nvPr/>
        </p:nvSpPr>
        <p:spPr>
          <a:xfrm>
            <a:off x="7251700" y="1870075"/>
            <a:ext cx="1046162" cy="4064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any</a:t>
            </a:r>
            <a:endParaRPr/>
          </a:p>
        </p:txBody>
      </p:sp>
      <p:sp>
        <p:nvSpPr>
          <p:cNvPr id="438" name="Google Shape;438;p45"/>
          <p:cNvSpPr txBox="1"/>
          <p:nvPr/>
        </p:nvSpPr>
        <p:spPr>
          <a:xfrm>
            <a:off x="587375" y="3321050"/>
            <a:ext cx="209550" cy="4064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a:t>
            </a:r>
            <a:endParaRPr/>
          </a:p>
        </p:txBody>
      </p:sp>
      <p:sp>
        <p:nvSpPr>
          <p:cNvPr id="439" name="Google Shape;439;p45"/>
          <p:cNvSpPr txBox="1"/>
          <p:nvPr/>
        </p:nvSpPr>
        <p:spPr>
          <a:xfrm>
            <a:off x="817562" y="3321050"/>
            <a:ext cx="7091362" cy="430212"/>
          </a:xfrm>
          <a:prstGeom prst="rect">
            <a:avLst/>
          </a:prstGeom>
          <a:noFill/>
          <a:ln>
            <a:noFill/>
          </a:ln>
        </p:spPr>
        <p:txBody>
          <a:bodyPr anchorCtr="0" anchor="t" bIns="0" lIns="0" spcFirstLastPara="1" rIns="0" wrap="square" tIns="0">
            <a:noAutofit/>
          </a:bodyPr>
          <a:lstStyle/>
          <a:p>
            <a:pPr indent="0" lvl="0" marL="12700" marR="0" rtl="0" algn="l">
              <a:lnSpc>
                <a:spcPct val="96875"/>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 </a:t>
            </a:r>
            <a:r>
              <a:rPr b="0" i="0" lang="en-US" sz="32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a:t>
            </a:r>
            <a:r>
              <a:rPr b="0" i="0" lang="en-US" sz="2600" u="none">
                <a:solidFill>
                  <a:srgbClr val="000000"/>
                </a:solidFill>
                <a:latin typeface="Times New Roman"/>
                <a:ea typeface="Times New Roman"/>
                <a:cs typeface="Times New Roman"/>
                <a:sym typeface="Times New Roman"/>
              </a:rPr>
              <a:t>Back quotes replace command with its o/p.</a:t>
            </a:r>
            <a:endParaRPr/>
          </a:p>
        </p:txBody>
      </p:sp>
      <p:sp>
        <p:nvSpPr>
          <p:cNvPr id="440" name="Google Shape;440;p45"/>
          <p:cNvSpPr txBox="1"/>
          <p:nvPr/>
        </p:nvSpPr>
        <p:spPr>
          <a:xfrm>
            <a:off x="587375" y="4359275"/>
            <a:ext cx="166687" cy="4064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a:t>
            </a:r>
            <a:endParaRPr/>
          </a:p>
        </p:txBody>
      </p:sp>
      <p:sp>
        <p:nvSpPr>
          <p:cNvPr id="441" name="Google Shape;441;p45"/>
          <p:cNvSpPr txBox="1"/>
          <p:nvPr/>
        </p:nvSpPr>
        <p:spPr>
          <a:xfrm>
            <a:off x="776287" y="4359275"/>
            <a:ext cx="7502525" cy="431800"/>
          </a:xfrm>
          <a:prstGeom prst="rect">
            <a:avLst/>
          </a:prstGeom>
          <a:noFill/>
          <a:ln>
            <a:noFill/>
          </a:ln>
        </p:spPr>
        <p:txBody>
          <a:bodyPr anchorCtr="0" anchor="t" bIns="0" lIns="0" spcFirstLastPara="1" rIns="0" wrap="square" tIns="0">
            <a:noAutofit/>
          </a:bodyPr>
          <a:lstStyle/>
          <a:p>
            <a:pPr indent="0" lvl="0" marL="12700" marR="0" rtl="0" algn="l">
              <a:lnSpc>
                <a:spcPct val="96875"/>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  </a:t>
            </a:r>
            <a:r>
              <a:rPr b="0" i="0" lang="en-US" sz="3200" u="none">
                <a:solidFill>
                  <a:srgbClr val="000000"/>
                </a:solidFill>
                <a:latin typeface="Noto Sans Symbols"/>
                <a:ea typeface="Noto Sans Symbols"/>
                <a:cs typeface="Noto Sans Symbols"/>
                <a:sym typeface="Noto Sans Symbols"/>
              </a:rPr>
              <a:t>→ </a:t>
            </a:r>
            <a:r>
              <a:rPr b="0" i="0" lang="en-US" sz="3000" u="none">
                <a:solidFill>
                  <a:srgbClr val="000000"/>
                </a:solidFill>
                <a:latin typeface="Times New Roman"/>
                <a:ea typeface="Times New Roman"/>
                <a:cs typeface="Times New Roman"/>
                <a:sym typeface="Times New Roman"/>
              </a:rPr>
              <a:t>To take every enclosed character literally.</a:t>
            </a:r>
            <a:endParaRPr/>
          </a:p>
        </p:txBody>
      </p:sp>
      <p:sp>
        <p:nvSpPr>
          <p:cNvPr id="442" name="Google Shape;442;p45"/>
          <p:cNvSpPr txBox="1"/>
          <p:nvPr/>
        </p:nvSpPr>
        <p:spPr>
          <a:xfrm>
            <a:off x="587375" y="5394325"/>
            <a:ext cx="8421687" cy="430212"/>
          </a:xfrm>
          <a:prstGeom prst="rect">
            <a:avLst/>
          </a:prstGeom>
          <a:noFill/>
          <a:ln>
            <a:noFill/>
          </a:ln>
        </p:spPr>
        <p:txBody>
          <a:bodyPr anchorCtr="0" anchor="t" bIns="0" lIns="0" spcFirstLastPara="1" rIns="0" wrap="square" tIns="0">
            <a:noAutofit/>
          </a:bodyPr>
          <a:lstStyle/>
          <a:p>
            <a:pPr indent="0" lvl="0" marL="12700" marR="0" rtl="0" algn="l">
              <a:lnSpc>
                <a:spcPct val="96875"/>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 “   </a:t>
            </a:r>
            <a:r>
              <a:rPr b="0" i="0" lang="en-US" sz="3200" u="none">
                <a:solidFill>
                  <a:srgbClr val="000000"/>
                </a:solidFill>
                <a:latin typeface="Noto Sans Symbols"/>
                <a:ea typeface="Noto Sans Symbols"/>
                <a:cs typeface="Noto Sans Symbols"/>
                <a:sym typeface="Noto Sans Symbols"/>
              </a:rPr>
              <a:t>→</a:t>
            </a:r>
            <a:r>
              <a:rPr b="0" i="0" lang="en-US" sz="3000" u="none">
                <a:solidFill>
                  <a:srgbClr val="000000"/>
                </a:solidFill>
                <a:latin typeface="Times New Roman"/>
                <a:ea typeface="Times New Roman"/>
                <a:cs typeface="Times New Roman"/>
                <a:sym typeface="Times New Roman"/>
              </a:rPr>
              <a:t> </a:t>
            </a:r>
            <a:r>
              <a:rPr b="0" i="0" lang="en-US" sz="2800" u="none">
                <a:solidFill>
                  <a:srgbClr val="000000"/>
                </a:solidFill>
                <a:latin typeface="Times New Roman"/>
                <a:ea typeface="Times New Roman"/>
                <a:cs typeface="Times New Roman"/>
                <a:sym typeface="Times New Roman"/>
              </a:rPr>
              <a:t>Allows to hold special status of Metacharacters.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6"/>
          <p:cNvSpPr txBox="1"/>
          <p:nvPr>
            <p:ph idx="1" type="body"/>
          </p:nvPr>
        </p:nvSpPr>
        <p:spPr>
          <a:xfrm>
            <a:off x="317500" y="425450"/>
            <a:ext cx="9072562" cy="6781800"/>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80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 echo Hello; Word</a:t>
            </a:r>
            <a:endParaRPr/>
          </a:p>
          <a:p>
            <a:pPr indent="-342900" lvl="0" marL="342900" marR="0" rtl="0" algn="just">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Hello</a:t>
            </a:r>
            <a:endParaRPr/>
          </a:p>
          <a:p>
            <a:pPr indent="-342900" lvl="0" marL="342900" marR="0" rtl="0" algn="l">
              <a:lnSpc>
                <a:spcPct val="100000"/>
              </a:lnSpc>
              <a:spcBef>
                <a:spcPts val="80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 echo Hello\; Word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Hello; Word </a:t>
            </a:r>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a:solidFill>
                  <a:srgbClr val="000000"/>
                </a:solidFill>
                <a:latin typeface="Times New Roman"/>
                <a:ea typeface="Times New Roman"/>
                <a:cs typeface="Times New Roman"/>
                <a:sym typeface="Times New Roman"/>
              </a:rPr>
              <a:t>The </a:t>
            </a:r>
            <a:r>
              <a:rPr b="1" i="0" lang="en-US" sz="2800" u="none">
                <a:solidFill>
                  <a:srgbClr val="000000"/>
                </a:solidFill>
                <a:latin typeface="Times New Roman"/>
                <a:ea typeface="Times New Roman"/>
                <a:cs typeface="Times New Roman"/>
                <a:sym typeface="Times New Roman"/>
              </a:rPr>
              <a:t>$</a:t>
            </a:r>
            <a:r>
              <a:rPr b="0" i="0" lang="en-US" sz="2800" u="none">
                <a:solidFill>
                  <a:srgbClr val="000000"/>
                </a:solidFill>
                <a:latin typeface="Times New Roman"/>
                <a:ea typeface="Times New Roman"/>
                <a:cs typeface="Times New Roman"/>
                <a:sym typeface="Times New Roman"/>
              </a:rPr>
              <a:t> sign is one of the meta characters, so it must be quoted to avoid special handling by the shell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 echo "I have \$1200"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I have $1200 </a:t>
            </a:r>
            <a:endParaRPr/>
          </a:p>
          <a:p>
            <a:pPr indent="-342900" lvl="0" marL="342900" marR="0" rtl="0" algn="l">
              <a:lnSpc>
                <a:spcPct val="100000"/>
              </a:lnSpc>
              <a:spcBef>
                <a:spcPts val="800"/>
              </a:spcBef>
              <a:spcAft>
                <a:spcPts val="0"/>
              </a:spcAft>
              <a:buClr>
                <a:srgbClr val="000000"/>
              </a:buClr>
              <a:buSzPts val="2800"/>
              <a:buFont typeface="Noto Sans Symbols"/>
              <a:buChar char="⮚"/>
            </a:pPr>
            <a:r>
              <a:rPr b="0" i="0" lang="en-US" sz="2800" u="none">
                <a:solidFill>
                  <a:srgbClr val="000000"/>
                </a:solidFill>
                <a:latin typeface="Times New Roman"/>
                <a:ea typeface="Times New Roman"/>
                <a:cs typeface="Times New Roman"/>
                <a:sym typeface="Times New Roman"/>
              </a:rPr>
              <a:t>Backslash tells shell to ignore next character.</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 echo $HOSTNAME</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Mamatha-Mamatha</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 echo \$HOSTNAME</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$HOSTNAME</a:t>
            </a:r>
            <a:endParaRPr/>
          </a:p>
          <a:p>
            <a:pPr indent="-165100" lvl="0" marL="342900" marR="0" rtl="0" algn="l">
              <a:lnSpc>
                <a:spcPct val="100000"/>
              </a:lnSpc>
              <a:spcBef>
                <a:spcPts val="800"/>
              </a:spcBef>
              <a:spcAft>
                <a:spcPts val="0"/>
              </a:spcAft>
              <a:buClr>
                <a:srgbClr val="000000"/>
              </a:buClr>
              <a:buSzPts val="2800"/>
              <a:buFont typeface="Times New Roman"/>
              <a:buNone/>
            </a:pPr>
            <a:r>
              <a:t/>
            </a:r>
            <a:endParaRPr b="0" i="0" sz="2800" u="none">
              <a:solidFill>
                <a:srgbClr val="000000"/>
              </a:solidFill>
              <a:latin typeface="Times New Roman"/>
              <a:ea typeface="Times New Roman"/>
              <a:cs typeface="Times New Roman"/>
              <a:sym typeface="Times New Roman"/>
            </a:endParaRPr>
          </a:p>
          <a:p>
            <a:pPr indent="-165100" lvl="0" marL="342900" marR="0" rtl="0" algn="l">
              <a:lnSpc>
                <a:spcPct val="100000"/>
              </a:lnSpc>
              <a:spcBef>
                <a:spcPts val="800"/>
              </a:spcBef>
              <a:spcAft>
                <a:spcPts val="0"/>
              </a:spcAft>
              <a:buClr>
                <a:srgbClr val="000000"/>
              </a:buClr>
              <a:buSzPts val="2800"/>
              <a:buFont typeface="Times New Roman"/>
              <a:buNone/>
            </a:pPr>
            <a:r>
              <a:t/>
            </a:r>
            <a:endParaRPr b="0" i="0" sz="2800" u="none">
              <a:solidFill>
                <a:srgbClr val="000000"/>
              </a:solidFill>
              <a:latin typeface="Times New Roman"/>
              <a:ea typeface="Times New Roman"/>
              <a:cs typeface="Times New Roman"/>
              <a:sym typeface="Times New Roman"/>
            </a:endParaRPr>
          </a:p>
          <a:p>
            <a:pPr indent="-139700" lvl="0" marL="342900" marR="0" rtl="0" algn="l">
              <a:lnSpc>
                <a:spcPct val="100000"/>
              </a:lnSpc>
              <a:spcBef>
                <a:spcPts val="800"/>
              </a:spcBef>
              <a:spcAft>
                <a:spcPts val="0"/>
              </a:spcAft>
              <a:buClr>
                <a:srgbClr val="000000"/>
              </a:buClr>
              <a:buSzPts val="3200"/>
              <a:buFont typeface="Times New Roman"/>
              <a:buNone/>
            </a:pPr>
            <a:r>
              <a:t/>
            </a:r>
            <a:endParaRPr b="1" i="0" sz="3200" u="none">
              <a:solidFill>
                <a:srgbClr val="000000"/>
              </a:solidFill>
              <a:latin typeface="Times New Roman"/>
              <a:ea typeface="Times New Roman"/>
              <a:cs typeface="Times New Roman"/>
              <a:sym typeface="Times New Roman"/>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p:txBody>
      </p:sp>
      <p:sp>
        <p:nvSpPr>
          <p:cNvPr id="448" name="Google Shape;448;p46"/>
          <p:cNvSpPr txBox="1"/>
          <p:nvPr/>
        </p:nvSpPr>
        <p:spPr>
          <a:xfrm>
            <a:off x="3289300" y="273050"/>
            <a:ext cx="3121025" cy="584200"/>
          </a:xfrm>
          <a:prstGeom prst="rect">
            <a:avLst/>
          </a:prstGeom>
          <a:noFill/>
          <a:ln>
            <a:noFill/>
          </a:ln>
        </p:spPr>
        <p:txBody>
          <a:bodyPr anchorCtr="0" anchor="t" bIns="0" lIns="0" spcFirstLastPara="1" rIns="0" wrap="square" tIns="0">
            <a:noAutofit/>
          </a:bodyPr>
          <a:lstStyle/>
          <a:p>
            <a:pPr indent="0" lvl="0" marL="12700" marR="0" rtl="0" algn="l">
              <a:lnSpc>
                <a:spcPct val="125000"/>
              </a:lnSpc>
              <a:spcBef>
                <a:spcPts val="0"/>
              </a:spcBef>
              <a:spcAft>
                <a:spcPts val="0"/>
              </a:spcAft>
              <a:buClr>
                <a:srgbClr val="000000"/>
              </a:buClr>
              <a:buSzPts val="3600"/>
              <a:buFont typeface="Times New Roman"/>
              <a:buNone/>
            </a:pPr>
            <a:r>
              <a:rPr b="0" i="0" lang="en-US" sz="3600" u="none">
                <a:solidFill>
                  <a:srgbClr val="000000"/>
                </a:solidFill>
                <a:latin typeface="Times New Roman"/>
                <a:ea typeface="Times New Roman"/>
                <a:cs typeface="Times New Roman"/>
                <a:sym typeface="Times New Roman"/>
              </a:rPr>
              <a:t>EXAMPLES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7"/>
          <p:cNvSpPr txBox="1"/>
          <p:nvPr>
            <p:ph idx="1" type="body"/>
          </p:nvPr>
        </p:nvSpPr>
        <p:spPr>
          <a:xfrm>
            <a:off x="503237" y="196850"/>
            <a:ext cx="9072562" cy="769620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Calibri"/>
                <a:ea typeface="Calibri"/>
                <a:cs typeface="Calibri"/>
                <a:sym typeface="Calibri"/>
              </a:rPr>
              <a:t>1</a:t>
            </a:r>
            <a:r>
              <a:rPr b="1" i="0" lang="en-US" sz="2800" u="none">
                <a:solidFill>
                  <a:srgbClr val="000000"/>
                </a:solidFill>
                <a:latin typeface="Times New Roman"/>
                <a:ea typeface="Times New Roman"/>
                <a:cs typeface="Times New Roman"/>
                <a:sym typeface="Times New Roman"/>
              </a:rPr>
              <a:t>. </a:t>
            </a:r>
            <a:r>
              <a:rPr b="0" i="0" lang="en-US" sz="2800" u="none">
                <a:solidFill>
                  <a:srgbClr val="000000"/>
                </a:solidFill>
                <a:latin typeface="Times New Roman"/>
                <a:ea typeface="Times New Roman"/>
                <a:cs typeface="Times New Roman"/>
                <a:sym typeface="Times New Roman"/>
              </a:rPr>
              <a:t>Anything which is enclosed between single and double quote can be treated as single string.They are useful ,if you need to refer to a file that has spaces in its name.</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 touch “first script”</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 ls –l first script</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No such file or directory</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ls –l “first script”</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-rw-r---r 1 mamatha mamatha  ……..</a:t>
            </a:r>
            <a:endParaRPr/>
          </a:p>
          <a:p>
            <a:pPr indent="-342900" lvl="0" marL="342900" marR="0" rtl="0" algn="l">
              <a:lnSpc>
                <a:spcPct val="100000"/>
              </a:lnSpc>
              <a:spcBef>
                <a:spcPts val="80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2.</a:t>
            </a:r>
            <a:r>
              <a:rPr b="0" i="0" lang="en-US" sz="2800" u="none">
                <a:solidFill>
                  <a:srgbClr val="000000"/>
                </a:solidFill>
                <a:latin typeface="Times New Roman"/>
                <a:ea typeface="Times New Roman"/>
                <a:cs typeface="Times New Roman"/>
                <a:sym typeface="Times New Roman"/>
              </a:rPr>
              <a:t>  Both suppress the </a:t>
            </a:r>
            <a:r>
              <a:rPr b="0" i="0" lang="en-US" sz="2800" u="none">
                <a:solidFill>
                  <a:schemeClr val="dk1"/>
                </a:solidFill>
                <a:latin typeface="Times New Roman"/>
                <a:ea typeface="Times New Roman"/>
                <a:cs typeface="Times New Roman"/>
                <a:sym typeface="Times New Roman"/>
              </a:rPr>
              <a:t>meaning of </a:t>
            </a:r>
            <a:r>
              <a:rPr b="0" i="0" lang="en-US" sz="2800" u="none">
                <a:solidFill>
                  <a:srgbClr val="FF0000"/>
                </a:solidFill>
                <a:latin typeface="Times New Roman"/>
                <a:ea typeface="Times New Roman"/>
                <a:cs typeface="Times New Roman"/>
                <a:sym typeface="Times New Roman"/>
              </a:rPr>
              <a:t>wild-cards</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FF0000"/>
                </a:solidFill>
                <a:latin typeface="Times New Roman"/>
                <a:ea typeface="Times New Roman"/>
                <a:cs typeface="Times New Roman"/>
                <a:sym typeface="Times New Roman"/>
              </a:rPr>
              <a:t>$ echo  *.c</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chemeClr val="dk1"/>
                </a:solidFill>
                <a:latin typeface="Times New Roman"/>
                <a:ea typeface="Times New Roman"/>
                <a:cs typeface="Times New Roman"/>
                <a:sym typeface="Times New Roman"/>
              </a:rPr>
              <a:t>   ab.c  anc.c  ws.c f1.c f2.c </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FF0000"/>
                </a:solidFill>
                <a:latin typeface="Times New Roman"/>
                <a:ea typeface="Times New Roman"/>
                <a:cs typeface="Times New Roman"/>
                <a:sym typeface="Times New Roman"/>
              </a:rPr>
              <a:t>	echo “*.c”</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FF0000"/>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*.c</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echo ‘*.c’</a:t>
            </a:r>
            <a:endParaRPr/>
          </a:p>
          <a:p>
            <a:pPr indent="-342900" lvl="0" marL="342900" marR="0" rtl="0" algn="l">
              <a:lnSpc>
                <a:spcPct val="100000"/>
              </a:lnSpc>
              <a:spcBef>
                <a:spcPts val="8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*.c</a:t>
            </a:r>
            <a:br>
              <a:rPr b="0" i="0" lang="en-US" sz="2800" u="none">
                <a:solidFill>
                  <a:srgbClr val="000000"/>
                </a:solidFill>
                <a:latin typeface="Times New Roman"/>
                <a:ea typeface="Times New Roman"/>
                <a:cs typeface="Times New Roman"/>
                <a:sym typeface="Times New Roman"/>
              </a:rPr>
            </a:b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8"/>
          <p:cNvSpPr txBox="1"/>
          <p:nvPr>
            <p:ph idx="1" type="body"/>
          </p:nvPr>
        </p:nvSpPr>
        <p:spPr>
          <a:xfrm>
            <a:off x="503237" y="273050"/>
            <a:ext cx="9072562" cy="5875337"/>
          </a:xfrm>
          <a:prstGeom prst="rect">
            <a:avLst/>
          </a:prstGeom>
          <a:noFill/>
          <a:ln>
            <a:noFill/>
          </a:ln>
        </p:spPr>
        <p:txBody>
          <a:bodyPr anchorCtr="0" anchor="t" bIns="0" lIns="0" spcFirstLastPara="1" rIns="0" wrap="square" tIns="0">
            <a:noAutofit/>
          </a:bodyPr>
          <a:lstStyle/>
          <a:p>
            <a:pPr indent="-514350" lvl="0" marL="51435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Calibri"/>
                <a:ea typeface="Calibri"/>
                <a:cs typeface="Calibri"/>
                <a:sym typeface="Calibri"/>
              </a:rPr>
              <a:t>3. </a:t>
            </a:r>
            <a:r>
              <a:rPr b="1" i="0" lang="en-US" sz="3200" u="none">
                <a:solidFill>
                  <a:srgbClr val="000000"/>
                </a:solidFill>
                <a:latin typeface="Times New Roman"/>
                <a:ea typeface="Times New Roman"/>
                <a:cs typeface="Times New Roman"/>
                <a:sym typeface="Times New Roman"/>
              </a:rPr>
              <a:t> </a:t>
            </a:r>
            <a:r>
              <a:rPr b="0" i="0" lang="en-US" sz="3200" u="none">
                <a:solidFill>
                  <a:srgbClr val="000000"/>
                </a:solidFill>
                <a:latin typeface="Times New Roman"/>
                <a:ea typeface="Times New Roman"/>
                <a:cs typeface="Times New Roman"/>
                <a:sym typeface="Times New Roman"/>
              </a:rPr>
              <a:t>Command Substitution can be performed using double quotes i.e Back quote can be used within double quote</a:t>
            </a:r>
            <a:endParaRPr/>
          </a:p>
          <a:p>
            <a:pPr indent="-514350" lvl="0" marL="51435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echo “Today date is `date`”</a:t>
            </a:r>
            <a:endParaRPr/>
          </a:p>
          <a:p>
            <a:pPr indent="-514350" lvl="0" marL="51435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Today date is  Fri Jan 7 18:22:22 IST 2018</a:t>
            </a:r>
            <a:endParaRPr/>
          </a:p>
          <a:p>
            <a:pPr indent="-514350" lvl="0" marL="514350"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echo ‘Today date is `date`’ </a:t>
            </a:r>
            <a:endParaRPr/>
          </a:p>
          <a:p>
            <a:pPr indent="-514350" lvl="0" marL="51435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Today date is `date`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9"/>
          <p:cNvSpPr txBox="1"/>
          <p:nvPr>
            <p:ph idx="1" type="body"/>
          </p:nvPr>
        </p:nvSpPr>
        <p:spPr>
          <a:xfrm>
            <a:off x="317500" y="425450"/>
            <a:ext cx="9072562" cy="6781800"/>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4. The basic difference between single quote and double quote is that single quote does not perform any kind of substitution i.e that is what ever written inside single quote is simply a string whereas double quote allow substitution.</a:t>
            </a:r>
            <a:br>
              <a:rPr b="0" i="0" lang="en-US" sz="3200" u="none">
                <a:solidFill>
                  <a:srgbClr val="000000"/>
                </a:solidFill>
                <a:latin typeface="Times New Roman"/>
                <a:ea typeface="Times New Roman"/>
                <a:cs typeface="Times New Roman"/>
                <a:sym typeface="Times New Roman"/>
              </a:rPr>
            </a:br>
            <a:endParaRPr/>
          </a:p>
          <a:p>
            <a:pPr indent="-342900" lvl="0" marL="342900" marR="0" rtl="0" algn="just">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 a=5</a:t>
            </a:r>
            <a:endParaRPr/>
          </a:p>
          <a:p>
            <a:pPr indent="-342900" lvl="0" marL="342900" marR="0" rtl="0" algn="just">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echo  “value of a is $a</a:t>
            </a:r>
            <a:r>
              <a:rPr b="0" i="0" lang="en-US" sz="3200" u="none">
                <a:solidFill>
                  <a:srgbClr val="000000"/>
                </a:solidFill>
                <a:latin typeface="Times New Roman"/>
                <a:ea typeface="Times New Roman"/>
                <a:cs typeface="Times New Roman"/>
                <a:sym typeface="Times New Roman"/>
              </a:rPr>
              <a:t>”</a:t>
            </a:r>
            <a:endParaRPr/>
          </a:p>
          <a:p>
            <a:pPr indent="-342900" lvl="0" marL="342900" marR="0" rtl="0" algn="just">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5</a:t>
            </a:r>
            <a:endParaRPr/>
          </a:p>
          <a:p>
            <a:pPr indent="-342900" lvl="0" marL="342900" marR="0" rtl="0" algn="just">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echo ‘value of a is $a’</a:t>
            </a:r>
            <a:endParaRPr/>
          </a:p>
          <a:p>
            <a:pPr indent="-342900" lvl="0" marL="342900" marR="0" rtl="0" algn="just">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value of a is $a</a:t>
            </a:r>
            <a:endParaRPr/>
          </a:p>
          <a:p>
            <a:pPr indent="-342900" lvl="0" marL="342900" marR="0" rtl="0" algn="just">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342900" lvl="0" marL="342900" marR="0" rtl="0" algn="just">
              <a:lnSpc>
                <a:spcPct val="100000"/>
              </a:lnSpc>
              <a:spcBef>
                <a:spcPts val="800"/>
              </a:spcBef>
              <a:spcAft>
                <a:spcPts val="0"/>
              </a:spcAft>
              <a:buClr>
                <a:srgbClr val="000000"/>
              </a:buClr>
              <a:buSzPts val="3200"/>
              <a:buFont typeface="Times New Roman"/>
              <a:buNone/>
            </a:pPr>
            <a:br>
              <a:rPr b="0" i="0" lang="en-US" sz="3200" u="none">
                <a:solidFill>
                  <a:srgbClr val="000000"/>
                </a:solidFill>
                <a:latin typeface="Calibri"/>
                <a:ea typeface="Calibri"/>
                <a:cs typeface="Calibri"/>
                <a:sym typeface="Calibri"/>
              </a:rPr>
            </a:br>
            <a:endParaRPr/>
          </a:p>
          <a:p>
            <a:pPr indent="-139700" lvl="0" marL="342900" marR="0" rtl="0" algn="l">
              <a:lnSpc>
                <a:spcPct val="100000"/>
              </a:lnSpc>
              <a:spcBef>
                <a:spcPts val="800"/>
              </a:spcBef>
              <a:spcAft>
                <a:spcPts val="0"/>
              </a:spcAft>
              <a:buClr>
                <a:srgbClr val="000000"/>
              </a:buClr>
              <a:buSzPts val="3200"/>
              <a:buFont typeface="Times New Roman"/>
              <a:buNone/>
            </a:pPr>
            <a:r>
              <a:t/>
            </a:r>
            <a:endParaRPr b="1" i="0" sz="3200" u="none">
              <a:solidFill>
                <a:srgbClr val="00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nvSpPr>
        <p:spPr>
          <a:xfrm>
            <a:off x="503237" y="301625"/>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7F7F7F"/>
              </a:buClr>
              <a:buSzPts val="4400"/>
              <a:buFont typeface="Times New Roman"/>
              <a:buNone/>
            </a:pPr>
            <a:r>
              <a:rPr b="0" i="0" lang="en-US" sz="4400" u="none">
                <a:solidFill>
                  <a:srgbClr val="7F7F7F"/>
                </a:solidFill>
                <a:latin typeface="Times New Roman"/>
                <a:ea typeface="Times New Roman"/>
                <a:cs typeface="Times New Roman"/>
                <a:sym typeface="Times New Roman"/>
              </a:rPr>
              <a:t>Var able and F lename Substitution</a:t>
            </a:r>
            <a:endParaRPr/>
          </a:p>
        </p:txBody>
      </p:sp>
      <p:sp>
        <p:nvSpPr>
          <p:cNvPr id="108" name="Google Shape;108;p5"/>
          <p:cNvSpPr/>
          <p:nvPr/>
        </p:nvSpPr>
        <p:spPr>
          <a:xfrm>
            <a:off x="503237" y="301625"/>
            <a:ext cx="1587" cy="1262062"/>
          </a:xfrm>
          <a:custGeom>
            <a:rect b="b" l="l" r="r" t="t"/>
            <a:pathLst>
              <a:path extrusionOk="0" h="1261110" w="1587">
                <a:moveTo>
                  <a:pt x="0" y="1261110"/>
                </a:moveTo>
                <a:lnTo>
                  <a:pt x="0" y="0"/>
                </a:lnTo>
                <a:lnTo>
                  <a:pt x="0" y="1261110"/>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09" name="Google Shape;109;p5"/>
          <p:cNvSpPr/>
          <p:nvPr/>
        </p:nvSpPr>
        <p:spPr>
          <a:xfrm>
            <a:off x="503237" y="301625"/>
            <a:ext cx="9069387" cy="1262062"/>
          </a:xfrm>
          <a:custGeom>
            <a:rect b="b" l="l" r="r" t="t"/>
            <a:pathLst>
              <a:path extrusionOk="0" h="1261110" w="9070340">
                <a:moveTo>
                  <a:pt x="4535170" y="1261110"/>
                </a:moveTo>
                <a:lnTo>
                  <a:pt x="9070340" y="1261110"/>
                </a:lnTo>
                <a:lnTo>
                  <a:pt x="9070340" y="0"/>
                </a:lnTo>
                <a:lnTo>
                  <a:pt x="0" y="0"/>
                </a:lnTo>
                <a:lnTo>
                  <a:pt x="0" y="1261110"/>
                </a:lnTo>
                <a:lnTo>
                  <a:pt x="4535170" y="126111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10" name="Google Shape;110;p5"/>
          <p:cNvSpPr txBox="1"/>
          <p:nvPr/>
        </p:nvSpPr>
        <p:spPr>
          <a:xfrm>
            <a:off x="144462" y="5216525"/>
            <a:ext cx="9982200" cy="2200275"/>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11" name="Google Shape;111;p5"/>
          <p:cNvSpPr txBox="1"/>
          <p:nvPr/>
        </p:nvSpPr>
        <p:spPr>
          <a:xfrm>
            <a:off x="917575" y="1800225"/>
            <a:ext cx="752475" cy="1374775"/>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Shell</a:t>
            </a:r>
            <a:endParaRPr/>
          </a:p>
          <a:p>
            <a:pPr indent="0" lvl="0" marL="12700" marR="0" rtl="0" algn="l">
              <a:lnSpc>
                <a:spcPct val="96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Shell</a:t>
            </a:r>
            <a:endParaRPr/>
          </a:p>
          <a:p>
            <a:pPr indent="0" lvl="0" marL="12700" marR="0" rtl="0" algn="l">
              <a:lnSpc>
                <a:spcPct val="96000"/>
              </a:lnSpc>
              <a:spcBef>
                <a:spcPts val="13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Shell</a:t>
            </a:r>
            <a:endParaRPr/>
          </a:p>
        </p:txBody>
      </p:sp>
      <p:sp>
        <p:nvSpPr>
          <p:cNvPr id="112" name="Google Shape;112;p5"/>
          <p:cNvSpPr txBox="1"/>
          <p:nvPr/>
        </p:nvSpPr>
        <p:spPr>
          <a:xfrm>
            <a:off x="1676400" y="1800225"/>
            <a:ext cx="7848600" cy="1374775"/>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lets you assign values to variables.</a:t>
            </a:r>
            <a:endParaRPr/>
          </a:p>
          <a:p>
            <a:pPr indent="0" lvl="0" marL="12700" marR="0" rtl="0" algn="l">
              <a:lnSpc>
                <a:spcPct val="142000"/>
              </a:lnSpc>
              <a:spcBef>
                <a:spcPts val="5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substitutes a variables whenever it is preceeded by $ sign performs file name substitution on command line</a:t>
            </a:r>
            <a:endParaRPr/>
          </a:p>
        </p:txBody>
      </p:sp>
      <p:sp>
        <p:nvSpPr>
          <p:cNvPr id="113" name="Google Shape;113;p5"/>
          <p:cNvSpPr txBox="1"/>
          <p:nvPr/>
        </p:nvSpPr>
        <p:spPr>
          <a:xfrm>
            <a:off x="593725" y="1863725"/>
            <a:ext cx="184150" cy="161925"/>
          </a:xfrm>
          <a:prstGeom prst="rect">
            <a:avLst/>
          </a:prstGeom>
          <a:noFill/>
          <a:ln>
            <a:noFill/>
          </a:ln>
        </p:spPr>
        <p:txBody>
          <a:bodyPr anchorCtr="0" anchor="t" bIns="0" lIns="0" spcFirstLastPara="1" rIns="0" wrap="square" tIns="0">
            <a:noAutofit/>
          </a:bodyPr>
          <a:lstStyle/>
          <a:p>
            <a:pPr indent="0" lvl="0" marL="12700" marR="0" rtl="0" algn="l">
              <a:lnSpc>
                <a:spcPct val="110000"/>
              </a:lnSpc>
              <a:spcBef>
                <a:spcPts val="0"/>
              </a:spcBef>
              <a:spcAft>
                <a:spcPts val="0"/>
              </a:spcAft>
              <a:buClr>
                <a:srgbClr val="000000"/>
              </a:buClr>
              <a:buSzPts val="1000"/>
              <a:buFont typeface="Noto Sans Symbols"/>
              <a:buNone/>
            </a:pPr>
            <a:r>
              <a:rPr b="0" i="0" lang="en-US" sz="1000" u="none">
                <a:solidFill>
                  <a:srgbClr val="000000"/>
                </a:solidFill>
                <a:latin typeface="Noto Sans Symbols"/>
                <a:ea typeface="Noto Sans Symbols"/>
                <a:cs typeface="Noto Sans Symbols"/>
                <a:sym typeface="Noto Sans Symbols"/>
              </a:rPr>
              <a:t>λ</a:t>
            </a:r>
            <a:endParaRPr/>
          </a:p>
        </p:txBody>
      </p:sp>
      <p:sp>
        <p:nvSpPr>
          <p:cNvPr id="114" name="Google Shape;114;p5"/>
          <p:cNvSpPr txBox="1"/>
          <p:nvPr/>
        </p:nvSpPr>
        <p:spPr>
          <a:xfrm>
            <a:off x="593725" y="2386012"/>
            <a:ext cx="184150" cy="161925"/>
          </a:xfrm>
          <a:prstGeom prst="rect">
            <a:avLst/>
          </a:prstGeom>
          <a:noFill/>
          <a:ln>
            <a:noFill/>
          </a:ln>
        </p:spPr>
        <p:txBody>
          <a:bodyPr anchorCtr="0" anchor="t" bIns="0" lIns="0" spcFirstLastPara="1" rIns="0" wrap="square" tIns="0">
            <a:noAutofit/>
          </a:bodyPr>
          <a:lstStyle/>
          <a:p>
            <a:pPr indent="0" lvl="0" marL="12700" marR="0" rtl="0" algn="l">
              <a:lnSpc>
                <a:spcPct val="110000"/>
              </a:lnSpc>
              <a:spcBef>
                <a:spcPts val="0"/>
              </a:spcBef>
              <a:spcAft>
                <a:spcPts val="0"/>
              </a:spcAft>
              <a:buClr>
                <a:srgbClr val="000000"/>
              </a:buClr>
              <a:buSzPts val="1000"/>
              <a:buFont typeface="Noto Sans Symbols"/>
              <a:buNone/>
            </a:pPr>
            <a:r>
              <a:rPr b="0" i="0" lang="en-US" sz="1000" u="none">
                <a:solidFill>
                  <a:srgbClr val="000000"/>
                </a:solidFill>
                <a:latin typeface="Noto Sans Symbols"/>
                <a:ea typeface="Noto Sans Symbols"/>
                <a:cs typeface="Noto Sans Symbols"/>
                <a:sym typeface="Noto Sans Symbols"/>
              </a:rPr>
              <a:t>λ</a:t>
            </a:r>
            <a:endParaRPr/>
          </a:p>
        </p:txBody>
      </p:sp>
      <p:sp>
        <p:nvSpPr>
          <p:cNvPr id="115" name="Google Shape;115;p5"/>
          <p:cNvSpPr txBox="1"/>
          <p:nvPr/>
        </p:nvSpPr>
        <p:spPr>
          <a:xfrm>
            <a:off x="593725" y="2908300"/>
            <a:ext cx="184150" cy="161925"/>
          </a:xfrm>
          <a:prstGeom prst="rect">
            <a:avLst/>
          </a:prstGeom>
          <a:noFill/>
          <a:ln>
            <a:noFill/>
          </a:ln>
        </p:spPr>
        <p:txBody>
          <a:bodyPr anchorCtr="0" anchor="t" bIns="0" lIns="0" spcFirstLastPara="1" rIns="0" wrap="square" tIns="0">
            <a:noAutofit/>
          </a:bodyPr>
          <a:lstStyle/>
          <a:p>
            <a:pPr indent="0" lvl="0" marL="12700" marR="0" rtl="0" algn="l">
              <a:lnSpc>
                <a:spcPct val="110000"/>
              </a:lnSpc>
              <a:spcBef>
                <a:spcPts val="0"/>
              </a:spcBef>
              <a:spcAft>
                <a:spcPts val="0"/>
              </a:spcAft>
              <a:buClr>
                <a:srgbClr val="000000"/>
              </a:buClr>
              <a:buSzPts val="1000"/>
              <a:buFont typeface="Noto Sans Symbols"/>
              <a:buNone/>
            </a:pPr>
            <a:r>
              <a:rPr b="0" i="0" lang="en-US" sz="1000" u="none">
                <a:solidFill>
                  <a:srgbClr val="000000"/>
                </a:solidFill>
                <a:latin typeface="Noto Sans Symbols"/>
                <a:ea typeface="Noto Sans Symbols"/>
                <a:cs typeface="Noto Sans Symbols"/>
                <a:sym typeface="Noto Sans Symbols"/>
              </a:rPr>
              <a:t>λ</a:t>
            </a:r>
            <a:endParaRPr/>
          </a:p>
        </p:txBody>
      </p:sp>
      <p:sp>
        <p:nvSpPr>
          <p:cNvPr id="116" name="Google Shape;116;p5"/>
          <p:cNvSpPr txBox="1"/>
          <p:nvPr/>
        </p:nvSpPr>
        <p:spPr>
          <a:xfrm>
            <a:off x="917575" y="3367087"/>
            <a:ext cx="8410575" cy="1014412"/>
          </a:xfrm>
          <a:prstGeom prst="rect">
            <a:avLst/>
          </a:prstGeom>
          <a:noFill/>
          <a:ln>
            <a:noFill/>
          </a:ln>
        </p:spPr>
        <p:txBody>
          <a:bodyPr anchorCtr="0" anchor="t" bIns="0" lIns="0" spcFirstLastPara="1" rIns="0" wrap="square" tIns="0">
            <a:noAutofit/>
          </a:bodyPr>
          <a:lstStyle/>
          <a:p>
            <a:pPr indent="0" lvl="0" marL="12700" marR="0" rtl="0" algn="l">
              <a:lnSpc>
                <a:spcPct val="104166"/>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shell scans the command line looking for filename substitution</a:t>
            </a:r>
            <a:endParaRPr/>
          </a:p>
          <a:p>
            <a:pPr indent="0" lvl="0" marL="12700" marR="0" rtl="0" algn="l">
              <a:lnSpc>
                <a:spcPct val="108333"/>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characters *, ?, or [...] before determining the name of the program to execute and its arguments.</a:t>
            </a:r>
            <a:endParaRPr/>
          </a:p>
        </p:txBody>
      </p:sp>
      <p:sp>
        <p:nvSpPr>
          <p:cNvPr id="117" name="Google Shape;117;p5"/>
          <p:cNvSpPr txBox="1"/>
          <p:nvPr/>
        </p:nvSpPr>
        <p:spPr>
          <a:xfrm>
            <a:off x="593725" y="3430587"/>
            <a:ext cx="184150" cy="163512"/>
          </a:xfrm>
          <a:prstGeom prst="rect">
            <a:avLst/>
          </a:prstGeom>
          <a:noFill/>
          <a:ln>
            <a:noFill/>
          </a:ln>
        </p:spPr>
        <p:txBody>
          <a:bodyPr anchorCtr="0" anchor="t" bIns="0" lIns="0" spcFirstLastPara="1" rIns="0" wrap="square" tIns="0">
            <a:noAutofit/>
          </a:bodyPr>
          <a:lstStyle/>
          <a:p>
            <a:pPr indent="0" lvl="0" marL="12700" marR="0" rtl="0" algn="l">
              <a:lnSpc>
                <a:spcPct val="110000"/>
              </a:lnSpc>
              <a:spcBef>
                <a:spcPts val="0"/>
              </a:spcBef>
              <a:spcAft>
                <a:spcPts val="0"/>
              </a:spcAft>
              <a:buClr>
                <a:srgbClr val="000000"/>
              </a:buClr>
              <a:buSzPts val="1000"/>
              <a:buFont typeface="Noto Sans Symbols"/>
              <a:buNone/>
            </a:pPr>
            <a:r>
              <a:rPr b="0" i="0" lang="en-US" sz="1000" u="none">
                <a:solidFill>
                  <a:srgbClr val="000000"/>
                </a:solidFill>
                <a:latin typeface="Noto Sans Symbols"/>
                <a:ea typeface="Noto Sans Symbols"/>
                <a:cs typeface="Noto Sans Symbols"/>
                <a:sym typeface="Noto Sans Symbols"/>
              </a:rPr>
              <a:t>λ</a:t>
            </a:r>
            <a:endParaRPr/>
          </a:p>
        </p:txBody>
      </p:sp>
      <p:sp>
        <p:nvSpPr>
          <p:cNvPr id="118" name="Google Shape;118;p5"/>
          <p:cNvSpPr txBox="1"/>
          <p:nvPr/>
        </p:nvSpPr>
        <p:spPr>
          <a:xfrm>
            <a:off x="365125" y="4792662"/>
            <a:ext cx="3786187" cy="254000"/>
          </a:xfrm>
          <a:prstGeom prst="rect">
            <a:avLst/>
          </a:prstGeom>
          <a:noFill/>
          <a:ln>
            <a:noFill/>
          </a:ln>
        </p:spPr>
        <p:txBody>
          <a:bodyPr anchorCtr="0" anchor="t" bIns="0" lIns="0" spcFirstLastPara="1" rIns="0" wrap="square" tIns="0">
            <a:noAutofit/>
          </a:bodyPr>
          <a:lstStyle/>
          <a:p>
            <a:pPr indent="0" lvl="0" marL="12700" marR="0" rtl="0" algn="l">
              <a:lnSpc>
                <a:spcPct val="105555"/>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Example : variable  name substitution</a:t>
            </a:r>
            <a:endParaRPr/>
          </a:p>
        </p:txBody>
      </p:sp>
      <p:sp>
        <p:nvSpPr>
          <p:cNvPr id="119" name="Google Shape;119;p5"/>
          <p:cNvSpPr txBox="1"/>
          <p:nvPr/>
        </p:nvSpPr>
        <p:spPr>
          <a:xfrm>
            <a:off x="503237" y="301625"/>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Variable and Filename Substitution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0"/>
          <p:cNvSpPr txBox="1"/>
          <p:nvPr>
            <p:ph idx="1" type="body"/>
          </p:nvPr>
        </p:nvSpPr>
        <p:spPr>
          <a:xfrm>
            <a:off x="317500" y="425450"/>
            <a:ext cx="9072562" cy="6781800"/>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 | Expression | Result | Comment</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1 | "$a"             | apple | variables are expanded inside "" </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2 | '$a'               | $a       | variables are not expanded inside '' </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3 | "'$a'"           | 'apple' | '' has no special meaning inside "“</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 4 | '"$a"'          | "$a" | "" is treated literally inside '' </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5 | '\'' | **invalid** | can not escape a ' within ''; use "'" or $'\'' (ANSI-C quoting) </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6 | "red$arocks"| red | $arocks does not expand $a; use ${a}rocks to preserve $a </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7 | "redapple$" | redapple$ | $ followed by no variable name evaluates to $ </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8 | '\"' | \" | \ has no special meaning inside '‘</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 9 | "\'" | ' | \' is interpreted inside "" </a:t>
            </a:r>
            <a:endParaRPr/>
          </a:p>
          <a:p>
            <a:pPr indent="-342900" lvl="0" marL="342900" marR="0" rtl="0" algn="l">
              <a:lnSpc>
                <a:spcPct val="100000"/>
              </a:lnSpc>
              <a:spcBef>
                <a:spcPts val="800"/>
              </a:spcBef>
              <a:spcAft>
                <a:spcPts val="0"/>
              </a:spcAft>
              <a:buClr>
                <a:srgbClr val="000000"/>
              </a:buClr>
              <a:buSzPts val="2400"/>
              <a:buFont typeface="Times New Roman"/>
              <a:buChar char="•"/>
            </a:pPr>
            <a:r>
              <a:rPr b="0" i="0" lang="en-US" sz="2400" u="none">
                <a:solidFill>
                  <a:srgbClr val="000000"/>
                </a:solidFill>
                <a:latin typeface="Calibri"/>
                <a:ea typeface="Calibri"/>
                <a:cs typeface="Calibri"/>
                <a:sym typeface="Calibri"/>
              </a:rPr>
              <a:t>10 | "\"" | " | \" is interpreted inside ""</a:t>
            </a:r>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1" i="0" sz="3200" u="none">
              <a:solidFill>
                <a:srgbClr val="00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p:txBody>
      </p:sp>
      <p:sp>
        <p:nvSpPr>
          <p:cNvPr id="469" name="Google Shape;469;p50"/>
          <p:cNvSpPr txBox="1"/>
          <p:nvPr/>
        </p:nvSpPr>
        <p:spPr>
          <a:xfrm>
            <a:off x="3289300" y="273050"/>
            <a:ext cx="3121025"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EXAMPLES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1"/>
          <p:cNvSpPr txBox="1"/>
          <p:nvPr/>
        </p:nvSpPr>
        <p:spPr>
          <a:xfrm>
            <a:off x="3517900" y="690562"/>
            <a:ext cx="3121025" cy="584200"/>
          </a:xfrm>
          <a:prstGeom prst="rect">
            <a:avLst/>
          </a:prstGeom>
          <a:noFill/>
          <a:ln>
            <a:noFill/>
          </a:ln>
        </p:spPr>
        <p:txBody>
          <a:bodyPr anchorCtr="0" anchor="t" bIns="0" lIns="0" spcFirstLastPara="1" rIns="0" wrap="square" tIns="0">
            <a:noAutofit/>
          </a:bodyPr>
          <a:lstStyle/>
          <a:p>
            <a:pPr indent="0" lvl="0" marL="12700" marR="0" rtl="0" algn="l">
              <a:lnSpc>
                <a:spcPct val="102272"/>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EXAMPLES</a:t>
            </a:r>
            <a:endParaRPr/>
          </a:p>
        </p:txBody>
      </p:sp>
      <p:sp>
        <p:nvSpPr>
          <p:cNvPr id="475" name="Google Shape;475;p51"/>
          <p:cNvSpPr txBox="1"/>
          <p:nvPr/>
        </p:nvSpPr>
        <p:spPr>
          <a:xfrm>
            <a:off x="587375" y="1874837"/>
            <a:ext cx="311150" cy="20955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t>
            </a:r>
            <a:endParaRPr/>
          </a:p>
          <a:p>
            <a:pPr indent="0" lvl="0" marL="12700" marR="0" rtl="0" algn="l">
              <a:lnSpc>
                <a:spcPct val="960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t>
            </a:r>
            <a:endParaRPr/>
          </a:p>
          <a:p>
            <a:pPr indent="0" lvl="0" marL="12700" marR="0" rtl="0" algn="l">
              <a:lnSpc>
                <a:spcPct val="96000"/>
              </a:lnSpc>
              <a:spcBef>
                <a:spcPts val="6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t>
            </a:r>
            <a:endParaRPr/>
          </a:p>
          <a:p>
            <a:pPr indent="0" lvl="0" marL="12700" marR="0" rtl="0" algn="l">
              <a:lnSpc>
                <a:spcPct val="96000"/>
              </a:lnSpc>
              <a:spcBef>
                <a:spcPts val="6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t>
            </a:r>
            <a:endParaRPr/>
          </a:p>
        </p:txBody>
      </p:sp>
      <p:sp>
        <p:nvSpPr>
          <p:cNvPr id="476" name="Google Shape;476;p51"/>
          <p:cNvSpPr txBox="1"/>
          <p:nvPr/>
        </p:nvSpPr>
        <p:spPr>
          <a:xfrm>
            <a:off x="925512" y="1874837"/>
            <a:ext cx="969962" cy="20955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echo</a:t>
            </a:r>
            <a:endParaRPr/>
          </a:p>
          <a:p>
            <a:pPr indent="0" lvl="0" marL="12700" marR="0" rtl="0" algn="l">
              <a:lnSpc>
                <a:spcPct val="1125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echo </a:t>
            </a:r>
            <a:endParaRPr/>
          </a:p>
          <a:p>
            <a:pPr indent="0" lvl="0" marL="12700" marR="0" rtl="0" algn="l">
              <a:lnSpc>
                <a:spcPct val="112500"/>
              </a:lnSpc>
              <a:spcBef>
                <a:spcPts val="6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echo</a:t>
            </a:r>
            <a:endParaRPr/>
          </a:p>
          <a:p>
            <a:pPr indent="0" lvl="0" marL="12700" marR="0" rtl="0" algn="l">
              <a:lnSpc>
                <a:spcPct val="96000"/>
              </a:lnSpc>
              <a:spcBef>
                <a:spcPts val="7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echo</a:t>
            </a:r>
            <a:endParaRPr/>
          </a:p>
        </p:txBody>
      </p:sp>
      <p:sp>
        <p:nvSpPr>
          <p:cNvPr id="477" name="Google Shape;477;p51"/>
          <p:cNvSpPr txBox="1"/>
          <p:nvPr/>
        </p:nvSpPr>
        <p:spPr>
          <a:xfrm>
            <a:off x="1920875" y="1874837"/>
            <a:ext cx="1125537" cy="20955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this is</a:t>
            </a:r>
            <a:endParaRPr/>
          </a:p>
          <a:p>
            <a:pPr indent="0" lvl="0" marL="12700" marR="0" rtl="0" algn="l">
              <a:lnSpc>
                <a:spcPct val="960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this is</a:t>
            </a:r>
            <a:endParaRPr/>
          </a:p>
          <a:p>
            <a:pPr indent="0" lvl="0" marL="12700" marR="0" rtl="0" algn="l">
              <a:lnSpc>
                <a:spcPct val="134375"/>
              </a:lnSpc>
              <a:spcBef>
                <a:spcPts val="3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 your</a:t>
            </a:r>
            <a:endParaRPr/>
          </a:p>
        </p:txBody>
      </p:sp>
      <p:sp>
        <p:nvSpPr>
          <p:cNvPr id="478" name="Google Shape;478;p51"/>
          <p:cNvSpPr txBox="1"/>
          <p:nvPr/>
        </p:nvSpPr>
        <p:spPr>
          <a:xfrm>
            <a:off x="3027362" y="1874837"/>
            <a:ext cx="3630612" cy="2095500"/>
          </a:xfrm>
          <a:prstGeom prst="rect">
            <a:avLst/>
          </a:prstGeom>
          <a:noFill/>
          <a:ln>
            <a:noFill/>
          </a:ln>
        </p:spPr>
        <p:txBody>
          <a:bodyPr anchorCtr="0" anchor="t" bIns="0" lIns="0" spcFirstLastPara="1" rIns="0" wrap="square" tIns="0">
            <a:noAutofit/>
          </a:bodyPr>
          <a:lstStyle/>
          <a:p>
            <a:pPr indent="0" lvl="0" marL="58736"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 *</a:t>
            </a:r>
            <a:endParaRPr/>
          </a:p>
          <a:p>
            <a:pPr indent="0" lvl="0" marL="58736" marR="0" rtl="0" algn="l">
              <a:lnSpc>
                <a:spcPct val="96000"/>
              </a:lnSpc>
              <a:spcBef>
                <a:spcPts val="5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 \*</a:t>
            </a:r>
            <a:endParaRPr/>
          </a:p>
          <a:p>
            <a:pPr indent="0" lvl="0" marL="58736" marR="0" rtl="0" algn="l">
              <a:lnSpc>
                <a:spcPct val="134375"/>
              </a:lnSpc>
              <a:spcBef>
                <a:spcPts val="3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all just the way they name is $name”</a:t>
            </a:r>
            <a:endParaRPr/>
          </a:p>
        </p:txBody>
      </p:sp>
      <p:sp>
        <p:nvSpPr>
          <p:cNvPr id="479" name="Google Shape;479;p51"/>
          <p:cNvSpPr txBox="1"/>
          <p:nvPr/>
        </p:nvSpPr>
        <p:spPr>
          <a:xfrm>
            <a:off x="6688137" y="2982912"/>
            <a:ext cx="968375"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look”</a:t>
            </a:r>
            <a:endParaRPr/>
          </a:p>
        </p:txBody>
      </p:sp>
      <p:sp>
        <p:nvSpPr>
          <p:cNvPr id="480" name="Google Shape;480;p51"/>
          <p:cNvSpPr txBox="1"/>
          <p:nvPr/>
        </p:nvSpPr>
        <p:spPr>
          <a:xfrm>
            <a:off x="587375" y="4648200"/>
            <a:ext cx="311150"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t>
            </a:r>
            <a:endParaRPr/>
          </a:p>
        </p:txBody>
      </p:sp>
      <p:sp>
        <p:nvSpPr>
          <p:cNvPr id="481" name="Google Shape;481;p51"/>
          <p:cNvSpPr txBox="1"/>
          <p:nvPr/>
        </p:nvSpPr>
        <p:spPr>
          <a:xfrm>
            <a:off x="925512" y="4648200"/>
            <a:ext cx="969962"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echo</a:t>
            </a:r>
            <a:endParaRPr/>
          </a:p>
        </p:txBody>
      </p:sp>
      <p:sp>
        <p:nvSpPr>
          <p:cNvPr id="482" name="Google Shape;482;p51"/>
          <p:cNvSpPr txBox="1"/>
          <p:nvPr/>
        </p:nvSpPr>
        <p:spPr>
          <a:xfrm>
            <a:off x="1920875" y="4648200"/>
            <a:ext cx="1082675"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today</a:t>
            </a:r>
            <a:endParaRPr/>
          </a:p>
        </p:txBody>
      </p:sp>
      <p:sp>
        <p:nvSpPr>
          <p:cNvPr id="483" name="Google Shape;483;p51"/>
          <p:cNvSpPr txBox="1"/>
          <p:nvPr/>
        </p:nvSpPr>
        <p:spPr>
          <a:xfrm>
            <a:off x="3030537" y="4648200"/>
            <a:ext cx="1509712"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is `date’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2"/>
          <p:cNvSpPr txBox="1"/>
          <p:nvPr>
            <p:ph type="title"/>
          </p:nvPr>
        </p:nvSpPr>
        <p:spPr>
          <a:xfrm>
            <a:off x="503237" y="301625"/>
            <a:ext cx="9072562" cy="1260475"/>
          </a:xfrm>
          <a:prstGeom prst="rect">
            <a:avLst/>
          </a:prstGeom>
          <a:solidFill>
            <a:srgbClr val="92382E"/>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Shell Variables</a:t>
            </a:r>
            <a:endParaRPr/>
          </a:p>
        </p:txBody>
      </p:sp>
      <p:sp>
        <p:nvSpPr>
          <p:cNvPr id="489" name="Google Shape;489;p52"/>
          <p:cNvSpPr txBox="1"/>
          <p:nvPr>
            <p:ph idx="1" type="body"/>
          </p:nvPr>
        </p:nvSpPr>
        <p:spPr>
          <a:xfrm>
            <a:off x="503237" y="1768475"/>
            <a:ext cx="9072562" cy="4379912"/>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Variables are generally created when you first use them.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By default, all variables are considered and stored as strings.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Variable names are case sensitive</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No type declaration is necessary before u can use a shell variable. </a:t>
            </a:r>
            <a:endParaRPr/>
          </a:p>
          <a:p>
            <a:pPr indent="-342900" lvl="0" marL="342900" marR="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Variables provide the ability to store and manipulate the information with in the shell program. The variables are completely under the control of user. </a:t>
            </a:r>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3"/>
          <p:cNvSpPr txBox="1"/>
          <p:nvPr>
            <p:ph idx="1" type="body"/>
          </p:nvPr>
        </p:nvSpPr>
        <p:spPr>
          <a:xfrm>
            <a:off x="503237" y="425450"/>
            <a:ext cx="9072562" cy="5722937"/>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You can define and use variables both in the command line and shell scripts. These variables are called shell variables.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Generalized form:</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1" i="0" lang="en-US" sz="3200" u="none">
                <a:solidFill>
                  <a:srgbClr val="FF0000"/>
                </a:solidFill>
                <a:latin typeface="Times New Roman"/>
                <a:ea typeface="Times New Roman"/>
                <a:cs typeface="Times New Roman"/>
                <a:sym typeface="Times New Roman"/>
              </a:rPr>
              <a:t>variable=value</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Eg:</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  x=10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echo $x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10</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Calibri"/>
                <a:ea typeface="Calibri"/>
                <a:cs typeface="Calibri"/>
                <a:sym typeface="Calibri"/>
              </a:rPr>
              <a:t>To remove a variable use unset. </a:t>
            </a:r>
            <a:endParaRPr/>
          </a:p>
          <a:p>
            <a:pPr indent="-342900" lvl="0" marL="342900" marR="0" rtl="0" algn="l">
              <a:lnSpc>
                <a:spcPct val="100000"/>
              </a:lnSpc>
              <a:spcBef>
                <a:spcPts val="800"/>
              </a:spcBef>
              <a:spcAft>
                <a:spcPts val="0"/>
              </a:spcAft>
              <a:buClr>
                <a:srgbClr val="000000"/>
              </a:buClr>
              <a:buSzPts val="3200"/>
              <a:buFont typeface="Times New Roman"/>
              <a:buNone/>
            </a:pPr>
            <a:r>
              <a:rPr b="1" i="0" lang="en-US" sz="3200" u="none">
                <a:solidFill>
                  <a:srgbClr val="FF0000"/>
                </a:solidFill>
                <a:latin typeface="Calibri"/>
                <a:ea typeface="Calibri"/>
                <a:cs typeface="Calibri"/>
                <a:sym typeface="Calibri"/>
              </a:rPr>
              <a:t>             $  unset x</a:t>
            </a:r>
            <a:endParaRPr/>
          </a:p>
          <a:p>
            <a:pPr indent="-139700" lvl="0" marL="342900" marR="0" rtl="0" algn="l">
              <a:lnSpc>
                <a:spcPct val="100000"/>
              </a:lnSpc>
              <a:spcBef>
                <a:spcPts val="800"/>
              </a:spcBef>
              <a:spcAft>
                <a:spcPts val="0"/>
              </a:spcAft>
              <a:buClr>
                <a:srgbClr val="000000"/>
              </a:buClr>
              <a:buSzPts val="3200"/>
              <a:buFont typeface="Noto Sans Symbols"/>
              <a:buNone/>
            </a:pPr>
            <a:r>
              <a:t/>
            </a:r>
            <a:endParaRPr b="0" i="0" sz="3200" u="non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idx="1" type="body"/>
          </p:nvPr>
        </p:nvSpPr>
        <p:spPr>
          <a:xfrm>
            <a:off x="503237" y="425450"/>
            <a:ext cx="9072562" cy="685800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All shell variables are initialized to null strings by default.</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 To explicitly set null values use</a:t>
            </a:r>
            <a:endParaRPr/>
          </a:p>
          <a:p>
            <a:pPr indent="-342900" lvl="0" marL="342900" marR="0" rtl="0" algn="l">
              <a:lnSpc>
                <a:spcPct val="100000"/>
              </a:lnSpc>
              <a:spcBef>
                <a:spcPts val="800"/>
              </a:spcBef>
              <a:spcAft>
                <a:spcPts val="0"/>
              </a:spcAft>
              <a:buClr>
                <a:srgbClr val="000000"/>
              </a:buClr>
              <a:buSzPts val="3200"/>
              <a:buFont typeface="Times New Roman"/>
              <a:buNone/>
            </a:pPr>
            <a:r>
              <a:rPr b="1" i="0" lang="en-US" sz="3200" u="none">
                <a:solidFill>
                  <a:srgbClr val="FF0000"/>
                </a:solidFill>
                <a:latin typeface="Times New Roman"/>
                <a:ea typeface="Times New Roman"/>
                <a:cs typeface="Times New Roman"/>
                <a:sym typeface="Times New Roman"/>
              </a:rPr>
              <a:t>                    x=   or    x=‘’    or    x=“”</a:t>
            </a:r>
            <a:endParaRPr/>
          </a:p>
          <a:p>
            <a:pPr indent="-342900" lvl="0" marL="342900" marR="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To assign multiword strings to a variable use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1" i="0" lang="en-US" sz="3200" u="none">
                <a:solidFill>
                  <a:srgbClr val="FF0000"/>
                </a:solidFill>
                <a:latin typeface="Times New Roman"/>
                <a:ea typeface="Times New Roman"/>
                <a:cs typeface="Times New Roman"/>
                <a:sym typeface="Times New Roman"/>
              </a:rPr>
              <a:t>$  msg=‘u have a mail’ </a:t>
            </a:r>
            <a:endParaRPr/>
          </a:p>
          <a:p>
            <a:pPr indent="-342900" lvl="0" marL="342900" marR="0" rtl="0" algn="l">
              <a:lnSpc>
                <a:spcPct val="100000"/>
              </a:lnSpc>
              <a:spcBef>
                <a:spcPts val="800"/>
              </a:spcBef>
              <a:spcAft>
                <a:spcPts val="0"/>
              </a:spcAft>
              <a:buClr>
                <a:srgbClr val="000000"/>
              </a:buClr>
              <a:buSzPts val="3200"/>
              <a:buFont typeface="Noto Sans Symbols"/>
              <a:buChar char="❖"/>
            </a:pPr>
            <a:r>
              <a:rPr b="1" i="0" lang="en-US" sz="3200" u="none">
                <a:solidFill>
                  <a:srgbClr val="FF0000"/>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To make variable global use</a:t>
            </a:r>
            <a:r>
              <a:rPr b="1" i="0" lang="en-US" sz="3200" u="none">
                <a:solidFill>
                  <a:srgbClr val="FF0000"/>
                </a:solidFill>
                <a:latin typeface="Times New Roman"/>
                <a:ea typeface="Times New Roman"/>
                <a:cs typeface="Times New Roman"/>
                <a:sym typeface="Times New Roman"/>
              </a:rPr>
              <a:t> export </a:t>
            </a:r>
            <a:endParaRPr/>
          </a:p>
          <a:p>
            <a:pPr indent="-342900" lvl="0" marL="342900" marR="0" rtl="0" algn="l">
              <a:lnSpc>
                <a:spcPct val="100000"/>
              </a:lnSpc>
              <a:spcBef>
                <a:spcPts val="800"/>
              </a:spcBef>
              <a:spcAft>
                <a:spcPts val="0"/>
              </a:spcAft>
              <a:buClr>
                <a:srgbClr val="000000"/>
              </a:buClr>
              <a:buSzPts val="3200"/>
              <a:buFont typeface="Times New Roman"/>
              <a:buNone/>
            </a:pPr>
            <a:r>
              <a:rPr b="1" i="0" lang="en-US" sz="3200" u="none">
                <a:solidFill>
                  <a:srgbClr val="FF0000"/>
                </a:solidFill>
                <a:latin typeface="Times New Roman"/>
                <a:ea typeface="Times New Roman"/>
                <a:cs typeface="Times New Roman"/>
                <a:sym typeface="Times New Roman"/>
              </a:rPr>
              <a:t>      Ex: $ echo $0                       $ ksh</a:t>
            </a:r>
            <a:endParaRPr/>
          </a:p>
          <a:p>
            <a:pPr indent="-342900" lvl="0" marL="342900" marR="0" rtl="0" algn="l">
              <a:lnSpc>
                <a:spcPct val="100000"/>
              </a:lnSpc>
              <a:spcBef>
                <a:spcPts val="800"/>
              </a:spcBef>
              <a:spcAft>
                <a:spcPts val="0"/>
              </a:spcAft>
              <a:buClr>
                <a:srgbClr val="000000"/>
              </a:buClr>
              <a:buSzPts val="3200"/>
              <a:buFont typeface="Times New Roman"/>
              <a:buNone/>
            </a:pPr>
            <a:r>
              <a:rPr b="1" i="0" lang="en-US" sz="3200" u="none">
                <a:solidFill>
                  <a:srgbClr val="FF0000"/>
                </a:solidFill>
                <a:latin typeface="Times New Roman"/>
                <a:ea typeface="Times New Roman"/>
                <a:cs typeface="Times New Roman"/>
                <a:sym typeface="Times New Roman"/>
              </a:rPr>
              <a:t>       		bash							   $ echo $0</a:t>
            </a:r>
            <a:endParaRPr/>
          </a:p>
          <a:p>
            <a:pPr indent="-342900" lvl="0" marL="342900" marR="0" rtl="0" algn="l">
              <a:lnSpc>
                <a:spcPct val="100000"/>
              </a:lnSpc>
              <a:spcBef>
                <a:spcPts val="800"/>
              </a:spcBef>
              <a:spcAft>
                <a:spcPts val="0"/>
              </a:spcAft>
              <a:buClr>
                <a:srgbClr val="000000"/>
              </a:buClr>
              <a:buSzPts val="3200"/>
              <a:buFont typeface="Times New Roman"/>
              <a:buNone/>
            </a:pPr>
            <a:r>
              <a:rPr b="1" i="0" lang="en-US" sz="3200" u="none">
                <a:solidFill>
                  <a:srgbClr val="FF0000"/>
                </a:solidFill>
                <a:latin typeface="Times New Roman"/>
                <a:ea typeface="Times New Roman"/>
                <a:cs typeface="Times New Roman"/>
                <a:sym typeface="Times New Roman"/>
              </a:rPr>
              <a:t>  			   $ x=10							ksh</a:t>
            </a:r>
            <a:endParaRPr/>
          </a:p>
          <a:p>
            <a:pPr indent="-342900" lvl="0" marL="342900" marR="0" rtl="0" algn="l">
              <a:lnSpc>
                <a:spcPct val="100000"/>
              </a:lnSpc>
              <a:spcBef>
                <a:spcPts val="800"/>
              </a:spcBef>
              <a:spcAft>
                <a:spcPts val="0"/>
              </a:spcAft>
              <a:buClr>
                <a:srgbClr val="000000"/>
              </a:buClr>
              <a:buSzPts val="3200"/>
              <a:buFont typeface="Times New Roman"/>
              <a:buNone/>
            </a:pPr>
            <a:r>
              <a:rPr b="1" i="0" lang="en-US" sz="3200" u="none">
                <a:solidFill>
                  <a:srgbClr val="FF0000"/>
                </a:solidFill>
                <a:latin typeface="Times New Roman"/>
                <a:ea typeface="Times New Roman"/>
                <a:cs typeface="Times New Roman"/>
                <a:sym typeface="Times New Roman"/>
              </a:rPr>
              <a:t>			   $ echo &amp;x						$ echo &amp;x</a:t>
            </a:r>
            <a:endParaRPr/>
          </a:p>
          <a:p>
            <a:pPr indent="-342900" lvl="0" marL="342900" marR="0" rtl="0" algn="l">
              <a:lnSpc>
                <a:spcPct val="100000"/>
              </a:lnSpc>
              <a:spcBef>
                <a:spcPts val="800"/>
              </a:spcBef>
              <a:spcAft>
                <a:spcPts val="0"/>
              </a:spcAft>
              <a:buClr>
                <a:srgbClr val="000000"/>
              </a:buClr>
              <a:buSzPts val="3200"/>
              <a:buFont typeface="Times New Roman"/>
              <a:buNone/>
            </a:pPr>
            <a:r>
              <a:rPr b="1" i="0" lang="en-US" sz="3200" u="none">
                <a:solidFill>
                  <a:srgbClr val="FF0000"/>
                </a:solidFill>
                <a:latin typeface="Times New Roman"/>
                <a:ea typeface="Times New Roman"/>
                <a:cs typeface="Times New Roman"/>
                <a:sym typeface="Times New Roman"/>
              </a:rPr>
              <a:t>			   10									$ export x</a:t>
            </a:r>
            <a:endParaRPr/>
          </a:p>
          <a:p>
            <a:pPr indent="-342900" lvl="0" marL="342900" marR="0" rtl="0" algn="l">
              <a:lnSpc>
                <a:spcPct val="100000"/>
              </a:lnSpc>
              <a:spcBef>
                <a:spcPts val="800"/>
              </a:spcBef>
              <a:spcAft>
                <a:spcPts val="0"/>
              </a:spcAft>
              <a:buClr>
                <a:srgbClr val="000000"/>
              </a:buClr>
              <a:buSzPts val="3200"/>
              <a:buFont typeface="Times New Roman"/>
              <a:buNone/>
            </a:pPr>
            <a:r>
              <a:t/>
            </a:r>
            <a:endParaRPr b="1" i="0" sz="3200" u="none">
              <a:solidFill>
                <a:srgbClr val="FF0000"/>
              </a:solidFill>
              <a:latin typeface="Times New Roman"/>
              <a:ea typeface="Times New Roman"/>
              <a:cs typeface="Times New Roman"/>
              <a:sym typeface="Times New Roman"/>
            </a:endParaRPr>
          </a:p>
          <a:p>
            <a:pPr indent="-139700" lvl="0" marL="342900" marR="0" rtl="0" algn="l">
              <a:lnSpc>
                <a:spcPct val="100000"/>
              </a:lnSpc>
              <a:spcBef>
                <a:spcPts val="800"/>
              </a:spcBef>
              <a:spcAft>
                <a:spcPts val="0"/>
              </a:spcAft>
              <a:buClr>
                <a:srgbClr val="000000"/>
              </a:buClr>
              <a:buSzPts val="3200"/>
              <a:buFont typeface="Noto Sans Symbols"/>
              <a:buNone/>
            </a:pPr>
            <a:r>
              <a:t/>
            </a:r>
            <a:endParaRPr b="1" i="0" sz="3200" u="none">
              <a:solidFill>
                <a:srgbClr val="FF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type="title"/>
          </p:nvPr>
        </p:nvSpPr>
        <p:spPr>
          <a:xfrm>
            <a:off x="503237" y="301625"/>
            <a:ext cx="9072562" cy="1260475"/>
          </a:xfrm>
          <a:prstGeom prst="rect">
            <a:avLst/>
          </a:prstGeom>
          <a:solidFill>
            <a:srgbClr val="92382E"/>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Environment Variables </a:t>
            </a:r>
            <a:endParaRPr/>
          </a:p>
        </p:txBody>
      </p:sp>
      <p:sp>
        <p:nvSpPr>
          <p:cNvPr id="505" name="Google Shape;505;p55"/>
          <p:cNvSpPr txBox="1"/>
          <p:nvPr>
            <p:ph idx="1" type="body"/>
          </p:nvPr>
        </p:nvSpPr>
        <p:spPr>
          <a:xfrm>
            <a:off x="317500" y="1873250"/>
            <a:ext cx="9072562" cy="4379912"/>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 They are initialized when the shell script starts and normally capitalized to distinguish them from user-defined variables in scripts </a:t>
            </a:r>
            <a:endParaRPr/>
          </a:p>
          <a:p>
            <a:pPr indent="-342900" lvl="0" marL="342900" marR="0" rtl="0" algn="just">
              <a:lnSpc>
                <a:spcPct val="100000"/>
              </a:lnSpc>
              <a:spcBef>
                <a:spcPts val="800"/>
              </a:spcBef>
              <a:spcAft>
                <a:spcPts val="0"/>
              </a:spcAft>
              <a:buClr>
                <a:srgbClr val="000000"/>
              </a:buClr>
              <a:buSzPts val="3200"/>
              <a:buFont typeface="Arial"/>
              <a:buChar char="•"/>
            </a:pPr>
            <a:r>
              <a:rPr b="0" i="0" lang="en-US" sz="3200" u="none">
                <a:solidFill>
                  <a:srgbClr val="000000"/>
                </a:solidFill>
                <a:latin typeface="Times New Roman"/>
                <a:ea typeface="Times New Roman"/>
                <a:cs typeface="Times New Roman"/>
                <a:sym typeface="Times New Roman"/>
              </a:rPr>
              <a:t>Environmental variables control the user environment.</a:t>
            </a:r>
            <a:endParaRPr/>
          </a:p>
          <a:p>
            <a:pPr indent="-342900" lvl="0" marL="342900" marR="0" rtl="0" algn="just">
              <a:lnSpc>
                <a:spcPct val="100000"/>
              </a:lnSpc>
              <a:spcBef>
                <a:spcPts val="800"/>
              </a:spcBef>
              <a:spcAft>
                <a:spcPts val="0"/>
              </a:spcAft>
              <a:buClr>
                <a:srgbClr val="000000"/>
              </a:buClr>
              <a:buSzPts val="3200"/>
              <a:buFont typeface="Arial"/>
              <a:buChar char="•"/>
            </a:pPr>
            <a:r>
              <a:rPr b="0" i="0" lang="en-US" sz="3200" u="none">
                <a:solidFill>
                  <a:srgbClr val="000000"/>
                </a:solidFill>
                <a:latin typeface="Times New Roman"/>
                <a:ea typeface="Times New Roman"/>
                <a:cs typeface="Times New Roman"/>
                <a:sym typeface="Times New Roman"/>
              </a:rPr>
              <a:t>Environmental variables are set by the environment, the operating system, during the startup of your shell.</a:t>
            </a:r>
            <a:endParaRPr/>
          </a:p>
          <a:p>
            <a:pPr indent="-342900" lvl="0" marL="342900" marR="0" rtl="0" algn="just">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Environment variables are dynamic values which affect the processes or programs on a computer. They exist in every operating system, but types may vary.</a:t>
            </a:r>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1" i="0" sz="3200" u="none">
              <a:solidFill>
                <a:srgbClr val="000000"/>
              </a:solidFill>
              <a:latin typeface="Calibri"/>
              <a:ea typeface="Calibri"/>
              <a:cs typeface="Calibri"/>
              <a:sym typeface="Calibri"/>
            </a:endParaRPr>
          </a:p>
          <a:p>
            <a:pPr indent="-1397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6"/>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Reading environment variables same as shell variables</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FF0000"/>
                </a:solidFill>
                <a:latin typeface="Times New Roman"/>
                <a:ea typeface="Times New Roman"/>
                <a:cs typeface="Times New Roman"/>
                <a:sym typeface="Times New Roman"/>
              </a:rPr>
              <a:t>For example :</a:t>
            </a:r>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An environment variable named HOME, you can access the value of this variable by using the dollar($) sign, for example $HOME</a:t>
            </a:r>
            <a:endParaRPr/>
          </a:p>
          <a:p>
            <a:pPr indent="-342900" lvl="0" marL="342900" marR="0"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Times New Roman"/>
                <a:ea typeface="Times New Roman"/>
                <a:cs typeface="Times New Roman"/>
                <a:sym typeface="Times New Roman"/>
              </a:rPr>
              <a:t>The environmental variables are in uppercase.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57"/>
          <p:cNvPicPr preferRelativeResize="0"/>
          <p:nvPr/>
        </p:nvPicPr>
        <p:blipFill rotWithShape="1">
          <a:blip r:embed="rId3">
            <a:alphaModFix/>
          </a:blip>
          <a:srcRect b="0" l="0" r="0" t="0"/>
          <a:stretch/>
        </p:blipFill>
        <p:spPr>
          <a:xfrm>
            <a:off x="393700" y="425450"/>
            <a:ext cx="9372600" cy="6781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8"/>
          <p:cNvSpPr txBox="1"/>
          <p:nvPr>
            <p:ph idx="1" type="body"/>
          </p:nvPr>
        </p:nvSpPr>
        <p:spPr>
          <a:xfrm>
            <a:off x="503237" y="196850"/>
            <a:ext cx="9339262" cy="6858000"/>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Calibri"/>
                <a:ea typeface="Calibri"/>
                <a:cs typeface="Calibri"/>
                <a:sym typeface="Calibri"/>
              </a:rPr>
              <a:t>$# 	-	Stores the number of command-line                 arguments that were passed to the shell program.</a:t>
            </a:r>
            <a:endParaRPr/>
          </a:p>
          <a:p>
            <a:pPr indent="-139700" lvl="0" marL="342900" marR="0" rtl="0" algn="just">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342900" lvl="0" marL="342900" marR="0" rtl="0" algn="just">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Calibri"/>
                <a:ea typeface="Calibri"/>
                <a:cs typeface="Calibri"/>
                <a:sym typeface="Calibri"/>
              </a:rPr>
              <a:t> $? -		Stores the exit value of the last command that was executed. </a:t>
            </a:r>
            <a:endParaRPr/>
          </a:p>
          <a:p>
            <a:pPr indent="-139700" lvl="0" marL="342900" marR="0" rtl="0" algn="just">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342900" lvl="0" marL="342900" marR="0" rtl="0" algn="just">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Calibri"/>
                <a:ea typeface="Calibri"/>
                <a:cs typeface="Calibri"/>
                <a:sym typeface="Calibri"/>
              </a:rPr>
              <a:t>$* 	-	Stores all the arguments that were entered on the command line ($1 $2 ...). </a:t>
            </a:r>
            <a:endParaRPr/>
          </a:p>
          <a:p>
            <a:pPr indent="-139700" lvl="0" marL="342900" marR="0" rtl="0" algn="just">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Calibri"/>
              <a:ea typeface="Calibri"/>
              <a:cs typeface="Calibri"/>
              <a:sym typeface="Calibri"/>
            </a:endParaRPr>
          </a:p>
          <a:p>
            <a:pPr indent="-342900" lvl="0" marL="342900" marR="0" rtl="0" algn="just">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Calibri"/>
                <a:ea typeface="Calibri"/>
                <a:cs typeface="Calibri"/>
                <a:sym typeface="Calibri"/>
              </a:rPr>
              <a:t>"$@" 	 - Stores all the arguments that were entered on the command line, individually quoted ("$1" "$2"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txBox="1"/>
          <p:nvPr>
            <p:ph idx="1" type="body"/>
          </p:nvPr>
        </p:nvSpPr>
        <p:spPr>
          <a:xfrm>
            <a:off x="503237" y="349250"/>
            <a:ext cx="9072562" cy="5799137"/>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Example: </a:t>
            </a:r>
            <a:endParaRPr/>
          </a:p>
          <a:p>
            <a:pPr indent="-342900" lvl="0" marL="342900" marR="0" rtl="0" algn="l">
              <a:lnSpc>
                <a:spcPct val="100000"/>
              </a:lnSpc>
              <a:spcBef>
                <a:spcPts val="800"/>
              </a:spcBef>
              <a:spcAft>
                <a:spcPts val="0"/>
              </a:spcAft>
              <a:buClr>
                <a:srgbClr val="000000"/>
              </a:buClr>
              <a:buSzPts val="3200"/>
              <a:buFont typeface="Times New Roman"/>
              <a:buNone/>
            </a:pPr>
            <a:r>
              <a:rPr b="0" i="0" lang="en-US" sz="3200" u="none">
                <a:solidFill>
                  <a:srgbClr val="FF0000"/>
                </a:solidFill>
                <a:latin typeface="Times New Roman"/>
                <a:ea typeface="Times New Roman"/>
                <a:cs typeface="Times New Roman"/>
                <a:sym typeface="Times New Roman"/>
              </a:rPr>
              <a:t>  $  ./command -yes -no /home/username </a:t>
            </a:r>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 = 3</a:t>
            </a:r>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 = -yes -no /home/username</a:t>
            </a:r>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 = array: {"-yes", "-no", "/home/username"}</a:t>
            </a:r>
            <a:endParaRPr/>
          </a:p>
          <a:p>
            <a:pPr indent="-139700" lvl="0" marL="342900" marR="0" rtl="0" algn="l">
              <a:spcBef>
                <a:spcPts val="8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nvSpPr>
        <p:spPr>
          <a:xfrm>
            <a:off x="2376487" y="1822450"/>
            <a:ext cx="4953000" cy="15621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25" name="Google Shape;125;p6"/>
          <p:cNvSpPr/>
          <p:nvPr/>
        </p:nvSpPr>
        <p:spPr>
          <a:xfrm>
            <a:off x="504825" y="301625"/>
            <a:ext cx="9070975" cy="1263650"/>
          </a:xfrm>
          <a:custGeom>
            <a:rect b="b" l="l" r="r" t="t"/>
            <a:pathLst>
              <a:path extrusionOk="0" h="1262380" w="9071610">
                <a:moveTo>
                  <a:pt x="0" y="0"/>
                </a:moveTo>
                <a:lnTo>
                  <a:pt x="0" y="1262380"/>
                </a:lnTo>
                <a:lnTo>
                  <a:pt x="9071610" y="1262380"/>
                </a:lnTo>
                <a:lnTo>
                  <a:pt x="9071610" y="0"/>
                </a:lnTo>
                <a:lnTo>
                  <a:pt x="0" y="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26" name="Google Shape;126;p6"/>
          <p:cNvSpPr txBox="1"/>
          <p:nvPr/>
        </p:nvSpPr>
        <p:spPr>
          <a:xfrm>
            <a:off x="1439862" y="3887787"/>
            <a:ext cx="6105525" cy="25146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27" name="Google Shape;127;p6"/>
          <p:cNvSpPr txBox="1"/>
          <p:nvPr/>
        </p:nvSpPr>
        <p:spPr>
          <a:xfrm>
            <a:off x="1373187" y="3598862"/>
            <a:ext cx="946150" cy="254000"/>
          </a:xfrm>
          <a:prstGeom prst="rect">
            <a:avLst/>
          </a:prstGeom>
          <a:noFill/>
          <a:ln>
            <a:noFill/>
          </a:ln>
        </p:spPr>
        <p:txBody>
          <a:bodyPr anchorCtr="0" anchor="t" bIns="0" lIns="0" spcFirstLastPara="1" rIns="0" wrap="square" tIns="0">
            <a:noAutofit/>
          </a:bodyPr>
          <a:lstStyle/>
          <a:p>
            <a:pPr indent="0" lvl="0" marL="12700" marR="0" rtl="0" algn="l">
              <a:lnSpc>
                <a:spcPct val="105555"/>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Example</a:t>
            </a:r>
            <a:endParaRPr/>
          </a:p>
        </p:txBody>
      </p:sp>
      <p:sp>
        <p:nvSpPr>
          <p:cNvPr id="128" name="Google Shape;128;p6"/>
          <p:cNvSpPr txBox="1"/>
          <p:nvPr/>
        </p:nvSpPr>
        <p:spPr>
          <a:xfrm>
            <a:off x="2324100" y="3598862"/>
            <a:ext cx="2405062" cy="254000"/>
          </a:xfrm>
          <a:prstGeom prst="rect">
            <a:avLst/>
          </a:prstGeom>
          <a:noFill/>
          <a:ln>
            <a:noFill/>
          </a:ln>
        </p:spPr>
        <p:txBody>
          <a:bodyPr anchorCtr="0" anchor="t" bIns="0" lIns="0" spcFirstLastPara="1" rIns="0" wrap="square" tIns="0">
            <a:noAutofit/>
          </a:bodyPr>
          <a:lstStyle/>
          <a:p>
            <a:pPr indent="0" lvl="0" marL="12700" marR="0" rtl="0" algn="l">
              <a:lnSpc>
                <a:spcPct val="105555"/>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File name substitution</a:t>
            </a:r>
            <a:endParaRPr/>
          </a:p>
        </p:txBody>
      </p:sp>
      <p:sp>
        <p:nvSpPr>
          <p:cNvPr id="129" name="Google Shape;129;p6"/>
          <p:cNvSpPr txBox="1"/>
          <p:nvPr/>
        </p:nvSpPr>
        <p:spPr>
          <a:xfrm>
            <a:off x="1300162" y="6570662"/>
            <a:ext cx="7793037" cy="509587"/>
          </a:xfrm>
          <a:prstGeom prst="rect">
            <a:avLst/>
          </a:prstGeom>
          <a:noFill/>
          <a:ln>
            <a:noFill/>
          </a:ln>
        </p:spPr>
        <p:txBody>
          <a:bodyPr anchorCtr="0" anchor="t" bIns="0" lIns="0" spcFirstLastPara="1" rIns="0" wrap="square" tIns="0">
            <a:noAutofit/>
          </a:bodyPr>
          <a:lstStyle/>
          <a:p>
            <a:pPr indent="0" lvl="0" marL="12700" marR="0" rtl="0" algn="l">
              <a:lnSpc>
                <a:spcPct val="105555"/>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shell recognizes the special character * and substitutes on the command line</a:t>
            </a:r>
            <a:endParaRPr/>
          </a:p>
          <a:p>
            <a:pPr indent="0" lvl="0" marL="12700" marR="0" rtl="0" algn="l">
              <a:lnSpc>
                <a:spcPct val="111111"/>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the names of all files in the current  directory</a:t>
            </a:r>
            <a:endParaRPr/>
          </a:p>
        </p:txBody>
      </p:sp>
      <p:sp>
        <p:nvSpPr>
          <p:cNvPr id="130" name="Google Shape;130;p6"/>
          <p:cNvSpPr txBox="1"/>
          <p:nvPr/>
        </p:nvSpPr>
        <p:spPr>
          <a:xfrm>
            <a:off x="504825" y="301625"/>
            <a:ext cx="9070975" cy="12636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Variable and Filename Substitution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0"/>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531" name="Google Shape;531;p60"/>
          <p:cNvSpPr txBox="1"/>
          <p:nvPr/>
        </p:nvSpPr>
        <p:spPr>
          <a:xfrm>
            <a:off x="0" y="0"/>
            <a:ext cx="10083800" cy="1008062"/>
          </a:xfrm>
          <a:prstGeom prst="rect">
            <a:avLst/>
          </a:prstGeom>
          <a:solidFill>
            <a:srgbClr val="92382E"/>
          </a:solidFill>
          <a:ln cap="flat" cmpd="sng" w="25400">
            <a:solidFill>
              <a:schemeClr val="dk1"/>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Command Substitution </a:t>
            </a:r>
            <a:r>
              <a:rPr b="1" i="0" lang="en-US" sz="4000" u="none">
                <a:solidFill>
                  <a:srgbClr val="000000"/>
                </a:solidFill>
                <a:latin typeface="Times New Roman"/>
                <a:ea typeface="Times New Roman"/>
                <a:cs typeface="Times New Roman"/>
                <a:sym typeface="Times New Roman"/>
              </a:rPr>
              <a:t> </a:t>
            </a:r>
            <a:endParaRPr/>
          </a:p>
        </p:txBody>
      </p:sp>
      <p:sp>
        <p:nvSpPr>
          <p:cNvPr id="532" name="Google Shape;532;p60"/>
          <p:cNvSpPr txBox="1"/>
          <p:nvPr/>
        </p:nvSpPr>
        <p:spPr>
          <a:xfrm>
            <a:off x="336550" y="1343025"/>
            <a:ext cx="9075737" cy="5365750"/>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203200" lvl="0" marL="0" marR="0" rtl="0" algn="just">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When a Shell executes a command, the output is directed to standard output( most of the time, standard output is associated with monitor)</a:t>
            </a:r>
            <a:endParaRPr/>
          </a:p>
          <a:p>
            <a:pPr indent="-203200" lvl="0" marL="0" marR="0" rtl="0" algn="just">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Shell allows the standard output of one command to be used as an  argument of another command </a:t>
            </a:r>
            <a:endParaRPr/>
          </a:p>
          <a:p>
            <a:pPr indent="-203200" lvl="0" marL="0" marR="0" rtl="0" algn="just">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Some times we need to change the output to a string that we can store  in another string or a variable .</a:t>
            </a:r>
            <a:endParaRPr/>
          </a:p>
          <a:p>
            <a:pPr indent="-203200" lvl="0" marL="0" marR="0" rtl="0" algn="just">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Command substitutions provides the capability to convert the result of a command to a string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533" name="Google Shape;533;p60"/>
          <p:cNvSpPr txBox="1"/>
          <p:nvPr/>
        </p:nvSpPr>
        <p:spPr>
          <a:xfrm>
            <a:off x="3529012" y="5289550"/>
            <a:ext cx="4032250" cy="339725"/>
          </a:xfrm>
          <a:prstGeom prst="rect">
            <a:avLst/>
          </a:prstGeom>
          <a:noFill/>
          <a:ln>
            <a:noFill/>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lt1"/>
              </a:buClr>
              <a:buSzPts val="1500"/>
              <a:buFont typeface="Calibri"/>
              <a:buNone/>
            </a:pPr>
            <a:r>
              <a:rPr b="0" i="0" lang="en-US" sz="1500" u="none">
                <a:solidFill>
                  <a:schemeClr val="lt1"/>
                </a:solidFill>
                <a:latin typeface="Calibri"/>
                <a:ea typeface="Calibri"/>
                <a:cs typeface="Calibri"/>
                <a:sym typeface="Calibri"/>
              </a:rPr>
              <a:t>Without command substitution</a:t>
            </a:r>
            <a:endParaRPr/>
          </a:p>
        </p:txBody>
      </p:sp>
      <p:sp>
        <p:nvSpPr>
          <p:cNvPr id="534" name="Google Shape;534;p60"/>
          <p:cNvSpPr txBox="1"/>
          <p:nvPr/>
        </p:nvSpPr>
        <p:spPr>
          <a:xfrm>
            <a:off x="3444875" y="6464300"/>
            <a:ext cx="4032250" cy="339725"/>
          </a:xfrm>
          <a:prstGeom prst="rect">
            <a:avLst/>
          </a:prstGeom>
          <a:noFill/>
          <a:ln>
            <a:noFill/>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lt1"/>
              </a:buClr>
              <a:buSzPts val="1500"/>
              <a:buFont typeface="Calibri"/>
              <a:buNone/>
            </a:pPr>
            <a:r>
              <a:rPr b="0" i="0" lang="en-US" sz="1500" u="none">
                <a:solidFill>
                  <a:schemeClr val="lt1"/>
                </a:solidFill>
                <a:latin typeface="Calibri"/>
                <a:ea typeface="Calibri"/>
                <a:cs typeface="Calibri"/>
                <a:sym typeface="Calibri"/>
              </a:rPr>
              <a:t>With command substitution</a:t>
            </a:r>
            <a:endParaRPr/>
          </a:p>
        </p:txBody>
      </p:sp>
      <p:sp>
        <p:nvSpPr>
          <p:cNvPr id="535" name="Google Shape;535;p60"/>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1"/>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541" name="Google Shape;541;p61"/>
          <p:cNvSpPr txBox="1"/>
          <p:nvPr/>
        </p:nvSpPr>
        <p:spPr>
          <a:xfrm>
            <a:off x="336550" y="1343025"/>
            <a:ext cx="9075737" cy="37941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grpSp>
        <p:nvGrpSpPr>
          <p:cNvPr id="542" name="Google Shape;542;p61"/>
          <p:cNvGrpSpPr/>
          <p:nvPr/>
        </p:nvGrpSpPr>
        <p:grpSpPr>
          <a:xfrm>
            <a:off x="2689225" y="4533900"/>
            <a:ext cx="4957762" cy="1095375"/>
            <a:chOff x="2689013" y="4533900"/>
            <a:chExt cx="4957975" cy="1095375"/>
          </a:xfrm>
        </p:grpSpPr>
        <p:pic>
          <p:nvPicPr>
            <p:cNvPr descr="images (1).jpg" id="543" name="Google Shape;543;p61"/>
            <p:cNvPicPr preferRelativeResize="0"/>
            <p:nvPr/>
          </p:nvPicPr>
          <p:blipFill rotWithShape="1">
            <a:blip r:embed="rId3">
              <a:alphaModFix/>
            </a:blip>
            <a:srcRect b="0" l="0" r="0" t="0"/>
            <a:stretch/>
          </p:blipFill>
          <p:spPr>
            <a:xfrm>
              <a:off x="6638925" y="4533900"/>
              <a:ext cx="1008063" cy="925513"/>
            </a:xfrm>
            <a:prstGeom prst="rect">
              <a:avLst/>
            </a:prstGeom>
            <a:noFill/>
            <a:ln>
              <a:noFill/>
            </a:ln>
          </p:spPr>
        </p:pic>
        <p:sp>
          <p:nvSpPr>
            <p:cNvPr id="544" name="Google Shape;544;p61"/>
            <p:cNvSpPr/>
            <p:nvPr/>
          </p:nvSpPr>
          <p:spPr>
            <a:xfrm>
              <a:off x="2689013" y="4953706"/>
              <a:ext cx="1848697" cy="251883"/>
            </a:xfrm>
            <a:prstGeom prst="rect">
              <a:avLst/>
            </a:prstGeom>
            <a:solidFill>
              <a:schemeClr val="accent4"/>
            </a:solidFill>
            <a:ln cap="flat" cmpd="sng" w="25400">
              <a:solidFill>
                <a:srgbClr val="00946F"/>
              </a:solidFill>
              <a:prstDash val="solid"/>
              <a:round/>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chemeClr val="lt1"/>
                  </a:solidFill>
                  <a:latin typeface="Calibri"/>
                  <a:ea typeface="Calibri"/>
                  <a:cs typeface="Calibri"/>
                  <a:sym typeface="Calibri"/>
                </a:rPr>
                <a:t>command</a:t>
              </a:r>
              <a:endParaRPr b="0" i="0" sz="1800" u="none" cap="none" strike="noStrike">
                <a:solidFill>
                  <a:schemeClr val="lt1"/>
                </a:solidFill>
                <a:latin typeface="Calibri"/>
                <a:ea typeface="Calibri"/>
                <a:cs typeface="Calibri"/>
                <a:sym typeface="Calibri"/>
              </a:endParaRPr>
            </a:p>
          </p:txBody>
        </p:sp>
        <p:sp>
          <p:nvSpPr>
            <p:cNvPr id="545" name="Google Shape;545;p61"/>
            <p:cNvSpPr txBox="1"/>
            <p:nvPr/>
          </p:nvSpPr>
          <p:spPr>
            <a:xfrm>
              <a:off x="3529013" y="5289550"/>
              <a:ext cx="4032250" cy="339725"/>
            </a:xfrm>
            <a:prstGeom prst="rect">
              <a:avLst/>
            </a:prstGeom>
            <a:noFill/>
            <a:ln>
              <a:noFill/>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1500"/>
                <a:buFont typeface="Calibri"/>
                <a:buNone/>
              </a:pPr>
              <a:r>
                <a:rPr b="0" i="0" lang="en-US" sz="1500" u="none">
                  <a:solidFill>
                    <a:schemeClr val="dk1"/>
                  </a:solidFill>
                  <a:latin typeface="Calibri"/>
                  <a:ea typeface="Calibri"/>
                  <a:cs typeface="Calibri"/>
                  <a:sym typeface="Calibri"/>
                </a:rPr>
                <a:t>Without command substitution</a:t>
              </a:r>
              <a:endParaRPr/>
            </a:p>
          </p:txBody>
        </p:sp>
        <p:cxnSp>
          <p:nvCxnSpPr>
            <p:cNvPr id="546" name="Google Shape;546;p61"/>
            <p:cNvCxnSpPr/>
            <p:nvPr/>
          </p:nvCxnSpPr>
          <p:spPr>
            <a:xfrm>
              <a:off x="4536942" y="5080000"/>
              <a:ext cx="2186081" cy="41275"/>
            </a:xfrm>
            <a:prstGeom prst="straightConnector1">
              <a:avLst/>
            </a:prstGeom>
            <a:noFill/>
            <a:ln cap="flat" cmpd="sng" w="9525">
              <a:solidFill>
                <a:schemeClr val="dk1"/>
              </a:solidFill>
              <a:prstDash val="solid"/>
              <a:miter lim="800000"/>
              <a:headEnd len="med" w="med" type="none"/>
              <a:tailEnd len="med" w="med" type="stealth"/>
            </a:ln>
          </p:spPr>
        </p:cxnSp>
      </p:grpSp>
      <p:grpSp>
        <p:nvGrpSpPr>
          <p:cNvPr id="547" name="Google Shape;547;p61"/>
          <p:cNvGrpSpPr/>
          <p:nvPr/>
        </p:nvGrpSpPr>
        <p:grpSpPr>
          <a:xfrm>
            <a:off x="2605087" y="5961062"/>
            <a:ext cx="5041900" cy="842962"/>
            <a:chOff x="2604982" y="5961239"/>
            <a:chExt cx="5041900" cy="842786"/>
          </a:xfrm>
        </p:grpSpPr>
        <p:sp>
          <p:nvSpPr>
            <p:cNvPr id="548" name="Google Shape;548;p61"/>
            <p:cNvSpPr/>
            <p:nvPr/>
          </p:nvSpPr>
          <p:spPr>
            <a:xfrm>
              <a:off x="2604982" y="5961239"/>
              <a:ext cx="1848697" cy="251883"/>
            </a:xfrm>
            <a:prstGeom prst="rect">
              <a:avLst/>
            </a:prstGeom>
            <a:solidFill>
              <a:schemeClr val="accent4"/>
            </a:solidFill>
            <a:ln cap="flat" cmpd="sng" w="25400">
              <a:solidFill>
                <a:srgbClr val="00946F"/>
              </a:solidFill>
              <a:prstDash val="solid"/>
              <a:round/>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chemeClr val="lt1"/>
                  </a:solidFill>
                  <a:latin typeface="Calibri"/>
                  <a:ea typeface="Calibri"/>
                  <a:cs typeface="Calibri"/>
                  <a:sym typeface="Calibri"/>
                </a:rPr>
                <a:t>$(command)</a:t>
              </a:r>
              <a:endParaRPr b="0" i="0" sz="1800" u="none" cap="none" strike="noStrike">
                <a:solidFill>
                  <a:schemeClr val="lt1"/>
                </a:solidFill>
                <a:latin typeface="Calibri"/>
                <a:ea typeface="Calibri"/>
                <a:cs typeface="Calibri"/>
                <a:sym typeface="Calibri"/>
              </a:endParaRPr>
            </a:p>
          </p:txBody>
        </p:sp>
        <p:sp>
          <p:nvSpPr>
            <p:cNvPr id="549" name="Google Shape;549;p61"/>
            <p:cNvSpPr/>
            <p:nvPr/>
          </p:nvSpPr>
          <p:spPr>
            <a:xfrm>
              <a:off x="5798185" y="5961239"/>
              <a:ext cx="1848697" cy="251883"/>
            </a:xfrm>
            <a:prstGeom prst="rect">
              <a:avLst/>
            </a:prstGeom>
            <a:solidFill>
              <a:schemeClr val="accent4"/>
            </a:solidFill>
            <a:ln cap="flat" cmpd="sng" w="25400">
              <a:solidFill>
                <a:srgbClr val="00946F"/>
              </a:solidFill>
              <a:prstDash val="solid"/>
              <a:round/>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chemeClr val="lt1"/>
                  </a:solidFill>
                  <a:latin typeface="Calibri"/>
                  <a:ea typeface="Calibri"/>
                  <a:cs typeface="Calibri"/>
                  <a:sym typeface="Calibri"/>
                </a:rPr>
                <a:t>string</a:t>
              </a:r>
              <a:endParaRPr b="0" i="0" sz="1800" u="none" cap="none" strike="noStrike">
                <a:solidFill>
                  <a:schemeClr val="lt1"/>
                </a:solidFill>
                <a:latin typeface="Calibri"/>
                <a:ea typeface="Calibri"/>
                <a:cs typeface="Calibri"/>
                <a:sym typeface="Calibri"/>
              </a:endParaRPr>
            </a:p>
          </p:txBody>
        </p:sp>
        <p:cxnSp>
          <p:nvCxnSpPr>
            <p:cNvPr id="550" name="Google Shape;550;p61"/>
            <p:cNvCxnSpPr/>
            <p:nvPr/>
          </p:nvCxnSpPr>
          <p:spPr>
            <a:xfrm>
              <a:off x="4452832" y="6086625"/>
              <a:ext cx="1344612" cy="3174"/>
            </a:xfrm>
            <a:prstGeom prst="straightConnector1">
              <a:avLst/>
            </a:prstGeom>
            <a:noFill/>
            <a:ln cap="flat" cmpd="sng" w="9525">
              <a:solidFill>
                <a:schemeClr val="dk1"/>
              </a:solidFill>
              <a:prstDash val="solid"/>
              <a:miter lim="800000"/>
              <a:headEnd len="med" w="med" type="none"/>
              <a:tailEnd len="med" w="med" type="stealth"/>
            </a:ln>
          </p:spPr>
        </p:cxnSp>
        <p:sp>
          <p:nvSpPr>
            <p:cNvPr id="551" name="Google Shape;551;p61"/>
            <p:cNvSpPr txBox="1"/>
            <p:nvPr/>
          </p:nvSpPr>
          <p:spPr>
            <a:xfrm>
              <a:off x="3444875" y="6464300"/>
              <a:ext cx="4032250" cy="339725"/>
            </a:xfrm>
            <a:prstGeom prst="rect">
              <a:avLst/>
            </a:prstGeom>
            <a:noFill/>
            <a:ln>
              <a:noFill/>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1500"/>
                <a:buFont typeface="Calibri"/>
                <a:buNone/>
              </a:pPr>
              <a:r>
                <a:rPr b="0" i="0" lang="en-US" sz="1500" u="none">
                  <a:solidFill>
                    <a:schemeClr val="dk1"/>
                  </a:solidFill>
                  <a:latin typeface="Calibri"/>
                  <a:ea typeface="Calibri"/>
                  <a:cs typeface="Calibri"/>
                  <a:sym typeface="Calibri"/>
                </a:rPr>
                <a:t>With command substitution</a:t>
              </a:r>
              <a:endParaRPr/>
            </a:p>
          </p:txBody>
        </p:sp>
      </p:grpSp>
      <p:sp>
        <p:nvSpPr>
          <p:cNvPr id="552" name="Google Shape;552;p61"/>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
        <p:nvSpPr>
          <p:cNvPr id="553" name="Google Shape;553;p61"/>
          <p:cNvSpPr txBox="1"/>
          <p:nvPr/>
        </p:nvSpPr>
        <p:spPr>
          <a:xfrm>
            <a:off x="317500" y="425450"/>
            <a:ext cx="9144000" cy="4032250"/>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The command substitution operator that converts the output of a command to a string is a dollar sign and a set of parentheses.</a:t>
            </a:r>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Backquote  ( ` ` )or backtick is another metacharacter that used for command substitution</a:t>
            </a:r>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When scanning the command line, the shell executes the enclosed command and replaces the enclosed command line with the out put of the command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2"/>
          <p:cNvSpPr txBox="1"/>
          <p:nvPr>
            <p:ph idx="1" type="body"/>
          </p:nvPr>
        </p:nvSpPr>
        <p:spPr>
          <a:xfrm>
            <a:off x="241300" y="501650"/>
            <a:ext cx="9448800" cy="6705600"/>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Clr>
                <a:srgbClr val="000000"/>
              </a:buClr>
              <a:buSzPts val="2800"/>
              <a:buFont typeface="Noto Sans Symbols"/>
              <a:buChar char="✔"/>
            </a:pPr>
            <a:r>
              <a:rPr b="0" i="0" lang="en-US" sz="2800" u="none">
                <a:solidFill>
                  <a:schemeClr val="dk1"/>
                </a:solidFill>
                <a:latin typeface="Times New Roman"/>
                <a:ea typeface="Times New Roman"/>
                <a:cs typeface="Times New Roman"/>
                <a:sym typeface="Times New Roman"/>
              </a:rPr>
              <a:t> You can use this feature to generate meaningful messages </a:t>
            </a:r>
            <a:endParaRPr/>
          </a:p>
          <a:p>
            <a:pPr indent="-457200" lvl="0" marL="457200" rtl="0" algn="l">
              <a:lnSpc>
                <a:spcPct val="100000"/>
              </a:lnSpc>
              <a:spcBef>
                <a:spcPts val="800"/>
              </a:spcBef>
              <a:spcAft>
                <a:spcPts val="0"/>
              </a:spcAft>
              <a:buSzPts val="2800"/>
              <a:buNone/>
            </a:pPr>
            <a:r>
              <a:rPr b="0" i="0" lang="en-US" sz="2800" u="none">
                <a:solidFill>
                  <a:schemeClr val="dk1"/>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Ex: </a:t>
            </a:r>
            <a:endParaRPr/>
          </a:p>
          <a:p>
            <a:pPr indent="-457200" lvl="0" marL="457200" rtl="0" algn="l">
              <a:lnSpc>
                <a:spcPct val="100000"/>
              </a:lnSpc>
              <a:spcBef>
                <a:spcPts val="800"/>
              </a:spcBef>
              <a:spcAft>
                <a:spcPts val="0"/>
              </a:spcAft>
              <a:buSzPts val="2800"/>
              <a:buNone/>
            </a:pPr>
            <a:r>
              <a:rPr b="0" i="0" lang="en-US" sz="2800" u="none">
                <a:solidFill>
                  <a:schemeClr val="dk1"/>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  echo “ There are ` ls | wc –l ` file in the current directory”</a:t>
            </a:r>
            <a:endParaRPr/>
          </a:p>
          <a:p>
            <a:pPr indent="-457200" lvl="0" marL="457200" rtl="0" algn="l">
              <a:lnSpc>
                <a:spcPct val="100000"/>
              </a:lnSpc>
              <a:spcBef>
                <a:spcPts val="800"/>
              </a:spcBef>
              <a:spcAft>
                <a:spcPts val="0"/>
              </a:spcAft>
              <a:buSzPts val="2800"/>
              <a:buNone/>
            </a:pPr>
            <a:r>
              <a:rPr b="0" i="0" lang="en-US" sz="2800" u="none">
                <a:solidFill>
                  <a:schemeClr val="dk1"/>
                </a:solidFill>
                <a:latin typeface="Times New Roman"/>
                <a:ea typeface="Times New Roman"/>
                <a:cs typeface="Times New Roman"/>
                <a:sym typeface="Times New Roman"/>
              </a:rPr>
              <a:t>      There are 58 files in the current directory</a:t>
            </a:r>
            <a:endParaRPr/>
          </a:p>
          <a:p>
            <a:pPr indent="-457200" lvl="0" marL="457200" rtl="0" algn="l">
              <a:lnSpc>
                <a:spcPct val="100000"/>
              </a:lnSpc>
              <a:spcBef>
                <a:spcPts val="800"/>
              </a:spcBef>
              <a:spcAft>
                <a:spcPts val="0"/>
              </a:spcAft>
              <a:buSzPts val="2800"/>
              <a:buNone/>
            </a:pPr>
            <a:r>
              <a:t/>
            </a:r>
            <a:endParaRPr b="0" i="0" sz="2800" u="none">
              <a:solidFill>
                <a:schemeClr val="dk1"/>
              </a:solidFill>
              <a:latin typeface="Times New Roman"/>
              <a:ea typeface="Times New Roman"/>
              <a:cs typeface="Times New Roman"/>
              <a:sym typeface="Times New Roman"/>
            </a:endParaRPr>
          </a:p>
          <a:p>
            <a:pPr indent="-457200" lvl="0" marL="457200" rtl="0" algn="l">
              <a:lnSpc>
                <a:spcPct val="100000"/>
              </a:lnSpc>
              <a:spcBef>
                <a:spcPts val="800"/>
              </a:spcBef>
              <a:spcAft>
                <a:spcPts val="0"/>
              </a:spcAft>
              <a:buSzPts val="2800"/>
              <a:buNone/>
            </a:pPr>
            <a:r>
              <a:rPr b="0" i="0" lang="en-US" sz="2800" u="none">
                <a:solidFill>
                  <a:schemeClr val="dk1"/>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 echo The date Today is `date’</a:t>
            </a:r>
            <a:endParaRPr/>
          </a:p>
          <a:p>
            <a:pPr indent="-457200" lvl="0" marL="457200" rtl="0" algn="l">
              <a:lnSpc>
                <a:spcPct val="100000"/>
              </a:lnSpc>
              <a:spcBef>
                <a:spcPts val="800"/>
              </a:spcBef>
              <a:spcAft>
                <a:spcPts val="0"/>
              </a:spcAft>
              <a:buSzPts val="2800"/>
              <a:buNone/>
            </a:pPr>
            <a:r>
              <a:rPr b="0" i="0" lang="en-US" sz="2800" u="none">
                <a:solidFill>
                  <a:schemeClr val="dk1"/>
                </a:solidFill>
                <a:latin typeface="Times New Roman"/>
                <a:ea typeface="Times New Roman"/>
                <a:cs typeface="Times New Roman"/>
                <a:sym typeface="Times New Roman"/>
              </a:rPr>
              <a:t>   The date Today is  Sat Jan 7 19:01:18 IST 2002</a:t>
            </a:r>
            <a:endParaRPr/>
          </a:p>
          <a:p>
            <a:pPr indent="-279400" lvl="0" marL="457200" rtl="0" algn="l">
              <a:lnSpc>
                <a:spcPct val="100000"/>
              </a:lnSpc>
              <a:spcBef>
                <a:spcPts val="800"/>
              </a:spcBef>
              <a:spcAft>
                <a:spcPts val="0"/>
              </a:spcAft>
              <a:buClr>
                <a:srgbClr val="000000"/>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457200" lvl="0" marL="457200" rtl="0" algn="l">
              <a:lnSpc>
                <a:spcPct val="100000"/>
              </a:lnSpc>
              <a:spcBef>
                <a:spcPts val="800"/>
              </a:spcBef>
              <a:spcAft>
                <a:spcPts val="0"/>
              </a:spcAft>
              <a:buClr>
                <a:srgbClr val="000000"/>
              </a:buClr>
              <a:buSzPts val="2800"/>
              <a:buFont typeface="Noto Sans Symbols"/>
              <a:buChar char="✔"/>
            </a:pPr>
            <a:r>
              <a:rPr b="0" i="0" lang="en-US" sz="2800" u="none">
                <a:solidFill>
                  <a:srgbClr val="000000"/>
                </a:solidFill>
                <a:latin typeface="Times New Roman"/>
                <a:ea typeface="Times New Roman"/>
                <a:cs typeface="Times New Roman"/>
                <a:sym typeface="Times New Roman"/>
              </a:rPr>
              <a:t>When the single quote is used:</a:t>
            </a:r>
            <a:endParaRPr/>
          </a:p>
          <a:p>
            <a:pPr indent="-457200" lvl="0" marL="457200" rtl="0" algn="l">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   echo  ‘There are ` ls | wc –l ` file in the current directory’</a:t>
            </a:r>
            <a:endParaRPr/>
          </a:p>
          <a:p>
            <a:pPr indent="-457200" lvl="0" marL="457200" rtl="0" algn="l">
              <a:lnSpc>
                <a:spcPct val="100000"/>
              </a:lnSpc>
              <a:spcBef>
                <a:spcPts val="800"/>
              </a:spcBef>
              <a:spcAft>
                <a:spcPts val="0"/>
              </a:spcAft>
              <a:buSzPts val="2800"/>
              <a:buNone/>
            </a:pPr>
            <a:r>
              <a:rPr b="0" i="0" lang="en-US" sz="2800" u="none">
                <a:solidFill>
                  <a:schemeClr val="dk1"/>
                </a:solidFill>
                <a:latin typeface="Times New Roman"/>
                <a:ea typeface="Times New Roman"/>
                <a:cs typeface="Times New Roman"/>
                <a:sym typeface="Times New Roman"/>
              </a:rPr>
              <a:t>      There are  `ls |wc –l ` files in the current directory</a:t>
            </a:r>
            <a:endParaRPr/>
          </a:p>
          <a:p>
            <a:pPr indent="-457200" lvl="0" marL="457200" rtl="0" algn="l">
              <a:lnSpc>
                <a:spcPct val="100000"/>
              </a:lnSpc>
              <a:spcBef>
                <a:spcPts val="800"/>
              </a:spcBef>
              <a:spcAft>
                <a:spcPts val="0"/>
              </a:spcAft>
              <a:buSzPts val="2800"/>
              <a:buNone/>
            </a:pPr>
            <a:r>
              <a:t/>
            </a:r>
            <a:endParaRPr b="0" i="0" sz="2800" u="none">
              <a:solidFill>
                <a:schemeClr val="dk1"/>
              </a:solidFill>
              <a:latin typeface="Times New Roman"/>
              <a:ea typeface="Times New Roman"/>
              <a:cs typeface="Times New Roman"/>
              <a:sym typeface="Times New Roman"/>
            </a:endParaRPr>
          </a:p>
          <a:p>
            <a:pPr indent="-457200" lvl="0" marL="457200" rtl="0" algn="l">
              <a:lnSpc>
                <a:spcPct val="100000"/>
              </a:lnSpc>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a:p>
            <a:pPr indent="0" lvl="0" marL="0" rtl="0" algn="l">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3"/>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564" name="Google Shape;564;p63"/>
          <p:cNvSpPr txBox="1"/>
          <p:nvPr/>
        </p:nvSpPr>
        <p:spPr>
          <a:xfrm>
            <a:off x="0" y="0"/>
            <a:ext cx="10083800" cy="1008062"/>
          </a:xfrm>
          <a:prstGeom prst="rect">
            <a:avLst/>
          </a:prstGeom>
          <a:solidFill>
            <a:srgbClr val="92382E"/>
          </a:solidFill>
          <a:ln cap="flat" cmpd="sng" w="25400">
            <a:solidFill>
              <a:schemeClr val="dk1"/>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Shell Commands </a:t>
            </a:r>
            <a:r>
              <a:rPr b="1" i="0" lang="en-US" sz="3500" u="none">
                <a:solidFill>
                  <a:srgbClr val="000000"/>
                </a:solidFill>
                <a:latin typeface="Times New Roman"/>
                <a:ea typeface="Times New Roman"/>
                <a:cs typeface="Times New Roman"/>
                <a:sym typeface="Times New Roman"/>
              </a:rPr>
              <a:t> </a:t>
            </a:r>
            <a:endParaRPr/>
          </a:p>
        </p:txBody>
      </p:sp>
      <p:sp>
        <p:nvSpPr>
          <p:cNvPr id="565" name="Google Shape;565;p63"/>
          <p:cNvSpPr txBox="1"/>
          <p:nvPr/>
        </p:nvSpPr>
        <p:spPr>
          <a:xfrm>
            <a:off x="336550" y="1343025"/>
            <a:ext cx="9075737" cy="5641975"/>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152400" lvl="0" marL="0" marR="0" rtl="0" algn="just">
              <a:lnSpc>
                <a:spcPct val="100000"/>
              </a:lnSpc>
              <a:spcBef>
                <a:spcPts val="0"/>
              </a:spcBef>
              <a:spcAft>
                <a:spcPts val="0"/>
              </a:spcAft>
              <a:buClr>
                <a:srgbClr val="000000"/>
              </a:buClr>
              <a:buSzPts val="2400"/>
              <a:buFont typeface="Arial"/>
              <a:buChar char="•"/>
            </a:pPr>
            <a:r>
              <a:rPr b="1" i="1" lang="en-US" sz="2400" u="none">
                <a:solidFill>
                  <a:schemeClr val="lt1"/>
                </a:solidFill>
                <a:latin typeface="Calibri"/>
                <a:ea typeface="Calibri"/>
                <a:cs typeface="Calibri"/>
                <a:sym typeface="Calibri"/>
              </a:rPr>
              <a:t> </a:t>
            </a:r>
            <a:r>
              <a:rPr b="0" i="0" lang="en-US" sz="2400" u="none">
                <a:solidFill>
                  <a:schemeClr val="dk1"/>
                </a:solidFill>
                <a:latin typeface="Times New Roman"/>
                <a:ea typeface="Times New Roman"/>
                <a:cs typeface="Times New Roman"/>
                <a:sym typeface="Times New Roman"/>
              </a:rPr>
              <a:t>The commands used inside the shell for programming tasks are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   known as the shell commands, those are:</a:t>
            </a:r>
            <a:endParaRPr b="1" i="0" sz="2400" u="non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rgbClr val="000000"/>
              </a:buClr>
              <a:buSzPts val="2400"/>
              <a:buFont typeface="Times New Roman"/>
              <a:buAutoNum type="arabicParenR"/>
            </a:pPr>
            <a:r>
              <a:rPr b="1" i="0" lang="en-US" sz="2400" u="none">
                <a:solidFill>
                  <a:schemeClr val="dk1"/>
                </a:solidFill>
                <a:latin typeface="Times New Roman"/>
                <a:ea typeface="Times New Roman"/>
                <a:cs typeface="Times New Roman"/>
                <a:sym typeface="Times New Roman"/>
              </a:rPr>
              <a:t>expr command</a:t>
            </a:r>
            <a:endParaRPr/>
          </a:p>
          <a:p>
            <a:pPr indent="-152400" lvl="0" marL="0" marR="0" rtl="0" algn="just">
              <a:lnSpc>
                <a:spcPct val="100000"/>
              </a:lnSpc>
              <a:spcBef>
                <a:spcPts val="0"/>
              </a:spcBef>
              <a:spcAft>
                <a:spcPts val="0"/>
              </a:spcAft>
              <a:buClr>
                <a:srgbClr val="000000"/>
              </a:buClr>
              <a:buSzPts val="2400"/>
              <a:buFont typeface="Arial"/>
              <a:buChar char="•"/>
            </a:pPr>
            <a:r>
              <a:rPr b="0" i="0" lang="en-US" sz="2400" u="none">
                <a:solidFill>
                  <a:schemeClr val="dk1"/>
                </a:solidFill>
                <a:latin typeface="Times New Roman"/>
                <a:ea typeface="Times New Roman"/>
                <a:cs typeface="Times New Roman"/>
                <a:sym typeface="Times New Roman"/>
              </a:rPr>
              <a:t>The expr utility is used to evaluate arithmetic operations, as shell doesn’t support arithmetic operators. </a:t>
            </a:r>
            <a:endParaRPr b="1" i="0" sz="2400" u="non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rgbClr val="000000"/>
              </a:buClr>
              <a:buSzPts val="2400"/>
              <a:buFont typeface="Arial"/>
              <a:buChar char="•"/>
            </a:pPr>
            <a:r>
              <a:rPr b="0" i="0" lang="en-US" sz="2400" u="none">
                <a:solidFill>
                  <a:schemeClr val="dk1"/>
                </a:solidFill>
                <a:latin typeface="Times New Roman"/>
                <a:ea typeface="Times New Roman"/>
                <a:cs typeface="Times New Roman"/>
                <a:sym typeface="Times New Roman"/>
              </a:rPr>
              <a:t>    Expression will be evaluated by expr utility and the result is sent to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     the standard output.</a:t>
            </a:r>
            <a:endParaRPr/>
          </a:p>
          <a:p>
            <a:pPr indent="-152400" lvl="0" marL="0" marR="0" rtl="0" algn="just">
              <a:lnSpc>
                <a:spcPct val="100000"/>
              </a:lnSpc>
              <a:spcBef>
                <a:spcPts val="0"/>
              </a:spcBef>
              <a:spcAft>
                <a:spcPts val="0"/>
              </a:spcAft>
              <a:buClr>
                <a:srgbClr val="000000"/>
              </a:buClr>
              <a:buSzPts val="2400"/>
              <a:buFont typeface="Arial"/>
              <a:buChar char="•"/>
            </a:pPr>
            <a:r>
              <a:rPr b="1"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Special symbols such as *,&gt;,&lt; must be preceded by a \, otherwise the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     shell treats it as a meta-character and yields wrong results</a:t>
            </a:r>
            <a:endParaRPr/>
          </a:p>
          <a:p>
            <a:pPr indent="0" lvl="0" marL="0" marR="0" rtl="0" algn="just">
              <a:lnSpc>
                <a:spcPct val="100000"/>
              </a:lnSpc>
              <a:spcBef>
                <a:spcPts val="0"/>
              </a:spcBef>
              <a:spcAft>
                <a:spcPts val="0"/>
              </a:spcAft>
              <a:buClr>
                <a:srgbClr val="000000"/>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		Example:  </a:t>
            </a:r>
            <a:r>
              <a:rPr b="0" i="0" lang="en-US" sz="2400" u="none">
                <a:solidFill>
                  <a:schemeClr val="dk1"/>
                </a:solidFill>
                <a:latin typeface="Times New Roman"/>
                <a:ea typeface="Times New Roman"/>
                <a:cs typeface="Times New Roman"/>
                <a:sym typeface="Times New Roman"/>
              </a:rPr>
              <a:t>$ i = 10 ; j = 10</a:t>
            </a:r>
            <a:endParaRPr/>
          </a:p>
          <a:p>
            <a:pPr indent="0" lvl="0" marL="0" marR="0" rtl="0" algn="just">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 echo `expr $i + $j`</a:t>
            </a:r>
            <a:endParaRPr/>
          </a:p>
          <a:p>
            <a:pPr indent="0" lvl="0" marL="0" marR="0" rtl="0" algn="just">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20</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echo `expr $i \* $j`</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100</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4"/>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571" name="Google Shape;571;p64"/>
          <p:cNvSpPr txBox="1"/>
          <p:nvPr/>
        </p:nvSpPr>
        <p:spPr>
          <a:xfrm>
            <a:off x="336550" y="349250"/>
            <a:ext cx="9075737" cy="656431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2</a:t>
            </a:r>
            <a:r>
              <a:rPr b="1" i="0" lang="en-US" sz="2800" u="none">
                <a:solidFill>
                  <a:schemeClr val="dk1"/>
                </a:solidFill>
                <a:latin typeface="Times New Roman"/>
                <a:ea typeface="Times New Roman"/>
                <a:cs typeface="Times New Roman"/>
                <a:sym typeface="Times New Roman"/>
              </a:rPr>
              <a:t>) who | sort</a:t>
            </a:r>
            <a:endParaRPr/>
          </a:p>
          <a:p>
            <a:pPr indent="-377825" lvl="0" marL="377825" marR="0" rtl="0" algn="just">
              <a:lnSpc>
                <a:spcPct val="100000"/>
              </a:lnSpc>
              <a:spcBef>
                <a:spcPts val="0"/>
              </a:spcBef>
              <a:spcAft>
                <a:spcPts val="0"/>
              </a:spcAft>
              <a:buClr>
                <a:srgbClr val="000000"/>
              </a:buClr>
              <a:buSzPts val="2800"/>
              <a:buFont typeface="Arial"/>
              <a:buChar char="•"/>
            </a:pPr>
            <a:r>
              <a:rPr b="1"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who command displays who logged onto the system and provides an account of all users</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It displays a three column output, the first column displays the user-ids of users currently working on the system.</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The second column displays the system name.</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The third column displays the date and time.</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Sort  command sorts text files. It sorts all the lines from the standard input.</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who | sort before displaying the who output on the screen it is piped to sort. </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Sort receives the output of who as standard input, it then sorts the output according to the first alphabet in each line and displays it on screen</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pic>
        <p:nvPicPr>
          <p:cNvPr descr="who" id="576" name="Google Shape;576;p65"/>
          <p:cNvPicPr preferRelativeResize="0"/>
          <p:nvPr/>
        </p:nvPicPr>
        <p:blipFill rotWithShape="1">
          <a:blip r:embed="rId3">
            <a:alphaModFix/>
          </a:blip>
          <a:srcRect b="0" l="0" r="0" t="0"/>
          <a:stretch/>
        </p:blipFill>
        <p:spPr>
          <a:xfrm>
            <a:off x="1155700" y="425450"/>
            <a:ext cx="7162800" cy="26352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6"/>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582" name="Google Shape;582;p66"/>
          <p:cNvSpPr txBox="1"/>
          <p:nvPr/>
        </p:nvSpPr>
        <p:spPr>
          <a:xfrm>
            <a:off x="336550" y="501650"/>
            <a:ext cx="9158287" cy="5703887"/>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3) </a:t>
            </a:r>
            <a:r>
              <a:rPr b="1" i="0" lang="en-US" sz="2800" u="none">
                <a:solidFill>
                  <a:schemeClr val="dk1"/>
                </a:solidFill>
                <a:latin typeface="Times New Roman"/>
                <a:ea typeface="Times New Roman"/>
                <a:cs typeface="Times New Roman"/>
                <a:sym typeface="Times New Roman"/>
              </a:rPr>
              <a:t>ls | wc –l</a:t>
            </a:r>
            <a:endParaRPr/>
          </a:p>
          <a:p>
            <a:pPr indent="-377825" lvl="0" marL="377825" marR="0" rtl="0" algn="just">
              <a:lnSpc>
                <a:spcPct val="100000"/>
              </a:lnSpc>
              <a:spcBef>
                <a:spcPts val="0"/>
              </a:spcBef>
              <a:spcAft>
                <a:spcPts val="0"/>
              </a:spcAft>
              <a:buClr>
                <a:schemeClr val="lt1"/>
              </a:buClr>
              <a:buSzPts val="2800"/>
              <a:buFont typeface="Calibri"/>
              <a:buNone/>
            </a:pPr>
            <a:r>
              <a:t/>
            </a:r>
            <a:endParaRPr b="1"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rgbClr val="000000"/>
              </a:buClr>
              <a:buSzPts val="2800"/>
              <a:buFont typeface="Arial"/>
              <a:buChar char="•"/>
            </a:pPr>
            <a:r>
              <a:rPr b="1"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ls command lists all the files and directories on the standard output.</a:t>
            </a:r>
            <a:endParaRPr/>
          </a:p>
          <a:p>
            <a:pPr indent="-200025" lvl="0" marL="377825" marR="0" rtl="0" algn="just">
              <a:lnSpc>
                <a:spcPct val="100000"/>
              </a:lnSpc>
              <a:spcBef>
                <a:spcPts val="0"/>
              </a:spcBef>
              <a:spcAft>
                <a:spcPts val="0"/>
              </a:spcAft>
              <a:buClr>
                <a:srgbClr val="000000"/>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wc –l command counts the number of files it receives as standard input </a:t>
            </a:r>
            <a:endParaRPr/>
          </a:p>
          <a:p>
            <a:pPr indent="-200025" lvl="0" marL="377825" marR="0" rtl="0" algn="just">
              <a:lnSpc>
                <a:spcPct val="100000"/>
              </a:lnSpc>
              <a:spcBef>
                <a:spcPts val="0"/>
              </a:spcBef>
              <a:spcAft>
                <a:spcPts val="0"/>
              </a:spcAft>
              <a:buClr>
                <a:srgbClr val="000000"/>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ls command is piped to wc –l command where the standard output of ls is given as standard input to wc coomand.</a:t>
            </a:r>
            <a:endParaRPr/>
          </a:p>
          <a:p>
            <a:pPr indent="-200025" lvl="0" marL="377825" marR="0" rtl="0" algn="just">
              <a:lnSpc>
                <a:spcPct val="100000"/>
              </a:lnSpc>
              <a:spcBef>
                <a:spcPts val="0"/>
              </a:spcBef>
              <a:spcAft>
                <a:spcPts val="0"/>
              </a:spcAft>
              <a:buClr>
                <a:srgbClr val="000000"/>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Thus, it displays the count of files and directories on the standard output</a:t>
            </a:r>
            <a:endParaRPr/>
          </a:p>
        </p:txBody>
      </p:sp>
      <p:sp>
        <p:nvSpPr>
          <p:cNvPr id="583" name="Google Shape;583;p66"/>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7"/>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589" name="Google Shape;589;p67"/>
          <p:cNvSpPr txBox="1"/>
          <p:nvPr/>
        </p:nvSpPr>
        <p:spPr>
          <a:xfrm>
            <a:off x="420687" y="273050"/>
            <a:ext cx="9158287" cy="7858125"/>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chemeClr val="lt1"/>
              </a:buClr>
              <a:buSzPts val="1800"/>
              <a:buFont typeface="Calibri"/>
              <a:buNone/>
            </a:pPr>
            <a:r>
              <a:rPr b="1" i="0" lang="en-US" sz="1800" u="none">
                <a:solidFill>
                  <a:schemeClr val="lt1"/>
                </a:solidFill>
                <a:latin typeface="Calibri"/>
                <a:ea typeface="Calibri"/>
                <a:cs typeface="Calibri"/>
                <a:sym typeface="Calibri"/>
              </a:rPr>
              <a:t>4) </a:t>
            </a:r>
            <a:r>
              <a:rPr b="1" i="0" lang="en-US" sz="2400" u="none">
                <a:solidFill>
                  <a:schemeClr val="dk1"/>
                </a:solidFill>
                <a:latin typeface="Times New Roman"/>
                <a:ea typeface="Times New Roman"/>
                <a:cs typeface="Times New Roman"/>
                <a:sym typeface="Times New Roman"/>
              </a:rPr>
              <a:t>break </a:t>
            </a:r>
            <a:endParaRPr/>
          </a:p>
          <a:p>
            <a:pPr indent="-377825" lvl="0" marL="377825" marR="0" rtl="0" algn="just">
              <a:lnSpc>
                <a:spcPct val="100000"/>
              </a:lnSpc>
              <a:spcBef>
                <a:spcPts val="0"/>
              </a:spcBef>
              <a:spcAft>
                <a:spcPts val="0"/>
              </a:spcAft>
              <a:buClr>
                <a:schemeClr val="lt1"/>
              </a:buClr>
              <a:buSzPts val="2400"/>
              <a:buFont typeface="Calibri"/>
              <a:buNone/>
            </a:pPr>
            <a:r>
              <a:t/>
            </a:r>
            <a:endParaRPr b="1" i="0" sz="24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rgbClr val="000000"/>
              </a:buClr>
              <a:buSzPts val="2400"/>
              <a:buFont typeface="Arial"/>
              <a:buChar char="•"/>
            </a:pPr>
            <a:r>
              <a:rPr b="0" i="0" lang="en-US" sz="2400" u="none">
                <a:solidFill>
                  <a:schemeClr val="dk1"/>
                </a:solidFill>
                <a:latin typeface="Times New Roman"/>
                <a:ea typeface="Times New Roman"/>
                <a:cs typeface="Times New Roman"/>
                <a:sym typeface="Times New Roman"/>
              </a:rPr>
              <a:t>Break statement causes the control to come out of the loop instantly.</a:t>
            </a:r>
            <a:endParaRPr/>
          </a:p>
          <a:p>
            <a:pPr indent="-377825" lvl="0" marL="377825" marR="0" rtl="0" algn="just">
              <a:lnSpc>
                <a:spcPct val="100000"/>
              </a:lnSpc>
              <a:spcBef>
                <a:spcPts val="0"/>
              </a:spcBef>
              <a:spcAft>
                <a:spcPts val="0"/>
              </a:spcAft>
              <a:buClr>
                <a:srgbClr val="000000"/>
              </a:buClr>
              <a:buSzPts val="2400"/>
              <a:buFont typeface="Arial"/>
              <a:buChar char="•"/>
            </a:pPr>
            <a:r>
              <a:rPr b="0" i="0" lang="en-US" sz="2400" u="none">
                <a:solidFill>
                  <a:schemeClr val="dk1"/>
                </a:solidFill>
                <a:latin typeface="Times New Roman"/>
                <a:ea typeface="Times New Roman"/>
                <a:cs typeface="Times New Roman"/>
                <a:sym typeface="Times New Roman"/>
              </a:rPr>
              <a:t>It terminates the loop.</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break.sh</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#!/bin/sh</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x = 5</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while[$x –gt 3]                         #outer while loop</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do y = 5</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while[$y –gt 2]		         #inner while loop</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do</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if[$y –eq 3]</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then</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break;  #immediately terminates inner loop when y =3</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else</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echo $x $y</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fi</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y = ‘expr $y – 1’</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done</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x = expr $x – 1</a:t>
            </a:r>
            <a:endParaRPr/>
          </a:p>
          <a:p>
            <a:pPr indent="-377825" lvl="0" marL="3778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done      </a:t>
            </a:r>
            <a:endParaRPr/>
          </a:p>
        </p:txBody>
      </p:sp>
      <p:sp>
        <p:nvSpPr>
          <p:cNvPr id="590" name="Google Shape;590;p67"/>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8"/>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596" name="Google Shape;596;p68"/>
          <p:cNvSpPr txBox="1"/>
          <p:nvPr/>
        </p:nvSpPr>
        <p:spPr>
          <a:xfrm>
            <a:off x="420687" y="273050"/>
            <a:ext cx="9158287" cy="6134100"/>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rgbClr val="000000"/>
              </a:buClr>
              <a:buSzPts val="2800"/>
              <a:buFont typeface="Times New Roman"/>
              <a:buAutoNum type="arabicParenR" startAt="5"/>
            </a:pPr>
            <a:r>
              <a:rPr b="1" i="0" lang="en-US" sz="2800" u="none">
                <a:solidFill>
                  <a:schemeClr val="dk1"/>
                </a:solidFill>
                <a:latin typeface="Times New Roman"/>
                <a:ea typeface="Times New Roman"/>
                <a:cs typeface="Times New Roman"/>
                <a:sym typeface="Times New Roman"/>
              </a:rPr>
              <a:t>tee command</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The tee command copies standard input to standard output and at the same time copies it to one or more files.</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If the stream is coming from another command, such as who, it can be piped to the tee command.</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0" i="1" lang="en-US" sz="2800" u="none">
                <a:solidFill>
                  <a:schemeClr val="dk1"/>
                </a:solidFill>
                <a:latin typeface="Times New Roman"/>
                <a:ea typeface="Times New Roman"/>
                <a:cs typeface="Times New Roman"/>
                <a:sym typeface="Times New Roman"/>
              </a:rPr>
              <a:t>The tee command</a:t>
            </a:r>
            <a:endParaRPr/>
          </a:p>
          <a:p>
            <a:pPr indent="-377825" lvl="0" marL="377825" marR="0" rtl="0" algn="just">
              <a:lnSpc>
                <a:spcPct val="100000"/>
              </a:lnSpc>
              <a:spcBef>
                <a:spcPts val="0"/>
              </a:spcBef>
              <a:spcAft>
                <a:spcPts val="0"/>
              </a:spcAft>
              <a:buClr>
                <a:schemeClr val="lt1"/>
              </a:buClr>
              <a:buSzPts val="2800"/>
              <a:buFont typeface="Calibri"/>
              <a:buNone/>
            </a:pPr>
            <a:r>
              <a:t/>
            </a:r>
            <a:endParaRPr b="0" i="1"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                   tee                       file-list</a:t>
            </a:r>
            <a:endParaRPr/>
          </a:p>
          <a:p>
            <a:pPr indent="-377825" lvl="0" marL="377825" marR="0" rtl="0" algn="just">
              <a:lnSpc>
                <a:spcPct val="100000"/>
              </a:lnSpc>
              <a:spcBef>
                <a:spcPts val="0"/>
              </a:spcBef>
              <a:spcAft>
                <a:spcPts val="0"/>
              </a:spcAft>
              <a:buClr>
                <a:schemeClr val="lt1"/>
              </a:buClr>
              <a:buSzPts val="2800"/>
              <a:buFont typeface="Calibri"/>
              <a:buNone/>
            </a:pPr>
            <a:r>
              <a:t/>
            </a:r>
            <a:endParaRPr b="0" i="1"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    Example: </a:t>
            </a:r>
            <a:endParaRPr/>
          </a:p>
          <a:p>
            <a:pPr indent="-377825" lvl="0" marL="377825" marR="0" rtl="0" algn="l">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$The following command (with the help of tee command) writes the output both to the screen (stdout) and to the file. </a:t>
            </a:r>
            <a:endParaRPr/>
          </a:p>
          <a:p>
            <a:pPr indent="-377825" lvl="0" marL="377825"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 ls | tee file </a:t>
            </a:r>
            <a:endParaRPr/>
          </a:p>
        </p:txBody>
      </p:sp>
      <p:sp>
        <p:nvSpPr>
          <p:cNvPr id="597" name="Google Shape;597;p68"/>
          <p:cNvSpPr txBox="1"/>
          <p:nvPr/>
        </p:nvSpPr>
        <p:spPr>
          <a:xfrm>
            <a:off x="2908300" y="3702050"/>
            <a:ext cx="1428750" cy="504825"/>
          </a:xfrm>
          <a:prstGeom prst="rect">
            <a:avLst/>
          </a:prstGeom>
          <a:solidFill>
            <a:schemeClr val="lt1"/>
          </a:solidFill>
          <a:ln cap="flat" cmpd="sng" w="25400">
            <a:solidFill>
              <a:srgbClr val="00956F"/>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Options</a:t>
            </a:r>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 :append</a:t>
            </a:r>
            <a:endParaRPr/>
          </a:p>
        </p:txBody>
      </p:sp>
      <p:sp>
        <p:nvSpPr>
          <p:cNvPr id="598" name="Google Shape;598;p68"/>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9"/>
          <p:cNvSpPr txBox="1"/>
          <p:nvPr>
            <p:ph idx="1" type="body"/>
          </p:nvPr>
        </p:nvSpPr>
        <p:spPr>
          <a:xfrm>
            <a:off x="317500" y="501650"/>
            <a:ext cx="8974137" cy="5105400"/>
          </a:xfrm>
          <a:prstGeom prst="rect">
            <a:avLst/>
          </a:prstGeom>
          <a:noFill/>
          <a:ln>
            <a:noFill/>
          </a:ln>
        </p:spPr>
        <p:txBody>
          <a:bodyPr anchorCtr="0" anchor="t" bIns="0" lIns="0" spcFirstLastPara="1" rIns="0" wrap="square" tIns="0">
            <a:noAutofit/>
          </a:bodyPr>
          <a:lstStyle/>
          <a:p>
            <a:pPr indent="-203200" lvl="0" marL="0" rtl="0" algn="l">
              <a:lnSpc>
                <a:spcPct val="100000"/>
              </a:lnSpc>
              <a:spcBef>
                <a:spcPts val="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By default tee command overwrites the file. You can instruct tee command to append to the file using the option </a:t>
            </a:r>
            <a:r>
              <a:rPr b="0" i="0" lang="en-US" sz="3200" u="none">
                <a:solidFill>
                  <a:srgbClr val="FF0000"/>
                </a:solidFill>
                <a:latin typeface="Times New Roman"/>
                <a:ea typeface="Times New Roman"/>
                <a:cs typeface="Times New Roman"/>
                <a:sym typeface="Times New Roman"/>
              </a:rPr>
              <a:t>–a</a:t>
            </a:r>
            <a:r>
              <a:rPr b="0" i="0" lang="en-US" sz="3200" u="none">
                <a:solidFill>
                  <a:srgbClr val="000000"/>
                </a:solidFill>
                <a:latin typeface="Times New Roman"/>
                <a:ea typeface="Times New Roman"/>
                <a:cs typeface="Times New Roman"/>
                <a:sym typeface="Times New Roman"/>
              </a:rPr>
              <a:t> as shown below.</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ls | tee –a file </a:t>
            </a:r>
            <a:endParaRPr/>
          </a:p>
          <a:p>
            <a:pPr indent="-203200" lvl="0" marL="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You can also write the output to multiple files as shown below.</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a:t>
            </a:r>
            <a:r>
              <a:rPr b="0" i="0" lang="en-US" sz="3200" u="none">
                <a:solidFill>
                  <a:srgbClr val="FF0000"/>
                </a:solidFill>
                <a:latin typeface="Times New Roman"/>
                <a:ea typeface="Times New Roman"/>
                <a:cs typeface="Times New Roman"/>
                <a:sym typeface="Times New Roman"/>
              </a:rPr>
              <a:t>$ ls | tee file1 file2 file3 </a:t>
            </a:r>
            <a:endParaRPr/>
          </a:p>
        </p:txBody>
      </p:sp>
      <p:sp>
        <p:nvSpPr>
          <p:cNvPr descr="Image result" id="604" name="Google Shape;604;p69"/>
          <p:cNvSpPr txBox="1"/>
          <p:nvPr/>
        </p:nvSpPr>
        <p:spPr>
          <a:xfrm>
            <a:off x="144462" y="-1150937"/>
            <a:ext cx="3810000" cy="240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nvSpPr>
        <p:spPr>
          <a:xfrm>
            <a:off x="503237" y="301625"/>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7F7F7F"/>
              </a:buClr>
              <a:buSzPts val="4400"/>
              <a:buFont typeface="Times New Roman"/>
              <a:buNone/>
            </a:pPr>
            <a:r>
              <a:rPr b="0" i="0" lang="en-US" sz="4400" u="none">
                <a:solidFill>
                  <a:srgbClr val="7F7F7F"/>
                </a:solidFill>
                <a:latin typeface="Times New Roman"/>
                <a:ea typeface="Times New Roman"/>
                <a:cs typeface="Times New Roman"/>
                <a:sym typeface="Times New Roman"/>
              </a:rPr>
              <a:t>/O Redi  ection</a:t>
            </a:r>
            <a:endParaRPr/>
          </a:p>
        </p:txBody>
      </p:sp>
      <p:sp>
        <p:nvSpPr>
          <p:cNvPr id="136" name="Google Shape;136;p7"/>
          <p:cNvSpPr/>
          <p:nvPr/>
        </p:nvSpPr>
        <p:spPr>
          <a:xfrm>
            <a:off x="503237" y="301625"/>
            <a:ext cx="1587" cy="1262062"/>
          </a:xfrm>
          <a:custGeom>
            <a:rect b="b" l="l" r="r" t="t"/>
            <a:pathLst>
              <a:path extrusionOk="0" h="1261110" w="1587">
                <a:moveTo>
                  <a:pt x="0" y="1261110"/>
                </a:moveTo>
                <a:lnTo>
                  <a:pt x="0" y="0"/>
                </a:lnTo>
                <a:lnTo>
                  <a:pt x="0" y="1261110"/>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37" name="Google Shape;137;p7"/>
          <p:cNvSpPr/>
          <p:nvPr/>
        </p:nvSpPr>
        <p:spPr>
          <a:xfrm>
            <a:off x="503237" y="301625"/>
            <a:ext cx="9069387" cy="1262062"/>
          </a:xfrm>
          <a:custGeom>
            <a:rect b="b" l="l" r="r" t="t"/>
            <a:pathLst>
              <a:path extrusionOk="0" h="1261110" w="9070340">
                <a:moveTo>
                  <a:pt x="4535170" y="1261110"/>
                </a:moveTo>
                <a:lnTo>
                  <a:pt x="9070340" y="1261110"/>
                </a:lnTo>
                <a:lnTo>
                  <a:pt x="9070340" y="0"/>
                </a:lnTo>
                <a:lnTo>
                  <a:pt x="0" y="0"/>
                </a:lnTo>
                <a:lnTo>
                  <a:pt x="0" y="1261110"/>
                </a:lnTo>
                <a:lnTo>
                  <a:pt x="4535170" y="126111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38" name="Google Shape;138;p7"/>
          <p:cNvSpPr txBox="1"/>
          <p:nvPr/>
        </p:nvSpPr>
        <p:spPr>
          <a:xfrm>
            <a:off x="144462" y="2735262"/>
            <a:ext cx="4697412" cy="23241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39" name="Google Shape;139;p7"/>
          <p:cNvSpPr txBox="1"/>
          <p:nvPr/>
        </p:nvSpPr>
        <p:spPr>
          <a:xfrm>
            <a:off x="71437" y="5030787"/>
            <a:ext cx="5295900" cy="245745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40" name="Google Shape;140;p7"/>
          <p:cNvSpPr txBox="1"/>
          <p:nvPr/>
        </p:nvSpPr>
        <p:spPr>
          <a:xfrm>
            <a:off x="5400675" y="3671887"/>
            <a:ext cx="4572000" cy="2732087"/>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41" name="Google Shape;141;p7"/>
          <p:cNvSpPr txBox="1"/>
          <p:nvPr/>
        </p:nvSpPr>
        <p:spPr>
          <a:xfrm>
            <a:off x="917575" y="1863725"/>
            <a:ext cx="8653462" cy="887412"/>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It scans the command line for the occurrence of</a:t>
            </a:r>
            <a:endParaRPr/>
          </a:p>
          <a:p>
            <a:pPr indent="0" lvl="0" marL="12700" marR="0" rtl="0" algn="l">
              <a:lnSpc>
                <a:spcPct val="10937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the special redirection characters &lt;, &gt;, or &gt;&gt;</a:t>
            </a:r>
            <a:endParaRPr/>
          </a:p>
        </p:txBody>
      </p:sp>
      <p:sp>
        <p:nvSpPr>
          <p:cNvPr id="142" name="Google Shape;142;p7"/>
          <p:cNvSpPr txBox="1"/>
          <p:nvPr/>
        </p:nvSpPr>
        <p:spPr>
          <a:xfrm>
            <a:off x="593725" y="1947862"/>
            <a:ext cx="236537" cy="207962"/>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rgbClr val="000000"/>
              </a:buClr>
              <a:buSzPts val="1400"/>
              <a:buFont typeface="Noto Sans Symbols"/>
              <a:buNone/>
            </a:pPr>
            <a:r>
              <a:rPr b="0" i="0" lang="en-US" sz="1400" u="none">
                <a:solidFill>
                  <a:srgbClr val="000000"/>
                </a:solidFill>
                <a:latin typeface="Noto Sans Symbols"/>
                <a:ea typeface="Noto Sans Symbols"/>
                <a:cs typeface="Noto Sans Symbols"/>
                <a:sym typeface="Noto Sans Symbols"/>
              </a:rPr>
              <a:t>λ</a:t>
            </a:r>
            <a:endParaRPr/>
          </a:p>
        </p:txBody>
      </p:sp>
      <p:sp>
        <p:nvSpPr>
          <p:cNvPr id="143" name="Google Shape;143;p7"/>
          <p:cNvSpPr txBox="1"/>
          <p:nvPr/>
        </p:nvSpPr>
        <p:spPr>
          <a:xfrm>
            <a:off x="503237" y="301625"/>
            <a:ext cx="9069387" cy="126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700"/>
              <a:buFont typeface="Calibri"/>
              <a:buNone/>
            </a:pPr>
            <a:r>
              <a:t/>
            </a:r>
            <a:endParaRPr b="0" i="0" sz="7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I/O Redirection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0"/>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10" name="Google Shape;610;p70"/>
          <p:cNvSpPr txBox="1"/>
          <p:nvPr/>
        </p:nvSpPr>
        <p:spPr>
          <a:xfrm>
            <a:off x="420687" y="273050"/>
            <a:ext cx="9158287" cy="7858125"/>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6) Aliases</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An alias provides a means of creating customized  commands by assigning a name to a command.</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An alias is created by using the alias command. Its format is </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alias name=command-definition</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Example :</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Using alias to rename the list command</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alias dir=ls</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dir</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alias of command with options</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$alias dir=‘ls –l’</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dir</a:t>
            </a:r>
            <a:endParaRPr/>
          </a:p>
          <a:p>
            <a:pPr indent="-377825" lvl="0" marL="377825" marR="0" rtl="0" algn="just">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			Listing aliases							Removing all aliases</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$alias 									 $unalias -a</a:t>
            </a:r>
            <a:endParaRPr/>
          </a:p>
          <a:p>
            <a:pPr indent="-377825" lvl="0" marL="377825" marR="0" rtl="0" algn="just">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			Removing aliases</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$alias dir</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$unalias dir</a:t>
            </a:r>
            <a:endParaRPr/>
          </a:p>
          <a:p>
            <a:pPr indent="-377825" lvl="0" marL="377825" marR="0" rtl="0" algn="just">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			</a:t>
            </a:r>
            <a:endParaRPr/>
          </a:p>
        </p:txBody>
      </p:sp>
      <p:sp>
        <p:nvSpPr>
          <p:cNvPr id="611" name="Google Shape;611;p70"/>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1"/>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17" name="Google Shape;617;p71"/>
          <p:cNvSpPr txBox="1"/>
          <p:nvPr/>
        </p:nvSpPr>
        <p:spPr>
          <a:xfrm>
            <a:off x="420687" y="273050"/>
            <a:ext cx="9158287" cy="7550150"/>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7) eval command</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The eval command is used when the Bourne shell needs to evaluate a command twice before executing it.</a:t>
            </a:r>
            <a:endParaRPr/>
          </a:p>
          <a:p>
            <a:pPr indent="-377825" lvl="0" marL="377825"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r>
              <a:rPr b="1" i="0" lang="en-US" sz="2800" u="none">
                <a:solidFill>
                  <a:srgbClr val="FF0000"/>
                </a:solidFill>
                <a:latin typeface="Times New Roman"/>
                <a:ea typeface="Times New Roman"/>
                <a:cs typeface="Times New Roman"/>
                <a:sym typeface="Times New Roman"/>
              </a:rPr>
              <a:t>Example 1:</a:t>
            </a:r>
            <a:endParaRPr/>
          </a:p>
          <a:p>
            <a:pPr indent="-377825" lvl="0" marL="377825"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If we need to store the name of a variable in a second variable and then use the print command  to display the value of the original variable.</a:t>
            </a:r>
            <a:r>
              <a:rPr b="1" i="0" lang="en-US" sz="2400" u="none">
                <a:solidFill>
                  <a:schemeClr val="dk1"/>
                </a:solidFill>
                <a:latin typeface="Times New Roman"/>
                <a:ea typeface="Times New Roman"/>
                <a:cs typeface="Times New Roman"/>
                <a:sym typeface="Times New Roman"/>
              </a:rPr>
              <a:t>          </a:t>
            </a:r>
            <a:r>
              <a:rPr b="1" i="0" lang="en-US" sz="2400" u="none">
                <a:solidFill>
                  <a:schemeClr val="lt1"/>
                </a:solidFill>
                <a:latin typeface="Calibri"/>
                <a:ea typeface="Calibri"/>
                <a:cs typeface="Calibri"/>
                <a:sym typeface="Calibri"/>
              </a:rPr>
              <a:t>Example-2:</a:t>
            </a:r>
            <a:endParaRPr b="0" i="0" sz="2400" u="none">
              <a:solidFill>
                <a:schemeClr val="lt1"/>
              </a:solidFill>
              <a:latin typeface="Calibri"/>
              <a:ea typeface="Calibri"/>
              <a:cs typeface="Calibri"/>
              <a:sym typeface="Calibri"/>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Wrong way to use a variable in a variable</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$x=23</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$y=x</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$print $y</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x    </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Another wrong way to use a variable in a variable</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$x=23</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$y=x</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$print \$$y</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$x</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Correct way to use a variable in a variable</a:t>
            </a:r>
            <a:endParaRPr/>
          </a:p>
          <a:p>
            <a:pPr indent="-377825" lvl="0" marL="377825"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 eval print \$$y</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2"/>
          <p:cNvSpPr txBox="1"/>
          <p:nvPr>
            <p:ph idx="1" type="body"/>
          </p:nvPr>
        </p:nvSpPr>
        <p:spPr>
          <a:xfrm>
            <a:off x="546100" y="196850"/>
            <a:ext cx="8821737" cy="67818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SzPts val="2800"/>
              <a:buNone/>
            </a:pPr>
            <a:r>
              <a:rPr b="1" i="0" lang="en-US" sz="2800" u="none">
                <a:solidFill>
                  <a:srgbClr val="FF0000"/>
                </a:solidFill>
                <a:latin typeface="Calibri"/>
                <a:ea typeface="Calibri"/>
                <a:cs typeface="Calibri"/>
                <a:sym typeface="Calibri"/>
              </a:rPr>
              <a:t>Example-2</a:t>
            </a:r>
            <a:r>
              <a:rPr b="1" i="0" lang="en-US" sz="2800" u="none">
                <a:solidFill>
                  <a:srgbClr val="000000"/>
                </a:solidFill>
                <a:latin typeface="Calibri"/>
                <a:ea typeface="Calibri"/>
                <a:cs typeface="Calibri"/>
                <a:sym typeface="Calibri"/>
              </a:rPr>
              <a:t>:</a:t>
            </a:r>
            <a:r>
              <a:rPr b="0" i="0" lang="en-US" sz="2800" u="none">
                <a:solidFill>
                  <a:srgbClr val="FF0000"/>
                </a:solidFill>
                <a:latin typeface="Times New Roman"/>
                <a:ea typeface="Times New Roman"/>
                <a:cs typeface="Times New Roman"/>
                <a:sym typeface="Times New Roman"/>
              </a:rPr>
              <a:t> T</a:t>
            </a:r>
            <a:r>
              <a:rPr b="0" i="0" lang="en-US" sz="2800" u="none">
                <a:solidFill>
                  <a:srgbClr val="000000"/>
                </a:solidFill>
                <a:latin typeface="Times New Roman"/>
                <a:ea typeface="Times New Roman"/>
                <a:cs typeface="Times New Roman"/>
                <a:sym typeface="Times New Roman"/>
              </a:rPr>
              <a:t>o execute that command stored in the string</a:t>
            </a:r>
            <a:endParaRPr b="0" i="0" sz="2800" u="none">
              <a:solidFill>
                <a:srgbClr val="FF0000"/>
              </a:solidFill>
              <a:latin typeface="Times New Roman"/>
              <a:ea typeface="Times New Roman"/>
              <a:cs typeface="Times New Roman"/>
              <a:sym typeface="Times New Roman"/>
            </a:endParaRPr>
          </a:p>
          <a:p>
            <a:pPr indent="0" lvl="0" marL="0" rtl="0" algn="just">
              <a:lnSpc>
                <a:spcPct val="100000"/>
              </a:lnSpc>
              <a:spcBef>
                <a:spcPts val="800"/>
              </a:spcBef>
              <a:spcAft>
                <a:spcPts val="0"/>
              </a:spcAft>
              <a:buSzPts val="2000"/>
              <a:buNone/>
            </a:pPr>
            <a:r>
              <a:rPr b="0" i="0" lang="en-US" sz="2000" u="none">
                <a:solidFill>
                  <a:srgbClr val="FF0000"/>
                </a:solidFill>
                <a:latin typeface="Calibri"/>
                <a:ea typeface="Calibri"/>
                <a:cs typeface="Calibri"/>
                <a:sym typeface="Calibri"/>
              </a:rPr>
              <a:t>/</a:t>
            </a:r>
            <a:r>
              <a:rPr b="0" i="0" lang="en-US" sz="2800" u="none">
                <a:solidFill>
                  <a:srgbClr val="FF0000"/>
                </a:solidFill>
                <a:latin typeface="Times New Roman"/>
                <a:ea typeface="Times New Roman"/>
                <a:cs typeface="Times New Roman"/>
                <a:sym typeface="Times New Roman"/>
              </a:rPr>
              <a:t>home/mamatha &gt; a="ls | more“</a:t>
            </a:r>
            <a:endParaRPr/>
          </a:p>
          <a:p>
            <a:pPr indent="0" lvl="0" marL="0" rtl="0" algn="just">
              <a:lnSpc>
                <a:spcPct val="100000"/>
              </a:lnSpc>
              <a:spcBef>
                <a:spcPts val="800"/>
              </a:spcBef>
              <a:spcAft>
                <a:spcPts val="0"/>
              </a:spcAft>
              <a:buSzPts val="2800"/>
              <a:buNone/>
            </a:pPr>
            <a:r>
              <a:rPr b="0" i="0" lang="en-US" sz="2800" u="none">
                <a:solidFill>
                  <a:srgbClr val="FF0000"/>
                </a:solidFill>
                <a:latin typeface="Times New Roman"/>
                <a:ea typeface="Times New Roman"/>
                <a:cs typeface="Times New Roman"/>
                <a:sym typeface="Times New Roman"/>
              </a:rPr>
              <a:t> /home/mamatha &gt; $a </a:t>
            </a:r>
            <a:endParaRPr/>
          </a:p>
          <a:p>
            <a:pPr indent="0" lvl="0" marL="0" rtl="0" algn="just">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bash: command not found: ls | more</a:t>
            </a:r>
            <a:endParaRPr/>
          </a:p>
          <a:p>
            <a:pPr indent="0" lvl="0" marL="0" rtl="0" algn="just">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/home/user1 &gt; # Above command didn't work as ls tried to list file with name pipe (|) and more. But these files are not there</a:t>
            </a:r>
            <a:endParaRPr/>
          </a:p>
          <a:p>
            <a:pPr indent="0" lvl="0" marL="0" rtl="0" algn="just">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/home/mamatha &gt; eval $a</a:t>
            </a:r>
            <a:endParaRPr/>
          </a:p>
          <a:p>
            <a:pPr indent="0" lvl="0" marL="0" rtl="0" algn="just">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file.txt </a:t>
            </a:r>
            <a:endParaRPr/>
          </a:p>
          <a:p>
            <a:pPr indent="0" lvl="0" marL="0" rtl="0" algn="just">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mailids </a:t>
            </a:r>
            <a:endParaRPr/>
          </a:p>
          <a:p>
            <a:pPr indent="0" lvl="0" marL="0" rtl="0" algn="just">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remote_cmd.sh </a:t>
            </a:r>
            <a:endParaRPr/>
          </a:p>
          <a:p>
            <a:pPr indent="0" lvl="0" marL="0" rtl="0" algn="just">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sample.txt </a:t>
            </a:r>
            <a:endParaRPr/>
          </a:p>
          <a:p>
            <a:pPr indent="0" lvl="0" marL="0" rtl="0" algn="just">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Tmp</a:t>
            </a:r>
            <a:endParaRPr/>
          </a:p>
          <a:p>
            <a:pPr indent="0" lvl="0" marL="0" rtl="0" algn="just">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/home/mamatha &gt;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3"/>
          <p:cNvSpPr txBox="1"/>
          <p:nvPr>
            <p:ph idx="1" type="body"/>
          </p:nvPr>
        </p:nvSpPr>
        <p:spPr>
          <a:xfrm>
            <a:off x="469900" y="425450"/>
            <a:ext cx="8897937" cy="6553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2800"/>
              <a:buNone/>
            </a:pPr>
            <a:r>
              <a:t/>
            </a:r>
            <a:endParaRPr b="1"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t/>
            </a:r>
            <a:endParaRPr b="1"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t/>
            </a:r>
            <a:endParaRPr b="1"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t/>
            </a:r>
            <a:endParaRPr b="1"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t/>
            </a:r>
            <a:endParaRPr b="1"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t/>
            </a:r>
            <a:endParaRPr b="1"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t/>
            </a:r>
            <a:endParaRPr b="1" i="0" sz="2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rPr b="1" i="0" lang="en-US" sz="2800" u="none">
                <a:solidFill>
                  <a:srgbClr val="FF0000"/>
                </a:solidFill>
                <a:latin typeface="Times New Roman"/>
                <a:ea typeface="Times New Roman"/>
                <a:cs typeface="Times New Roman"/>
                <a:sym typeface="Times New Roman"/>
              </a:rPr>
              <a:t>Example-3:</a:t>
            </a:r>
            <a:r>
              <a:rPr b="0" i="0" lang="en-US" sz="2800" u="none">
                <a:solidFill>
                  <a:srgbClr val="FF0000"/>
                </a:solidFill>
                <a:latin typeface="Times New Roman"/>
                <a:ea typeface="Times New Roman"/>
                <a:cs typeface="Times New Roman"/>
                <a:sym typeface="Times New Roman"/>
              </a:rPr>
              <a:t>To print the value of variable which is again variable with value assigned to it</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a=10</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b=a</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c='$'$b ( note: The dollar sign must be escaped with '$')</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echo $c</a:t>
            </a:r>
            <a:endParaRPr/>
          </a:p>
          <a:p>
            <a:pPr indent="0" lvl="0" marL="0" rtl="0" algn="l">
              <a:lnSpc>
                <a:spcPct val="100000"/>
              </a:lnSpc>
              <a:spcBef>
                <a:spcPts val="800"/>
              </a:spcBef>
              <a:spcAft>
                <a:spcPts val="0"/>
              </a:spcAft>
              <a:buSzPts val="2800"/>
              <a:buNone/>
            </a:pPr>
            <a:r>
              <a:rPr b="0" i="1" lang="en-US" sz="2800" u="none">
                <a:solidFill>
                  <a:srgbClr val="FF0000"/>
                </a:solidFill>
                <a:latin typeface="Times New Roman"/>
                <a:ea typeface="Times New Roman"/>
                <a:cs typeface="Times New Roman"/>
                <a:sym typeface="Times New Roman"/>
              </a:rPr>
              <a:t>output:</a:t>
            </a:r>
            <a:endParaRPr b="0" i="0" sz="2800" u="none">
              <a:solidFill>
                <a:srgbClr val="FF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$a</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eval c='$'$b</a:t>
            </a:r>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 echo $c</a:t>
            </a:r>
            <a:endParaRPr/>
          </a:p>
          <a:p>
            <a:pPr indent="0" lvl="0" marL="0" rtl="0" algn="l">
              <a:lnSpc>
                <a:spcPct val="100000"/>
              </a:lnSpc>
              <a:spcBef>
                <a:spcPts val="800"/>
              </a:spcBef>
              <a:spcAft>
                <a:spcPts val="0"/>
              </a:spcAft>
              <a:buSzPts val="2800"/>
              <a:buNone/>
            </a:pPr>
            <a:r>
              <a:rPr b="0" i="1" lang="en-US" sz="2800" u="none">
                <a:solidFill>
                  <a:srgbClr val="FF0000"/>
                </a:solidFill>
                <a:latin typeface="Times New Roman"/>
                <a:ea typeface="Times New Roman"/>
                <a:cs typeface="Times New Roman"/>
                <a:sym typeface="Times New Roman"/>
              </a:rPr>
              <a:t>output:</a:t>
            </a:r>
            <a:endParaRPr b="0" i="0" sz="2800" u="none">
              <a:solidFill>
                <a:srgbClr val="FF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800"/>
              <a:buNone/>
            </a:pPr>
            <a:r>
              <a:rPr b="0" i="0" lang="en-US" sz="2800" u="none">
                <a:solidFill>
                  <a:srgbClr val="000000"/>
                </a:solidFill>
                <a:latin typeface="Times New Roman"/>
                <a:ea typeface="Times New Roman"/>
                <a:cs typeface="Times New Roman"/>
                <a:sym typeface="Times New Roman"/>
              </a:rPr>
              <a:t>10</a:t>
            </a:r>
            <a:endParaRPr/>
          </a:p>
          <a:p>
            <a:pPr indent="0" lvl="0" marL="0" rtl="0" algn="l">
              <a:spcBef>
                <a:spcPts val="800"/>
              </a:spcBef>
              <a:spcAft>
                <a:spcPts val="0"/>
              </a:spcAft>
              <a:buSzPts val="2800"/>
              <a:buNone/>
            </a:pPr>
            <a:r>
              <a:t/>
            </a:r>
            <a:endParaRPr b="0" i="0" sz="2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4"/>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33" name="Google Shape;633;p74"/>
          <p:cNvSpPr txBox="1"/>
          <p:nvPr/>
        </p:nvSpPr>
        <p:spPr>
          <a:xfrm>
            <a:off x="0" y="0"/>
            <a:ext cx="10083800" cy="1008062"/>
          </a:xfrm>
          <a:prstGeom prst="rect">
            <a:avLst/>
          </a:prstGeom>
          <a:solidFill>
            <a:srgbClr val="92382E"/>
          </a:solidFill>
          <a:ln cap="flat" cmpd="sng" w="25400">
            <a:solidFill>
              <a:schemeClr val="dk1"/>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Quoting  </a:t>
            </a:r>
            <a:endParaRPr/>
          </a:p>
        </p:txBody>
      </p:sp>
      <p:sp>
        <p:nvSpPr>
          <p:cNvPr id="634" name="Google Shape;634;p74"/>
          <p:cNvSpPr txBox="1"/>
          <p:nvPr/>
        </p:nvSpPr>
        <p:spPr>
          <a:xfrm>
            <a:off x="420687" y="1008062"/>
            <a:ext cx="9494837" cy="4410075"/>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Shell uses a selected set of metacharcters in commands.</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Metacharcters are characters that have a special interpretation.</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For  example the pipe (|) </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In order to use them as a normal text we must tell the shell interpreter that they should be interpreted differently. This is called quoting the metacharcters.</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To achieve quoting there are three metacharcters collectively as quotes,</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grpSp>
        <p:nvGrpSpPr>
          <p:cNvPr id="635" name="Google Shape;635;p74"/>
          <p:cNvGrpSpPr/>
          <p:nvPr/>
        </p:nvGrpSpPr>
        <p:grpSpPr>
          <a:xfrm>
            <a:off x="1384300" y="4997450"/>
            <a:ext cx="6134100" cy="1931987"/>
            <a:chOff x="1428750" y="3441700"/>
            <a:chExt cx="6134100" cy="1931988"/>
          </a:xfrm>
        </p:grpSpPr>
        <p:cxnSp>
          <p:nvCxnSpPr>
            <p:cNvPr id="636" name="Google Shape;636;p74"/>
            <p:cNvCxnSpPr/>
            <p:nvPr/>
          </p:nvCxnSpPr>
          <p:spPr>
            <a:xfrm rot="-5400000">
              <a:off x="1806575" y="4575175"/>
              <a:ext cx="252413" cy="4763"/>
            </a:xfrm>
            <a:prstGeom prst="straightConnector1">
              <a:avLst/>
            </a:prstGeom>
            <a:noFill/>
            <a:ln cap="flat" cmpd="sng" w="9525">
              <a:solidFill>
                <a:srgbClr val="00CC98"/>
              </a:solidFill>
              <a:prstDash val="solid"/>
              <a:miter lim="800000"/>
              <a:headEnd len="med" w="med" type="none"/>
              <a:tailEnd len="med" w="med" type="none"/>
            </a:ln>
          </p:spPr>
        </p:cxnSp>
        <p:grpSp>
          <p:nvGrpSpPr>
            <p:cNvPr id="637" name="Google Shape;637;p74"/>
            <p:cNvGrpSpPr/>
            <p:nvPr/>
          </p:nvGrpSpPr>
          <p:grpSpPr>
            <a:xfrm>
              <a:off x="1428750" y="3441700"/>
              <a:ext cx="6134100" cy="1931988"/>
              <a:chOff x="1428750" y="3441700"/>
              <a:chExt cx="6134100" cy="1931988"/>
            </a:xfrm>
          </p:grpSpPr>
          <p:cxnSp>
            <p:nvCxnSpPr>
              <p:cNvPr id="638" name="Google Shape;638;p74"/>
              <p:cNvCxnSpPr/>
              <p:nvPr/>
            </p:nvCxnSpPr>
            <p:spPr>
              <a:xfrm rot="5400000">
                <a:off x="4328319" y="4407694"/>
                <a:ext cx="587375" cy="1587"/>
              </a:xfrm>
              <a:prstGeom prst="straightConnector1">
                <a:avLst/>
              </a:prstGeom>
              <a:noFill/>
              <a:ln cap="flat" cmpd="sng" w="9525">
                <a:solidFill>
                  <a:srgbClr val="00CC98"/>
                </a:solidFill>
                <a:prstDash val="solid"/>
                <a:miter lim="800000"/>
                <a:headEnd len="med" w="med" type="none"/>
                <a:tailEnd len="med" w="med" type="none"/>
              </a:ln>
            </p:spPr>
          </p:cxnSp>
          <p:grpSp>
            <p:nvGrpSpPr>
              <p:cNvPr id="639" name="Google Shape;639;p74"/>
              <p:cNvGrpSpPr/>
              <p:nvPr/>
            </p:nvGrpSpPr>
            <p:grpSpPr>
              <a:xfrm>
                <a:off x="1428750" y="3441700"/>
                <a:ext cx="6134100" cy="1931988"/>
                <a:chOff x="1428750" y="3441700"/>
                <a:chExt cx="6134100" cy="1931988"/>
              </a:xfrm>
            </p:grpSpPr>
            <p:sp>
              <p:nvSpPr>
                <p:cNvPr id="640" name="Google Shape;640;p74"/>
                <p:cNvSpPr txBox="1"/>
                <p:nvPr/>
              </p:nvSpPr>
              <p:spPr>
                <a:xfrm>
                  <a:off x="4033838" y="3441700"/>
                  <a:ext cx="1260475" cy="673100"/>
                </a:xfrm>
                <a:prstGeom prst="rect">
                  <a:avLst/>
                </a:prstGeom>
                <a:solidFill>
                  <a:schemeClr val="accent1"/>
                </a:solidFill>
                <a:ln cap="flat" cmpd="sng" w="25400">
                  <a:solidFill>
                    <a:srgbClr val="00956F"/>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Quotes</a:t>
                  </a:r>
                  <a:endParaRPr/>
                </a:p>
              </p:txBody>
            </p:sp>
            <p:sp>
              <p:nvSpPr>
                <p:cNvPr id="641" name="Google Shape;641;p74"/>
                <p:cNvSpPr txBox="1"/>
                <p:nvPr/>
              </p:nvSpPr>
              <p:spPr>
                <a:xfrm>
                  <a:off x="4117975" y="4702175"/>
                  <a:ext cx="1260475" cy="671513"/>
                </a:xfrm>
                <a:prstGeom prst="rect">
                  <a:avLst/>
                </a:prstGeom>
                <a:solidFill>
                  <a:schemeClr val="accent1"/>
                </a:solidFill>
                <a:ln cap="flat" cmpd="sng" w="25400">
                  <a:solidFill>
                    <a:srgbClr val="00956F"/>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Double Quotes</a:t>
                  </a:r>
                  <a:endParaRPr/>
                </a:p>
              </p:txBody>
            </p:sp>
            <p:sp>
              <p:nvSpPr>
                <p:cNvPr id="642" name="Google Shape;642;p74"/>
                <p:cNvSpPr txBox="1"/>
                <p:nvPr/>
              </p:nvSpPr>
              <p:spPr>
                <a:xfrm>
                  <a:off x="1428750" y="4702175"/>
                  <a:ext cx="1428750" cy="671513"/>
                </a:xfrm>
                <a:prstGeom prst="rect">
                  <a:avLst/>
                </a:prstGeom>
                <a:solidFill>
                  <a:schemeClr val="accent1"/>
                </a:solidFill>
                <a:ln cap="flat" cmpd="sng" w="25400">
                  <a:solidFill>
                    <a:srgbClr val="00956F"/>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Backslash</a:t>
                  </a:r>
                  <a:endParaRPr/>
                </a:p>
              </p:txBody>
            </p:sp>
            <p:sp>
              <p:nvSpPr>
                <p:cNvPr id="643" name="Google Shape;643;p74"/>
                <p:cNvSpPr txBox="1"/>
                <p:nvPr/>
              </p:nvSpPr>
              <p:spPr>
                <a:xfrm>
                  <a:off x="6302375" y="4702175"/>
                  <a:ext cx="1260475" cy="671513"/>
                </a:xfrm>
                <a:prstGeom prst="rect">
                  <a:avLst/>
                </a:prstGeom>
                <a:solidFill>
                  <a:schemeClr val="accent1"/>
                </a:solidFill>
                <a:ln cap="flat" cmpd="sng" w="25400">
                  <a:solidFill>
                    <a:srgbClr val="00956F"/>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Single Quotes</a:t>
                  </a:r>
                  <a:endParaRPr/>
                </a:p>
              </p:txBody>
            </p:sp>
            <p:cxnSp>
              <p:nvCxnSpPr>
                <p:cNvPr id="644" name="Google Shape;644;p74"/>
                <p:cNvCxnSpPr/>
                <p:nvPr/>
              </p:nvCxnSpPr>
              <p:spPr>
                <a:xfrm>
                  <a:off x="1931988" y="4449763"/>
                  <a:ext cx="2689225" cy="1587"/>
                </a:xfrm>
                <a:prstGeom prst="straightConnector1">
                  <a:avLst/>
                </a:prstGeom>
                <a:noFill/>
                <a:ln cap="flat" cmpd="sng" w="9525">
                  <a:solidFill>
                    <a:srgbClr val="00CC98"/>
                  </a:solidFill>
                  <a:prstDash val="solid"/>
                  <a:miter lim="800000"/>
                  <a:headEnd len="med" w="med" type="none"/>
                  <a:tailEnd len="med" w="med" type="none"/>
                </a:ln>
              </p:spPr>
            </p:cxnSp>
            <p:cxnSp>
              <p:nvCxnSpPr>
                <p:cNvPr id="645" name="Google Shape;645;p74"/>
                <p:cNvCxnSpPr/>
                <p:nvPr/>
              </p:nvCxnSpPr>
              <p:spPr>
                <a:xfrm>
                  <a:off x="4621213" y="4449763"/>
                  <a:ext cx="2101850" cy="1587"/>
                </a:xfrm>
                <a:prstGeom prst="straightConnector1">
                  <a:avLst/>
                </a:prstGeom>
                <a:noFill/>
                <a:ln cap="flat" cmpd="sng" w="9525">
                  <a:solidFill>
                    <a:srgbClr val="00CC98"/>
                  </a:solidFill>
                  <a:prstDash val="solid"/>
                  <a:miter lim="800000"/>
                  <a:headEnd len="med" w="med" type="none"/>
                  <a:tailEnd len="med" w="med" type="none"/>
                </a:ln>
              </p:spPr>
            </p:cxnSp>
          </p:grpSp>
        </p:grpSp>
        <p:cxnSp>
          <p:nvCxnSpPr>
            <p:cNvPr id="646" name="Google Shape;646;p74"/>
            <p:cNvCxnSpPr/>
            <p:nvPr/>
          </p:nvCxnSpPr>
          <p:spPr>
            <a:xfrm rot="5400000">
              <a:off x="6596856" y="4575969"/>
              <a:ext cx="252413" cy="3175"/>
            </a:xfrm>
            <a:prstGeom prst="straightConnector1">
              <a:avLst/>
            </a:prstGeom>
            <a:noFill/>
            <a:ln cap="flat" cmpd="sng" w="9525">
              <a:solidFill>
                <a:srgbClr val="00CC98"/>
              </a:solidFill>
              <a:prstDash val="solid"/>
              <a:miter lim="800000"/>
              <a:headEnd len="med" w="med" type="none"/>
              <a:tailEnd len="med" w="med" type="none"/>
            </a:ln>
          </p:spPr>
        </p:cxn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5"/>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52" name="Google Shape;652;p75"/>
          <p:cNvSpPr txBox="1"/>
          <p:nvPr/>
        </p:nvSpPr>
        <p:spPr>
          <a:xfrm>
            <a:off x="420687" y="273050"/>
            <a:ext cx="9494837" cy="699611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Backslash</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The backslash metacharcter (\) is used to change the interpretation of the character that follows it, i.e., it converts a literal character into a special character and vice versa.</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Example:</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The character n is interpreted as a literal character by the shell to change its interpretation as a newline character we use backslash before it (\n).</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Similarly the use of a greater than symbol (&gt;) in a command is interpreted as a special character (output redirection), to change its interpretation as a literal text we use a backslash before it (\&gt;)</a:t>
            </a:r>
            <a:endParaRPr/>
          </a:p>
          <a:p>
            <a:pPr indent="-377825" lvl="0" marL="377825" marR="0" rtl="0" algn="just">
              <a:lnSpc>
                <a:spcPct val="100000"/>
              </a:lnSpc>
              <a:spcBef>
                <a:spcPts val="0"/>
              </a:spcBef>
              <a:spcAft>
                <a:spcPts val="0"/>
              </a:spcAft>
              <a:buClr>
                <a:schemeClr val="lt1"/>
              </a:buClr>
              <a:buSzPts val="2800"/>
              <a:buFont typeface="Calibri"/>
              <a:buNone/>
            </a:pPr>
            <a:r>
              <a:t/>
            </a:r>
            <a:endParaRPr b="0"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$echo My name is - \&gt; Ramesh\n</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My name is -&gt;Ramesh</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6"/>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58" name="Google Shape;658;p76"/>
          <p:cNvSpPr txBox="1"/>
          <p:nvPr/>
        </p:nvSpPr>
        <p:spPr>
          <a:xfrm>
            <a:off x="420687" y="196850"/>
            <a:ext cx="9494837" cy="7858125"/>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Double Quotes</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Double quotes (“) are used to change the meaning of several characters.</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They change the special interpretation of most metacharcters like &lt;,&gt;,?,&amp; and so on.</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These metacharcters are treated as literal characters.</a:t>
            </a:r>
            <a:endParaRPr/>
          </a:p>
          <a:p>
            <a:pPr indent="-200025" lvl="0" marL="377825" marR="0" rtl="0" algn="just">
              <a:lnSpc>
                <a:spcPct val="100000"/>
              </a:lnSpc>
              <a:spcBef>
                <a:spcPts val="0"/>
              </a:spcBef>
              <a:spcAft>
                <a:spcPts val="0"/>
              </a:spcAft>
              <a:buClr>
                <a:srgbClr val="000000"/>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Example:</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echo “Metacharcters are : &gt;,&lt;,?,|,&amp;“</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Metacharcters are : &gt;,&lt;,?,|,&amp;</a:t>
            </a:r>
            <a:endParaRPr/>
          </a:p>
          <a:p>
            <a:pPr indent="-377825" lvl="0" marL="377825" marR="0" rtl="0" algn="just">
              <a:lnSpc>
                <a:spcPct val="100000"/>
              </a:lnSpc>
              <a:spcBef>
                <a:spcPts val="0"/>
              </a:spcBef>
              <a:spcAft>
                <a:spcPts val="0"/>
              </a:spcAft>
              <a:buClr>
                <a:schemeClr val="lt1"/>
              </a:buClr>
              <a:buSzPts val="2800"/>
              <a:buFont typeface="Calibri"/>
              <a:buNone/>
            </a:pPr>
            <a:r>
              <a:t/>
            </a:r>
            <a:endParaRPr b="0"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Double quotes cannot remove the special interpretation of a dollar sign in front of a variable and single quotes.</a:t>
            </a:r>
            <a:endParaRPr/>
          </a:p>
          <a:p>
            <a:pPr indent="-200025" lvl="0" marL="377825" marR="0" rtl="0" algn="just">
              <a:lnSpc>
                <a:spcPct val="100000"/>
              </a:lnSpc>
              <a:spcBef>
                <a:spcPts val="0"/>
              </a:spcBef>
              <a:spcAft>
                <a:spcPts val="0"/>
              </a:spcAft>
              <a:buClr>
                <a:srgbClr val="000000"/>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echo a = 10</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echo “a is $a and single quote is ‘b’ “</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 is 10 and single quote is ‘b’</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7"/>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64" name="Google Shape;664;p77"/>
          <p:cNvSpPr txBox="1"/>
          <p:nvPr/>
        </p:nvSpPr>
        <p:spPr>
          <a:xfrm>
            <a:off x="420687" y="196850"/>
            <a:ext cx="9494837" cy="5703887"/>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377825" lvl="0" marL="377825"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Single Quotes</a:t>
            </a:r>
            <a:endParaRPr/>
          </a:p>
          <a:p>
            <a:pPr indent="-377825" lvl="0" marL="377825" marR="0" rtl="0" algn="just">
              <a:lnSpc>
                <a:spcPct val="100000"/>
              </a:lnSpc>
              <a:spcBef>
                <a:spcPts val="0"/>
              </a:spcBef>
              <a:spcAft>
                <a:spcPts val="0"/>
              </a:spcAft>
              <a:buClr>
                <a:schemeClr val="lt1"/>
              </a:buClr>
              <a:buSzPts val="2800"/>
              <a:buFont typeface="Calibri"/>
              <a:buNone/>
            </a:pPr>
            <a:r>
              <a:t/>
            </a:r>
            <a:endParaRPr b="1"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Like double quotes, single quotes change the special interpretation of  metacharcters.</a:t>
            </a:r>
            <a:endParaRPr/>
          </a:p>
          <a:p>
            <a:pPr indent="-377825" lvl="0" marL="377825"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It not only treats metacharcters like &gt;,&lt;,?,$ and so on as literals but also the metacharcters dollar sign ($) and every double quotes.</a:t>
            </a:r>
            <a:endParaRPr/>
          </a:p>
          <a:p>
            <a:pPr indent="-200025" lvl="0" marL="377825" marR="0" rtl="0" algn="just">
              <a:lnSpc>
                <a:spcPct val="100000"/>
              </a:lnSpc>
              <a:spcBef>
                <a:spcPts val="0"/>
              </a:spcBef>
              <a:spcAft>
                <a:spcPts val="0"/>
              </a:spcAft>
              <a:buClr>
                <a:srgbClr val="000000"/>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Example:</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echo a = 10</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echo ‘characters are &lt; &gt; “b” $a ? &amp;’</a:t>
            </a:r>
            <a:endParaRPr/>
          </a:p>
          <a:p>
            <a:pPr indent="-377825" lvl="0" marL="377825"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characters are &lt; &gt; “b” $a ? &amp;</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8"/>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70" name="Google Shape;670;p78"/>
          <p:cNvSpPr txBox="1"/>
          <p:nvPr/>
        </p:nvSpPr>
        <p:spPr>
          <a:xfrm>
            <a:off x="0" y="0"/>
            <a:ext cx="10083800" cy="1008062"/>
          </a:xfrm>
          <a:prstGeom prst="rect">
            <a:avLst/>
          </a:prstGeom>
          <a:solidFill>
            <a:srgbClr val="92382E"/>
          </a:solidFill>
          <a:ln cap="flat" cmpd="sng" w="25400">
            <a:solidFill>
              <a:schemeClr val="dk1"/>
            </a:solidFill>
            <a:prstDash val="solid"/>
            <a:miter lim="800000"/>
            <a:headEnd len="sm" w="sm" type="none"/>
            <a:tailEnd len="sm" w="sm" type="none"/>
          </a:ln>
        </p:spPr>
        <p:txBody>
          <a:bodyPr anchorCtr="0" anchor="ctr"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Control Structures  </a:t>
            </a:r>
            <a:endParaRPr/>
          </a:p>
        </p:txBody>
      </p:sp>
      <p:sp>
        <p:nvSpPr>
          <p:cNvPr id="671" name="Google Shape;671;p78"/>
          <p:cNvSpPr txBox="1"/>
          <p:nvPr/>
        </p:nvSpPr>
        <p:spPr>
          <a:xfrm>
            <a:off x="336550" y="1343025"/>
            <a:ext cx="9494837" cy="601186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114300" lvl="0" marL="0" marR="0" rtl="0" algn="l">
              <a:lnSpc>
                <a:spcPct val="100000"/>
              </a:lnSpc>
              <a:spcBef>
                <a:spcPts val="0"/>
              </a:spcBef>
              <a:spcAft>
                <a:spcPts val="0"/>
              </a:spcAft>
              <a:buClr>
                <a:srgbClr val="000000"/>
              </a:buClr>
              <a:buSzPts val="1800"/>
              <a:buFont typeface="Arial"/>
              <a:buChar char="•"/>
            </a:pPr>
            <a:r>
              <a:rPr b="0" i="0" lang="en-US" sz="1800" u="none">
                <a:solidFill>
                  <a:schemeClr val="lt1"/>
                </a:solidFill>
                <a:latin typeface="Calibri"/>
                <a:ea typeface="Calibri"/>
                <a:cs typeface="Calibri"/>
                <a:sym typeface="Calibri"/>
              </a:rPr>
              <a:t> </a:t>
            </a:r>
            <a:r>
              <a:rPr b="0" i="0" lang="en-US" sz="3200" u="none">
                <a:solidFill>
                  <a:schemeClr val="dk1"/>
                </a:solidFill>
                <a:latin typeface="Times New Roman"/>
                <a:ea typeface="Times New Roman"/>
                <a:cs typeface="Times New Roman"/>
                <a:sym typeface="Times New Roman"/>
              </a:rPr>
              <a:t>Control structures alter the flow of the program</a:t>
            </a:r>
            <a:endParaRPr/>
          </a:p>
          <a:p>
            <a:pPr indent="0" lvl="0" marL="0" marR="0" rtl="0" algn="l">
              <a:lnSpc>
                <a:spcPct val="100000"/>
              </a:lnSpc>
              <a:spcBef>
                <a:spcPts val="0"/>
              </a:spcBef>
              <a:spcAft>
                <a:spcPts val="0"/>
              </a:spcAft>
              <a:buClr>
                <a:srgbClr val="000000"/>
              </a:buClr>
              <a:buSzPts val="3200"/>
              <a:buFont typeface="Arial"/>
              <a:buNone/>
            </a:pPr>
            <a:r>
              <a:t/>
            </a:r>
            <a:endParaRPr b="0" i="0" sz="3200" u="none">
              <a:solidFill>
                <a:schemeClr val="dk1"/>
              </a:solidFill>
              <a:latin typeface="Times New Roman"/>
              <a:ea typeface="Times New Roman"/>
              <a:cs typeface="Times New Roman"/>
              <a:sym typeface="Times New Roman"/>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Control Structures are:</a:t>
            </a:r>
            <a:endParaRPr/>
          </a:p>
          <a:p>
            <a:pPr indent="0" lvl="0" marL="0" marR="0" rtl="0" algn="l">
              <a:lnSpc>
                <a:spcPct val="100000"/>
              </a:lnSpc>
              <a:spcBef>
                <a:spcPts val="0"/>
              </a:spcBef>
              <a:spcAft>
                <a:spcPts val="0"/>
              </a:spcAft>
              <a:buClr>
                <a:srgbClr val="000000"/>
              </a:buClr>
              <a:buSzPts val="3200"/>
              <a:buFont typeface="Arial"/>
              <a:buNone/>
            </a:pPr>
            <a:r>
              <a:t/>
            </a:r>
            <a:endParaRPr b="0" i="0" sz="3200" u="none">
              <a:solidFill>
                <a:schemeClr val="dk1"/>
              </a:solidFill>
              <a:latin typeface="Times New Roman"/>
              <a:ea typeface="Times New Roman"/>
              <a:cs typeface="Times New Roman"/>
              <a:sym typeface="Times New Roman"/>
            </a:endParaRPr>
          </a:p>
          <a:p>
            <a:pPr indent="-203200" lvl="0" marL="0" marR="0" rtl="0" algn="l">
              <a:lnSpc>
                <a:spcPct val="100000"/>
              </a:lnSpc>
              <a:spcBef>
                <a:spcPts val="0"/>
              </a:spcBef>
              <a:spcAft>
                <a:spcPts val="0"/>
              </a:spcAft>
              <a:buClr>
                <a:srgbClr val="000000"/>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 if-then-else</a:t>
            </a:r>
            <a:endParaRPr/>
          </a:p>
          <a:p>
            <a:pPr indent="-203200" lvl="0" marL="0" marR="0" rtl="0" algn="l">
              <a:lnSpc>
                <a:spcPct val="100000"/>
              </a:lnSpc>
              <a:spcBef>
                <a:spcPts val="0"/>
              </a:spcBef>
              <a:spcAft>
                <a:spcPts val="0"/>
              </a:spcAft>
              <a:buClr>
                <a:srgbClr val="000000"/>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 case</a:t>
            </a:r>
            <a:endParaRPr/>
          </a:p>
          <a:p>
            <a:pPr indent="-203200" lvl="0" marL="0" marR="0" rtl="0" algn="l">
              <a:lnSpc>
                <a:spcPct val="100000"/>
              </a:lnSpc>
              <a:spcBef>
                <a:spcPts val="0"/>
              </a:spcBef>
              <a:spcAft>
                <a:spcPts val="0"/>
              </a:spcAft>
              <a:buClr>
                <a:srgbClr val="000000"/>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 loops</a:t>
            </a:r>
            <a:endParaRPr/>
          </a:p>
          <a:p>
            <a:pPr indent="-377824" lvl="1" marL="881062" marR="0" rtl="0" algn="l">
              <a:lnSpc>
                <a:spcPct val="100000"/>
              </a:lnSpc>
              <a:spcBef>
                <a:spcPts val="0"/>
              </a:spcBef>
              <a:spcAft>
                <a:spcPts val="0"/>
              </a:spcAft>
              <a:buClr>
                <a:srgbClr val="000000"/>
              </a:buClr>
              <a:buSzPts val="3200"/>
              <a:buFont typeface="Calibri"/>
              <a:buAutoNum type="alphaLcPeriod"/>
            </a:pPr>
            <a:r>
              <a:rPr b="0" i="0" lang="en-US" sz="3200" u="none" cap="none" strike="noStrike">
                <a:solidFill>
                  <a:schemeClr val="dk1"/>
                </a:solidFill>
                <a:latin typeface="Times New Roman"/>
                <a:ea typeface="Times New Roman"/>
                <a:cs typeface="Times New Roman"/>
                <a:sym typeface="Times New Roman"/>
              </a:rPr>
              <a:t>for</a:t>
            </a:r>
            <a:endParaRPr/>
          </a:p>
          <a:p>
            <a:pPr indent="-377824" lvl="1" marL="881062" marR="0" rtl="0" algn="l">
              <a:lnSpc>
                <a:spcPct val="100000"/>
              </a:lnSpc>
              <a:spcBef>
                <a:spcPts val="0"/>
              </a:spcBef>
              <a:spcAft>
                <a:spcPts val="0"/>
              </a:spcAft>
              <a:buClr>
                <a:srgbClr val="000000"/>
              </a:buClr>
              <a:buSzPts val="3200"/>
              <a:buFont typeface="Calibri"/>
              <a:buAutoNum type="alphaLcPeriod"/>
            </a:pPr>
            <a:r>
              <a:rPr b="0" i="0" lang="en-US" sz="3200" u="none" cap="none" strike="noStrike">
                <a:solidFill>
                  <a:schemeClr val="dk1"/>
                </a:solidFill>
                <a:latin typeface="Times New Roman"/>
                <a:ea typeface="Times New Roman"/>
                <a:cs typeface="Times New Roman"/>
                <a:sym typeface="Times New Roman"/>
              </a:rPr>
              <a:t>while</a:t>
            </a:r>
            <a:endParaRPr/>
          </a:p>
          <a:p>
            <a:pPr indent="-377824" lvl="1" marL="881062" marR="0" rtl="0" algn="l">
              <a:lnSpc>
                <a:spcPct val="100000"/>
              </a:lnSpc>
              <a:spcBef>
                <a:spcPts val="0"/>
              </a:spcBef>
              <a:spcAft>
                <a:spcPts val="0"/>
              </a:spcAft>
              <a:buClr>
                <a:srgbClr val="000000"/>
              </a:buClr>
              <a:buSzPts val="3200"/>
              <a:buFont typeface="Calibri"/>
              <a:buAutoNum type="alphaLcPeriod"/>
            </a:pPr>
            <a:r>
              <a:rPr b="0" i="0" lang="en-US" sz="3200" u="none" cap="none" strike="noStrike">
                <a:solidFill>
                  <a:schemeClr val="dk1"/>
                </a:solidFill>
                <a:latin typeface="Times New Roman"/>
                <a:ea typeface="Times New Roman"/>
                <a:cs typeface="Times New Roman"/>
                <a:sym typeface="Times New Roman"/>
              </a:rPr>
              <a:t>Until</a:t>
            </a:r>
            <a:endParaRPr/>
          </a:p>
          <a:p>
            <a:pPr indent="-377824" lvl="1" marL="881062" marR="0" rtl="0" algn="l">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4.Handling signals								</a:t>
            </a:r>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9"/>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77" name="Google Shape;677;p79"/>
          <p:cNvSpPr txBox="1"/>
          <p:nvPr/>
        </p:nvSpPr>
        <p:spPr>
          <a:xfrm>
            <a:off x="252412" y="349250"/>
            <a:ext cx="8991600" cy="798036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203200" lvl="0" marL="0" marR="0" rtl="0" algn="l">
              <a:lnSpc>
                <a:spcPct val="100000"/>
              </a:lnSpc>
              <a:spcBef>
                <a:spcPts val="0"/>
              </a:spcBef>
              <a:spcAft>
                <a:spcPts val="0"/>
              </a:spcAft>
              <a:buClr>
                <a:srgbClr val="000000"/>
              </a:buClr>
              <a:buSzPts val="3200"/>
              <a:buFont typeface="Arial"/>
              <a:buChar char="•"/>
            </a:pPr>
            <a:r>
              <a:rPr b="1" i="0" lang="en-US" sz="3200" u="none">
                <a:solidFill>
                  <a:schemeClr val="dk1"/>
                </a:solidFill>
                <a:latin typeface="Times New Roman"/>
                <a:ea typeface="Times New Roman"/>
                <a:cs typeface="Times New Roman"/>
                <a:sym typeface="Times New Roman"/>
              </a:rPr>
              <a:t> THE SIMPLE IF STATEMENT</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SYNTAX:</a:t>
            </a:r>
            <a:endParaRPr/>
          </a:p>
          <a:p>
            <a:pPr indent="-285750" lvl="1" marL="742950" marR="0" rtl="0" algn="l">
              <a:lnSpc>
                <a:spcPct val="100000"/>
              </a:lnSpc>
              <a:spcBef>
                <a:spcPts val="0"/>
              </a:spcBef>
              <a:spcAft>
                <a:spcPts val="0"/>
              </a:spcAft>
              <a:buClr>
                <a:srgbClr val="FF0000"/>
              </a:buClr>
              <a:buSzPts val="3200"/>
              <a:buFont typeface="Times New Roman"/>
              <a:buNone/>
            </a:pPr>
            <a:r>
              <a:rPr b="1" i="0" lang="en-US" sz="3200" u="none" cap="none" strike="noStrike">
                <a:solidFill>
                  <a:srgbClr val="FF0000"/>
                </a:solidFill>
                <a:latin typeface="Times New Roman"/>
                <a:ea typeface="Times New Roman"/>
                <a:cs typeface="Times New Roman"/>
                <a:sym typeface="Times New Roman"/>
              </a:rPr>
              <a:t>if [ condition ]; then</a:t>
            </a:r>
            <a:endParaRPr/>
          </a:p>
          <a:p>
            <a:pPr indent="-285750" lvl="1" marL="742950" marR="0" rtl="0" algn="l">
              <a:lnSpc>
                <a:spcPct val="100000"/>
              </a:lnSpc>
              <a:spcBef>
                <a:spcPts val="0"/>
              </a:spcBef>
              <a:spcAft>
                <a:spcPts val="0"/>
              </a:spcAft>
              <a:buClr>
                <a:srgbClr val="FF0000"/>
              </a:buClr>
              <a:buSzPts val="3200"/>
              <a:buFont typeface="Times New Roman"/>
              <a:buNone/>
            </a:pPr>
            <a:r>
              <a:rPr b="1" i="0" lang="en-US" sz="3200" u="none" cap="none" strike="noStrike">
                <a:solidFill>
                  <a:srgbClr val="FF0000"/>
                </a:solidFill>
                <a:latin typeface="Times New Roman"/>
                <a:ea typeface="Times New Roman"/>
                <a:cs typeface="Times New Roman"/>
                <a:sym typeface="Times New Roman"/>
              </a:rPr>
              <a:t>	statements</a:t>
            </a:r>
            <a:endParaRPr/>
          </a:p>
          <a:p>
            <a:pPr indent="-285750" lvl="1" marL="742950" marR="0" rtl="0" algn="l">
              <a:lnSpc>
                <a:spcPct val="100000"/>
              </a:lnSpc>
              <a:spcBef>
                <a:spcPts val="0"/>
              </a:spcBef>
              <a:spcAft>
                <a:spcPts val="0"/>
              </a:spcAft>
              <a:buClr>
                <a:srgbClr val="FF0000"/>
              </a:buClr>
              <a:buSzPts val="3200"/>
              <a:buFont typeface="Times New Roman"/>
              <a:buNone/>
            </a:pPr>
            <a:r>
              <a:rPr b="1" i="0" lang="en-US" sz="3200" u="none" cap="none" strike="noStrike">
                <a:solidFill>
                  <a:srgbClr val="FF0000"/>
                </a:solidFill>
                <a:latin typeface="Times New Roman"/>
                <a:ea typeface="Times New Roman"/>
                <a:cs typeface="Times New Roman"/>
                <a:sym typeface="Times New Roman"/>
              </a:rPr>
              <a:t>Fi</a:t>
            </a:r>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Executes the statements only if </a:t>
            </a:r>
            <a:r>
              <a:rPr b="1" i="0" lang="en-US" sz="3200" u="none">
                <a:solidFill>
                  <a:schemeClr val="dk1"/>
                </a:solidFill>
                <a:latin typeface="Times New Roman"/>
                <a:ea typeface="Times New Roman"/>
                <a:cs typeface="Times New Roman"/>
                <a:sym typeface="Times New Roman"/>
              </a:rPr>
              <a:t>condition</a:t>
            </a:r>
            <a:r>
              <a:rPr b="0" i="0" lang="en-US" sz="3200" u="none">
                <a:solidFill>
                  <a:schemeClr val="dk1"/>
                </a:solidFill>
                <a:latin typeface="Times New Roman"/>
                <a:ea typeface="Times New Roman"/>
                <a:cs typeface="Times New Roman"/>
                <a:sym typeface="Times New Roman"/>
              </a:rPr>
              <a:t> is true</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Ex:</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#!/bin/bash</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Basic if statement</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if [ $1 -gt 100 ] </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then</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echo Hey that\'s a large number.</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pwd</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fi</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Date</a:t>
            </a:r>
            <a:endParaRPr/>
          </a:p>
          <a:p>
            <a:pPr indent="0" lvl="0" marL="0" marR="0" rtl="0" algn="l">
              <a:lnSpc>
                <a:spcPct val="100000"/>
              </a:lnSpc>
              <a:spcBef>
                <a:spcPts val="0"/>
              </a:spcBef>
              <a:spcAft>
                <a:spcPts val="0"/>
              </a:spcAft>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FF6600"/>
              </a:buClr>
              <a:buSzPts val="4400"/>
              <a:buFont typeface="Times New Roman"/>
              <a:buNone/>
            </a:pPr>
            <a:r>
              <a:rPr b="0" i="0" lang="en-US" sz="4400" u="none">
                <a:solidFill>
                  <a:srgbClr val="FF6600"/>
                </a:solidFill>
                <a:latin typeface="Times New Roman"/>
                <a:ea typeface="Times New Roman"/>
                <a:cs typeface="Times New Roman"/>
                <a:sym typeface="Times New Roman"/>
              </a:rPr>
              <a:t>P peline Hookup</a:t>
            </a:r>
            <a:endParaRPr/>
          </a:p>
        </p:txBody>
      </p:sp>
      <p:sp>
        <p:nvSpPr>
          <p:cNvPr id="149" name="Google Shape;149;p8"/>
          <p:cNvSpPr/>
          <p:nvPr/>
        </p:nvSpPr>
        <p:spPr>
          <a:xfrm>
            <a:off x="503237" y="301625"/>
            <a:ext cx="9069387" cy="1260475"/>
          </a:xfrm>
          <a:custGeom>
            <a:rect b="b" l="l" r="r" t="t"/>
            <a:pathLst>
              <a:path extrusionOk="0" h="1261109" w="9069070">
                <a:moveTo>
                  <a:pt x="4535170" y="1261109"/>
                </a:moveTo>
                <a:lnTo>
                  <a:pt x="9069070" y="1261109"/>
                </a:lnTo>
                <a:lnTo>
                  <a:pt x="9069070" y="0"/>
                </a:lnTo>
                <a:lnTo>
                  <a:pt x="0" y="0"/>
                </a:lnTo>
                <a:lnTo>
                  <a:pt x="0" y="1261109"/>
                </a:lnTo>
                <a:lnTo>
                  <a:pt x="4535170" y="1261109"/>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50" name="Google Shape;150;p8"/>
          <p:cNvSpPr txBox="1"/>
          <p:nvPr/>
        </p:nvSpPr>
        <p:spPr>
          <a:xfrm>
            <a:off x="581025" y="5400675"/>
            <a:ext cx="5972175" cy="150495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51" name="Google Shape;151;p8"/>
          <p:cNvSpPr txBox="1"/>
          <p:nvPr/>
        </p:nvSpPr>
        <p:spPr>
          <a:xfrm>
            <a:off x="4135437" y="3667125"/>
            <a:ext cx="5799137" cy="173355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52" name="Google Shape;152;p8"/>
          <p:cNvSpPr txBox="1"/>
          <p:nvPr/>
        </p:nvSpPr>
        <p:spPr>
          <a:xfrm>
            <a:off x="144462" y="3779837"/>
            <a:ext cx="3898900" cy="1436687"/>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53" name="Google Shape;153;p8"/>
          <p:cNvSpPr txBox="1"/>
          <p:nvPr/>
        </p:nvSpPr>
        <p:spPr>
          <a:xfrm>
            <a:off x="495300" y="1631950"/>
            <a:ext cx="8636000" cy="1649412"/>
          </a:xfrm>
          <a:prstGeom prst="rect">
            <a:avLst/>
          </a:prstGeom>
          <a:noFill/>
          <a:ln>
            <a:noFill/>
          </a:ln>
        </p:spPr>
        <p:txBody>
          <a:bodyPr anchorCtr="0" anchor="t" bIns="0" lIns="0" spcFirstLastPara="1" rIns="0" wrap="square" tIns="0">
            <a:noAutofit/>
          </a:bodyPr>
          <a:lstStyle/>
          <a:p>
            <a:pPr indent="0" lvl="0" marL="12700" marR="0" rtl="0" algn="l">
              <a:lnSpc>
                <a:spcPct val="103846"/>
              </a:lnSpc>
              <a:spcBef>
                <a:spcPts val="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Shell connects the standard output from the command</a:t>
            </a:r>
            <a:endParaRPr/>
          </a:p>
          <a:p>
            <a:pPr indent="0" lvl="0" marL="12700" marR="0" rtl="0" algn="l">
              <a:lnSpc>
                <a:spcPct val="111538"/>
              </a:lnSpc>
              <a:spcBef>
                <a:spcPts val="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preceding the | to the standard input of the one following the |. It then initiates execution of both programs.</a:t>
            </a:r>
            <a:endParaRPr/>
          </a:p>
          <a:p>
            <a:pPr indent="0" lvl="0" marL="12700" marR="0" rtl="0" algn="l">
              <a:lnSpc>
                <a:spcPct val="96000"/>
              </a:lnSpc>
              <a:spcBef>
                <a:spcPts val="11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Syntax:  command_1 | command_2 [| command_3 . . . ]</a:t>
            </a:r>
            <a:endParaRPr/>
          </a:p>
        </p:txBody>
      </p:sp>
      <p:sp>
        <p:nvSpPr>
          <p:cNvPr id="154" name="Google Shape;154;p8"/>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Pipeline Hookup</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0"/>
          <p:cNvSpPr txBox="1"/>
          <p:nvPr>
            <p:ph idx="1" type="body"/>
          </p:nvPr>
        </p:nvSpPr>
        <p:spPr>
          <a:xfrm>
            <a:off x="317500" y="425450"/>
            <a:ext cx="9104312" cy="670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0" i="0" lang="en-US" sz="3200" u="none">
                <a:solidFill>
                  <a:srgbClr val="000000"/>
                </a:solidFill>
                <a:latin typeface="Times New Roman"/>
                <a:ea typeface="Times New Roman"/>
                <a:cs typeface="Times New Roman"/>
                <a:sym typeface="Times New Roman"/>
              </a:rPr>
              <a:t>Output:  </a:t>
            </a:r>
            <a:r>
              <a:rPr b="0" i="0" lang="en-US" sz="3200" u="none">
                <a:solidFill>
                  <a:srgbClr val="FF0000"/>
                </a:solidFill>
                <a:latin typeface="Times New Roman"/>
                <a:ea typeface="Times New Roman"/>
                <a:cs typeface="Times New Roman"/>
                <a:sym typeface="Times New Roman"/>
              </a:rPr>
              <a:t> </a:t>
            </a:r>
            <a:r>
              <a:rPr b="1" i="0" lang="en-US" sz="3200" u="none">
                <a:solidFill>
                  <a:srgbClr val="FF0000"/>
                </a:solidFill>
                <a:latin typeface="Times New Roman"/>
                <a:ea typeface="Times New Roman"/>
                <a:cs typeface="Times New Roman"/>
                <a:sym typeface="Times New Roman"/>
              </a:rPr>
              <a:t>./ if</a:t>
            </a:r>
            <a:r>
              <a:rPr b="0" i="0" lang="en-US" sz="3200" u="none">
                <a:solidFill>
                  <a:srgbClr val="FF0000"/>
                </a:solidFill>
                <a:latin typeface="Times New Roman"/>
                <a:ea typeface="Times New Roman"/>
                <a:cs typeface="Times New Roman"/>
                <a:sym typeface="Times New Roman"/>
              </a:rPr>
              <a:t>_example.sh 15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Sat 6 Jan 5:06:35 2018 </a:t>
            </a:r>
            <a:endParaRPr/>
          </a:p>
          <a:p>
            <a:pPr indent="0" lvl="0" marL="0" rtl="0" algn="l">
              <a:lnSpc>
                <a:spcPct val="100000"/>
              </a:lnSpc>
              <a:spcBef>
                <a:spcPts val="800"/>
              </a:spcBef>
              <a:spcAft>
                <a:spcPts val="0"/>
              </a:spcAft>
              <a:buSzPts val="3200"/>
              <a:buNone/>
            </a:pPr>
            <a:r>
              <a:rPr b="0" i="0" lang="en-US" sz="3200" u="none">
                <a:solidFill>
                  <a:srgbClr val="FF0000"/>
                </a:solidFill>
                <a:latin typeface="Times New Roman"/>
                <a:ea typeface="Times New Roman"/>
                <a:cs typeface="Times New Roman"/>
                <a:sym typeface="Times New Roman"/>
              </a:rPr>
              <a:t>  $  ./if_example.sh 150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Hey that's a large number.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/home/ryan/bin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Sat 6 Jan 5:06:35 2018 </a:t>
            </a:r>
            <a:endParaRPr/>
          </a:p>
          <a:p>
            <a:pPr indent="0" lvl="0" marL="0" rtl="0" algn="l">
              <a:lnSpc>
                <a:spcPct val="100000"/>
              </a:lnSpc>
              <a:spcBef>
                <a:spcPts val="800"/>
              </a:spcBef>
              <a:spcAft>
                <a:spcPts val="0"/>
              </a:spcAft>
              <a:buSzPts val="3200"/>
              <a:buNone/>
            </a:pPr>
            <a:r>
              <a:t/>
            </a:r>
            <a:endParaRPr b="0" i="0" sz="3200" u="none">
              <a:solidFill>
                <a:srgbClr val="000000"/>
              </a:solidFill>
              <a:latin typeface="Times New Roman"/>
              <a:ea typeface="Times New Roman"/>
              <a:cs typeface="Times New Roman"/>
              <a:sym typeface="Times New Roman"/>
            </a:endParaRPr>
          </a:p>
          <a:p>
            <a:pPr indent="0" lvl="0" marL="0" rtl="0" algn="l">
              <a:spcBef>
                <a:spcPts val="800"/>
              </a:spcBef>
              <a:spcAft>
                <a:spcPts val="0"/>
              </a:spcAft>
              <a:buSzPts val="3200"/>
              <a:buNone/>
            </a:pPr>
            <a:r>
              <a:t/>
            </a:r>
            <a:endParaRPr b="0" i="0" sz="3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88" name="Google Shape;688;p81"/>
          <p:cNvSpPr txBox="1"/>
          <p:nvPr/>
        </p:nvSpPr>
        <p:spPr>
          <a:xfrm>
            <a:off x="252412" y="577850"/>
            <a:ext cx="8991600" cy="5518150"/>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114300" lvl="0" marL="0" marR="0" rtl="0" algn="l">
              <a:lnSpc>
                <a:spcPct val="100000"/>
              </a:lnSpc>
              <a:spcBef>
                <a:spcPts val="0"/>
              </a:spcBef>
              <a:spcAft>
                <a:spcPts val="0"/>
              </a:spcAft>
              <a:buClr>
                <a:srgbClr val="000000"/>
              </a:buClr>
              <a:buSzPts val="1800"/>
              <a:buFont typeface="Arial"/>
              <a:buChar char="•"/>
            </a:pPr>
            <a:r>
              <a:rPr b="1" i="0" lang="en-US" sz="1800" u="none">
                <a:solidFill>
                  <a:schemeClr val="dk1"/>
                </a:solidFill>
                <a:latin typeface="Times New Roman"/>
                <a:ea typeface="Times New Roman"/>
                <a:cs typeface="Times New Roman"/>
                <a:sym typeface="Times New Roman"/>
              </a:rPr>
              <a:t> </a:t>
            </a:r>
            <a:r>
              <a:rPr b="1" i="0" lang="en-US" sz="3200" u="none">
                <a:solidFill>
                  <a:schemeClr val="dk1"/>
                </a:solidFill>
                <a:latin typeface="Times New Roman"/>
                <a:ea typeface="Times New Roman"/>
                <a:cs typeface="Times New Roman"/>
                <a:sym typeface="Times New Roman"/>
              </a:rPr>
              <a:t>THE IF-THEN-ELSE STATEMENT</a:t>
            </a:r>
            <a:endParaRPr/>
          </a:p>
          <a:p>
            <a:pPr indent="0" lvl="0" marL="0" marR="0" rtl="0" algn="l">
              <a:lnSpc>
                <a:spcPct val="100000"/>
              </a:lnSpc>
              <a:spcBef>
                <a:spcPts val="0"/>
              </a:spcBef>
              <a:spcAft>
                <a:spcPts val="0"/>
              </a:spcAft>
              <a:buClr>
                <a:srgbClr val="000000"/>
              </a:buClr>
              <a:buSzPts val="3200"/>
              <a:buFont typeface="Arial"/>
              <a:buNone/>
            </a:pPr>
            <a:r>
              <a:t/>
            </a:r>
            <a:endParaRPr b="1" i="0" sz="3200" u="non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if [ condition ]; then</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		statements-1</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else</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  statements-2</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fi</a:t>
            </a:r>
            <a:endParaRPr/>
          </a:p>
          <a:p>
            <a:pPr indent="-285750" lvl="1" marL="742950" marR="0" rtl="0" algn="l">
              <a:lnSpc>
                <a:spcPct val="100000"/>
              </a:lnSpc>
              <a:spcBef>
                <a:spcPts val="0"/>
              </a:spcBef>
              <a:spcAft>
                <a:spcPts val="0"/>
              </a:spcAft>
              <a:buClr>
                <a:schemeClr val="lt1"/>
              </a:buClr>
              <a:buSzPts val="3200"/>
              <a:buFont typeface="Calibri"/>
              <a:buNone/>
            </a:pPr>
            <a:r>
              <a:t/>
            </a:r>
            <a:endParaRPr b="0" i="0" sz="3200" u="none" cap="none" strike="noStrike">
              <a:solidFill>
                <a:schemeClr val="dk1"/>
              </a:solidFill>
              <a:latin typeface="Times New Roman"/>
              <a:ea typeface="Times New Roman"/>
              <a:cs typeface="Times New Roman"/>
              <a:sym typeface="Times New Roman"/>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executes statements-1 if condition is true</a:t>
            </a:r>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executes statements-2 if condition is false</a:t>
            </a:r>
            <a:endParaRPr/>
          </a:p>
          <a:p>
            <a:pPr indent="0" lvl="0" marL="0" marR="0" rtl="0" algn="l">
              <a:lnSpc>
                <a:spcPct val="100000"/>
              </a:lnSpc>
              <a:spcBef>
                <a:spcPts val="0"/>
              </a:spcBef>
              <a:spcAft>
                <a:spcPts val="0"/>
              </a:spcAft>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2"/>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694" name="Google Shape;694;p82"/>
          <p:cNvSpPr txBox="1"/>
          <p:nvPr/>
        </p:nvSpPr>
        <p:spPr>
          <a:xfrm>
            <a:off x="252412" y="349250"/>
            <a:ext cx="8991600" cy="6872287"/>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152400" lvl="0" marL="0" marR="0" rtl="0" algn="l">
              <a:lnSpc>
                <a:spcPct val="100000"/>
              </a:lnSpc>
              <a:spcBef>
                <a:spcPts val="0"/>
              </a:spcBef>
              <a:spcAft>
                <a:spcPts val="0"/>
              </a:spcAft>
              <a:buClr>
                <a:srgbClr val="000000"/>
              </a:buClr>
              <a:buSzPts val="2400"/>
              <a:buFont typeface="Arial"/>
              <a:buChar char="•"/>
            </a:pPr>
            <a:r>
              <a:rPr b="1" i="0" lang="en-US" sz="2400" u="none">
                <a:solidFill>
                  <a:schemeClr val="dk1"/>
                </a:solidFill>
                <a:latin typeface="Times New Roman"/>
                <a:ea typeface="Times New Roman"/>
                <a:cs typeface="Times New Roman"/>
                <a:sym typeface="Times New Roman"/>
              </a:rPr>
              <a:t> </a:t>
            </a:r>
            <a:r>
              <a:rPr b="1" i="0" lang="en-US" sz="3200" u="none">
                <a:solidFill>
                  <a:srgbClr val="FF0000"/>
                </a:solidFill>
                <a:latin typeface="Times New Roman"/>
                <a:ea typeface="Times New Roman"/>
                <a:cs typeface="Times New Roman"/>
                <a:sym typeface="Times New Roman"/>
              </a:rPr>
              <a:t>THE NESTED IF</a:t>
            </a:r>
            <a:endParaRPr/>
          </a:p>
          <a:p>
            <a:pPr indent="0" lvl="0" marL="0" marR="0" rtl="0" algn="l">
              <a:lnSpc>
                <a:spcPct val="100000"/>
              </a:lnSpc>
              <a:spcBef>
                <a:spcPts val="0"/>
              </a:spcBef>
              <a:spcAft>
                <a:spcPts val="0"/>
              </a:spcAft>
              <a:buClr>
                <a:srgbClr val="000000"/>
              </a:buClr>
              <a:buSzPts val="3200"/>
              <a:buFont typeface="Arial"/>
              <a:buNone/>
            </a:pPr>
            <a:r>
              <a:t/>
            </a:r>
            <a:endParaRPr b="1" i="0" sz="3200" u="non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if [ condition ]; then</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	  statements</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elif [ condition ]; then </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    statement</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else</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    statements </a:t>
            </a:r>
            <a:endParaRPr/>
          </a:p>
          <a:p>
            <a:pPr indent="-285750" lvl="1" marL="7429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fi</a:t>
            </a:r>
            <a:endParaRPr/>
          </a:p>
          <a:p>
            <a:pPr indent="0" lvl="0" marL="0" marR="0" rtl="0" algn="l">
              <a:lnSpc>
                <a:spcPct val="100000"/>
              </a:lnSpc>
              <a:spcBef>
                <a:spcPts val="0"/>
              </a:spcBef>
              <a:spcAft>
                <a:spcPts val="0"/>
              </a:spcAft>
              <a:buClr>
                <a:schemeClr val="lt1"/>
              </a:buClr>
              <a:buSzPts val="3200"/>
              <a:buFont typeface="Calibri"/>
              <a:buNone/>
            </a:pPr>
            <a:r>
              <a:t/>
            </a:r>
            <a:endParaRPr b="0" i="0" sz="3200" u="none">
              <a:solidFill>
                <a:schemeClr val="dk1"/>
              </a:solidFill>
              <a:latin typeface="Times New Roman"/>
              <a:ea typeface="Times New Roman"/>
              <a:cs typeface="Times New Roman"/>
              <a:sym typeface="Times New Roman"/>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The word </a:t>
            </a:r>
            <a:r>
              <a:rPr b="1" i="0" lang="en-US" sz="3200" u="none">
                <a:solidFill>
                  <a:schemeClr val="dk1"/>
                </a:solidFill>
                <a:latin typeface="Times New Roman"/>
                <a:ea typeface="Times New Roman"/>
                <a:cs typeface="Times New Roman"/>
                <a:sym typeface="Times New Roman"/>
              </a:rPr>
              <a:t>elif</a:t>
            </a:r>
            <a:r>
              <a:rPr b="0" i="0" lang="en-US" sz="3200" u="none">
                <a:solidFill>
                  <a:schemeClr val="dk1"/>
                </a:solidFill>
                <a:latin typeface="Times New Roman"/>
                <a:ea typeface="Times New Roman"/>
                <a:cs typeface="Times New Roman"/>
                <a:sym typeface="Times New Roman"/>
              </a:rPr>
              <a:t> stands for “else if”  </a:t>
            </a:r>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It is part of the if statement and cannot be used by itself</a:t>
            </a:r>
            <a:endParaRPr/>
          </a:p>
          <a:p>
            <a:pPr indent="0" lvl="0" marL="0" marR="0" rtl="0" algn="l">
              <a:lnSpc>
                <a:spcPct val="100000"/>
              </a:lnSpc>
              <a:spcBef>
                <a:spcPts val="0"/>
              </a:spcBef>
              <a:spcAft>
                <a:spcPts val="0"/>
              </a:spcAft>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graphicFrame>
        <p:nvGraphicFramePr>
          <p:cNvPr id="699" name="Google Shape;699;p83"/>
          <p:cNvGraphicFramePr/>
          <p:nvPr/>
        </p:nvGraphicFramePr>
        <p:xfrm>
          <a:off x="165100" y="0"/>
          <a:ext cx="3000000" cy="3000000"/>
        </p:xfrm>
        <a:graphic>
          <a:graphicData uri="http://schemas.openxmlformats.org/drawingml/2006/table">
            <a:tbl>
              <a:tblPr>
                <a:noFill/>
                <a:tableStyleId>{3380ACAA-480A-4766-8ED0-C35A24CFAE4B}</a:tableStyleId>
              </a:tblPr>
              <a:tblGrid>
                <a:gridCol w="2590800"/>
                <a:gridCol w="7327900"/>
              </a:tblGrid>
              <a:tr h="620700">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primary</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Meaning</a:t>
                      </a:r>
                      <a:endParaRPr/>
                    </a:p>
                  </a:txBody>
                  <a:tcPr marT="9525" marB="9525" marR="9525" marL="9525" anchor="ctr"/>
                </a:tc>
              </a:tr>
              <a:tr h="6223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-a</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a:t>
                      </a:r>
                      <a:endParaRPr/>
                    </a:p>
                  </a:txBody>
                  <a:tcPr marT="9525" marB="9525" marR="9525" marL="9525" anchor="ctr"/>
                </a:tc>
              </a:tr>
              <a:tr h="8112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-b</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 and is a block-special file.</a:t>
                      </a:r>
                      <a:endParaRPr/>
                    </a:p>
                  </a:txBody>
                  <a:tcPr marT="9525" marB="9525" marR="9525" marL="9525" anchor="ctr"/>
                </a:tc>
              </a:tr>
              <a:tr h="8112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-c</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 and is a character-special file.</a:t>
                      </a:r>
                      <a:endParaRPr/>
                    </a:p>
                  </a:txBody>
                  <a:tcPr marT="9525" marB="9525" marR="9525" marL="9525" anchor="ctr"/>
                </a:tc>
              </a:tr>
              <a:tr h="8112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-d</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 and is a directory.</a:t>
                      </a:r>
                      <a:endParaRPr/>
                    </a:p>
                  </a:txBody>
                  <a:tcPr marT="9525" marB="9525" marR="9525" marL="9525" anchor="ctr"/>
                </a:tc>
              </a:tr>
              <a:tr h="6223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-e</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a:t>
                      </a:r>
                      <a:endParaRPr/>
                    </a:p>
                  </a:txBody>
                  <a:tcPr marT="9525" marB="9525" marR="9525" marL="9525" anchor="ctr"/>
                </a:tc>
              </a:tr>
              <a:tr h="8112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 and is a regular file.</a:t>
                      </a:r>
                      <a:endParaRPr/>
                    </a:p>
                  </a:txBody>
                  <a:tcPr marT="9525" marB="9525" marR="9525" marL="9525" anchor="ctr"/>
                </a:tc>
              </a:tr>
              <a:tr h="8112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-g</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 and its SGID bit is set.</a:t>
                      </a:r>
                      <a:endParaRPr/>
                    </a:p>
                  </a:txBody>
                  <a:tcPr marT="9525" marB="9525" marR="9525" marL="9525" anchor="ctr"/>
                </a:tc>
              </a:tr>
              <a:tr h="8112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-h</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 and is a symbolic link.</a:t>
                      </a:r>
                      <a:endParaRPr/>
                    </a:p>
                  </a:txBody>
                  <a:tcPr marT="9525" marB="9525" marR="9525" marL="9525" anchor="ctr"/>
                </a:tc>
              </a:tr>
              <a:tr h="8112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-k</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 and its sticky bit is set.</a:t>
                      </a:r>
                      <a:endParaRPr/>
                    </a:p>
                  </a:txBody>
                  <a:tcPr marT="9525" marB="9525" marR="9525" marL="9525" anchor="ctr"/>
                </a:tc>
              </a:tr>
              <a:tr h="8112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-p</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imes New Roman"/>
                          <a:ea typeface="Times New Roman"/>
                          <a:cs typeface="Times New Roman"/>
                          <a:sym typeface="Times New Roman"/>
                        </a:rPr>
                        <a:t> exists and is a named pipe (FIFO).</a:t>
                      </a:r>
                      <a:endParaRPr/>
                    </a:p>
                  </a:txBody>
                  <a:tcPr marT="9525" marB="9525" marR="9525" marL="9525" anchor="ct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graphicFrame>
        <p:nvGraphicFramePr>
          <p:cNvPr id="704" name="Google Shape;704;p84"/>
          <p:cNvGraphicFramePr/>
          <p:nvPr/>
        </p:nvGraphicFramePr>
        <p:xfrm>
          <a:off x="393700" y="425450"/>
          <a:ext cx="3000000" cy="3000000"/>
        </p:xfrm>
        <a:graphic>
          <a:graphicData uri="http://schemas.openxmlformats.org/drawingml/2006/table">
            <a:tbl>
              <a:tblPr>
                <a:noFill/>
                <a:tableStyleId>{3380ACAA-480A-4766-8ED0-C35A24CFAE4B}</a:tableStyleId>
              </a:tblPr>
              <a:tblGrid>
                <a:gridCol w="2438400"/>
                <a:gridCol w="6629400"/>
              </a:tblGrid>
              <a:tr h="4365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-r</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is readable.</a:t>
                      </a:r>
                      <a:endParaRPr/>
                    </a:p>
                  </a:txBody>
                  <a:tcPr marT="9525" marB="9525" marR="9525" marL="9525" anchor="ctr"/>
                </a:tc>
              </a:tr>
              <a:tr h="4365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-s</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has a size greater than zero.</a:t>
                      </a:r>
                      <a:endParaRPr/>
                    </a:p>
                  </a:txBody>
                  <a:tcPr marT="9525" marB="9525" marR="9525" marL="9525" anchor="ctr"/>
                </a:tc>
              </a:tr>
              <a:tr h="8318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FD</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file descriptor </a:t>
                      </a:r>
                      <a:r>
                        <a:rPr b="0" i="0" lang="en-US" sz="2000" u="none" cap="none" strike="noStrike">
                          <a:solidFill>
                            <a:schemeClr val="dk1"/>
                          </a:solidFill>
                          <a:latin typeface="Courier New"/>
                          <a:ea typeface="Courier New"/>
                          <a:cs typeface="Courier New"/>
                          <a:sym typeface="Courier New"/>
                        </a:rPr>
                        <a:t>FD</a:t>
                      </a:r>
                      <a:r>
                        <a:rPr b="0" i="0" lang="en-US" sz="2000" u="none" cap="none" strike="noStrike">
                          <a:solidFill>
                            <a:schemeClr val="dk1"/>
                          </a:solidFill>
                          <a:latin typeface="Times New Roman"/>
                          <a:ea typeface="Times New Roman"/>
                          <a:cs typeface="Times New Roman"/>
                          <a:sym typeface="Times New Roman"/>
                        </a:rPr>
                        <a:t> is open and refers to a terminal.</a:t>
                      </a:r>
                      <a:endParaRPr/>
                    </a:p>
                  </a:txBody>
                  <a:tcPr marT="9525" marB="9525" marR="9525" marL="9525" anchor="ctr"/>
                </a:tc>
              </a:tr>
              <a:tr h="83342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-u</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its SUID (set user ID) bit is set.</a:t>
                      </a:r>
                      <a:endParaRPr/>
                    </a:p>
                  </a:txBody>
                  <a:tcPr marT="9525" marB="9525" marR="9525" marL="9525" anchor="ctr"/>
                </a:tc>
              </a:tr>
              <a:tr h="4365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-w</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is writable.</a:t>
                      </a:r>
                      <a:endParaRPr/>
                    </a:p>
                  </a:txBody>
                  <a:tcPr marT="9525" marB="9525" marR="9525" marL="9525" anchor="ctr"/>
                </a:tc>
              </a:tr>
              <a:tr h="4365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-x</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is executable.</a:t>
                      </a:r>
                      <a:endParaRPr/>
                    </a:p>
                  </a:txBody>
                  <a:tcPr marT="9525" marB="9525" marR="9525" marL="9525" anchor="ctr"/>
                </a:tc>
              </a:tr>
              <a:tr h="8318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-O</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is owned by the effective user ID.</a:t>
                      </a:r>
                      <a:endParaRPr/>
                    </a:p>
                  </a:txBody>
                  <a:tcPr marT="9525" marB="9525" marR="9525" marL="9525" anchor="ctr"/>
                </a:tc>
              </a:tr>
              <a:tr h="83342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-G</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is owned by the effective group ID.</a:t>
                      </a:r>
                      <a:endParaRPr/>
                    </a:p>
                  </a:txBody>
                  <a:tcPr marT="9525" marB="9525" marR="9525" marL="9525" anchor="ctr"/>
                </a:tc>
              </a:tr>
              <a:tr h="4365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-L</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is a symbolic link.</a:t>
                      </a:r>
                      <a:endParaRPr/>
                    </a:p>
                  </a:txBody>
                  <a:tcPr marT="9525" marB="9525" marR="9525" marL="9525" anchor="ctr"/>
                </a:tc>
              </a:tr>
              <a:tr h="8318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-N</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has been modified since it was last read.</a:t>
                      </a:r>
                      <a:endParaRPr/>
                    </a:p>
                  </a:txBody>
                  <a:tcPr marT="9525" marB="9525" marR="9525" marL="9525" anchor="ctr"/>
                </a:tc>
              </a:tr>
              <a:tr h="4365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-S</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 if </a:t>
                      </a:r>
                      <a:r>
                        <a:rPr b="0"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Times New Roman"/>
                          <a:ea typeface="Times New Roman"/>
                          <a:cs typeface="Times New Roman"/>
                          <a:sym typeface="Times New Roman"/>
                        </a:rPr>
                        <a:t> exists and is a socket.</a:t>
                      </a:r>
                      <a:endParaRPr/>
                    </a:p>
                  </a:txBody>
                  <a:tcPr marT="9525" marB="9525" marR="9525" marL="9525" anchor="ct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graphicFrame>
        <p:nvGraphicFramePr>
          <p:cNvPr id="709" name="Google Shape;709;p85"/>
          <p:cNvGraphicFramePr/>
          <p:nvPr/>
        </p:nvGraphicFramePr>
        <p:xfrm>
          <a:off x="317500" y="425450"/>
          <a:ext cx="3000000" cy="3000000"/>
        </p:xfrm>
        <a:graphic>
          <a:graphicData uri="http://schemas.openxmlformats.org/drawingml/2006/table">
            <a:tbl>
              <a:tblPr>
                <a:noFill/>
                <a:tableStyleId>{3380ACAA-480A-4766-8ED0-C35A24CFAE4B}</a:tableStyleId>
              </a:tblPr>
              <a:tblGrid>
                <a:gridCol w="4191000"/>
                <a:gridCol w="5029200"/>
              </a:tblGrid>
              <a:tr h="120332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FILE1</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-nt</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FILE2</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FILE1</a:t>
                      </a:r>
                      <a:r>
                        <a:rPr b="0" i="0" lang="en-US" sz="2400" u="none" cap="none" strike="noStrike">
                          <a:solidFill>
                            <a:schemeClr val="dk1"/>
                          </a:solidFill>
                          <a:latin typeface="Times New Roman"/>
                          <a:ea typeface="Times New Roman"/>
                          <a:cs typeface="Times New Roman"/>
                          <a:sym typeface="Times New Roman"/>
                        </a:rPr>
                        <a:t> has been changed more recently than </a:t>
                      </a:r>
                      <a:r>
                        <a:rPr b="0" i="0" lang="en-US" sz="2400" u="none" cap="none" strike="noStrike">
                          <a:solidFill>
                            <a:schemeClr val="dk1"/>
                          </a:solidFill>
                          <a:latin typeface="Courier New"/>
                          <a:ea typeface="Courier New"/>
                          <a:cs typeface="Courier New"/>
                          <a:sym typeface="Courier New"/>
                        </a:rPr>
                        <a:t>FILE2</a:t>
                      </a:r>
                      <a:r>
                        <a:rPr b="0" i="0" lang="en-US" sz="2400" u="none" cap="none" strike="noStrike">
                          <a:solidFill>
                            <a:schemeClr val="dk1"/>
                          </a:solidFill>
                          <a:latin typeface="Times New Roman"/>
                          <a:ea typeface="Times New Roman"/>
                          <a:cs typeface="Times New Roman"/>
                          <a:sym typeface="Times New Roman"/>
                        </a:rPr>
                        <a:t>, or if </a:t>
                      </a:r>
                      <a:r>
                        <a:rPr b="0" i="0" lang="en-US" sz="2400" u="none" cap="none" strike="noStrike">
                          <a:solidFill>
                            <a:schemeClr val="dk1"/>
                          </a:solidFill>
                          <a:latin typeface="Courier New"/>
                          <a:ea typeface="Courier New"/>
                          <a:cs typeface="Courier New"/>
                          <a:sym typeface="Courier New"/>
                        </a:rPr>
                        <a:t>FILE1</a:t>
                      </a:r>
                      <a:r>
                        <a:rPr b="0" i="0" lang="en-US" sz="2400" u="none" cap="none" strike="noStrike">
                          <a:solidFill>
                            <a:schemeClr val="dk1"/>
                          </a:solidFill>
                          <a:latin typeface="Times New Roman"/>
                          <a:ea typeface="Times New Roman"/>
                          <a:cs typeface="Times New Roman"/>
                          <a:sym typeface="Times New Roman"/>
                        </a:rPr>
                        <a:t> exists and </a:t>
                      </a:r>
                      <a:r>
                        <a:rPr b="0" i="0" lang="en-US" sz="2400" u="none" cap="none" strike="noStrike">
                          <a:solidFill>
                            <a:schemeClr val="dk1"/>
                          </a:solidFill>
                          <a:latin typeface="Courier New"/>
                          <a:ea typeface="Courier New"/>
                          <a:cs typeface="Courier New"/>
                          <a:sym typeface="Courier New"/>
                        </a:rPr>
                        <a:t>FILE2</a:t>
                      </a:r>
                      <a:r>
                        <a:rPr b="0" i="0" lang="en-US" sz="2400" u="none" cap="none" strike="noStrike">
                          <a:solidFill>
                            <a:schemeClr val="dk1"/>
                          </a:solidFill>
                          <a:latin typeface="Times New Roman"/>
                          <a:ea typeface="Times New Roman"/>
                          <a:cs typeface="Times New Roman"/>
                          <a:sym typeface="Times New Roman"/>
                        </a:rPr>
                        <a:t> does not.</a:t>
                      </a:r>
                      <a:endParaRPr/>
                    </a:p>
                  </a:txBody>
                  <a:tcPr marT="9525" marB="9525" marR="9525" marL="9525" anchor="ctr"/>
                </a:tc>
              </a:tr>
              <a:tr h="120332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FILE1</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-ot</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FILE2</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FILE1</a:t>
                      </a:r>
                      <a:r>
                        <a:rPr b="0" i="0" lang="en-US" sz="2400" u="none" cap="none" strike="noStrike">
                          <a:solidFill>
                            <a:schemeClr val="dk1"/>
                          </a:solidFill>
                          <a:latin typeface="Times New Roman"/>
                          <a:ea typeface="Times New Roman"/>
                          <a:cs typeface="Times New Roman"/>
                          <a:sym typeface="Times New Roman"/>
                        </a:rPr>
                        <a:t> is older than </a:t>
                      </a:r>
                      <a:r>
                        <a:rPr b="0" i="0" lang="en-US" sz="2400" u="none" cap="none" strike="noStrike">
                          <a:solidFill>
                            <a:schemeClr val="dk1"/>
                          </a:solidFill>
                          <a:latin typeface="Courier New"/>
                          <a:ea typeface="Courier New"/>
                          <a:cs typeface="Courier New"/>
                          <a:sym typeface="Courier New"/>
                        </a:rPr>
                        <a:t>FILE2</a:t>
                      </a:r>
                      <a:r>
                        <a:rPr b="0" i="0" lang="en-US" sz="2400" u="none" cap="none" strike="noStrike">
                          <a:solidFill>
                            <a:schemeClr val="dk1"/>
                          </a:solidFill>
                          <a:latin typeface="Times New Roman"/>
                          <a:ea typeface="Times New Roman"/>
                          <a:cs typeface="Times New Roman"/>
                          <a:sym typeface="Times New Roman"/>
                        </a:rPr>
                        <a:t>, or is </a:t>
                      </a:r>
                      <a:r>
                        <a:rPr b="0" i="0" lang="en-US" sz="2400" u="none" cap="none" strike="noStrike">
                          <a:solidFill>
                            <a:schemeClr val="dk1"/>
                          </a:solidFill>
                          <a:latin typeface="Courier New"/>
                          <a:ea typeface="Courier New"/>
                          <a:cs typeface="Courier New"/>
                          <a:sym typeface="Courier New"/>
                        </a:rPr>
                        <a:t>FILE2</a:t>
                      </a:r>
                      <a:r>
                        <a:rPr b="0" i="0" lang="en-US" sz="2400" u="none" cap="none" strike="noStrike">
                          <a:solidFill>
                            <a:schemeClr val="dk1"/>
                          </a:solidFill>
                          <a:latin typeface="Times New Roman"/>
                          <a:ea typeface="Times New Roman"/>
                          <a:cs typeface="Times New Roman"/>
                          <a:sym typeface="Times New Roman"/>
                        </a:rPr>
                        <a:t> exists and </a:t>
                      </a:r>
                      <a:r>
                        <a:rPr b="0" i="0" lang="en-US" sz="2400" u="none" cap="none" strike="noStrike">
                          <a:solidFill>
                            <a:schemeClr val="dk1"/>
                          </a:solidFill>
                          <a:latin typeface="Courier New"/>
                          <a:ea typeface="Courier New"/>
                          <a:cs typeface="Courier New"/>
                          <a:sym typeface="Courier New"/>
                        </a:rPr>
                        <a:t>FILE1</a:t>
                      </a:r>
                      <a:r>
                        <a:rPr b="0" i="0" lang="en-US" sz="2400" u="none" cap="none" strike="noStrike">
                          <a:solidFill>
                            <a:schemeClr val="dk1"/>
                          </a:solidFill>
                          <a:latin typeface="Times New Roman"/>
                          <a:ea typeface="Times New Roman"/>
                          <a:cs typeface="Times New Roman"/>
                          <a:sym typeface="Times New Roman"/>
                        </a:rPr>
                        <a:t> does not.</a:t>
                      </a:r>
                      <a:endParaRPr/>
                    </a:p>
                  </a:txBody>
                  <a:tcPr marT="9525" marB="9525" marR="9525" marL="9525" anchor="ctr"/>
                </a:tc>
              </a:tr>
              <a:tr h="120172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FILE1</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-ef</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FILE2</a:t>
                      </a:r>
                      <a:r>
                        <a:rPr b="0" i="0" lang="en-US" sz="2400" u="none" cap="none" strike="noStrike">
                          <a:solidFill>
                            <a:schemeClr val="dk1"/>
                          </a:solidFill>
                          <a:latin typeface="Times New Roman"/>
                          <a:ea typeface="Times New Roman"/>
                          <a:cs typeface="Times New Roman"/>
                          <a:sym typeface="Times New Roman"/>
                        </a:rPr>
                        <a:t>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a:t>
                      </a:r>
                      <a:r>
                        <a:rPr b="0" i="0" lang="en-US" sz="2400" u="none" cap="none" strike="noStrike">
                          <a:solidFill>
                            <a:schemeClr val="dk1"/>
                          </a:solidFill>
                          <a:latin typeface="Courier New"/>
                          <a:ea typeface="Courier New"/>
                          <a:cs typeface="Courier New"/>
                          <a:sym typeface="Courier New"/>
                        </a:rPr>
                        <a:t>FILE1</a:t>
                      </a:r>
                      <a:r>
                        <a:rPr b="0" i="0" lang="en-US" sz="2400" u="none" cap="none" strike="noStrike">
                          <a:solidFill>
                            <a:schemeClr val="dk1"/>
                          </a:solidFill>
                          <a:latin typeface="Times New Roman"/>
                          <a:ea typeface="Times New Roman"/>
                          <a:cs typeface="Times New Roman"/>
                          <a:sym typeface="Times New Roman"/>
                        </a:rPr>
                        <a:t> and </a:t>
                      </a:r>
                      <a:r>
                        <a:rPr b="0" i="0" lang="en-US" sz="2400" u="none" cap="none" strike="noStrike">
                          <a:solidFill>
                            <a:schemeClr val="dk1"/>
                          </a:solidFill>
                          <a:latin typeface="Courier New"/>
                          <a:ea typeface="Courier New"/>
                          <a:cs typeface="Courier New"/>
                          <a:sym typeface="Courier New"/>
                        </a:rPr>
                        <a:t>FILE2</a:t>
                      </a:r>
                      <a:r>
                        <a:rPr b="0" i="0" lang="en-US" sz="2400" u="none" cap="none" strike="noStrike">
                          <a:solidFill>
                            <a:schemeClr val="dk1"/>
                          </a:solidFill>
                          <a:latin typeface="Times New Roman"/>
                          <a:ea typeface="Times New Roman"/>
                          <a:cs typeface="Times New Roman"/>
                          <a:sym typeface="Times New Roman"/>
                        </a:rPr>
                        <a:t> refer to the same device and inode numbers.</a:t>
                      </a:r>
                      <a:endParaRPr/>
                    </a:p>
                  </a:txBody>
                  <a:tcPr marT="9525" marB="9525" marR="9525" marL="9525" anchor="ctr"/>
                </a:tc>
              </a:tr>
              <a:tr h="75087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-o</a:t>
                      </a:r>
                      <a:r>
                        <a:rPr b="0" i="0" lang="en-US" sz="2400" u="none" cap="none" strike="noStrike">
                          <a:solidFill>
                            <a:schemeClr val="dk1"/>
                          </a:solidFill>
                          <a:latin typeface="Times New Roman"/>
                          <a:ea typeface="Times New Roman"/>
                          <a:cs typeface="Times New Roman"/>
                          <a:sym typeface="Times New Roman"/>
                        </a:rPr>
                        <a:t> OPTIONNAME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shell option "OPTIONNAME" is enabled.</a:t>
                      </a:r>
                      <a:endParaRPr/>
                    </a:p>
                  </a:txBody>
                  <a:tcPr marT="9525" marB="9525" marR="9525" marL="9525" anchor="ctr"/>
                </a:tc>
              </a:tr>
              <a:tr h="631825">
                <a:tc>
                  <a:txBody>
                    <a:bodyPr/>
                    <a:lstStyle/>
                    <a:p>
                      <a:pPr indent="0" lvl="0" marL="0" marR="0" rtl="0" algn="l">
                        <a:lnSpc>
                          <a:spcPct val="100000"/>
                        </a:lnSpc>
                        <a:spcBef>
                          <a:spcPts val="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-z</a:t>
                      </a:r>
                      <a:r>
                        <a:rPr b="0" i="0" lang="en-US" sz="2400" u="none" cap="none" strike="noStrike">
                          <a:solidFill>
                            <a:schemeClr val="dk1"/>
                          </a:solidFill>
                          <a:latin typeface="Times New Roman"/>
                          <a:ea typeface="Times New Roman"/>
                          <a:cs typeface="Times New Roman"/>
                          <a:sym typeface="Times New Roman"/>
                        </a:rPr>
                        <a:t> STRING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of the length if "STRING" is zero.</a:t>
                      </a:r>
                      <a:endParaRPr/>
                    </a:p>
                  </a:txBody>
                  <a:tcPr marT="9525" marB="9525" marR="9525" marL="9525" anchor="ctr"/>
                </a:tc>
              </a:tr>
              <a:tr h="750875">
                <a:tc>
                  <a:txBody>
                    <a:bodyPr/>
                    <a:lstStyle/>
                    <a:p>
                      <a:pPr indent="0" lvl="0" marL="0" marR="0" rtl="0" algn="l">
                        <a:lnSpc>
                          <a:spcPct val="100000"/>
                        </a:lnSpc>
                        <a:spcBef>
                          <a:spcPts val="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-n</a:t>
                      </a:r>
                      <a:r>
                        <a:rPr b="0" i="0" lang="en-US" sz="2400" u="none" cap="none" strike="noStrike">
                          <a:solidFill>
                            <a:schemeClr val="dk1"/>
                          </a:solidFill>
                          <a:latin typeface="Times New Roman"/>
                          <a:ea typeface="Times New Roman"/>
                          <a:cs typeface="Times New Roman"/>
                          <a:sym typeface="Times New Roman"/>
                        </a:rPr>
                        <a:t> STRING ] or [ STRING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the length of "STRING" is non-zero.</a:t>
                      </a:r>
                      <a:endParaRPr/>
                    </a:p>
                  </a:txBody>
                  <a:tcPr marT="9525" marB="9525" marR="9525" marL="9525" anchor="ctr"/>
                </a:tc>
              </a:tr>
              <a:tr h="120172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STRING1 == STRING2 ]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the strings are equal. "=" may be used instead of "==" for strict POSIX compliance.</a:t>
                      </a:r>
                      <a:endParaRPr/>
                    </a:p>
                  </a:txBody>
                  <a:tcPr marT="9525" marB="9525" marR="9525" marL="9525" anchor="ct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graphicFrame>
        <p:nvGraphicFramePr>
          <p:cNvPr id="714" name="Google Shape;714;p86"/>
          <p:cNvGraphicFramePr/>
          <p:nvPr/>
        </p:nvGraphicFramePr>
        <p:xfrm>
          <a:off x="317500" y="577850"/>
          <a:ext cx="3000000" cy="3000000"/>
        </p:xfrm>
        <a:graphic>
          <a:graphicData uri="http://schemas.openxmlformats.org/drawingml/2006/table">
            <a:tbl>
              <a:tblPr>
                <a:noFill/>
                <a:tableStyleId>{3380ACAA-480A-4766-8ED0-C35A24CFAE4B}</a:tableStyleId>
              </a:tblPr>
              <a:tblGrid>
                <a:gridCol w="3657600"/>
                <a:gridCol w="5562600"/>
              </a:tblGrid>
              <a:tr h="69532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STRING1 != STRING2 ]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the strings are not equal.</a:t>
                      </a:r>
                      <a:endParaRPr/>
                    </a:p>
                  </a:txBody>
                  <a:tcPr marT="9525" marB="9525" marR="9525" marL="9525" anchor="ctr"/>
                </a:tc>
              </a:tr>
              <a:tr h="132237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STRING1 &lt; STRING2 ]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"STRING1" sorts before "STRING2" lexicographically in the current locale.</a:t>
                      </a:r>
                      <a:endParaRPr/>
                    </a:p>
                  </a:txBody>
                  <a:tcPr marT="9525" marB="9525" marR="9525" marL="9525" anchor="ctr"/>
                </a:tc>
              </a:tr>
              <a:tr h="132397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STRING1 &gt; STRING2 ]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True if "STRING1" sorts after "STRING2" lexicographically in the current locale.</a:t>
                      </a:r>
                      <a:endParaRPr/>
                    </a:p>
                  </a:txBody>
                  <a:tcPr marT="9525" marB="9525" marR="9525" marL="9525" anchor="ctr"/>
                </a:tc>
              </a:tr>
              <a:tr h="321150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ARG1 OP ARG2 ]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"OP" is one of </a:t>
                      </a:r>
                      <a:r>
                        <a:rPr b="0" i="0" lang="en-US" sz="2400" u="none" cap="none" strike="noStrike">
                          <a:solidFill>
                            <a:schemeClr val="dk1"/>
                          </a:solidFill>
                          <a:latin typeface="Courier New"/>
                          <a:ea typeface="Courier New"/>
                          <a:cs typeface="Courier New"/>
                          <a:sym typeface="Courier New"/>
                        </a:rPr>
                        <a:t>-eq</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-ne</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-lt</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-le</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Courier New"/>
                          <a:ea typeface="Courier New"/>
                          <a:cs typeface="Courier New"/>
                          <a:sym typeface="Courier New"/>
                        </a:rPr>
                        <a:t>-gt</a:t>
                      </a:r>
                      <a:r>
                        <a:rPr b="0" i="0" lang="en-US" sz="2400" u="none" cap="none" strike="noStrike">
                          <a:solidFill>
                            <a:schemeClr val="dk1"/>
                          </a:solidFill>
                          <a:latin typeface="Times New Roman"/>
                          <a:ea typeface="Times New Roman"/>
                          <a:cs typeface="Times New Roman"/>
                          <a:sym typeface="Times New Roman"/>
                        </a:rPr>
                        <a:t> or </a:t>
                      </a:r>
                      <a:r>
                        <a:rPr b="0" i="0" lang="en-US" sz="2400" u="none" cap="none" strike="noStrike">
                          <a:solidFill>
                            <a:schemeClr val="dk1"/>
                          </a:solidFill>
                          <a:latin typeface="Courier New"/>
                          <a:ea typeface="Courier New"/>
                          <a:cs typeface="Courier New"/>
                          <a:sym typeface="Courier New"/>
                        </a:rPr>
                        <a:t>-ge</a:t>
                      </a:r>
                      <a:r>
                        <a:rPr b="0" i="0" lang="en-US" sz="2400" u="none" cap="none" strike="noStrike">
                          <a:solidFill>
                            <a:schemeClr val="dk1"/>
                          </a:solidFill>
                          <a:latin typeface="Times New Roman"/>
                          <a:ea typeface="Times New Roman"/>
                          <a:cs typeface="Times New Roman"/>
                          <a:sym typeface="Times New Roman"/>
                        </a:rPr>
                        <a:t>. These arithmetic binary operators return true if "ARG1" is equal to, not equal to, less than, less than or equal to, greater than, or greater than or equal to "ARG2", respectively. "ARG1" and "ARG2" are integers.</a:t>
                      </a:r>
                      <a:endParaRPr/>
                    </a:p>
                  </a:txBody>
                  <a:tcPr marT="9525" marB="9525" marR="9525" marL="9525" anchor="ct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graphicFrame>
        <p:nvGraphicFramePr>
          <p:cNvPr id="719" name="Google Shape;719;p87"/>
          <p:cNvGraphicFramePr/>
          <p:nvPr/>
        </p:nvGraphicFramePr>
        <p:xfrm>
          <a:off x="546100" y="806450"/>
          <a:ext cx="3000000" cy="3000000"/>
        </p:xfrm>
        <a:graphic>
          <a:graphicData uri="http://schemas.openxmlformats.org/drawingml/2006/table">
            <a:tbl>
              <a:tblPr>
                <a:noFill/>
                <a:tableStyleId>{3380ACAA-480A-4766-8ED0-C35A24CFAE4B}</a:tableStyleId>
              </a:tblPr>
              <a:tblGrid>
                <a:gridCol w="3657600"/>
                <a:gridCol w="5181600"/>
              </a:tblGrid>
              <a:tr h="1019175">
                <a:tc>
                  <a:txBody>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Operation</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Effect</a:t>
                      </a:r>
                      <a:endParaRPr/>
                    </a:p>
                  </a:txBody>
                  <a:tcPr marT="9525" marB="9525" marR="9525" marL="9525" anchor="ctr"/>
                </a:tc>
              </a:tr>
              <a:tr h="1019175">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 EXPR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True if </a:t>
                      </a:r>
                      <a:r>
                        <a:rPr b="1" i="0" lang="en-US" sz="2800" u="none" cap="none" strike="noStrike">
                          <a:solidFill>
                            <a:schemeClr val="dk1"/>
                          </a:solidFill>
                          <a:latin typeface="Times New Roman"/>
                          <a:ea typeface="Times New Roman"/>
                          <a:cs typeface="Times New Roman"/>
                          <a:sym typeface="Times New Roman"/>
                        </a:rPr>
                        <a:t>EXPR</a:t>
                      </a:r>
                      <a:r>
                        <a:rPr b="0" i="0" lang="en-US" sz="2800" u="none" cap="none" strike="noStrike">
                          <a:solidFill>
                            <a:schemeClr val="dk1"/>
                          </a:solidFill>
                          <a:latin typeface="Times New Roman"/>
                          <a:ea typeface="Times New Roman"/>
                          <a:cs typeface="Times New Roman"/>
                          <a:sym typeface="Times New Roman"/>
                        </a:rPr>
                        <a:t> is false.</a:t>
                      </a:r>
                      <a:endParaRPr/>
                    </a:p>
                  </a:txBody>
                  <a:tcPr marT="9525" marB="9525" marR="9525" marL="9525" anchor="ctr"/>
                </a:tc>
              </a:tr>
              <a:tr h="1943100">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 EXPR )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Returns the value of </a:t>
                      </a:r>
                      <a:r>
                        <a:rPr b="1" i="0" lang="en-US" sz="2800" u="none" cap="none" strike="noStrike">
                          <a:solidFill>
                            <a:schemeClr val="dk1"/>
                          </a:solidFill>
                          <a:latin typeface="Times New Roman"/>
                          <a:ea typeface="Times New Roman"/>
                          <a:cs typeface="Times New Roman"/>
                          <a:sym typeface="Times New Roman"/>
                        </a:rPr>
                        <a:t>EXPR</a:t>
                      </a:r>
                      <a:r>
                        <a:rPr b="0" i="0" lang="en-US" sz="2800" u="none" cap="none" strike="noStrike">
                          <a:solidFill>
                            <a:schemeClr val="dk1"/>
                          </a:solidFill>
                          <a:latin typeface="Times New Roman"/>
                          <a:ea typeface="Times New Roman"/>
                          <a:cs typeface="Times New Roman"/>
                          <a:sym typeface="Times New Roman"/>
                        </a:rPr>
                        <a:t>. This may be used to override the normal precedence of operators.</a:t>
                      </a:r>
                      <a:endParaRPr/>
                    </a:p>
                  </a:txBody>
                  <a:tcPr marT="9525" marB="9525" marR="9525" marL="9525" anchor="ctr"/>
                </a:tc>
              </a:tr>
              <a:tr h="1019175">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EXPR1 -a EXPR2 ]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True if both </a:t>
                      </a:r>
                      <a:r>
                        <a:rPr b="1" i="0" lang="en-US" sz="2800" u="none" cap="none" strike="noStrike">
                          <a:solidFill>
                            <a:schemeClr val="dk1"/>
                          </a:solidFill>
                          <a:latin typeface="Times New Roman"/>
                          <a:ea typeface="Times New Roman"/>
                          <a:cs typeface="Times New Roman"/>
                          <a:sym typeface="Times New Roman"/>
                        </a:rPr>
                        <a:t>EXPR1</a:t>
                      </a:r>
                      <a:r>
                        <a:rPr b="0" i="0" lang="en-US" sz="2800" u="none" cap="none" strike="noStrike">
                          <a:solidFill>
                            <a:schemeClr val="dk1"/>
                          </a:solidFill>
                          <a:latin typeface="Times New Roman"/>
                          <a:ea typeface="Times New Roman"/>
                          <a:cs typeface="Times New Roman"/>
                          <a:sym typeface="Times New Roman"/>
                        </a:rPr>
                        <a:t> and </a:t>
                      </a:r>
                      <a:r>
                        <a:rPr b="1" i="0" lang="en-US" sz="2800" u="none" cap="none" strike="noStrike">
                          <a:solidFill>
                            <a:schemeClr val="dk1"/>
                          </a:solidFill>
                          <a:latin typeface="Times New Roman"/>
                          <a:ea typeface="Times New Roman"/>
                          <a:cs typeface="Times New Roman"/>
                          <a:sym typeface="Times New Roman"/>
                        </a:rPr>
                        <a:t>EXPR2</a:t>
                      </a:r>
                      <a:r>
                        <a:rPr b="0" i="0" lang="en-US" sz="2800" u="none" cap="none" strike="noStrike">
                          <a:solidFill>
                            <a:schemeClr val="dk1"/>
                          </a:solidFill>
                          <a:latin typeface="Times New Roman"/>
                          <a:ea typeface="Times New Roman"/>
                          <a:cs typeface="Times New Roman"/>
                          <a:sym typeface="Times New Roman"/>
                        </a:rPr>
                        <a:t> are true.</a:t>
                      </a:r>
                      <a:endParaRPr/>
                    </a:p>
                  </a:txBody>
                  <a:tcPr marT="9525" marB="9525" marR="9525" marL="9525" anchor="ctr"/>
                </a:tc>
              </a:tr>
              <a:tr h="1019175">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EXPR1 -o EXPR2 ]</a:t>
                      </a:r>
                      <a:endParaRPr/>
                    </a:p>
                  </a:txBody>
                  <a:tcPr marT="9525" marB="9525" marR="9525" marL="9525" anchor="ct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True if either </a:t>
                      </a:r>
                      <a:r>
                        <a:rPr b="1" i="0" lang="en-US" sz="2800" u="none" cap="none" strike="noStrike">
                          <a:solidFill>
                            <a:schemeClr val="dk1"/>
                          </a:solidFill>
                          <a:latin typeface="Times New Roman"/>
                          <a:ea typeface="Times New Roman"/>
                          <a:cs typeface="Times New Roman"/>
                          <a:sym typeface="Times New Roman"/>
                        </a:rPr>
                        <a:t>EXPR1</a:t>
                      </a:r>
                      <a:r>
                        <a:rPr b="0" i="0" lang="en-US" sz="2800" u="none" cap="none" strike="noStrike">
                          <a:solidFill>
                            <a:schemeClr val="dk1"/>
                          </a:solidFill>
                          <a:latin typeface="Times New Roman"/>
                          <a:ea typeface="Times New Roman"/>
                          <a:cs typeface="Times New Roman"/>
                          <a:sym typeface="Times New Roman"/>
                        </a:rPr>
                        <a:t> or </a:t>
                      </a:r>
                      <a:r>
                        <a:rPr b="1" i="0" lang="en-US" sz="2800" u="none" cap="none" strike="noStrike">
                          <a:solidFill>
                            <a:schemeClr val="dk1"/>
                          </a:solidFill>
                          <a:latin typeface="Times New Roman"/>
                          <a:ea typeface="Times New Roman"/>
                          <a:cs typeface="Times New Roman"/>
                          <a:sym typeface="Times New Roman"/>
                        </a:rPr>
                        <a:t>EXPR2</a:t>
                      </a:r>
                      <a:r>
                        <a:rPr b="0" i="0" lang="en-US" sz="2800" u="none" cap="none" strike="noStrike">
                          <a:solidFill>
                            <a:schemeClr val="dk1"/>
                          </a:solidFill>
                          <a:latin typeface="Times New Roman"/>
                          <a:ea typeface="Times New Roman"/>
                          <a:cs typeface="Times New Roman"/>
                          <a:sym typeface="Times New Roman"/>
                        </a:rPr>
                        <a:t> is true.</a:t>
                      </a:r>
                      <a:endParaRPr/>
                    </a:p>
                  </a:txBody>
                  <a:tcPr marT="9525" marB="9525" marR="9525" marL="9525" anchor="ctr"/>
                </a:tc>
              </a:tr>
            </a:tbl>
          </a:graphicData>
        </a:graphic>
      </p:graphicFrame>
      <p:sp>
        <p:nvSpPr>
          <p:cNvPr id="720" name="Google Shape;720;p87"/>
          <p:cNvSpPr txBox="1"/>
          <p:nvPr/>
        </p:nvSpPr>
        <p:spPr>
          <a:xfrm>
            <a:off x="393700" y="273050"/>
            <a:ext cx="58356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1" i="0" lang="en-US" sz="2400" u="none">
                <a:solidFill>
                  <a:srgbClr val="FF0000"/>
                </a:solidFill>
                <a:latin typeface="Times New Roman"/>
                <a:ea typeface="Times New Roman"/>
                <a:cs typeface="Times New Roman"/>
                <a:sym typeface="Times New Roman"/>
              </a:rPr>
              <a:t>Combining expressions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8"/>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726" name="Google Shape;726;p88"/>
          <p:cNvSpPr txBox="1"/>
          <p:nvPr/>
        </p:nvSpPr>
        <p:spPr>
          <a:xfrm>
            <a:off x="252412" y="349250"/>
            <a:ext cx="9663112" cy="9150350"/>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THE CASE STATEMENT</a:t>
            </a:r>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use the case statement for a decision that is based on multiple choices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sng">
                <a:solidFill>
                  <a:schemeClr val="dk1"/>
                </a:solidFill>
                <a:latin typeface="Times New Roman"/>
                <a:ea typeface="Times New Roman"/>
                <a:cs typeface="Times New Roman"/>
                <a:sym typeface="Times New Roman"/>
              </a:rPr>
              <a:t>Syntax:</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case word in</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pattern1) command-list1</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pattern2) command-list2</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patternN) command-listN</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esac</a:t>
            </a:r>
            <a:endParaRPr/>
          </a:p>
          <a:p>
            <a:pPr indent="0" lvl="0" marL="0" marR="0" rtl="0" algn="l">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case pattern</a:t>
            </a:r>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checked against word for match</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may also contain:</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 …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[:class:]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multiple patterns can be listed via:</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a:t>
            </a:r>
            <a:endParaRPr/>
          </a:p>
        </p:txBody>
      </p:sp>
      <p:sp>
        <p:nvSpPr>
          <p:cNvPr id="727" name="Google Shape;727;p88"/>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89"/>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733" name="Google Shape;733;p89"/>
          <p:cNvSpPr txBox="1"/>
          <p:nvPr/>
        </p:nvSpPr>
        <p:spPr>
          <a:xfrm>
            <a:off x="252412" y="349250"/>
            <a:ext cx="9663112" cy="601186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THE WHILE LOOP</a:t>
            </a:r>
            <a:endParaRPr/>
          </a:p>
          <a:p>
            <a:pPr indent="0" lvl="0" marL="0" marR="0" rtl="0" algn="l">
              <a:lnSpc>
                <a:spcPct val="100000"/>
              </a:lnSpc>
              <a:spcBef>
                <a:spcPts val="0"/>
              </a:spcBef>
              <a:spcAft>
                <a:spcPts val="0"/>
              </a:spcAft>
              <a:buClr>
                <a:schemeClr val="lt1"/>
              </a:buClr>
              <a:buSzPts val="3200"/>
              <a:buFont typeface="Calibri"/>
              <a:buNone/>
            </a:pPr>
            <a:r>
              <a:t/>
            </a:r>
            <a:endParaRPr b="1" i="0" sz="3200" u="none">
              <a:solidFill>
                <a:schemeClr val="dk1"/>
              </a:solidFill>
              <a:latin typeface="Times New Roman"/>
              <a:ea typeface="Times New Roman"/>
              <a:cs typeface="Times New Roman"/>
              <a:sym typeface="Times New Roman"/>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Purpose:</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To execute commands in “command-list” as long as “expression” evaluates to true</a:t>
            </a:r>
            <a:endParaRPr/>
          </a:p>
          <a:p>
            <a:pPr indent="0" lvl="0" marL="0" marR="0" rtl="0" algn="l">
              <a:lnSpc>
                <a:spcPct val="100000"/>
              </a:lnSpc>
              <a:spcBef>
                <a:spcPts val="0"/>
              </a:spcBef>
              <a:spcAft>
                <a:spcPts val="0"/>
              </a:spcAft>
              <a:buClr>
                <a:schemeClr val="lt1"/>
              </a:buClr>
              <a:buSzPts val="3200"/>
              <a:buFont typeface="Calibri"/>
              <a:buNone/>
            </a:pPr>
            <a:r>
              <a:t/>
            </a:r>
            <a:endParaRPr b="0" i="0" sz="3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Times New Roman"/>
              <a:buNone/>
            </a:pPr>
            <a:r>
              <a:rPr b="0" i="0" lang="en-US" sz="3200" u="sng">
                <a:solidFill>
                  <a:schemeClr val="dk1"/>
                </a:solidFill>
                <a:latin typeface="Times New Roman"/>
                <a:ea typeface="Times New Roman"/>
                <a:cs typeface="Times New Roman"/>
                <a:sym typeface="Times New Roman"/>
              </a:rPr>
              <a:t>Syntax:</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while [ expression ]</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do</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command-list</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done</a:t>
            </a:r>
            <a:endParaRPr/>
          </a:p>
          <a:p>
            <a:pPr indent="0" lvl="0" marL="0" marR="0" rtl="0" algn="l">
              <a:lnSpc>
                <a:spcPct val="100000"/>
              </a:lnSpc>
              <a:spcBef>
                <a:spcPts val="0"/>
              </a:spcBef>
              <a:spcAft>
                <a:spcPts val="0"/>
              </a:spcAft>
              <a:buNone/>
            </a:pPr>
            <a:r>
              <a:t/>
            </a:r>
            <a:endParaRPr b="1" i="0" sz="3200" u="none">
              <a:solidFill>
                <a:schemeClr val="dk1"/>
              </a:solidFill>
              <a:latin typeface="Times New Roman"/>
              <a:ea typeface="Times New Roman"/>
              <a:cs typeface="Times New Roman"/>
              <a:sym typeface="Times New Roman"/>
            </a:endParaRPr>
          </a:p>
        </p:txBody>
      </p:sp>
      <p:sp>
        <p:nvSpPr>
          <p:cNvPr id="734" name="Google Shape;734;p89"/>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FF6600"/>
              </a:buClr>
              <a:buSzPts val="4400"/>
              <a:buFont typeface="Times New Roman"/>
              <a:buNone/>
            </a:pPr>
            <a:r>
              <a:rPr b="0" i="0" lang="en-US" sz="4400" u="none">
                <a:solidFill>
                  <a:srgbClr val="FF6600"/>
                </a:solidFill>
                <a:latin typeface="Times New Roman"/>
                <a:ea typeface="Times New Roman"/>
                <a:cs typeface="Times New Roman"/>
                <a:sym typeface="Times New Roman"/>
              </a:rPr>
              <a:t>P peline Hookup</a:t>
            </a:r>
            <a:endParaRPr/>
          </a:p>
        </p:txBody>
      </p:sp>
      <p:sp>
        <p:nvSpPr>
          <p:cNvPr id="160" name="Google Shape;160;p9"/>
          <p:cNvSpPr/>
          <p:nvPr/>
        </p:nvSpPr>
        <p:spPr>
          <a:xfrm>
            <a:off x="503237" y="301625"/>
            <a:ext cx="9069387" cy="1260475"/>
          </a:xfrm>
          <a:custGeom>
            <a:rect b="b" l="l" r="r" t="t"/>
            <a:pathLst>
              <a:path extrusionOk="0" h="1261109" w="9070340">
                <a:moveTo>
                  <a:pt x="0" y="0"/>
                </a:moveTo>
                <a:lnTo>
                  <a:pt x="0" y="1261109"/>
                </a:lnTo>
                <a:lnTo>
                  <a:pt x="9070340" y="1261109"/>
                </a:lnTo>
                <a:lnTo>
                  <a:pt x="9070340" y="0"/>
                </a:lnTo>
                <a:lnTo>
                  <a:pt x="0" y="0"/>
                </a:lnTo>
                <a:close/>
              </a:path>
            </a:pathLst>
          </a:custGeom>
          <a:solidFill>
            <a:srgbClr val="DC471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61" name="Google Shape;161;p9"/>
          <p:cNvSpPr txBox="1"/>
          <p:nvPr/>
        </p:nvSpPr>
        <p:spPr>
          <a:xfrm>
            <a:off x="1079500" y="2808287"/>
            <a:ext cx="6321425" cy="4522787"/>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62" name="Google Shape;162;p9"/>
          <p:cNvSpPr txBox="1"/>
          <p:nvPr/>
        </p:nvSpPr>
        <p:spPr>
          <a:xfrm>
            <a:off x="495300" y="1863725"/>
            <a:ext cx="7316787" cy="431800"/>
          </a:xfrm>
          <a:prstGeom prst="rect">
            <a:avLst/>
          </a:prstGeom>
          <a:noFill/>
          <a:ln>
            <a:noFill/>
          </a:ln>
        </p:spPr>
        <p:txBody>
          <a:bodyPr anchorCtr="0" anchor="t" bIns="0" lIns="0" spcFirstLastPara="1" rIns="0" wrap="square" tIns="0">
            <a:noAutofit/>
          </a:bodyPr>
          <a:lstStyle/>
          <a:p>
            <a:pPr indent="0" lvl="0" marL="12700" marR="0" rtl="0" algn="l">
              <a:lnSpc>
                <a:spcPct val="103125"/>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How to find the number of lines in a file?</a:t>
            </a:r>
            <a:endParaRPr/>
          </a:p>
        </p:txBody>
      </p:sp>
      <p:sp>
        <p:nvSpPr>
          <p:cNvPr id="163" name="Google Shape;163;p9"/>
          <p:cNvSpPr txBox="1"/>
          <p:nvPr/>
        </p:nvSpPr>
        <p:spPr>
          <a:xfrm>
            <a:off x="503237" y="301625"/>
            <a:ext cx="9069387" cy="1260475"/>
          </a:xfrm>
          <a:prstGeom prst="rect">
            <a:avLst/>
          </a:prstGeom>
          <a:noFill/>
          <a:ln>
            <a:noFill/>
          </a:ln>
        </p:spPr>
        <p:txBody>
          <a:bodyPr anchorCtr="0" anchor="t" bIns="0" lIns="0" spcFirstLastPara="1" rIns="0" wrap="square" tIns="0">
            <a:noAutofit/>
          </a:bodyPr>
          <a:lstStyle/>
          <a:p>
            <a:pPr indent="0" lvl="0" marL="0" marR="0" rtl="0" algn="l">
              <a:lnSpc>
                <a:spcPct val="83333"/>
              </a:lnSpc>
              <a:spcBef>
                <a:spcPts val="0"/>
              </a:spcBef>
              <a:spcAft>
                <a:spcPts val="0"/>
              </a:spcAft>
              <a:buClr>
                <a:schemeClr val="lt1"/>
              </a:buClr>
              <a:buSzPts val="600"/>
              <a:buFont typeface="Calibri"/>
              <a:buNone/>
            </a:pPr>
            <a:r>
              <a:t/>
            </a:r>
            <a:endParaRPr b="0" i="0" sz="600" u="none">
              <a:solidFill>
                <a:srgbClr val="000000"/>
              </a:solidFill>
              <a:latin typeface="Calibri"/>
              <a:ea typeface="Calibri"/>
              <a:cs typeface="Calibri"/>
              <a:sym typeface="Calibri"/>
            </a:endParaRPr>
          </a:p>
          <a:p>
            <a:pPr indent="0" lvl="0" marL="0" marR="0" rtl="0" algn="l">
              <a:lnSpc>
                <a:spcPct val="96000"/>
              </a:lnSpc>
              <a:spcBef>
                <a:spcPts val="200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Pipeline Hookup</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90"/>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740" name="Google Shape;740;p90"/>
          <p:cNvSpPr txBox="1"/>
          <p:nvPr/>
        </p:nvSpPr>
        <p:spPr>
          <a:xfrm>
            <a:off x="252412" y="501650"/>
            <a:ext cx="9663112" cy="601186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THE UNTIL LOOP</a:t>
            </a:r>
            <a:endParaRPr/>
          </a:p>
          <a:p>
            <a:pPr indent="0" lvl="0" marL="0" marR="0" rtl="0" algn="l">
              <a:lnSpc>
                <a:spcPct val="100000"/>
              </a:lnSpc>
              <a:spcBef>
                <a:spcPts val="0"/>
              </a:spcBef>
              <a:spcAft>
                <a:spcPts val="0"/>
              </a:spcAft>
              <a:buClr>
                <a:schemeClr val="lt1"/>
              </a:buClr>
              <a:buSzPts val="3200"/>
              <a:buFont typeface="Calibri"/>
              <a:buNone/>
            </a:pPr>
            <a:r>
              <a:t/>
            </a:r>
            <a:endParaRPr b="1" i="0" sz="3200" u="none">
              <a:solidFill>
                <a:schemeClr val="dk1"/>
              </a:solidFill>
              <a:latin typeface="Times New Roman"/>
              <a:ea typeface="Times New Roman"/>
              <a:cs typeface="Times New Roman"/>
              <a:sym typeface="Times New Roman"/>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Purpose:</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To execute commands in “command-list” as long as “expression” evaluates to false</a:t>
            </a:r>
            <a:endParaRPr/>
          </a:p>
          <a:p>
            <a:pPr indent="0" lvl="0" marL="0" marR="0" rtl="0" algn="l">
              <a:lnSpc>
                <a:spcPct val="100000"/>
              </a:lnSpc>
              <a:spcBef>
                <a:spcPts val="0"/>
              </a:spcBef>
              <a:spcAft>
                <a:spcPts val="0"/>
              </a:spcAft>
              <a:buClr>
                <a:schemeClr val="lt1"/>
              </a:buClr>
              <a:buSzPts val="3200"/>
              <a:buFont typeface="Calibri"/>
              <a:buNone/>
            </a:pPr>
            <a:r>
              <a:t/>
            </a:r>
            <a:endParaRPr b="0" i="0" sz="3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Times New Roman"/>
              <a:buNone/>
            </a:pPr>
            <a:r>
              <a:rPr b="0" i="0" lang="en-US" sz="3200" u="sng">
                <a:solidFill>
                  <a:schemeClr val="dk1"/>
                </a:solidFill>
                <a:latin typeface="Times New Roman"/>
                <a:ea typeface="Times New Roman"/>
                <a:cs typeface="Times New Roman"/>
                <a:sym typeface="Times New Roman"/>
              </a:rPr>
              <a:t>Syntax:</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until [ expression ]</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do</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command-list</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done</a:t>
            </a:r>
            <a:endParaRPr/>
          </a:p>
          <a:p>
            <a:pPr indent="0" lvl="0" marL="0" marR="0" rtl="0" algn="l">
              <a:lnSpc>
                <a:spcPct val="100000"/>
              </a:lnSpc>
              <a:spcBef>
                <a:spcPts val="0"/>
              </a:spcBef>
              <a:spcAft>
                <a:spcPts val="0"/>
              </a:spcAft>
              <a:buNone/>
            </a:pPr>
            <a:r>
              <a:t/>
            </a:r>
            <a:endParaRPr b="1" i="0" sz="3200" u="none">
              <a:solidFill>
                <a:schemeClr val="dk1"/>
              </a:solidFill>
              <a:latin typeface="Times New Roman"/>
              <a:ea typeface="Times New Roman"/>
              <a:cs typeface="Times New Roman"/>
              <a:sym typeface="Times New Roman"/>
            </a:endParaRPr>
          </a:p>
        </p:txBody>
      </p:sp>
      <p:sp>
        <p:nvSpPr>
          <p:cNvPr id="741" name="Google Shape;741;p90"/>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91"/>
          <p:cNvSpPr txBox="1"/>
          <p:nvPr>
            <p:ph idx="1" type="body"/>
          </p:nvPr>
        </p:nvSpPr>
        <p:spPr>
          <a:xfrm>
            <a:off x="317500" y="349250"/>
            <a:ext cx="9525000" cy="69342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SzPts val="3200"/>
              <a:buNone/>
            </a:pPr>
            <a:r>
              <a:rPr b="1" i="0" lang="en-US" sz="3200" u="none">
                <a:solidFill>
                  <a:srgbClr val="000000"/>
                </a:solidFill>
                <a:latin typeface="Times New Roman"/>
                <a:ea typeface="Times New Roman"/>
                <a:cs typeface="Times New Roman"/>
                <a:sym typeface="Times New Roman"/>
              </a:rPr>
              <a:t>The while loop vs the until loop</a:t>
            </a:r>
            <a:endParaRPr/>
          </a:p>
          <a:p>
            <a:pPr indent="-203200" lvl="0" marL="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The until loop executes until a nonzero status is returned.</a:t>
            </a:r>
            <a:endParaRPr/>
          </a:p>
          <a:p>
            <a:pPr indent="-203200" lvl="0" marL="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The while command executes until a zero status is returned.</a:t>
            </a:r>
            <a:endParaRPr/>
          </a:p>
          <a:p>
            <a:pPr indent="-203200" lvl="0" marL="0" rtl="0" algn="just">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The until loop always executes at least once</a:t>
            </a:r>
            <a:endParaRPr/>
          </a:p>
          <a:p>
            <a:pPr indent="0" lvl="0" marL="0" rtl="0" algn="l">
              <a:lnSpc>
                <a:spcPct val="100000"/>
              </a:lnSpc>
              <a:spcBef>
                <a:spcPts val="800"/>
              </a:spcBef>
              <a:spcAft>
                <a:spcPts val="0"/>
              </a:spcAft>
              <a:buSzPts val="3200"/>
              <a:buNone/>
            </a:pPr>
            <a:r>
              <a:rPr b="1" i="0" lang="en-US" sz="3200" u="none">
                <a:solidFill>
                  <a:srgbClr val="000000"/>
                </a:solidFill>
                <a:latin typeface="Times New Roman"/>
                <a:ea typeface="Times New Roman"/>
                <a:cs typeface="Times New Roman"/>
                <a:sym typeface="Times New Roman"/>
              </a:rPr>
              <a:t>Example</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Create a shell script called f1.sh: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#!/bin/bash</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i=1</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until [ $i -gt 6 ]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do </a:t>
            </a:r>
            <a:endParaRPr/>
          </a:p>
          <a:p>
            <a:pPr indent="0" lvl="0" marL="0" rtl="0" algn="l">
              <a:spcBef>
                <a:spcPts val="800"/>
              </a:spcBef>
              <a:spcAft>
                <a:spcPts val="0"/>
              </a:spcAft>
              <a:buSzPts val="3200"/>
              <a:buNone/>
            </a:pPr>
            <a:r>
              <a:t/>
            </a:r>
            <a:endParaRPr b="0" i="0" sz="3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2"/>
          <p:cNvSpPr txBox="1"/>
          <p:nvPr>
            <p:ph idx="1" type="body"/>
          </p:nvPr>
        </p:nvSpPr>
        <p:spPr>
          <a:xfrm>
            <a:off x="546100" y="501650"/>
            <a:ext cx="8821737" cy="647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0" i="0" lang="en-US" sz="3200" u="none">
                <a:solidFill>
                  <a:srgbClr val="000000"/>
                </a:solidFill>
                <a:latin typeface="Times New Roman"/>
                <a:ea typeface="Times New Roman"/>
                <a:cs typeface="Times New Roman"/>
                <a:sym typeface="Times New Roman"/>
              </a:rPr>
              <a:t>echo "Welcome $i times."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i=$(( i+1 ))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done</a:t>
            </a:r>
            <a:endParaRPr/>
          </a:p>
          <a:p>
            <a:pPr indent="-203200" lvl="0" marL="0" rtl="0" algn="l">
              <a:lnSpc>
                <a:spcPct val="100000"/>
              </a:lnSpc>
              <a:spcBef>
                <a:spcPts val="8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save and close the file. Run it as follows: </a:t>
            </a:r>
            <a:endParaRPr/>
          </a:p>
          <a:p>
            <a:pPr indent="0" lvl="0" marL="0" rtl="0" algn="l">
              <a:lnSpc>
                <a:spcPct val="100000"/>
              </a:lnSpc>
              <a:spcBef>
                <a:spcPts val="800"/>
              </a:spcBef>
              <a:spcAft>
                <a:spcPts val="0"/>
              </a:spcAft>
              <a:buSzPts val="3200"/>
              <a:buNone/>
            </a:pPr>
            <a:r>
              <a:rPr b="0" i="0" lang="en-US" sz="3200" u="none">
                <a:solidFill>
                  <a:srgbClr val="FF0000"/>
                </a:solidFill>
                <a:latin typeface="Times New Roman"/>
                <a:ea typeface="Times New Roman"/>
                <a:cs typeface="Times New Roman"/>
                <a:sym typeface="Times New Roman"/>
              </a:rPr>
              <a:t>   $  chmod +x until.sh</a:t>
            </a:r>
            <a:endParaRPr/>
          </a:p>
          <a:p>
            <a:pPr indent="0" lvl="0" marL="0" rtl="0" algn="l">
              <a:lnSpc>
                <a:spcPct val="100000"/>
              </a:lnSpc>
              <a:spcBef>
                <a:spcPts val="800"/>
              </a:spcBef>
              <a:spcAft>
                <a:spcPts val="0"/>
              </a:spcAft>
              <a:buSzPts val="3200"/>
              <a:buNone/>
            </a:pPr>
            <a:r>
              <a:rPr b="0" i="0" lang="en-US" sz="3200" u="none">
                <a:solidFill>
                  <a:srgbClr val="FF0000"/>
                </a:solidFill>
                <a:latin typeface="Times New Roman"/>
                <a:ea typeface="Times New Roman"/>
                <a:cs typeface="Times New Roman"/>
                <a:sym typeface="Times New Roman"/>
              </a:rPr>
              <a:t>    $  ./until.sh </a:t>
            </a:r>
            <a:endParaRPr/>
          </a:p>
          <a:p>
            <a:pPr indent="0" lvl="0" marL="0" rtl="0" algn="l">
              <a:lnSpc>
                <a:spcPct val="100000"/>
              </a:lnSpc>
              <a:spcBef>
                <a:spcPts val="800"/>
              </a:spcBef>
              <a:spcAft>
                <a:spcPts val="0"/>
              </a:spcAft>
              <a:buSzPts val="3200"/>
              <a:buNone/>
            </a:pPr>
            <a:r>
              <a:rPr b="0" i="0" lang="en-US" sz="3200" u="none">
                <a:solidFill>
                  <a:srgbClr val="FF0000"/>
                </a:solidFill>
                <a:latin typeface="Times New Roman"/>
                <a:ea typeface="Times New Roman"/>
                <a:cs typeface="Times New Roman"/>
                <a:sym typeface="Times New Roman"/>
              </a:rPr>
              <a:t>outputs: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Welcome 1 times.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Welcome 2 times.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Welcome 3 times.</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 Welcome 4 times.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Welcome 5 times. </a:t>
            </a:r>
            <a:endParaRPr/>
          </a:p>
          <a:p>
            <a:pPr indent="0" lvl="0" marL="0" rtl="0" algn="l">
              <a:lnSpc>
                <a:spcPct val="100000"/>
              </a:lnSpc>
              <a:spcBef>
                <a:spcPts val="800"/>
              </a:spcBef>
              <a:spcAft>
                <a:spcPts val="0"/>
              </a:spcAft>
              <a:buSzPts val="3200"/>
              <a:buNone/>
            </a:pPr>
            <a:r>
              <a:rPr b="0" i="0" lang="en-US" sz="3200" u="none">
                <a:solidFill>
                  <a:srgbClr val="000000"/>
                </a:solidFill>
                <a:latin typeface="Times New Roman"/>
                <a:ea typeface="Times New Roman"/>
                <a:cs typeface="Times New Roman"/>
                <a:sym typeface="Times New Roman"/>
              </a:rPr>
              <a:t>Welcome 6 times.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93"/>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757" name="Google Shape;757;p93"/>
          <p:cNvSpPr txBox="1"/>
          <p:nvPr/>
        </p:nvSpPr>
        <p:spPr>
          <a:xfrm>
            <a:off x="252412" y="425450"/>
            <a:ext cx="9663112" cy="601186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THE FOR LOOP</a:t>
            </a:r>
            <a:endParaRPr/>
          </a:p>
          <a:p>
            <a:pPr indent="0" lvl="0" marL="0" marR="0" rtl="0" algn="l">
              <a:lnSpc>
                <a:spcPct val="100000"/>
              </a:lnSpc>
              <a:spcBef>
                <a:spcPts val="0"/>
              </a:spcBef>
              <a:spcAft>
                <a:spcPts val="0"/>
              </a:spcAft>
              <a:buClr>
                <a:schemeClr val="lt1"/>
              </a:buClr>
              <a:buSzPts val="3200"/>
              <a:buFont typeface="Calibri"/>
              <a:buNone/>
            </a:pPr>
            <a:r>
              <a:t/>
            </a:r>
            <a:endParaRPr b="1" i="0" sz="3200" u="none">
              <a:solidFill>
                <a:schemeClr val="dk1"/>
              </a:solidFill>
              <a:latin typeface="Times New Roman"/>
              <a:ea typeface="Times New Roman"/>
              <a:cs typeface="Times New Roman"/>
              <a:sym typeface="Times New Roman"/>
            </a:endParaRPr>
          </a:p>
          <a:p>
            <a:pPr indent="-203200" lvl="0" marL="0" marR="0" rtl="0" algn="l">
              <a:lnSpc>
                <a:spcPct val="100000"/>
              </a:lnSpc>
              <a:spcBef>
                <a:spcPts val="0"/>
              </a:spcBef>
              <a:spcAft>
                <a:spcPts val="0"/>
              </a:spcAft>
              <a:buClr>
                <a:srgbClr val="000000"/>
              </a:buClr>
              <a:buSzPts val="3200"/>
              <a:buFont typeface="Arial"/>
              <a:buChar char="•"/>
            </a:pPr>
            <a:r>
              <a:rPr b="0" i="0" lang="en-US" sz="3200" u="none">
                <a:solidFill>
                  <a:schemeClr val="dk1"/>
                </a:solidFill>
                <a:latin typeface="Times New Roman"/>
                <a:ea typeface="Times New Roman"/>
                <a:cs typeface="Times New Roman"/>
                <a:sym typeface="Times New Roman"/>
              </a:rPr>
              <a:t> Purpose: </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To execute commands as many times as the number of words in the “argument-list”</a:t>
            </a:r>
            <a:endParaRPr/>
          </a:p>
          <a:p>
            <a:pPr indent="0" lvl="0" marL="0" marR="0" rtl="0" algn="l">
              <a:lnSpc>
                <a:spcPct val="100000"/>
              </a:lnSpc>
              <a:spcBef>
                <a:spcPts val="0"/>
              </a:spcBef>
              <a:spcAft>
                <a:spcPts val="0"/>
              </a:spcAft>
              <a:buClr>
                <a:schemeClr val="lt1"/>
              </a:buClr>
              <a:buSzPts val="3200"/>
              <a:buFont typeface="Calibri"/>
              <a:buNone/>
            </a:pPr>
            <a:r>
              <a:t/>
            </a:r>
            <a:endParaRPr b="0" i="0" sz="3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Times New Roman"/>
              <a:buNone/>
            </a:pPr>
            <a:r>
              <a:rPr b="0" i="0" lang="en-US" sz="3200" u="sng">
                <a:solidFill>
                  <a:schemeClr val="dk1"/>
                </a:solidFill>
                <a:latin typeface="Times New Roman"/>
                <a:ea typeface="Times New Roman"/>
                <a:cs typeface="Times New Roman"/>
                <a:sym typeface="Times New Roman"/>
              </a:rPr>
              <a:t>Syntax:</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for variable in argument-list</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do</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commands</a:t>
            </a:r>
            <a:endParaRPr/>
          </a:p>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done</a:t>
            </a:r>
            <a:endParaRPr/>
          </a:p>
          <a:p>
            <a:pPr indent="0" lvl="0" marL="0" marR="0" rtl="0" algn="l">
              <a:lnSpc>
                <a:spcPct val="100000"/>
              </a:lnSpc>
              <a:spcBef>
                <a:spcPts val="0"/>
              </a:spcBef>
              <a:spcAft>
                <a:spcPts val="0"/>
              </a:spcAft>
              <a:buNone/>
            </a:pPr>
            <a:r>
              <a:t/>
            </a:r>
            <a:endParaRPr b="1" i="0" sz="3200" u="none">
              <a:solidFill>
                <a:schemeClr val="dk1"/>
              </a:solidFill>
              <a:latin typeface="Times New Roman"/>
              <a:ea typeface="Times New Roman"/>
              <a:cs typeface="Times New Roman"/>
              <a:sym typeface="Times New Roman"/>
            </a:endParaRPr>
          </a:p>
        </p:txBody>
      </p:sp>
      <p:sp>
        <p:nvSpPr>
          <p:cNvPr id="758" name="Google Shape;758;p93"/>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4"/>
          <p:cNvSpPr txBox="1"/>
          <p:nvPr>
            <p:ph idx="1" type="body"/>
          </p:nvPr>
        </p:nvSpPr>
        <p:spPr>
          <a:xfrm>
            <a:off x="241300" y="2635250"/>
            <a:ext cx="9126537" cy="4419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2400"/>
              <a:buNone/>
            </a:pPr>
            <a:r>
              <a:t/>
            </a:r>
            <a:endParaRPr b="0" i="0" sz="24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 Example :</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#!/bin/sh </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for var in 0 1 2 3 4 5 6 7 8 9</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Do</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   echo $var</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Done</a:t>
            </a:r>
            <a:endParaRPr/>
          </a:p>
          <a:p>
            <a:pPr indent="0" lvl="0" marL="0" rtl="0" algn="l">
              <a:lnSpc>
                <a:spcPct val="100000"/>
              </a:lnSpc>
              <a:spcBef>
                <a:spcPts val="800"/>
              </a:spcBef>
              <a:spcAft>
                <a:spcPts val="0"/>
              </a:spcAft>
              <a:buSzPts val="1800"/>
              <a:buNone/>
            </a:pPr>
            <a:r>
              <a:t/>
            </a:r>
            <a:endParaRPr b="0" i="0" sz="1800" u="none">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Upon execution, you will receive the following result −</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0</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1</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2</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3</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4</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5</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6</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7</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8</a:t>
            </a:r>
            <a:endParaRPr/>
          </a:p>
          <a:p>
            <a:pPr indent="0" lvl="0" marL="0" rtl="0" algn="l">
              <a:lnSpc>
                <a:spcPct val="100000"/>
              </a:lnSpc>
              <a:spcBef>
                <a:spcPts val="800"/>
              </a:spcBef>
              <a:spcAft>
                <a:spcPts val="0"/>
              </a:spcAft>
              <a:buSzPts val="1800"/>
              <a:buNone/>
            </a:pPr>
            <a:r>
              <a:rPr b="0" i="0" lang="en-US" sz="1800" u="none">
                <a:solidFill>
                  <a:srgbClr val="000000"/>
                </a:solidFill>
                <a:latin typeface="Times New Roman"/>
                <a:ea typeface="Times New Roman"/>
                <a:cs typeface="Times New Roman"/>
                <a:sym typeface="Times New Roman"/>
              </a:rPr>
              <a:t>9</a:t>
            </a:r>
            <a:endParaRPr/>
          </a:p>
          <a:p>
            <a:pPr indent="0" lvl="0" marL="0" rtl="0" algn="l">
              <a:spcBef>
                <a:spcPts val="800"/>
              </a:spcBef>
              <a:spcAft>
                <a:spcPts val="0"/>
              </a:spcAft>
              <a:buSzPts val="1800"/>
              <a:buNone/>
            </a:pPr>
            <a:r>
              <a:t/>
            </a:r>
            <a:endParaRPr b="0" i="0" sz="1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95"/>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769" name="Google Shape;769;p95"/>
          <p:cNvSpPr txBox="1"/>
          <p:nvPr/>
        </p:nvSpPr>
        <p:spPr>
          <a:xfrm>
            <a:off x="252412" y="425450"/>
            <a:ext cx="9663112" cy="761206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Handling signals</a:t>
            </a:r>
            <a:endParaRPr/>
          </a:p>
          <a:p>
            <a:pPr indent="0" lvl="0" marL="0" marR="0" rtl="0" algn="l">
              <a:lnSpc>
                <a:spcPct val="100000"/>
              </a:lnSpc>
              <a:spcBef>
                <a:spcPts val="0"/>
              </a:spcBef>
              <a:spcAft>
                <a:spcPts val="0"/>
              </a:spcAft>
              <a:buClr>
                <a:schemeClr val="lt1"/>
              </a:buClr>
              <a:buSzPts val="2400"/>
              <a:buFont typeface="Calibri"/>
              <a:buNone/>
            </a:pPr>
            <a:r>
              <a:t/>
            </a:r>
            <a:endParaRPr b="1" i="0" sz="2400" u="non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Unix allows you to send a signal to any process</a:t>
            </a:r>
            <a:endParaRPr/>
          </a:p>
          <a:p>
            <a:pPr indent="0" lvl="0" marL="0" marR="0" rtl="0" algn="l">
              <a:lnSpc>
                <a:spcPct val="100000"/>
              </a:lnSpc>
              <a:spcBef>
                <a:spcPts val="0"/>
              </a:spcBef>
              <a:spcAft>
                <a:spcPts val="0"/>
              </a:spcAft>
              <a:buClr>
                <a:srgbClr val="000000"/>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-1 = hangup			</a:t>
            </a:r>
            <a:r>
              <a:rPr b="1" i="0" lang="en-US" sz="2800" u="none">
                <a:solidFill>
                  <a:schemeClr val="dk1"/>
                </a:solidFill>
                <a:latin typeface="Times New Roman"/>
                <a:ea typeface="Times New Roman"/>
                <a:cs typeface="Times New Roman"/>
                <a:sym typeface="Times New Roman"/>
              </a:rPr>
              <a:t>kill -HUP 1234</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-2 = interrupt with ^C	</a:t>
            </a:r>
            <a:r>
              <a:rPr b="1" i="0" lang="en-US" sz="2800" u="none">
                <a:solidFill>
                  <a:schemeClr val="dk1"/>
                </a:solidFill>
                <a:latin typeface="Times New Roman"/>
                <a:ea typeface="Times New Roman"/>
                <a:cs typeface="Times New Roman"/>
                <a:sym typeface="Times New Roman"/>
              </a:rPr>
              <a:t>kill -2 1235</a:t>
            </a:r>
            <a:endParaRPr/>
          </a:p>
          <a:p>
            <a:pPr indent="0" lvl="0" marL="0" marR="0" rtl="0" algn="l">
              <a:lnSpc>
                <a:spcPct val="100000"/>
              </a:lnSpc>
              <a:spcBef>
                <a:spcPts val="0"/>
              </a:spcBef>
              <a:spcAft>
                <a:spcPts val="0"/>
              </a:spcAft>
              <a:buClr>
                <a:srgbClr val="000000"/>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no argument = terminate	</a:t>
            </a:r>
            <a:r>
              <a:rPr b="1" i="0" lang="en-US" sz="2800" u="none">
                <a:solidFill>
                  <a:schemeClr val="dk1"/>
                </a:solidFill>
                <a:latin typeface="Times New Roman"/>
                <a:ea typeface="Times New Roman"/>
                <a:cs typeface="Times New Roman"/>
                <a:sym typeface="Times New Roman"/>
              </a:rPr>
              <a:t>kill 1235</a:t>
            </a:r>
            <a:endParaRPr/>
          </a:p>
          <a:p>
            <a:pPr indent="0" lvl="0" marL="0" marR="0" rtl="0" algn="l">
              <a:lnSpc>
                <a:spcPct val="100000"/>
              </a:lnSpc>
              <a:spcBef>
                <a:spcPts val="0"/>
              </a:spcBef>
              <a:spcAft>
                <a:spcPts val="0"/>
              </a:spcAft>
              <a:buClr>
                <a:srgbClr val="000000"/>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-9 = kill			</a:t>
            </a:r>
            <a:r>
              <a:rPr b="1" i="0" lang="en-US" sz="2800" u="none">
                <a:solidFill>
                  <a:schemeClr val="dk1"/>
                </a:solidFill>
                <a:latin typeface="Times New Roman"/>
                <a:ea typeface="Times New Roman"/>
                <a:cs typeface="Times New Roman"/>
                <a:sym typeface="Times New Roman"/>
              </a:rPr>
              <a:t>kill -9 1236</a:t>
            </a:r>
            <a:endParaRPr/>
          </a:p>
          <a:p>
            <a:pPr indent="0" lvl="0" marL="0" marR="0" rtl="0" algn="l">
              <a:lnSpc>
                <a:spcPct val="100000"/>
              </a:lnSpc>
              <a:spcBef>
                <a:spcPts val="0"/>
              </a:spcBef>
              <a:spcAft>
                <a:spcPts val="0"/>
              </a:spcAft>
              <a:buClr>
                <a:srgbClr val="000000"/>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rgbClr val="000000"/>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-9 cannot be blocked</a:t>
            </a:r>
            <a:endParaRPr/>
          </a:p>
          <a:p>
            <a:pPr indent="0" lvl="0" marL="0" marR="0" rtl="0" algn="l">
              <a:lnSpc>
                <a:spcPct val="100000"/>
              </a:lnSpc>
              <a:spcBef>
                <a:spcPts val="0"/>
              </a:spcBef>
              <a:spcAft>
                <a:spcPts val="0"/>
              </a:spcAft>
              <a:buClr>
                <a:srgbClr val="000000"/>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list your processes with</a:t>
            </a:r>
            <a:endParaRPr/>
          </a:p>
          <a:p>
            <a:pPr indent="-285750" lvl="1" marL="742950" marR="0" rtl="0" algn="l">
              <a:lnSpc>
                <a:spcPct val="100000"/>
              </a:lnSpc>
              <a:spcBef>
                <a:spcPts val="0"/>
              </a:spcBef>
              <a:spcAft>
                <a:spcPts val="0"/>
              </a:spcAft>
              <a:buClr>
                <a:srgbClr val="000000"/>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ps -u userid</a:t>
            </a:r>
            <a:endParaRPr/>
          </a:p>
          <a:p>
            <a:pPr indent="-285750" lvl="1" marL="742950" marR="0" rtl="0" algn="l">
              <a:lnSpc>
                <a:spcPct val="100000"/>
              </a:lnSpc>
              <a:spcBef>
                <a:spcPts val="0"/>
              </a:spcBef>
              <a:spcAft>
                <a:spcPts val="0"/>
              </a:spcAft>
              <a:buClr>
                <a:schemeClr val="lt1"/>
              </a:buClr>
              <a:buSzPts val="2400"/>
              <a:buFont typeface="Calibri"/>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770" name="Google Shape;770;p95"/>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graphicFrame>
        <p:nvGraphicFramePr>
          <p:cNvPr id="775" name="Google Shape;775;p96"/>
          <p:cNvGraphicFramePr/>
          <p:nvPr/>
        </p:nvGraphicFramePr>
        <p:xfrm>
          <a:off x="317500" y="273050"/>
          <a:ext cx="3000000" cy="3000000"/>
        </p:xfrm>
        <a:graphic>
          <a:graphicData uri="http://schemas.openxmlformats.org/drawingml/2006/table">
            <a:tbl>
              <a:tblPr>
                <a:noFill/>
                <a:tableStyleId>{3380ACAA-480A-4766-8ED0-C35A24CFAE4B}</a:tableStyleId>
              </a:tblPr>
              <a:tblGrid>
                <a:gridCol w="2994025"/>
                <a:gridCol w="3227375"/>
                <a:gridCol w="3227375"/>
              </a:tblGrid>
              <a:tr h="703250">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Number</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SIG</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Meaning</a:t>
                      </a:r>
                      <a:endParaRPr/>
                    </a:p>
                  </a:txBody>
                  <a:tcPr marT="45725" marB="45725" marR="91450" marL="91450" anchor="ctr"/>
                </a:tc>
              </a:tr>
              <a:tr h="7032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On exit from shell</a:t>
                      </a:r>
                      <a:endParaRPr/>
                    </a:p>
                  </a:txBody>
                  <a:tcPr marT="45725" marB="45725" marR="91450" marL="91450" anchor="ctr"/>
                </a:tc>
              </a:tr>
              <a:tr h="7032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SIGHUP</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Clean tidyup</a:t>
                      </a:r>
                      <a:endParaRPr/>
                    </a:p>
                  </a:txBody>
                  <a:tcPr marT="45725" marB="45725" marR="91450" marL="91450" anchor="ctr"/>
                </a:tc>
              </a:tr>
              <a:tr h="7032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SIGINT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Interrupt</a:t>
                      </a:r>
                      <a:endParaRPr/>
                    </a:p>
                  </a:txBody>
                  <a:tcPr marT="45725" marB="45725" marR="91450" marL="91450" anchor="ctr"/>
                </a:tc>
              </a:tr>
              <a:tr h="7032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SIGQUIT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Quit</a:t>
                      </a:r>
                      <a:endParaRPr/>
                    </a:p>
                  </a:txBody>
                  <a:tcPr marT="45725" marB="45725" marR="91450" marL="91450" anchor="ctr"/>
                </a:tc>
              </a:tr>
              <a:tr h="7032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6</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SIGABRT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Abort</a:t>
                      </a:r>
                      <a:endParaRPr/>
                    </a:p>
                  </a:txBody>
                  <a:tcPr marT="45725" marB="45725" marR="91450" marL="91450" anchor="ctr"/>
                </a:tc>
              </a:tr>
              <a:tr h="12319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9</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SIGKILL</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Die Now (cannot be trapped)</a:t>
                      </a:r>
                      <a:endParaRPr/>
                    </a:p>
                  </a:txBody>
                  <a:tcPr marT="45725" marB="45725" marR="91450" marL="91450" anchor="ctr"/>
                </a:tc>
              </a:tr>
              <a:tr h="7032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14</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SIGALRM</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Alarm Clock</a:t>
                      </a:r>
                      <a:endParaRPr/>
                    </a:p>
                  </a:txBody>
                  <a:tcPr marT="45725" marB="45725" marR="91450" marL="91450" anchor="ctr"/>
                </a:tc>
              </a:tr>
              <a:tr h="7032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15</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SIGTERM</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Terminate</a:t>
                      </a:r>
                      <a:endParaRPr/>
                    </a:p>
                  </a:txBody>
                  <a:tcPr marT="45725" marB="45725" marR="91450" marL="91450" anchor="ct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97"/>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781" name="Google Shape;781;p97"/>
          <p:cNvSpPr txBox="1"/>
          <p:nvPr/>
        </p:nvSpPr>
        <p:spPr>
          <a:xfrm>
            <a:off x="252412" y="425450"/>
            <a:ext cx="9663112" cy="6799262"/>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Signals on Linux</a:t>
            </a:r>
            <a:endParaRPr/>
          </a:p>
          <a:p>
            <a:pPr indent="0" lvl="0" marL="0" marR="0" rtl="0" algn="l">
              <a:lnSpc>
                <a:spcPct val="100000"/>
              </a:lnSpc>
              <a:spcBef>
                <a:spcPts val="0"/>
              </a:spcBef>
              <a:spcAft>
                <a:spcPts val="0"/>
              </a:spcAft>
              <a:buClr>
                <a:schemeClr val="lt1"/>
              </a:buClr>
              <a:buSzPts val="1800"/>
              <a:buFont typeface="Calibri"/>
              <a:buNone/>
            </a:pPr>
            <a:r>
              <a:t/>
            </a:r>
            <a:endParaRPr b="1" i="0" sz="1800" u="none">
              <a:solidFill>
                <a:schemeClr val="dk1"/>
              </a:solidFill>
              <a:latin typeface="Times New Roman"/>
              <a:ea typeface="Times New Roman"/>
              <a:cs typeface="Times New Roman"/>
              <a:sym typeface="Times New Roman"/>
            </a:endParaRPr>
          </a:p>
          <a:p>
            <a:pPr indent="0" lvl="0" marL="0" marR="0" rtl="0" algn="l">
              <a:lnSpc>
                <a:spcPct val="80000"/>
              </a:lnSpc>
              <a:spcBef>
                <a:spcPts val="60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kill -l</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1) SIGHUP       2) SIGINT       3) SIGQUIT      4) SIGILL</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5) SIGTRAP      6) SIGABRT      7) SIGBUS       8) SIGFPE</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9) SIGKILL     10) SIGUSR1     11) SIGSEGV     12) SIGUSR2</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 SIGPIPE     14) SIGALRM     15) SIGTERM     16) SIGSTKFLT</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17) SIGCHLD     18) SIGCONT     19) SIGSTOP     20) SIGTSTP</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21) SIGTTIN     22) SIGTTOU     23) SIGURG      24) SIGXCPU</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25) SIGXFSZ     26) SIGVTALRM   27) SIGPROF     28) SIGWINCH</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29) SIGIO       30) SIGPWR      31) SIGSYS      34) SIGRTMIN</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35) SIGRTMIN+1  36) SIGRTMIN+2  37) SIGRTMIN+3  38) SIGRTMIN+4</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39) SIGRTMIN+5  40) SIGRTMIN+6  41) SIGRTMIN+7  42) SIGRTMIN+8</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43) SIGRTMIN+9  44) SIGRTMIN+10 45) SIGRTMIN+11 46) SIGRTMIN+12</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47) SIGRTMIN+13 48) SIGRTMIN+14 49) SIGRTMIN+15 50) SIGRTMAX-14</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51) SIGRTMAX-13 52) SIGRTMAX-12 53) SIGRTMAX-11 54) SIGRTMAX-10</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55) SIGRTMAX-9  56) SIGRTMAX-8  57) SIGRTMAX-7  58) SIGRTMAX-6</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59) SIGRTMAX-5  60) SIGRTMAX-4  61) SIGRTMAX-3  62) SIGRTMAX-2</a:t>
            </a:r>
            <a:endParaRPr/>
          </a:p>
          <a:p>
            <a:pPr indent="0" lvl="0" marL="0" marR="0" rtl="0" algn="l">
              <a:lnSpc>
                <a:spcPct val="80000"/>
              </a:lnSpc>
              <a:spcBef>
                <a:spcPts val="6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63) SIGRTMAX-1  64) SIGRTMAX</a:t>
            </a:r>
            <a:endParaRPr/>
          </a:p>
          <a:p>
            <a:pPr indent="0" lvl="0" marL="0" marR="0" rtl="0" algn="l">
              <a:lnSpc>
                <a:spcPct val="80000"/>
              </a:lnSpc>
              <a:spcBef>
                <a:spcPts val="600"/>
              </a:spcBef>
              <a:spcAft>
                <a:spcPts val="0"/>
              </a:spcAft>
              <a:buClr>
                <a:schemeClr val="lt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80000"/>
              </a:lnSpc>
              <a:spcBef>
                <a:spcPts val="6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 is 2 - SIGINT</a:t>
            </a:r>
            <a:endParaRPr/>
          </a:p>
        </p:txBody>
      </p:sp>
      <p:sp>
        <p:nvSpPr>
          <p:cNvPr id="782" name="Google Shape;782;p97"/>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98"/>
          <p:cNvSpPr txBox="1"/>
          <p:nvPr/>
        </p:nvSpPr>
        <p:spPr>
          <a:xfrm>
            <a:off x="7226300" y="7004050"/>
            <a:ext cx="2352675"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fld id="{00000000-1234-1234-1234-123412341234}" type="slidenum">
              <a:rPr b="0" i="0" lang="en-US" sz="1800" u="none">
                <a:solidFill>
                  <a:schemeClr val="lt1"/>
                </a:solidFill>
                <a:latin typeface="Calibri"/>
                <a:ea typeface="Calibri"/>
                <a:cs typeface="Calibri"/>
                <a:sym typeface="Calibri"/>
              </a:rPr>
              <a:t>‹#›</a:t>
            </a:fld>
            <a:endParaRPr/>
          </a:p>
        </p:txBody>
      </p:sp>
      <p:sp>
        <p:nvSpPr>
          <p:cNvPr id="788" name="Google Shape;788;p98"/>
          <p:cNvSpPr txBox="1"/>
          <p:nvPr/>
        </p:nvSpPr>
        <p:spPr>
          <a:xfrm>
            <a:off x="252412" y="501650"/>
            <a:ext cx="9663112" cy="7858125"/>
          </a:xfrm>
          <a:prstGeom prst="rect">
            <a:avLst/>
          </a:prstGeom>
          <a:noFill/>
          <a:ln cap="flat" cmpd="sng" w="9525">
            <a:solidFill>
              <a:schemeClr val="lt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Handling signals</a:t>
            </a:r>
            <a:endParaRPr/>
          </a:p>
          <a:p>
            <a:pPr indent="0" lvl="0" marL="0" marR="0" rtl="0" algn="l">
              <a:lnSpc>
                <a:spcPct val="100000"/>
              </a:lnSpc>
              <a:spcBef>
                <a:spcPts val="0"/>
              </a:spcBef>
              <a:spcAft>
                <a:spcPts val="0"/>
              </a:spcAft>
              <a:buClr>
                <a:schemeClr val="lt1"/>
              </a:buClr>
              <a:buSzPts val="2800"/>
              <a:buFont typeface="Calibri"/>
              <a:buNone/>
            </a:pPr>
            <a:r>
              <a:t/>
            </a:r>
            <a:endParaRPr b="1" i="0" sz="2800" u="non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Default action for most signals is to end process</a:t>
            </a:r>
            <a:endParaRPr/>
          </a:p>
          <a:p>
            <a:pPr indent="-285750" lvl="1" marL="74295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term: signal handler</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 Bash allows to install custom signal handler</a:t>
            </a:r>
            <a:endParaRPr/>
          </a:p>
          <a:p>
            <a:pPr indent="0" lvl="0" marL="0" marR="0" rtl="0" algn="l">
              <a:lnSpc>
                <a:spcPct val="100000"/>
              </a:lnSpc>
              <a:spcBef>
                <a:spcPts val="0"/>
              </a:spcBef>
              <a:spcAft>
                <a:spcPts val="0"/>
              </a:spcAft>
              <a:buClr>
                <a:srgbClr val="000000"/>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rgbClr val="000000"/>
              </a:buClr>
              <a:buSzPts val="2800"/>
              <a:buFont typeface="Arial"/>
              <a:buChar char="•"/>
            </a:pPr>
            <a:r>
              <a:rPr b="0" i="0" lang="en-US" sz="2800" u="none">
                <a:solidFill>
                  <a:schemeClr val="dk1"/>
                </a:solidFill>
                <a:latin typeface="Times New Roman"/>
                <a:ea typeface="Times New Roman"/>
                <a:cs typeface="Times New Roman"/>
                <a:sym typeface="Times New Roman"/>
              </a:rPr>
              <a:t>When you press the </a:t>
            </a:r>
            <a:r>
              <a:rPr b="0" i="1" lang="en-US" sz="2800" u="none">
                <a:solidFill>
                  <a:schemeClr val="dk1"/>
                </a:solidFill>
                <a:latin typeface="Times New Roman"/>
                <a:ea typeface="Times New Roman"/>
                <a:cs typeface="Times New Roman"/>
                <a:sym typeface="Times New Roman"/>
              </a:rPr>
              <a:t>Ctrl+C</a:t>
            </a:r>
            <a:r>
              <a:rPr b="0" i="0" lang="en-US" sz="2800" u="none">
                <a:solidFill>
                  <a:schemeClr val="dk1"/>
                </a:solidFill>
                <a:latin typeface="Times New Roman"/>
                <a:ea typeface="Times New Roman"/>
                <a:cs typeface="Times New Roman"/>
                <a:sym typeface="Times New Roman"/>
              </a:rPr>
              <a:t> or Break key at your terminal during execution of a shell program, normally that program is immediately terminated, and your command prompt returns. This may not always be desirable. For instance, you may end up leaving a bunch of temporary files that won't get cleaned up.</a:t>
            </a:r>
            <a:endParaRPr/>
          </a:p>
          <a:p>
            <a:pPr indent="0" lvl="0" marL="0" marR="0" rtl="0" algn="just">
              <a:lnSpc>
                <a:spcPct val="100000"/>
              </a:lnSpc>
              <a:spcBef>
                <a:spcPts val="0"/>
              </a:spcBef>
              <a:spcAft>
                <a:spcPts val="0"/>
              </a:spcAft>
              <a:buClr>
                <a:schemeClr val="lt1"/>
              </a:buClr>
              <a:buSzPts val="2800"/>
              <a:buFont typeface="Calibri"/>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sng">
                <a:solidFill>
                  <a:schemeClr val="dk1"/>
                </a:solidFill>
                <a:latin typeface="Times New Roman"/>
                <a:ea typeface="Times New Roman"/>
                <a:cs typeface="Times New Roman"/>
                <a:sym typeface="Times New Roman"/>
              </a:rPr>
              <a:t>Syntax:</a:t>
            </a:r>
            <a:endParaRPr/>
          </a:p>
          <a:p>
            <a:pPr indent="-285750" lvl="1" marL="742950" marR="0" rtl="0" algn="l">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trap 'handler commands' signals</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lt1"/>
              </a:buClr>
              <a:buSzPts val="2800"/>
              <a:buFont typeface="Calibri"/>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none" cap="none" strike="noStrike">
              <a:solidFill>
                <a:schemeClr val="dk1"/>
              </a:solidFill>
              <a:latin typeface="Times New Roman"/>
              <a:ea typeface="Times New Roman"/>
              <a:cs typeface="Times New Roman"/>
              <a:sym typeface="Times New Roman"/>
            </a:endParaRPr>
          </a:p>
        </p:txBody>
      </p:sp>
      <p:sp>
        <p:nvSpPr>
          <p:cNvPr id="789" name="Google Shape;789;p98"/>
          <p:cNvSpPr txBox="1"/>
          <p:nvPr/>
        </p:nvSpPr>
        <p:spPr>
          <a:xfrm>
            <a:off x="3444875" y="7004050"/>
            <a:ext cx="3194050" cy="401637"/>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suma</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99"/>
          <p:cNvSpPr txBox="1"/>
          <p:nvPr>
            <p:ph idx="1" type="body"/>
          </p:nvPr>
        </p:nvSpPr>
        <p:spPr>
          <a:xfrm>
            <a:off x="0" y="425450"/>
            <a:ext cx="9842500" cy="6781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b="0" i="0" lang="en-US" sz="2800" u="sng">
                <a:solidFill>
                  <a:schemeClr val="dk1"/>
                </a:solidFill>
                <a:latin typeface="Times New Roman"/>
                <a:ea typeface="Times New Roman"/>
                <a:cs typeface="Times New Roman"/>
                <a:sym typeface="Times New Roman"/>
              </a:rPr>
              <a:t>Example:</a:t>
            </a:r>
            <a:endParaRPr/>
          </a:p>
          <a:p>
            <a:pPr indent="0" lvl="1" marL="457200" rtl="0" algn="l">
              <a:lnSpc>
                <a:spcPct val="100000"/>
              </a:lnSpc>
              <a:spcBef>
                <a:spcPts val="700"/>
              </a:spcBef>
              <a:spcAft>
                <a:spcPts val="0"/>
              </a:spcAft>
              <a:buSzPts val="2800"/>
              <a:buNone/>
            </a:pPr>
            <a:r>
              <a:rPr b="1" i="0" lang="en-US" sz="2800" u="none">
                <a:solidFill>
                  <a:schemeClr val="dk1"/>
                </a:solidFill>
                <a:latin typeface="Times New Roman"/>
                <a:ea typeface="Times New Roman"/>
                <a:cs typeface="Times New Roman"/>
                <a:sym typeface="Times New Roman"/>
              </a:rPr>
              <a:t>trap 'echo do not hangup'  1 2</a:t>
            </a:r>
            <a:endParaRPr/>
          </a:p>
          <a:p>
            <a:pPr indent="0" lvl="1" marL="457200" rtl="0" algn="l">
              <a:lnSpc>
                <a:spcPct val="100000"/>
              </a:lnSpc>
              <a:spcBef>
                <a:spcPts val="700"/>
              </a:spcBef>
              <a:spcAft>
                <a:spcPts val="0"/>
              </a:spcAft>
              <a:buSzPts val="2800"/>
              <a:buNone/>
            </a:pPr>
            <a:r>
              <a:t/>
            </a:r>
            <a:endParaRPr b="1" i="0" sz="2800" u="none">
              <a:solidFill>
                <a:schemeClr val="dk1"/>
              </a:solidFill>
              <a:latin typeface="Times New Roman"/>
              <a:ea typeface="Times New Roman"/>
              <a:cs typeface="Times New Roman"/>
              <a:sym typeface="Times New Roman"/>
            </a:endParaRPr>
          </a:p>
          <a:p>
            <a:pPr indent="-177800" lvl="0" marL="0" rtl="0" algn="l">
              <a:lnSpc>
                <a:spcPct val="100000"/>
              </a:lnSpc>
              <a:spcBef>
                <a:spcPts val="800"/>
              </a:spcBef>
              <a:spcAft>
                <a:spcPts val="0"/>
              </a:spcAft>
              <a:buClr>
                <a:srgbClr val="000000"/>
              </a:buClr>
              <a:buSzPts val="2800"/>
              <a:buFont typeface="Arial"/>
              <a:buChar char="•"/>
            </a:pPr>
            <a:r>
              <a:rPr b="0" i="0" lang="en-US" sz="2800" u="none">
                <a:solidFill>
                  <a:srgbClr val="000000"/>
                </a:solidFill>
                <a:latin typeface="Times New Roman"/>
                <a:ea typeface="Times New Roman"/>
                <a:cs typeface="Times New Roman"/>
                <a:sym typeface="Times New Roman"/>
              </a:rPr>
              <a:t> Two common uses for trap in shell scripts </a:t>
            </a:r>
            <a:endParaRPr/>
          </a:p>
          <a:p>
            <a:pPr indent="-203200" lvl="4" marL="1828800" rtl="0" algn="l">
              <a:lnSpc>
                <a:spcPct val="100000"/>
              </a:lnSpc>
              <a:spcBef>
                <a:spcPts val="5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Clean up temporary files</a:t>
            </a:r>
            <a:endParaRPr/>
          </a:p>
          <a:p>
            <a:pPr indent="0" lvl="1" marL="457200" rtl="0" algn="l">
              <a:lnSpc>
                <a:spcPct val="100000"/>
              </a:lnSpc>
              <a:spcBef>
                <a:spcPts val="700"/>
              </a:spcBef>
              <a:spcAft>
                <a:spcPts val="0"/>
              </a:spcAft>
              <a:buSzPts val="2800"/>
              <a:buNone/>
            </a:pPr>
            <a:r>
              <a:rPr b="0" i="0" lang="en-US" sz="2800" u="none">
                <a:solidFill>
                  <a:srgbClr val="000000"/>
                </a:solidFill>
                <a:latin typeface="Times New Roman"/>
                <a:ea typeface="Times New Roman"/>
                <a:cs typeface="Times New Roman"/>
                <a:sym typeface="Times New Roman"/>
              </a:rPr>
              <a:t>Ex: $ trap "rm -f  $WORKDIR/f1 WORKDIR/f2;  exit" 2</a:t>
            </a:r>
            <a:endParaRPr/>
          </a:p>
          <a:p>
            <a:pPr indent="-203200" lvl="4" marL="1828800" rtl="0" algn="l">
              <a:lnSpc>
                <a:spcPct val="100000"/>
              </a:lnSpc>
              <a:spcBef>
                <a:spcPts val="500"/>
              </a:spcBef>
              <a:spcAft>
                <a:spcPts val="0"/>
              </a:spcAft>
              <a:buClr>
                <a:srgbClr val="000000"/>
              </a:buClr>
              <a:buSzPts val="3200"/>
              <a:buFont typeface="Noto Sans Symbols"/>
              <a:buChar char="⮚"/>
            </a:pPr>
            <a:r>
              <a:rPr b="0" i="0" lang="en-US" sz="3200" u="none">
                <a:solidFill>
                  <a:srgbClr val="000000"/>
                </a:solidFill>
                <a:latin typeface="Times New Roman"/>
                <a:ea typeface="Times New Roman"/>
                <a:cs typeface="Times New Roman"/>
                <a:sym typeface="Times New Roman"/>
              </a:rPr>
              <a:t>Ignore signals</a:t>
            </a:r>
            <a:endParaRPr/>
          </a:p>
          <a:p>
            <a:pPr indent="0" lvl="1" marL="457200" rtl="0" algn="l">
              <a:lnSpc>
                <a:spcPct val="100000"/>
              </a:lnSpc>
              <a:spcBef>
                <a:spcPts val="700"/>
              </a:spcBef>
              <a:spcAft>
                <a:spcPts val="0"/>
              </a:spcAft>
              <a:buSzPts val="3200"/>
              <a:buNone/>
            </a:pPr>
            <a:r>
              <a:rPr b="0" i="0" lang="en-US" sz="3200" u="none">
                <a:solidFill>
                  <a:srgbClr val="000000"/>
                </a:solidFill>
                <a:latin typeface="Times New Roman"/>
                <a:ea typeface="Times New Roman"/>
                <a:cs typeface="Times New Roman"/>
                <a:sym typeface="Times New Roman"/>
              </a:rPr>
              <a:t>Ex: $ trap '' 2</a:t>
            </a:r>
            <a:endParaRPr/>
          </a:p>
          <a:p>
            <a:pPr indent="0" lvl="2" marL="914400" rtl="0" algn="l">
              <a:lnSpc>
                <a:spcPct val="100000"/>
              </a:lnSpc>
              <a:spcBef>
                <a:spcPts val="600"/>
              </a:spcBef>
              <a:spcAft>
                <a:spcPts val="0"/>
              </a:spcAft>
              <a:buSzPts val="2600"/>
              <a:buNone/>
            </a:pPr>
            <a:r>
              <a:t/>
            </a:r>
            <a:endParaRPr b="1" i="0" sz="2600" u="none">
              <a:solidFill>
                <a:schemeClr val="dk1"/>
              </a:solidFill>
              <a:latin typeface="Times New Roman"/>
              <a:ea typeface="Times New Roman"/>
              <a:cs typeface="Times New Roman"/>
              <a:sym typeface="Times New Roman"/>
            </a:endParaRPr>
          </a:p>
          <a:p>
            <a:pPr indent="0" lvl="2" marL="914400" rtl="0" algn="l">
              <a:lnSpc>
                <a:spcPct val="100000"/>
              </a:lnSpc>
              <a:spcBef>
                <a:spcPts val="600"/>
              </a:spcBef>
              <a:spcAft>
                <a:spcPts val="0"/>
              </a:spcAft>
              <a:buSzPts val="2600"/>
              <a:buNone/>
            </a:pPr>
            <a:r>
              <a:t/>
            </a:r>
            <a:endParaRPr b="1" i="0" sz="2600" u="none">
              <a:solidFill>
                <a:schemeClr val="dk1"/>
              </a:solidFill>
              <a:latin typeface="Times New Roman"/>
              <a:ea typeface="Times New Roman"/>
              <a:cs typeface="Times New Roman"/>
              <a:sym typeface="Times New Roman"/>
            </a:endParaRPr>
          </a:p>
          <a:p>
            <a:pPr indent="0" lvl="2" marL="914400" rtl="0" algn="l">
              <a:lnSpc>
                <a:spcPct val="100000"/>
              </a:lnSpc>
              <a:spcBef>
                <a:spcPts val="600"/>
              </a:spcBef>
              <a:spcAft>
                <a:spcPts val="0"/>
              </a:spcAft>
              <a:buSzPts val="2600"/>
              <a:buNone/>
            </a:pPr>
            <a:r>
              <a:t/>
            </a:r>
            <a:endParaRPr b="1" i="0" sz="2600" u="none">
              <a:solidFill>
                <a:schemeClr val="dk1"/>
              </a:solidFill>
              <a:latin typeface="Times New Roman"/>
              <a:ea typeface="Times New Roman"/>
              <a:cs typeface="Times New Roman"/>
              <a:sym typeface="Times New Roman"/>
            </a:endParaRPr>
          </a:p>
          <a:p>
            <a:pPr indent="0" lvl="0" marL="0" rtl="0" algn="l">
              <a:spcBef>
                <a:spcPts val="800"/>
              </a:spcBef>
              <a:spcAft>
                <a:spcPts val="0"/>
              </a:spcAft>
              <a:buSzPts val="2600"/>
              <a:buNone/>
            </a:pPr>
            <a:r>
              <a:t/>
            </a:r>
            <a:endParaRPr b="1" i="0" sz="26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Admin</dc:creator>
</cp:coreProperties>
</file>

<file path=docProps/custom.xml><?xml version="1.0" encoding="utf-8"?>
<Properties xmlns="http://schemas.openxmlformats.org/officeDocument/2006/custom-properties" xmlns:vt="http://schemas.openxmlformats.org/officeDocument/2006/docPropsVTypes"/>
</file>