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 id="2147483700" r:id="rId5"/>
  </p:sldMasterIdLst>
  <p:notesMasterIdLst>
    <p:notesMasterId r:id="rId17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400" r:id="rId40"/>
    <p:sldId id="401" r:id="rId41"/>
    <p:sldId id="402" r:id="rId42"/>
    <p:sldId id="378" r:id="rId43"/>
    <p:sldId id="380" r:id="rId44"/>
    <p:sldId id="379" r:id="rId45"/>
    <p:sldId id="377" r:id="rId46"/>
    <p:sldId id="403" r:id="rId47"/>
    <p:sldId id="290" r:id="rId48"/>
    <p:sldId id="381" r:id="rId49"/>
    <p:sldId id="291" r:id="rId50"/>
    <p:sldId id="423"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76" r:id="rId66"/>
    <p:sldId id="386" r:id="rId67"/>
    <p:sldId id="387" r:id="rId68"/>
    <p:sldId id="388" r:id="rId69"/>
    <p:sldId id="306" r:id="rId70"/>
    <p:sldId id="390" r:id="rId71"/>
    <p:sldId id="391" r:id="rId72"/>
    <p:sldId id="392" r:id="rId73"/>
    <p:sldId id="393" r:id="rId74"/>
    <p:sldId id="389" r:id="rId75"/>
    <p:sldId id="394" r:id="rId76"/>
    <p:sldId id="395" r:id="rId77"/>
    <p:sldId id="396" r:id="rId78"/>
    <p:sldId id="307" r:id="rId79"/>
    <p:sldId id="404" r:id="rId80"/>
    <p:sldId id="397" r:id="rId81"/>
    <p:sldId id="398" r:id="rId82"/>
    <p:sldId id="399" r:id="rId83"/>
    <p:sldId id="405" r:id="rId84"/>
    <p:sldId id="308" r:id="rId85"/>
    <p:sldId id="309" r:id="rId86"/>
    <p:sldId id="310" r:id="rId87"/>
    <p:sldId id="311" r:id="rId88"/>
    <p:sldId id="312" r:id="rId89"/>
    <p:sldId id="313" r:id="rId90"/>
    <p:sldId id="314" r:id="rId91"/>
    <p:sldId id="315" r:id="rId92"/>
    <p:sldId id="316" r:id="rId93"/>
    <p:sldId id="411" r:id="rId94"/>
    <p:sldId id="406" r:id="rId95"/>
    <p:sldId id="407" r:id="rId96"/>
    <p:sldId id="408" r:id="rId97"/>
    <p:sldId id="409" r:id="rId98"/>
    <p:sldId id="410" r:id="rId99"/>
    <p:sldId id="317" r:id="rId100"/>
    <p:sldId id="413" r:id="rId101"/>
    <p:sldId id="414" r:id="rId102"/>
    <p:sldId id="412" r:id="rId103"/>
    <p:sldId id="415" r:id="rId104"/>
    <p:sldId id="416" r:id="rId105"/>
    <p:sldId id="318" r:id="rId106"/>
    <p:sldId id="319" r:id="rId107"/>
    <p:sldId id="417" r:id="rId108"/>
    <p:sldId id="418" r:id="rId109"/>
    <p:sldId id="419" r:id="rId110"/>
    <p:sldId id="420" r:id="rId111"/>
    <p:sldId id="421" r:id="rId112"/>
    <p:sldId id="422" r:id="rId113"/>
    <p:sldId id="320" r:id="rId114"/>
    <p:sldId id="321" r:id="rId115"/>
    <p:sldId id="424" r:id="rId116"/>
    <p:sldId id="425" r:id="rId117"/>
    <p:sldId id="322" r:id="rId118"/>
    <p:sldId id="323" r:id="rId119"/>
    <p:sldId id="324" r:id="rId120"/>
    <p:sldId id="325" r:id="rId121"/>
    <p:sldId id="326" r:id="rId122"/>
    <p:sldId id="327" r:id="rId123"/>
    <p:sldId id="328" r:id="rId124"/>
    <p:sldId id="329" r:id="rId125"/>
    <p:sldId id="426" r:id="rId126"/>
    <p:sldId id="330" r:id="rId127"/>
    <p:sldId id="331" r:id="rId128"/>
    <p:sldId id="430" r:id="rId129"/>
    <p:sldId id="431" r:id="rId130"/>
    <p:sldId id="332" r:id="rId131"/>
    <p:sldId id="427" r:id="rId132"/>
    <p:sldId id="428" r:id="rId133"/>
    <p:sldId id="429" r:id="rId134"/>
    <p:sldId id="333" r:id="rId135"/>
    <p:sldId id="334" r:id="rId136"/>
    <p:sldId id="335" r:id="rId137"/>
    <p:sldId id="336" r:id="rId138"/>
    <p:sldId id="337" r:id="rId139"/>
    <p:sldId id="338" r:id="rId140"/>
    <p:sldId id="339" r:id="rId141"/>
    <p:sldId id="340" r:id="rId142"/>
    <p:sldId id="341" r:id="rId143"/>
    <p:sldId id="342" r:id="rId144"/>
    <p:sldId id="343" r:id="rId145"/>
    <p:sldId id="344" r:id="rId146"/>
    <p:sldId id="345" r:id="rId147"/>
    <p:sldId id="346" r:id="rId148"/>
    <p:sldId id="347" r:id="rId149"/>
    <p:sldId id="348" r:id="rId150"/>
    <p:sldId id="349" r:id="rId151"/>
    <p:sldId id="350" r:id="rId152"/>
    <p:sldId id="351" r:id="rId153"/>
    <p:sldId id="352" r:id="rId154"/>
    <p:sldId id="353" r:id="rId155"/>
    <p:sldId id="354" r:id="rId156"/>
    <p:sldId id="355" r:id="rId157"/>
    <p:sldId id="356" r:id="rId158"/>
    <p:sldId id="357" r:id="rId159"/>
    <p:sldId id="358" r:id="rId160"/>
    <p:sldId id="359" r:id="rId161"/>
    <p:sldId id="360" r:id="rId162"/>
    <p:sldId id="361" r:id="rId163"/>
    <p:sldId id="362" r:id="rId164"/>
    <p:sldId id="363" r:id="rId165"/>
    <p:sldId id="364" r:id="rId166"/>
    <p:sldId id="365" r:id="rId167"/>
    <p:sldId id="366" r:id="rId168"/>
    <p:sldId id="367" r:id="rId169"/>
    <p:sldId id="368" r:id="rId170"/>
    <p:sldId id="369" r:id="rId171"/>
    <p:sldId id="370" r:id="rId172"/>
    <p:sldId id="371" r:id="rId173"/>
    <p:sldId id="372" r:id="rId174"/>
    <p:sldId id="373" r:id="rId175"/>
    <p:sldId id="374" r:id="rId176"/>
    <p:sldId id="375" r:id="rId1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4" Type="http://schemas.openxmlformats.org/officeDocument/2006/relationships/slideMaster" Target="slideMasters/slideMaster4.xml"/><Relationship Id="rId9" Type="http://schemas.openxmlformats.org/officeDocument/2006/relationships/slide" Target="slides/slide4.xml"/><Relationship Id="rId172" Type="http://schemas.openxmlformats.org/officeDocument/2006/relationships/slide" Target="slides/slide167.xml"/><Relationship Id="rId180" Type="http://schemas.openxmlformats.org/officeDocument/2006/relationships/viewProps" Target="view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194"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95"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196"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197"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198" name="PlaceHolder 6"/>
          <p:cNvSpPr>
            <a:spLocks noGrp="1"/>
          </p:cNvSpPr>
          <p:nvPr>
            <p:ph type="sldNum"/>
          </p:nvPr>
        </p:nvSpPr>
        <p:spPr>
          <a:xfrm>
            <a:off x="4278960" y="10157400"/>
            <a:ext cx="3280680" cy="534240"/>
          </a:xfrm>
          <a:prstGeom prst="rect">
            <a:avLst/>
          </a:prstGeom>
        </p:spPr>
        <p:txBody>
          <a:bodyPr lIns="0" tIns="0" rIns="0" bIns="0" anchor="b"/>
          <a:lstStyle/>
          <a:p>
            <a:pPr algn="r"/>
            <a:fld id="{FE61823E-2EF7-46EC-89F6-1ACD992410AD}"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92D0F6-1686-4C2A-8116-A7E3E101C8C3}" type="slidenum">
              <a:rPr lang="en-IN" sz="1200" b="0" strike="noStrike" spc="-1">
                <a:solidFill>
                  <a:srgbClr val="000000"/>
                </a:solidFill>
                <a:latin typeface="Arial"/>
                <a:ea typeface="+mn-ea"/>
              </a:rPr>
              <a:pPr algn="r">
                <a:lnSpc>
                  <a:spcPct val="100000"/>
                </a:lnSpc>
              </a:pPr>
              <a:t>9</a:t>
            </a:fld>
            <a:endParaRPr lang="en-IN" sz="1200" b="0" strike="noStrike" spc="-1">
              <a:latin typeface="Arial"/>
            </a:endParaRPr>
          </a:p>
        </p:txBody>
      </p:sp>
      <p:sp>
        <p:nvSpPr>
          <p:cNvPr id="646" name="PlaceHolder 2"/>
          <p:cNvSpPr>
            <a:spLocks noGrp="1" noRot="1" noChangeAspect="1"/>
          </p:cNvSpPr>
          <p:nvPr>
            <p:ph type="sldImg"/>
          </p:nvPr>
        </p:nvSpPr>
        <p:spPr>
          <a:xfrm>
            <a:off x="1143000" y="685800"/>
            <a:ext cx="4571640" cy="3428640"/>
          </a:xfrm>
          <a:prstGeom prst="rect">
            <a:avLst/>
          </a:prstGeom>
        </p:spPr>
      </p:sp>
      <p:sp>
        <p:nvSpPr>
          <p:cNvPr id="647" name="PlaceHolder 3"/>
          <p:cNvSpPr>
            <a:spLocks noGrp="1"/>
          </p:cNvSpPr>
          <p:nvPr>
            <p:ph type="body"/>
          </p:nvPr>
        </p:nvSpPr>
        <p:spPr>
          <a:xfrm>
            <a:off x="914400" y="4343400"/>
            <a:ext cx="5028480" cy="4114080"/>
          </a:xfrm>
          <a:prstGeom prst="rect">
            <a:avLst/>
          </a:prstGeom>
        </p:spPr>
        <p:txBody>
          <a:bodyPr lIns="0" tIns="0" rIns="0" bIns="0"/>
          <a:lstStyle/>
          <a:p>
            <a:pPr marL="216000" indent="-215640">
              <a:lnSpc>
                <a:spcPct val="100000"/>
              </a:lnSpc>
            </a:pPr>
            <a:endParaRPr lang="en-IN" sz="2000" b="0" strike="noStrike" spc="-1">
              <a:latin typeface="Arial"/>
            </a:endParaRPr>
          </a:p>
          <a:p>
            <a:pPr marL="216000" indent="-215640">
              <a:lnSpc>
                <a:spcPct val="100000"/>
              </a:lnSpc>
            </a:pPr>
            <a:r>
              <a:rPr lang="en-IN" sz="2000" b="0" strike="noStrike" spc="-1">
                <a:latin typeface="Arial"/>
              </a:rPr>
              <a:t>Also different volumes can be used by different users at the same time.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noRot="1" noChangeAspect="1"/>
          </p:cNvSpPr>
          <p:nvPr>
            <p:ph type="sldImg"/>
          </p:nvPr>
        </p:nvSpPr>
        <p:spPr>
          <a:xfrm>
            <a:off x="1143000" y="685800"/>
            <a:ext cx="4572000" cy="3429000"/>
          </a:xfrm>
          <a:prstGeom prst="rect">
            <a:avLst/>
          </a:prstGeom>
        </p:spPr>
      </p:sp>
      <p:sp>
        <p:nvSpPr>
          <p:cNvPr id="649" name="PlaceHolder 2"/>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650"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D53947-97D6-4E89-9F61-4B2B3F23F04C}" type="slidenum">
              <a:rPr lang="en-IN" sz="1200" b="0" strike="noStrike" spc="-1">
                <a:solidFill>
                  <a:srgbClr val="000000"/>
                </a:solidFill>
                <a:latin typeface="Arial"/>
                <a:ea typeface="+mn-ea"/>
              </a:rPr>
              <a:pPr algn="r">
                <a:lnSpc>
                  <a:spcPct val="100000"/>
                </a:lnSpc>
              </a:pPr>
              <a:t>32</a:t>
            </a:fld>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A6BEE8-9368-430E-B79B-DF8353F46C8D}" type="slidenum">
              <a:rPr lang="en-IN" sz="1200" b="0" strike="noStrike" spc="-1">
                <a:solidFill>
                  <a:srgbClr val="000000"/>
                </a:solidFill>
                <a:latin typeface="Arial"/>
                <a:ea typeface="+mn-ea"/>
              </a:rPr>
              <a:pPr algn="r">
                <a:lnSpc>
                  <a:spcPct val="100000"/>
                </a:lnSpc>
              </a:pPr>
              <a:t>45</a:t>
            </a:fld>
            <a:endParaRPr lang="en-IN" sz="1200" b="0" strike="noStrike" spc="-1">
              <a:latin typeface="Arial"/>
            </a:endParaRPr>
          </a:p>
        </p:txBody>
      </p:sp>
      <p:sp>
        <p:nvSpPr>
          <p:cNvPr id="652" name="PlaceHolder 2"/>
          <p:cNvSpPr>
            <a:spLocks noGrp="1" noRot="1" noChangeAspect="1"/>
          </p:cNvSpPr>
          <p:nvPr>
            <p:ph type="sldImg"/>
          </p:nvPr>
        </p:nvSpPr>
        <p:spPr>
          <a:xfrm>
            <a:off x="1143000" y="685800"/>
            <a:ext cx="4572000" cy="3429000"/>
          </a:xfrm>
          <a:prstGeom prst="rect">
            <a:avLst/>
          </a:prstGeom>
        </p:spPr>
      </p:sp>
      <p:sp>
        <p:nvSpPr>
          <p:cNvPr id="653" name="PlaceHolder 3"/>
          <p:cNvSpPr>
            <a:spLocks noGrp="1"/>
          </p:cNvSpPr>
          <p:nvPr>
            <p:ph type="body"/>
          </p:nvPr>
        </p:nvSpPr>
        <p:spPr>
          <a:xfrm>
            <a:off x="914400" y="4343400"/>
            <a:ext cx="5028480" cy="41140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PlaceHolder 1"/>
          <p:cNvSpPr>
            <a:spLocks noGrp="1" noRot="1" noChangeAspect="1"/>
          </p:cNvSpPr>
          <p:nvPr>
            <p:ph type="sldImg"/>
          </p:nvPr>
        </p:nvSpPr>
        <p:spPr>
          <a:xfrm>
            <a:off x="1143000" y="685800"/>
            <a:ext cx="4572000" cy="3429000"/>
          </a:xfrm>
          <a:prstGeom prst="rect">
            <a:avLst/>
          </a:prstGeom>
        </p:spPr>
      </p:sp>
      <p:sp>
        <p:nvSpPr>
          <p:cNvPr id="655" name="PlaceHolder 2"/>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656"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49AABC-2D5C-4999-BEAD-C8397FDBD452}" type="slidenum">
              <a:rPr lang="en-IN" sz="1200" b="0" strike="noStrike" spc="-1">
                <a:solidFill>
                  <a:srgbClr val="000000"/>
                </a:solidFill>
                <a:latin typeface="Arial"/>
                <a:ea typeface="+mn-ea"/>
              </a:rPr>
              <a:pPr algn="r">
                <a:lnSpc>
                  <a:spcPct val="100000"/>
                </a:lnSpc>
              </a:pPr>
              <a:t>74</a:t>
            </a:fld>
            <a:endParaRPr lang="en-IN"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PlaceHolder 1"/>
          <p:cNvSpPr>
            <a:spLocks noGrp="1" noRot="1" noChangeAspect="1"/>
          </p:cNvSpPr>
          <p:nvPr>
            <p:ph type="sldImg"/>
          </p:nvPr>
        </p:nvSpPr>
        <p:spPr>
          <a:xfrm>
            <a:off x="1143000" y="685800"/>
            <a:ext cx="4572000" cy="3429000"/>
          </a:xfrm>
          <a:prstGeom prst="rect">
            <a:avLst/>
          </a:prstGeom>
        </p:spPr>
      </p:sp>
      <p:sp>
        <p:nvSpPr>
          <p:cNvPr id="658" name="PlaceHolder 2"/>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65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D6BC902-057E-417B-8258-D97049BA309E}" type="slidenum">
              <a:rPr lang="en-IN" sz="1200" b="0" strike="noStrike" spc="-1">
                <a:solidFill>
                  <a:srgbClr val="000000"/>
                </a:solidFill>
                <a:latin typeface="Arial"/>
                <a:ea typeface="+mn-ea"/>
              </a:rPr>
              <a:pPr algn="r">
                <a:lnSpc>
                  <a:spcPct val="100000"/>
                </a:lnSpc>
              </a:pPr>
              <a:t>86</a:t>
            </a:fld>
            <a:endParaRPr lang="en-IN"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1143000" y="685800"/>
            <a:ext cx="4572000" cy="3429000"/>
          </a:xfrm>
          <a:prstGeom prst="rect">
            <a:avLst/>
          </a:prstGeom>
        </p:spPr>
      </p:sp>
      <p:sp>
        <p:nvSpPr>
          <p:cNvPr id="661" name="PlaceHolder 2"/>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
        <p:nvSpPr>
          <p:cNvPr id="662"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55A1D6-5CDA-4F31-A29E-66FAE2829CD2}" type="slidenum">
              <a:rPr lang="en-IN" sz="1200" b="0" strike="noStrike" spc="-1">
                <a:solidFill>
                  <a:srgbClr val="000000"/>
                </a:solidFill>
                <a:latin typeface="Arial"/>
                <a:ea typeface="+mn-ea"/>
              </a:rPr>
              <a:pPr algn="r">
                <a:lnSpc>
                  <a:spcPct val="100000"/>
                </a:lnSpc>
              </a:pPr>
              <a:t>102</a:t>
            </a:fld>
            <a:endParaRPr lang="en-IN"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1200" b="0" strike="noStrike" spc="-1">
                <a:solidFill>
                  <a:srgbClr val="000000"/>
                </a:solidFill>
                <a:latin typeface="Arial"/>
                <a:ea typeface="+mn-ea"/>
              </a:rPr>
              <a:t>ER/CORP/CRS/LA06/003</a:t>
            </a:r>
            <a:endParaRPr lang="en-IN" sz="1200" b="0" strike="noStrike" spc="-1">
              <a:latin typeface="Arial"/>
            </a:endParaRPr>
          </a:p>
        </p:txBody>
      </p:sp>
      <p:sp>
        <p:nvSpPr>
          <p:cNvPr id="66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6955EE8-3CD8-4B8F-BA1D-6D5518E229AF}" type="slidenum">
              <a:rPr lang="en-IN" sz="1200" b="0" strike="noStrike" spc="-1">
                <a:solidFill>
                  <a:srgbClr val="000000"/>
                </a:solidFill>
                <a:latin typeface="Arial"/>
                <a:ea typeface="+mn-ea"/>
              </a:rPr>
              <a:pPr algn="r">
                <a:lnSpc>
                  <a:spcPct val="100000"/>
                </a:lnSpc>
              </a:pPr>
              <a:t>169</a:t>
            </a:fld>
            <a:endParaRPr lang="en-IN" sz="1200" b="0" strike="noStrike" spc="-1">
              <a:latin typeface="Arial"/>
            </a:endParaRPr>
          </a:p>
        </p:txBody>
      </p:sp>
      <p:sp>
        <p:nvSpPr>
          <p:cNvPr id="665" name="PlaceHolder 3"/>
          <p:cNvSpPr>
            <a:spLocks noGrp="1" noRot="1" noChangeAspect="1"/>
          </p:cNvSpPr>
          <p:nvPr>
            <p:ph type="sldImg"/>
          </p:nvPr>
        </p:nvSpPr>
        <p:spPr>
          <a:xfrm>
            <a:off x="1143000" y="685800"/>
            <a:ext cx="4572000" cy="3429000"/>
          </a:xfrm>
          <a:prstGeom prst="rect">
            <a:avLst/>
          </a:prstGeom>
        </p:spPr>
      </p:sp>
      <p:sp>
        <p:nvSpPr>
          <p:cNvPr id="666" name="PlaceHolder 4"/>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8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457200" y="1600200"/>
            <a:ext cx="4015440" cy="2158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0" name="PlaceHolder 3"/>
          <p:cNvSpPr>
            <a:spLocks noGrp="1"/>
          </p:cNvSpPr>
          <p:nvPr>
            <p:ph type="body"/>
          </p:nvPr>
        </p:nvSpPr>
        <p:spPr>
          <a:xfrm>
            <a:off x="4674240" y="1600200"/>
            <a:ext cx="4015440" cy="2158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1" name="PlaceHolder 4"/>
          <p:cNvSpPr>
            <a:spLocks noGrp="1"/>
          </p:cNvSpPr>
          <p:nvPr>
            <p:ph type="body"/>
          </p:nvPr>
        </p:nvSpPr>
        <p:spPr>
          <a:xfrm>
            <a:off x="457200" y="3964320"/>
            <a:ext cx="4015440" cy="2158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2" name="PlaceHolder 5"/>
          <p:cNvSpPr>
            <a:spLocks noGrp="1"/>
          </p:cNvSpPr>
          <p:nvPr>
            <p:ph type="body"/>
          </p:nvPr>
        </p:nvSpPr>
        <p:spPr>
          <a:xfrm>
            <a:off x="4674240" y="3964320"/>
            <a:ext cx="4015440" cy="21582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0"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56"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hyperlink" Target="https://sites.ualberta.ca/dept/chemeng/AIX-43/share/man/info/C/a_doc_lib/cmds/aixcmds2/fgrep.htm" TargetMode="External"/><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uru99.com/images/top.png" TargetMode="Externa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hyperlink" Target="https://www.computerhope.com/jargon/s/signoff.htm" TargetMode="External"/><Relationship Id="rId2" Type="http://schemas.openxmlformats.org/officeDocument/2006/relationships/hyperlink" Target="https://www.computerhope.com/jargon/s/shell.htm" TargetMode="External"/><Relationship Id="rId1" Type="http://schemas.openxmlformats.org/officeDocument/2006/relationships/slideLayout" Target="../slideLayouts/slideLayout26.xml"/><Relationship Id="rId5" Type="http://schemas.openxmlformats.org/officeDocument/2006/relationships/hyperlink" Target="https://www.computerhope.com/jargon/p/process.htm" TargetMode="External"/><Relationship Id="rId4" Type="http://schemas.openxmlformats.org/officeDocument/2006/relationships/hyperlink" Target="https://www.computerhope.com/unix/signals.ht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914400" y="762120"/>
            <a:ext cx="7619400" cy="1004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1800" b="0" strike="noStrike" spc="-1">
              <a:latin typeface="Arial"/>
            </a:endParaRPr>
          </a:p>
          <a:p>
            <a:pPr>
              <a:lnSpc>
                <a:spcPct val="150000"/>
              </a:lnSpc>
            </a:pPr>
            <a:endParaRPr lang="en-IN" sz="1800" b="0" strike="noStrike" spc="-1">
              <a:latin typeface="Arial"/>
            </a:endParaRPr>
          </a:p>
        </p:txBody>
      </p:sp>
      <p:sp>
        <p:nvSpPr>
          <p:cNvPr id="200" name="CustomShape 2"/>
          <p:cNvSpPr/>
          <p:nvPr/>
        </p:nvSpPr>
        <p:spPr>
          <a:xfrm>
            <a:off x="838080" y="990720"/>
            <a:ext cx="7848000" cy="5301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latin typeface="Lucida Bright"/>
                <a:ea typeface="DejaVu Sans"/>
              </a:rPr>
              <a:t>1.Introduction</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1.1 History of UNIX</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UNIX is an Operating System (OS).</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UNIX was developed about 40 years ago i.e., 1969 at T&amp; Bell                      	Labs by Ken Thompson and Dennis Ritchie.</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It is a Command Line Interpreter.</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It was developed for the Mini-Computers as a time sharing system.</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UNIX was the predecessor of LINUX.</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1.2  History of  LINUX</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LINUX was created by Linus Torvalds in 1991.</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LINUX is a open source.</a:t>
            </a:r>
            <a:endParaRPr lang="en-IN" sz="1800" b="0" strike="noStrike" spc="-1">
              <a:latin typeface="Arial"/>
            </a:endParaRPr>
          </a:p>
          <a:p>
            <a:pPr marL="216000" indent="-215640">
              <a:lnSpc>
                <a:spcPct val="100000"/>
              </a:lnSpc>
              <a:buClr>
                <a:srgbClr val="000000"/>
              </a:buClr>
              <a:buFont typeface="Arial"/>
              <a:buChar char="•"/>
            </a:pPr>
            <a:r>
              <a:rPr lang="en-IN" sz="1800" b="0" strike="noStrike" spc="-1">
                <a:solidFill>
                  <a:srgbClr val="000000"/>
                </a:solidFill>
                <a:latin typeface="Lucida Bright"/>
                <a:ea typeface="DejaVu Sans"/>
              </a:rPr>
              <a:t>  LINUX is a variant of UNIX.</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endParaRPr lang="en-IN" sz="1800" b="0" strike="noStrike" spc="-1">
              <a:latin typeface="Arial"/>
            </a:endParaRPr>
          </a:p>
          <a:p>
            <a:pPr>
              <a:lnSpc>
                <a:spcPct val="100000"/>
              </a:lnSpc>
            </a:pPr>
            <a:endParaRPr lang="en-IN" sz="1800" b="0" strike="noStrike" spc="-1">
              <a:latin typeface="Arial"/>
            </a:endParaRPr>
          </a:p>
        </p:txBody>
      </p:sp>
      <p:sp>
        <p:nvSpPr>
          <p:cNvPr id="201" name="CustomShape 3"/>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50000"/>
              </a:lnSpc>
            </a:pPr>
            <a:endParaRPr lang="en-IN" sz="1800" b="0" strike="noStrike" spc="-1">
              <a:latin typeface="Arial"/>
            </a:endParaRPr>
          </a:p>
          <a:p>
            <a:pPr algn="ctr">
              <a:lnSpc>
                <a:spcPct val="150000"/>
              </a:lnSpc>
            </a:pPr>
            <a:r>
              <a:rPr lang="en-IN" sz="4000" b="1" strike="noStrike" spc="-1">
                <a:solidFill>
                  <a:srgbClr val="000000"/>
                </a:solidFill>
                <a:latin typeface="Calibri"/>
                <a:ea typeface="DejaVu Sans"/>
              </a:rPr>
              <a:t>Introduction</a:t>
            </a:r>
            <a:endParaRPr lang="en-IN" sz="4000" b="0" strike="noStrike" spc="-1">
              <a:latin typeface="Arial"/>
            </a:endParaRPr>
          </a:p>
          <a:p>
            <a:pPr algn="ctr">
              <a:lnSpc>
                <a:spcPct val="150000"/>
              </a:lnSpc>
            </a:pPr>
            <a:endParaRPr lang="en-IN" sz="4000" b="0" strike="noStrike" spc="-1">
              <a:latin typeface="Arial"/>
            </a:endParaRPr>
          </a:p>
        </p:txBody>
      </p:sp>
      <p:sp>
        <p:nvSpPr>
          <p:cNvPr id="202"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DB07759-3408-4745-B1E7-4171C54BDB1A}" type="slidenum">
              <a:rPr lang="en-IN" sz="1200" b="0" strike="noStrike" spc="-1">
                <a:solidFill>
                  <a:srgbClr val="8B8B8B"/>
                </a:solidFill>
                <a:latin typeface="Arial"/>
                <a:ea typeface="DejaVu Sans"/>
              </a:rPr>
              <a:pPr algn="r">
                <a:lnSpc>
                  <a:spcPct val="100000"/>
                </a:lnSpc>
              </a:pPr>
              <a:t>1</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C218D0B-730A-463F-85B0-9B3688E85883}" type="slidenum">
              <a:rPr lang="en-IN" sz="1200" b="1" strike="noStrike" spc="-1">
                <a:solidFill>
                  <a:srgbClr val="000000"/>
                </a:solidFill>
                <a:latin typeface="Times New Roman"/>
                <a:ea typeface="DejaVu Sans"/>
              </a:rPr>
              <a:pPr algn="r">
                <a:lnSpc>
                  <a:spcPct val="100000"/>
                </a:lnSpc>
              </a:pPr>
              <a:t>10</a:t>
            </a:fld>
            <a:endParaRPr lang="en-IN" sz="1200" b="0" strike="noStrike" spc="-1">
              <a:latin typeface="Arial"/>
            </a:endParaRPr>
          </a:p>
        </p:txBody>
      </p:sp>
      <p:sp>
        <p:nvSpPr>
          <p:cNvPr id="236" name="CustomShape 2"/>
          <p:cNvSpPr/>
          <p:nvPr/>
        </p:nvSpPr>
        <p:spPr>
          <a:xfrm>
            <a:off x="0" y="0"/>
            <a:ext cx="9143280" cy="990000"/>
          </a:xfrm>
          <a:prstGeom prst="rect">
            <a:avLst/>
          </a:prstGeom>
          <a:ln>
            <a:round/>
          </a:ln>
        </p:spPr>
        <p:style>
          <a:lnRef idx="2">
            <a:schemeClr val="dk1"/>
          </a:lnRef>
          <a:fillRef idx="1">
            <a:schemeClr val="lt1"/>
          </a:fillRef>
          <a:effectRef idx="0">
            <a:schemeClr val="dk1"/>
          </a:effectRef>
          <a:fontRef idx="minor"/>
        </p:style>
      </p:sp>
      <p:sp>
        <p:nvSpPr>
          <p:cNvPr id="237" name="CustomShape 3"/>
          <p:cNvSpPr/>
          <p:nvPr/>
        </p:nvSpPr>
        <p:spPr>
          <a:xfrm>
            <a:off x="2964240" y="152280"/>
            <a:ext cx="2773080" cy="1308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4000" b="0" strike="noStrike" spc="-1">
                <a:solidFill>
                  <a:srgbClr val="000000"/>
                </a:solidFill>
                <a:latin typeface="Arial"/>
                <a:ea typeface="DejaVu Sans"/>
              </a:rPr>
              <a:t>Commands</a:t>
            </a:r>
            <a:endParaRPr lang="en-IN" sz="4000" b="0" strike="noStrike" spc="-1">
              <a:latin typeface="Arial"/>
            </a:endParaRPr>
          </a:p>
          <a:p>
            <a:pPr>
              <a:lnSpc>
                <a:spcPct val="100000"/>
              </a:lnSpc>
            </a:pPr>
            <a:endParaRPr lang="en-IN" sz="4000" b="0" strike="noStrike" spc="-1">
              <a:latin typeface="Arial"/>
            </a:endParaRPr>
          </a:p>
        </p:txBody>
      </p:sp>
      <p:sp>
        <p:nvSpPr>
          <p:cNvPr id="238" name="CustomShape 4"/>
          <p:cNvSpPr/>
          <p:nvPr/>
        </p:nvSpPr>
        <p:spPr>
          <a:xfrm>
            <a:off x="8229600" y="6400800"/>
            <a:ext cx="183600" cy="366120"/>
          </a:xfrm>
          <a:prstGeom prst="rect">
            <a:avLst/>
          </a:prstGeom>
          <a:noFill/>
          <a:ln w="9360">
            <a:noFill/>
          </a:ln>
        </p:spPr>
        <p:style>
          <a:lnRef idx="0">
            <a:scrgbClr r="0" g="0" b="0"/>
          </a:lnRef>
          <a:fillRef idx="0">
            <a:scrgbClr r="0" g="0" b="0"/>
          </a:fillRef>
          <a:effectRef idx="0">
            <a:scrgbClr r="0" g="0" b="0"/>
          </a:effectRef>
          <a:fontRef idx="minor"/>
        </p:style>
      </p:sp>
      <p:sp>
        <p:nvSpPr>
          <p:cNvPr id="239" name="CustomShape 5"/>
          <p:cNvSpPr/>
          <p:nvPr/>
        </p:nvSpPr>
        <p:spPr>
          <a:xfrm>
            <a:off x="304920" y="1302840"/>
            <a:ext cx="8381160" cy="5851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50000"/>
              </a:lnSpc>
            </a:pPr>
            <a:r>
              <a:rPr lang="en-IN" sz="1800" b="0" strike="noStrike" spc="-1">
                <a:solidFill>
                  <a:srgbClr val="FF0000"/>
                </a:solidFill>
                <a:latin typeface="Lucida Bright"/>
                <a:ea typeface="DejaVu Sans"/>
              </a:rPr>
              <a:t>ln COMMAND: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ln command is used to create link to a file (or) directory.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  ln [options] existingfile(or directory)name newfile(or directory)name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ln history for the file history in the form of the name indianhistory.</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Types: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1 sybolic link</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2. Hard Link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Symbolic link: it is coated by using –s option. It represents logical file some where else in the system.</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ln –s file1 dir1</a:t>
            </a:r>
            <a:endParaRPr lang="en-IN" sz="1800" b="0" strike="noStrike" spc="-1">
              <a:latin typeface="Arial"/>
            </a:endParaRPr>
          </a:p>
          <a:p>
            <a:pPr>
              <a:lnSpc>
                <a:spcPct val="150000"/>
              </a:lnSpc>
            </a:pPr>
            <a:endParaRPr lang="en-IN" sz="1800" b="0" strike="noStrike" spc="-1">
              <a:latin typeface="Arial"/>
            </a:endParaRPr>
          </a:p>
          <a:p>
            <a:pPr marL="514440" indent="-513720" algn="just">
              <a:lnSpc>
                <a:spcPct val="15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457200"/>
            <a:ext cx="8229240" cy="5124600"/>
          </a:xfrm>
        </p:spPr>
        <p:txBody>
          <a:bodyPr anchor="t"/>
          <a:lstStyle/>
          <a:p>
            <a:r>
              <a:rPr lang="en-US" dirty="0" smtClean="0"/>
              <a:t>To </a:t>
            </a:r>
            <a:r>
              <a:rPr lang="en-US" dirty="0"/>
              <a:t>display the names of files that contain a pattern</a:t>
            </a:r>
            <a:r>
              <a:rPr lang="en-US" dirty="0" smtClean="0"/>
              <a:t>:</a:t>
            </a:r>
          </a:p>
          <a:p>
            <a:endParaRPr lang="en-US" dirty="0"/>
          </a:p>
          <a:p>
            <a:r>
              <a:rPr lang="en-US" dirty="0" smtClean="0"/>
              <a:t>$  </a:t>
            </a:r>
            <a:r>
              <a:rPr lang="en-US" dirty="0" err="1" smtClean="0"/>
              <a:t>fgrep</a:t>
            </a:r>
            <a:r>
              <a:rPr lang="en-US" dirty="0" smtClean="0"/>
              <a:t>  </a:t>
            </a:r>
            <a:r>
              <a:rPr lang="en-US" dirty="0" smtClean="0">
                <a:hlinkClick r:id="rId2"/>
              </a:rPr>
              <a:t>-l</a:t>
            </a:r>
            <a:r>
              <a:rPr lang="en-US" dirty="0" smtClean="0"/>
              <a:t>   "</a:t>
            </a:r>
            <a:r>
              <a:rPr lang="en-US" dirty="0" err="1" smtClean="0"/>
              <a:t>strcpy</a:t>
            </a:r>
            <a:r>
              <a:rPr lang="en-US" dirty="0" smtClean="0"/>
              <a:t>“  *.c</a:t>
            </a:r>
          </a:p>
          <a:p>
            <a:endParaRPr lang="en-US" dirty="0"/>
          </a:p>
          <a:p>
            <a:r>
              <a:rPr lang="en-US" dirty="0" smtClean="0"/>
              <a:t>This </a:t>
            </a:r>
            <a:r>
              <a:rPr lang="en-US" dirty="0"/>
              <a:t>searches the files in the current directory that end with .</a:t>
            </a:r>
            <a:r>
              <a:rPr lang="en-US" dirty="0" err="1"/>
              <a:t>cand</a:t>
            </a:r>
            <a:r>
              <a:rPr lang="en-US" dirty="0"/>
              <a:t> displays the names of those files that contain the </a:t>
            </a:r>
            <a:r>
              <a:rPr lang="en-US" dirty="0" err="1"/>
              <a:t>strcpy</a:t>
            </a:r>
            <a:r>
              <a:rPr lang="en-US" dirty="0"/>
              <a:t> string</a:t>
            </a:r>
            <a:r>
              <a:rPr lang="en-US" dirty="0" smtClean="0"/>
              <a:t>.</a:t>
            </a:r>
          </a:p>
          <a:p>
            <a:endParaRPr lang="en-US" dirty="0"/>
          </a:p>
          <a:p>
            <a:endParaRPr lang="en-US" dirty="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0" y="838080"/>
            <a:ext cx="9143280" cy="528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1" strike="noStrike" spc="-1">
                <a:solidFill>
                  <a:srgbClr val="000000"/>
                </a:solidFill>
                <a:latin typeface="Lucida Bright"/>
                <a:ea typeface="DejaVu Sans"/>
              </a:rPr>
              <a:t>Cut: </a:t>
            </a:r>
            <a:r>
              <a:rPr lang="en-IN" sz="1800" b="0" strike="noStrike" spc="-1">
                <a:solidFill>
                  <a:srgbClr val="000000"/>
                </a:solidFill>
                <a:latin typeface="Lucida Bright"/>
                <a:ea typeface="DejaVu Sans"/>
              </a:rPr>
              <a:t>slitting the file vertically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U can slice a file vertically with cut command.</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Cutting columns(-c):</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Cut with –c option cuts the columns.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To extract first 4 columns of the group file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$cut –c 1-4 group1</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The specification –c 1-4 cuts columns 1 to 4.</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Cutting fields: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To cut 1</a:t>
            </a:r>
            <a:r>
              <a:rPr lang="en-IN" sz="1800" b="0" strike="noStrike" spc="-1" baseline="30000">
                <a:solidFill>
                  <a:srgbClr val="000000"/>
                </a:solidFill>
                <a:latin typeface="Lucida Bright"/>
                <a:ea typeface="DejaVu Sans"/>
              </a:rPr>
              <a:t>st</a:t>
            </a:r>
            <a:r>
              <a:rPr lang="en-IN" sz="1800" b="0" strike="noStrike" spc="-1">
                <a:solidFill>
                  <a:srgbClr val="000000"/>
                </a:solidFill>
                <a:latin typeface="Lucida Bright"/>
                <a:ea typeface="DejaVu Sans"/>
              </a:rPr>
              <a:t> and 3</a:t>
            </a:r>
            <a:r>
              <a:rPr lang="en-IN" sz="1800" b="0" strike="noStrike" spc="-1" baseline="30000">
                <a:solidFill>
                  <a:srgbClr val="000000"/>
                </a:solidFill>
                <a:latin typeface="Lucida Bright"/>
                <a:ea typeface="DejaVu Sans"/>
              </a:rPr>
              <a:t>rd</a:t>
            </a:r>
            <a:r>
              <a:rPr lang="en-IN" sz="1800" b="0" strike="noStrike" spc="-1">
                <a:solidFill>
                  <a:srgbClr val="000000"/>
                </a:solidFill>
                <a:latin typeface="Lucida Bright"/>
                <a:ea typeface="DejaVu Sans"/>
              </a:rPr>
              <a:t> fields use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$cut –d: -f1,3 group1</a:t>
            </a: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418"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B450D2A-1547-48C9-818B-5977F10D351E}" type="slidenum">
              <a:rPr lang="en-IN" sz="1200" b="0" strike="noStrike" spc="-1">
                <a:solidFill>
                  <a:srgbClr val="8B8B8B"/>
                </a:solidFill>
                <a:latin typeface="Arial"/>
                <a:ea typeface="DejaVu Sans"/>
              </a:rPr>
              <a:pPr algn="r">
                <a:lnSpc>
                  <a:spcPct val="100000"/>
                </a:lnSpc>
              </a:pPr>
              <a:t>101</a:t>
            </a:fld>
            <a:endParaRPr lang="en-IN" sz="1200" b="0" strike="noStrike" spc="-1">
              <a:latin typeface="Arial"/>
            </a:endParaRPr>
          </a:p>
        </p:txBody>
      </p:sp>
      <p:sp>
        <p:nvSpPr>
          <p:cNvPr id="419"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4000" b="0" strike="noStrike" spc="-1" dirty="0" smtClean="0">
              <a:solidFill>
                <a:srgbClr val="000000"/>
              </a:solidFill>
              <a:latin typeface="Calibri"/>
              <a:ea typeface="DejaVu Sans"/>
            </a:endParaRPr>
          </a:p>
          <a:p>
            <a:pPr algn="ctr">
              <a:lnSpc>
                <a:spcPct val="100000"/>
              </a:lnSpc>
            </a:pPr>
            <a:r>
              <a:rPr lang="en-IN" sz="4000" b="0" strike="noStrike" spc="-1" dirty="0" smtClean="0">
                <a:solidFill>
                  <a:srgbClr val="000000"/>
                </a:solidFill>
                <a:latin typeface="Calibri"/>
                <a:ea typeface="DejaVu Sans"/>
              </a:rPr>
              <a:t>Text </a:t>
            </a:r>
            <a:r>
              <a:rPr lang="en-IN" sz="4000" b="0" strike="noStrike" spc="-1" dirty="0">
                <a:solidFill>
                  <a:srgbClr val="000000"/>
                </a:solidFill>
                <a:latin typeface="Calibri"/>
                <a:ea typeface="DejaVu Sans"/>
              </a:rPr>
              <a:t>processing utilities </a:t>
            </a: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0" y="914400"/>
            <a:ext cx="9143280" cy="6628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1" strike="noStrike" spc="-1" dirty="0">
                <a:solidFill>
                  <a:srgbClr val="000000"/>
                </a:solidFill>
                <a:latin typeface="Lucida Bright"/>
                <a:ea typeface="DejaVu Sans"/>
              </a:rPr>
              <a:t>Paste: </a:t>
            </a:r>
            <a:r>
              <a:rPr lang="en-IN" sz="1800" b="0" strike="noStrike" spc="-1" dirty="0">
                <a:solidFill>
                  <a:srgbClr val="000000"/>
                </a:solidFill>
                <a:latin typeface="Lucida Bright"/>
                <a:ea typeface="DejaVu Sans"/>
              </a:rPr>
              <a:t>pasting files</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What u cut with the cut can be pasted back with paste command-but vertically rather than horizontally. u can view two files side by side by pasting them.</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To join two files calc.lst and result.lst use</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 $paste –d= calc.lst result.lst</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1" strike="noStrike" spc="-1" dirty="0">
                <a:solidFill>
                  <a:srgbClr val="000000"/>
                </a:solidFill>
                <a:latin typeface="Lucida Bright"/>
                <a:ea typeface="DejaVu Sans"/>
              </a:rPr>
              <a:t>Join:</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is a command in Unix-like operating systems that merges the lines of two sorted text files based on the presence of a common field.</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The join command takes as input two text files and a number of options. If no command-line argument is given, this command looks for a pair of lines from the two files having the same first field (a sequence of characters that are different from space), and outputs a line composed of the first field followed by the rest of the two lines.</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$join file1 file2</a:t>
            </a:r>
            <a:endParaRPr lang="en-IN" sz="1800" b="0" strike="noStrike" spc="-1" dirty="0">
              <a:latin typeface="Arial"/>
            </a:endParaRPr>
          </a:p>
          <a:p>
            <a:pPr>
              <a:lnSpc>
                <a:spcPct val="150000"/>
              </a:lnSpc>
              <a:spcBef>
                <a:spcPts val="360"/>
              </a:spcBef>
            </a:pPr>
            <a:endParaRPr lang="en-IN" sz="1800" b="0" strike="noStrike" spc="-1" dirty="0">
              <a:latin typeface="Arial"/>
            </a:endParaRPr>
          </a:p>
          <a:p>
            <a:pPr>
              <a:lnSpc>
                <a:spcPct val="150000"/>
              </a:lnSpc>
              <a:spcBef>
                <a:spcPts val="360"/>
              </a:spcBef>
            </a:pPr>
            <a:endParaRPr lang="en-IN" sz="1800" b="0" strike="noStrike" spc="-1" dirty="0">
              <a:latin typeface="Arial"/>
            </a:endParaRPr>
          </a:p>
        </p:txBody>
      </p:sp>
      <p:sp>
        <p:nvSpPr>
          <p:cNvPr id="421"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27DACA4-09C8-492E-BACF-A8A367E599BD}" type="slidenum">
              <a:rPr lang="en-IN" sz="1200" b="0" strike="noStrike" spc="-1">
                <a:solidFill>
                  <a:srgbClr val="8B8B8B"/>
                </a:solidFill>
                <a:latin typeface="Arial"/>
                <a:ea typeface="DejaVu Sans"/>
              </a:rPr>
              <a:pPr algn="r">
                <a:lnSpc>
                  <a:spcPct val="100000"/>
                </a:lnSpc>
              </a:pPr>
              <a:t>102</a:t>
            </a:fld>
            <a:endParaRPr lang="en-IN" sz="1200" b="0" strike="noStrike" spc="-1">
              <a:latin typeface="Arial"/>
            </a:endParaRPr>
          </a:p>
        </p:txBody>
      </p:sp>
      <p:sp>
        <p:nvSpPr>
          <p:cNvPr id="422"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Text processing utilities</a:t>
            </a:r>
            <a:endParaRPr lang="en-IN" sz="4000" b="0" strike="noStrike" spc="-1">
              <a:latin typeface="Arial"/>
            </a:endParaRPr>
          </a:p>
          <a:p>
            <a:pPr algn="ctr">
              <a:lnSpc>
                <a:spcPct val="100000"/>
              </a:lnSpc>
            </a:pP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6248400"/>
          </a:xfrm>
        </p:spPr>
        <p:txBody>
          <a:bodyPr anchor="t">
            <a:normAutofit/>
          </a:bodyPr>
          <a:lstStyle/>
          <a:p>
            <a:pPr>
              <a:buFont typeface="Wingdings" pitchFamily="2" charset="2"/>
              <a:buChar char="Ø"/>
            </a:pPr>
            <a:r>
              <a:rPr lang="en-US" sz="2000" b="1" dirty="0"/>
              <a:t>join</a:t>
            </a:r>
            <a:r>
              <a:rPr lang="en-US" sz="2000" dirty="0"/>
              <a:t> command is used to join the two files based on a </a:t>
            </a:r>
            <a:r>
              <a:rPr lang="en-US" sz="2000" b="1" dirty="0"/>
              <a:t>key field present in both the files</a:t>
            </a:r>
            <a:r>
              <a:rPr lang="en-US" sz="2000" dirty="0"/>
              <a:t>. The input file can be separated by white space or any delimiter</a:t>
            </a:r>
            <a:r>
              <a:rPr lang="en-US" sz="2000" dirty="0" smtClean="0"/>
              <a:t>.</a:t>
            </a:r>
          </a:p>
          <a:p>
            <a:pPr>
              <a:buFont typeface="Wingdings" pitchFamily="2" charset="2"/>
              <a:buChar char="Ø"/>
            </a:pPr>
            <a:endParaRPr lang="en-US" sz="2000" dirty="0"/>
          </a:p>
          <a:p>
            <a:r>
              <a:rPr lang="en-US" sz="2000" dirty="0" smtClean="0"/>
              <a:t>Syntax: </a:t>
            </a:r>
            <a:r>
              <a:rPr lang="en-US" sz="2000" b="1" dirty="0" smtClean="0"/>
              <a:t>join [OPTION] FILE1 FILE2</a:t>
            </a:r>
          </a:p>
          <a:p>
            <a:endParaRPr lang="en-US" sz="2000" b="1" dirty="0"/>
          </a:p>
          <a:p>
            <a:r>
              <a:rPr lang="en-US" sz="2000" b="1" dirty="0" smtClean="0"/>
              <a:t>Ex: </a:t>
            </a:r>
          </a:p>
          <a:p>
            <a:endParaRPr lang="en-US" sz="2000" b="1" dirty="0"/>
          </a:p>
          <a:p>
            <a:r>
              <a:rPr lang="en-US" sz="2000" b="1" dirty="0" smtClean="0"/>
              <a:t>$cat file1.txt</a:t>
            </a:r>
            <a:r>
              <a:rPr lang="en-US" sz="2000" dirty="0" smtClean="0"/>
              <a:t> </a:t>
            </a:r>
          </a:p>
          <a:p>
            <a:r>
              <a:rPr lang="en-US" sz="2000" dirty="0" smtClean="0"/>
              <a:t>1 AAYUSH</a:t>
            </a:r>
          </a:p>
          <a:p>
            <a:r>
              <a:rPr lang="en-US" sz="2000" dirty="0" smtClean="0"/>
              <a:t>2 APAAR </a:t>
            </a:r>
          </a:p>
          <a:p>
            <a:r>
              <a:rPr lang="en-US" sz="2000" dirty="0" smtClean="0"/>
              <a:t>3 HEMANT</a:t>
            </a:r>
          </a:p>
          <a:p>
            <a:r>
              <a:rPr lang="en-US" sz="2000" dirty="0" smtClean="0"/>
              <a:t> 4 KARTIK</a:t>
            </a:r>
          </a:p>
          <a:p>
            <a:endParaRPr lang="en-US" sz="2000" dirty="0"/>
          </a:p>
          <a:p>
            <a:r>
              <a:rPr lang="en-US" sz="2000" dirty="0" smtClean="0"/>
              <a:t> // displaying contents of second file // </a:t>
            </a:r>
          </a:p>
          <a:p>
            <a:r>
              <a:rPr lang="en-US" sz="2000" b="1" dirty="0" smtClean="0"/>
              <a:t>$cat file2.txt</a:t>
            </a:r>
            <a:r>
              <a:rPr lang="en-US" sz="2000" dirty="0" smtClean="0"/>
              <a:t> </a:t>
            </a:r>
          </a:p>
          <a:p>
            <a:r>
              <a:rPr lang="en-US" sz="2000" dirty="0" smtClean="0"/>
              <a:t>1 101 </a:t>
            </a:r>
          </a:p>
          <a:p>
            <a:r>
              <a:rPr lang="en-US" sz="2000" dirty="0" smtClean="0"/>
              <a:t>2 102</a:t>
            </a:r>
          </a:p>
          <a:p>
            <a:r>
              <a:rPr lang="en-US" sz="2000" dirty="0" smtClean="0"/>
              <a:t> 3 103</a:t>
            </a:r>
          </a:p>
          <a:p>
            <a:r>
              <a:rPr lang="en-US" sz="2000" dirty="0" smtClean="0"/>
              <a:t> 4 104</a:t>
            </a:r>
            <a:endParaRPr 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lstStyle/>
          <a:p>
            <a:pPr fontAlgn="base"/>
            <a:r>
              <a:rPr lang="en-US" dirty="0"/>
              <a:t>Now, in order to combine two files the files must have some common field. In this case, we have the numbering 1, 2... as the common field in both the files.</a:t>
            </a:r>
          </a:p>
          <a:p>
            <a:pPr fontAlgn="base"/>
            <a:r>
              <a:rPr lang="en-US" b="1" dirty="0"/>
              <a:t>NOTE : </a:t>
            </a:r>
            <a:r>
              <a:rPr lang="en-US" dirty="0"/>
              <a:t>When using join command, both the input files should be sorted on the KEY on which we are going to join the files</a:t>
            </a:r>
            <a:r>
              <a:rPr lang="en-US" dirty="0" smtClean="0"/>
              <a:t>.</a:t>
            </a:r>
          </a:p>
          <a:p>
            <a:pPr fontAlgn="base"/>
            <a:endParaRPr lang="en-US" dirty="0"/>
          </a:p>
          <a:p>
            <a:pPr fontAlgn="base"/>
            <a:endParaRPr lang="en-US" dirty="0"/>
          </a:p>
          <a:p>
            <a:r>
              <a:rPr lang="en-US" b="1" dirty="0" smtClean="0"/>
              <a:t>$   join file1.txt file2.txt</a:t>
            </a:r>
            <a:r>
              <a:rPr lang="en-US" dirty="0" smtClean="0"/>
              <a:t> </a:t>
            </a:r>
          </a:p>
          <a:p>
            <a:r>
              <a:rPr lang="en-US" dirty="0" smtClean="0"/>
              <a:t>1 AAYUSH   101 </a:t>
            </a:r>
          </a:p>
          <a:p>
            <a:r>
              <a:rPr lang="en-US" dirty="0" smtClean="0"/>
              <a:t>2 APAAR      102</a:t>
            </a:r>
          </a:p>
          <a:p>
            <a:r>
              <a:rPr lang="en-US" dirty="0" smtClean="0"/>
              <a:t> 3 HEMANT   103</a:t>
            </a:r>
          </a:p>
          <a:p>
            <a:r>
              <a:rPr lang="en-US" dirty="0" smtClean="0"/>
              <a:t> 4 KARTIK     104</a:t>
            </a:r>
          </a:p>
          <a:p>
            <a:endParaRPr lang="en-US" dirty="0"/>
          </a:p>
          <a:p>
            <a:r>
              <a:rPr lang="en-US" dirty="0" smtClean="0"/>
              <a:t>// by default join command takes the first column as the key to join as in the above case //</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normAutofit/>
          </a:bodyPr>
          <a:lstStyle/>
          <a:p>
            <a:r>
              <a:rPr lang="en-US" sz="2000" b="1" dirty="0" smtClean="0">
                <a:latin typeface="Times New Roman" pitchFamily="18" charset="0"/>
                <a:cs typeface="Times New Roman" pitchFamily="18" charset="0"/>
              </a:rPr>
              <a:t>using </a:t>
            </a:r>
            <a:r>
              <a:rPr lang="en-US" sz="2000" b="1" dirty="0">
                <a:latin typeface="Times New Roman" pitchFamily="18" charset="0"/>
                <a:cs typeface="Times New Roman" pitchFamily="18" charset="0"/>
              </a:rPr>
              <a:t>-a FILENUM option :</a:t>
            </a:r>
            <a:r>
              <a:rPr lang="en-US" sz="2000" dirty="0">
                <a:latin typeface="Times New Roman" pitchFamily="18" charset="0"/>
                <a:cs typeface="Times New Roman" pitchFamily="18" charset="0"/>
              </a:rPr>
              <a:t> Now, sometimes it is possible that one of the files contain extra fields so what join command does in that case is that by default, it only prints </a:t>
            </a:r>
            <a:r>
              <a:rPr lang="en-US" sz="2000" dirty="0" err="1">
                <a:latin typeface="Times New Roman" pitchFamily="18" charset="0"/>
                <a:cs typeface="Times New Roman" pitchFamily="18" charset="0"/>
              </a:rPr>
              <a:t>pairable</a:t>
            </a:r>
            <a:r>
              <a:rPr lang="en-US" sz="2000" dirty="0">
                <a:latin typeface="Times New Roman" pitchFamily="18" charset="0"/>
                <a:cs typeface="Times New Roman" pitchFamily="18" charset="0"/>
              </a:rPr>
              <a:t> lines. For example, even if file file1.txt contains an extra field provided that the contents of file2.txt are same then the output produced by join command would be same</a:t>
            </a:r>
            <a:r>
              <a:rPr lang="en-US" sz="2000" dirty="0" smtClean="0">
                <a:latin typeface="Times New Roman" pitchFamily="18" charset="0"/>
                <a:cs typeface="Times New Roman" pitchFamily="18" charset="0"/>
              </a:rPr>
              <a:t>:</a:t>
            </a:r>
          </a:p>
          <a:p>
            <a:r>
              <a:rPr lang="en-US" sz="2000" b="1" dirty="0" smtClean="0"/>
              <a:t>$cat file1.txt</a:t>
            </a:r>
            <a:r>
              <a:rPr lang="en-US" sz="2000" dirty="0" smtClean="0"/>
              <a:t> </a:t>
            </a:r>
          </a:p>
          <a:p>
            <a:r>
              <a:rPr lang="en-US" sz="2000" dirty="0" smtClean="0"/>
              <a:t>1 AAYUSH </a:t>
            </a:r>
          </a:p>
          <a:p>
            <a:r>
              <a:rPr lang="en-US" sz="2000" dirty="0" smtClean="0"/>
              <a:t>2 APAAR </a:t>
            </a:r>
          </a:p>
          <a:p>
            <a:r>
              <a:rPr lang="en-US" sz="2000" dirty="0" smtClean="0"/>
              <a:t>3 HEMANT</a:t>
            </a:r>
          </a:p>
          <a:p>
            <a:r>
              <a:rPr lang="en-US" sz="2000" dirty="0" smtClean="0"/>
              <a:t> 4 KARTIK</a:t>
            </a:r>
          </a:p>
          <a:p>
            <a:r>
              <a:rPr lang="en-US" sz="2000" dirty="0" smtClean="0"/>
              <a:t> 5 DEEPAK </a:t>
            </a:r>
          </a:p>
          <a:p>
            <a:r>
              <a:rPr lang="en-US" sz="2000" dirty="0" smtClean="0"/>
              <a:t>//displaying contents of file2.txt// </a:t>
            </a:r>
          </a:p>
          <a:p>
            <a:r>
              <a:rPr lang="en-US" sz="2000" b="1" dirty="0" smtClean="0"/>
              <a:t>$cat file2.txt</a:t>
            </a:r>
            <a:r>
              <a:rPr lang="en-US" sz="2000" dirty="0" smtClean="0"/>
              <a:t> </a:t>
            </a:r>
          </a:p>
          <a:p>
            <a:r>
              <a:rPr lang="en-US" sz="2000" dirty="0" smtClean="0"/>
              <a:t>1 101 </a:t>
            </a:r>
          </a:p>
          <a:p>
            <a:r>
              <a:rPr lang="en-US" sz="2000" dirty="0" smtClean="0"/>
              <a:t>2 102 </a:t>
            </a:r>
          </a:p>
          <a:p>
            <a:r>
              <a:rPr lang="en-US" sz="2000" dirty="0" smtClean="0"/>
              <a:t>3 103 </a:t>
            </a:r>
          </a:p>
          <a:p>
            <a:r>
              <a:rPr lang="en-US" sz="2000" dirty="0" smtClean="0"/>
              <a:t>4 104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228600"/>
            <a:ext cx="8229240" cy="6400800"/>
          </a:xfrm>
        </p:spPr>
        <p:txBody>
          <a:bodyPr anchor="t">
            <a:normAutofit/>
          </a:bodyPr>
          <a:lstStyle/>
          <a:p>
            <a:r>
              <a:rPr lang="en-US" dirty="0" smtClean="0"/>
              <a:t> </a:t>
            </a:r>
            <a:r>
              <a:rPr lang="en-US" b="1" dirty="0" smtClean="0"/>
              <a:t>$join file1.txt file2.txt</a:t>
            </a:r>
            <a:r>
              <a:rPr lang="en-US" dirty="0" smtClean="0"/>
              <a:t> </a:t>
            </a:r>
          </a:p>
          <a:p>
            <a:endParaRPr lang="en-US" dirty="0" smtClean="0"/>
          </a:p>
          <a:p>
            <a:r>
              <a:rPr lang="en-US" dirty="0" smtClean="0"/>
              <a:t>1 AAYUSH 101 </a:t>
            </a:r>
          </a:p>
          <a:p>
            <a:r>
              <a:rPr lang="en-US" dirty="0" smtClean="0"/>
              <a:t>2 APAAR    102 </a:t>
            </a:r>
          </a:p>
          <a:p>
            <a:r>
              <a:rPr lang="en-US" dirty="0" smtClean="0"/>
              <a:t> HEMANT   103 </a:t>
            </a:r>
          </a:p>
          <a:p>
            <a:r>
              <a:rPr lang="en-US" dirty="0" smtClean="0"/>
              <a:t>4 KARTIK    104 </a:t>
            </a:r>
          </a:p>
          <a:p>
            <a:r>
              <a:rPr lang="en-US" dirty="0" smtClean="0"/>
              <a:t/>
            </a:r>
            <a:br>
              <a:rPr lang="en-US" dirty="0" smtClean="0"/>
            </a:br>
            <a:r>
              <a:rPr lang="en-US" dirty="0" smtClean="0"/>
              <a:t>// although file1.txt has extra field the output is not affected cause the 5 column in file1.txt was </a:t>
            </a:r>
            <a:r>
              <a:rPr lang="en-US" dirty="0" err="1" smtClean="0"/>
              <a:t>unpairable</a:t>
            </a:r>
            <a:r>
              <a:rPr lang="en-US" dirty="0" smtClean="0"/>
              <a:t> with any in file2.txt//</a:t>
            </a:r>
          </a:p>
          <a:p>
            <a:endParaRPr lang="en-US" dirty="0" smtClean="0">
              <a:latin typeface="Times New Roman" pitchFamily="18" charset="0"/>
              <a:cs typeface="Times New Roman" pitchFamily="18" charset="0"/>
            </a:endParaRPr>
          </a:p>
          <a:p>
            <a:r>
              <a:rPr lang="en-US" dirty="0" smtClean="0"/>
              <a:t>/using join with -a option// //1 is used with -a to display the contents of first file passed// </a:t>
            </a:r>
          </a:p>
          <a:p>
            <a:endParaRPr lang="en-US" b="1" dirty="0"/>
          </a:p>
          <a:p>
            <a:r>
              <a:rPr lang="en-US" b="1" dirty="0" smtClean="0"/>
              <a:t>$join file1.txt file2.txt -a 1</a:t>
            </a:r>
          </a:p>
          <a:p>
            <a:endParaRPr lang="en-US" b="1" dirty="0"/>
          </a:p>
          <a:p>
            <a:r>
              <a:rPr lang="en-US" dirty="0" smtClean="0"/>
              <a:t> 1 AAYUSH 101 </a:t>
            </a:r>
          </a:p>
          <a:p>
            <a:r>
              <a:rPr lang="en-US" dirty="0" smtClean="0"/>
              <a:t>2 APAAR 102 </a:t>
            </a:r>
          </a:p>
          <a:p>
            <a:r>
              <a:rPr lang="en-US" dirty="0" smtClean="0"/>
              <a:t>3 HEMANT 103 </a:t>
            </a:r>
          </a:p>
          <a:p>
            <a:r>
              <a:rPr lang="en-US" dirty="0" smtClean="0"/>
              <a:t>4 KARTIK 104</a:t>
            </a:r>
          </a:p>
          <a:p>
            <a:r>
              <a:rPr lang="en-US" dirty="0" smtClean="0"/>
              <a:t> 5 DEEPAK </a:t>
            </a:r>
            <a:br>
              <a:rPr lang="en-US" dirty="0" smtClean="0"/>
            </a:b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6172200"/>
          </a:xfrm>
        </p:spPr>
        <p:txBody>
          <a:bodyPr anchor="t">
            <a:noAutofit/>
          </a:bodyPr>
          <a:lstStyle/>
          <a:p>
            <a:pPr algn="just"/>
            <a:r>
              <a:rPr lang="en-US" sz="2000" b="1" dirty="0"/>
              <a:t>using -v option :</a:t>
            </a:r>
            <a:r>
              <a:rPr lang="en-US" sz="2000" dirty="0"/>
              <a:t> Now, in case you only want to print </a:t>
            </a:r>
            <a:r>
              <a:rPr lang="en-US" sz="2000" dirty="0" err="1"/>
              <a:t>unpairable</a:t>
            </a:r>
            <a:r>
              <a:rPr lang="en-US" sz="2000" dirty="0"/>
              <a:t> lines </a:t>
            </a:r>
            <a:r>
              <a:rPr lang="en-US" sz="2000" i="1" dirty="0" err="1"/>
              <a:t>i.e</a:t>
            </a:r>
            <a:r>
              <a:rPr lang="en-US" sz="2000" dirty="0"/>
              <a:t> suppress the paired lines in output then </a:t>
            </a:r>
            <a:r>
              <a:rPr lang="en-US" sz="2000" b="1" dirty="0"/>
              <a:t>-v option</a:t>
            </a:r>
            <a:r>
              <a:rPr lang="en-US" sz="2000" dirty="0"/>
              <a:t> is used with join command</a:t>
            </a:r>
            <a:r>
              <a:rPr lang="en-US" sz="2000" dirty="0" smtClean="0"/>
              <a:t>.</a:t>
            </a:r>
          </a:p>
          <a:p>
            <a:pPr algn="just"/>
            <a:endParaRPr lang="en-US" sz="2000" dirty="0"/>
          </a:p>
          <a:p>
            <a:pPr algn="just"/>
            <a:r>
              <a:rPr lang="en-US" sz="2000" b="1" dirty="0" smtClean="0"/>
              <a:t>$join file1.txt file2.txt -v 1</a:t>
            </a:r>
            <a:r>
              <a:rPr lang="en-US" sz="2000" dirty="0" smtClean="0"/>
              <a:t> </a:t>
            </a:r>
          </a:p>
          <a:p>
            <a:pPr algn="just"/>
            <a:endParaRPr lang="en-US" sz="2000" dirty="0"/>
          </a:p>
          <a:p>
            <a:pPr algn="just"/>
            <a:r>
              <a:rPr lang="en-US" sz="2000" dirty="0" smtClean="0"/>
              <a:t>5 DEEPAK</a:t>
            </a:r>
          </a:p>
          <a:p>
            <a:pPr algn="just"/>
            <a:endParaRPr lang="en-US" sz="2000" dirty="0"/>
          </a:p>
          <a:p>
            <a:pPr algn="just"/>
            <a:r>
              <a:rPr lang="en-US" sz="2000" b="1" dirty="0"/>
              <a:t>using -1, -2 and -j option :</a:t>
            </a:r>
            <a:r>
              <a:rPr lang="en-US" sz="2000" dirty="0"/>
              <a:t> As we already know that join combines lines of files on a common field, which is first field by </a:t>
            </a:r>
            <a:r>
              <a:rPr lang="en-US" sz="2000" dirty="0" err="1"/>
              <a:t>default.However</a:t>
            </a:r>
            <a:r>
              <a:rPr lang="en-US" sz="2000" dirty="0"/>
              <a:t>, it is not necessary that the common key in the both files always be the first </a:t>
            </a:r>
            <a:r>
              <a:rPr lang="en-US" sz="2000" dirty="0" err="1"/>
              <a:t>column.join</a:t>
            </a:r>
            <a:r>
              <a:rPr lang="en-US" sz="2000" dirty="0"/>
              <a:t> command provides options if the common key is other than the first column</a:t>
            </a:r>
            <a:r>
              <a:rPr lang="en-US" sz="2000" dirty="0" smtClean="0"/>
              <a:t>.</a:t>
            </a:r>
          </a:p>
          <a:p>
            <a:pPr algn="just">
              <a:buFont typeface="Arial" pitchFamily="34" charset="0"/>
              <a:buChar char="•"/>
            </a:pPr>
            <a:r>
              <a:rPr lang="en-US" sz="2000" dirty="0"/>
              <a:t>The -1 and -2 here represents he first and second file and these options requires a numeric argument that refers to the joining field for the corresponding file</a:t>
            </a:r>
            <a:r>
              <a:rPr lang="en-US" sz="2000" dirty="0" smtClean="0"/>
              <a:t>.</a:t>
            </a:r>
          </a:p>
          <a:p>
            <a:pPr algn="just">
              <a:buFont typeface="Arial" pitchFamily="34" charset="0"/>
              <a:buChar char="•"/>
            </a:pP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200800"/>
          </a:xfrm>
        </p:spPr>
        <p:txBody>
          <a:bodyPr anchor="t">
            <a:noAutofit/>
          </a:bodyPr>
          <a:lstStyle/>
          <a:p>
            <a:endParaRPr lang="en-US" sz="2000" b="1" dirty="0" smtClean="0"/>
          </a:p>
          <a:p>
            <a:pPr algn="just">
              <a:buFont typeface="Arial" pitchFamily="34" charset="0"/>
              <a:buChar char="•"/>
            </a:pPr>
            <a:r>
              <a:rPr lang="en-US" sz="2000" b="1" dirty="0" smtClean="0"/>
              <a:t>$cat file1.txt</a:t>
            </a:r>
            <a:r>
              <a:rPr lang="en-US" sz="2000" dirty="0" smtClean="0"/>
              <a:t> </a:t>
            </a:r>
          </a:p>
          <a:p>
            <a:pPr algn="just"/>
            <a:r>
              <a:rPr lang="en-US" sz="2000" dirty="0" smtClean="0"/>
              <a:t>AAYUSH   1 </a:t>
            </a:r>
          </a:p>
          <a:p>
            <a:pPr algn="just"/>
            <a:r>
              <a:rPr lang="en-US" sz="2000" dirty="0" smtClean="0"/>
              <a:t>APAAR      2 </a:t>
            </a:r>
          </a:p>
          <a:p>
            <a:pPr algn="just"/>
            <a:r>
              <a:rPr lang="en-US" sz="2000" dirty="0" smtClean="0"/>
              <a:t>HEMANT   3 </a:t>
            </a:r>
          </a:p>
          <a:p>
            <a:pPr algn="just"/>
            <a:r>
              <a:rPr lang="en-US" sz="2000" dirty="0" smtClean="0"/>
              <a:t>KARTIK     4</a:t>
            </a:r>
          </a:p>
          <a:p>
            <a:endParaRPr lang="en-US" sz="2000" b="1" dirty="0"/>
          </a:p>
          <a:p>
            <a:r>
              <a:rPr lang="en-US" sz="2000" b="1" dirty="0" smtClean="0"/>
              <a:t>cat file2.txt</a:t>
            </a:r>
            <a:r>
              <a:rPr lang="en-US" sz="2000" dirty="0" smtClean="0"/>
              <a:t> </a:t>
            </a:r>
          </a:p>
          <a:p>
            <a:r>
              <a:rPr lang="en-US" sz="2000" dirty="0" smtClean="0"/>
              <a:t>101   1 </a:t>
            </a:r>
          </a:p>
          <a:p>
            <a:r>
              <a:rPr lang="en-US" sz="2000" dirty="0" smtClean="0"/>
              <a:t>102   2 </a:t>
            </a:r>
          </a:p>
          <a:p>
            <a:r>
              <a:rPr lang="en-US" sz="2000" dirty="0" smtClean="0"/>
              <a:t>103   3 </a:t>
            </a:r>
          </a:p>
          <a:p>
            <a:r>
              <a:rPr lang="en-US" sz="2000" dirty="0" smtClean="0"/>
              <a:t>104   4 </a:t>
            </a:r>
          </a:p>
          <a:p>
            <a:endParaRPr lang="en-US" sz="2000" dirty="0" smtClean="0"/>
          </a:p>
          <a:p>
            <a:r>
              <a:rPr lang="en-US" sz="2000" b="1" dirty="0" smtClean="0"/>
              <a:t>$join -1 2 -2 2 file1.txt file2.txt</a:t>
            </a:r>
            <a:r>
              <a:rPr lang="en-US" sz="2000" dirty="0" smtClean="0"/>
              <a:t> </a:t>
            </a:r>
          </a:p>
          <a:p>
            <a:r>
              <a:rPr lang="en-US" sz="2000" dirty="0" smtClean="0"/>
              <a:t>1 AAYUSH  101 </a:t>
            </a:r>
          </a:p>
          <a:p>
            <a:r>
              <a:rPr lang="en-US" sz="2000" dirty="0" smtClean="0"/>
              <a:t>2 APAAR     102 </a:t>
            </a:r>
          </a:p>
          <a:p>
            <a:r>
              <a:rPr lang="en-US" sz="2000" dirty="0" smtClean="0"/>
              <a:t>3 HEMANT  103 </a:t>
            </a:r>
          </a:p>
          <a:p>
            <a:r>
              <a:rPr lang="en-US" sz="2000" dirty="0" smtClean="0"/>
              <a:t>4 KARTIK    104 </a:t>
            </a:r>
          </a:p>
          <a:p>
            <a:endParaRPr lang="en-US" sz="2000" dirty="0"/>
          </a:p>
          <a:p>
            <a:r>
              <a:rPr lang="en-US" sz="2000" dirty="0" smtClean="0"/>
              <a:t>//here -1 2 refers to the use of 2 column of first file as the common field and -2 2 refers to the use of 2 column of second file as the common field for joining//</a:t>
            </a:r>
            <a:endParaRPr 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0" y="914400"/>
            <a:ext cx="9143280" cy="521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The two back up utilities are used in Linux. They are,</a:t>
            </a:r>
            <a:endParaRPr lang="en-IN" sz="1800" b="0" strike="noStrike" spc="-1">
              <a:latin typeface="Arial"/>
            </a:endParaRPr>
          </a:p>
          <a:p>
            <a:pPr marL="343080" indent="-342360">
              <a:lnSpc>
                <a:spcPct val="150000"/>
              </a:lnSpc>
              <a:spcBef>
                <a:spcPts val="360"/>
              </a:spcBef>
              <a:buClr>
                <a:srgbClr val="000000"/>
              </a:buClr>
              <a:buFont typeface="Arial"/>
              <a:buAutoNum type="arabicParenR"/>
            </a:pPr>
            <a:r>
              <a:rPr lang="en-IN" sz="1800" b="0" strike="noStrike" spc="-1">
                <a:solidFill>
                  <a:srgbClr val="000000"/>
                </a:solidFill>
                <a:latin typeface="Lucida Bright"/>
                <a:ea typeface="DejaVu Sans"/>
              </a:rPr>
              <a:t>Cpio</a:t>
            </a:r>
            <a:endParaRPr lang="en-IN" sz="1800" b="0" strike="noStrike" spc="-1">
              <a:latin typeface="Arial"/>
            </a:endParaRPr>
          </a:p>
          <a:p>
            <a:pPr marL="343080" indent="-342360">
              <a:lnSpc>
                <a:spcPct val="150000"/>
              </a:lnSpc>
              <a:spcBef>
                <a:spcPts val="360"/>
              </a:spcBef>
              <a:buClr>
                <a:srgbClr val="000000"/>
              </a:buClr>
              <a:buFont typeface="Arial"/>
              <a:buAutoNum type="arabicParenR"/>
            </a:pPr>
            <a:r>
              <a:rPr lang="en-IN" sz="1800" b="0" strike="noStrike" spc="-1">
                <a:solidFill>
                  <a:srgbClr val="000000"/>
                </a:solidFill>
                <a:latin typeface="Lucida Bright"/>
                <a:ea typeface="DejaVu Sans"/>
              </a:rPr>
              <a:t>Tar</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cpio COMMAND: </a:t>
            </a:r>
            <a:r>
              <a:rPr lang="en-IN" sz="1800" b="0" strike="noStrike" spc="-1">
                <a:solidFill>
                  <a:srgbClr val="000000"/>
                </a:solidFill>
                <a:latin typeface="Lucida Bright"/>
                <a:ea typeface="DejaVu Sans"/>
              </a:rPr>
              <a:t>copy input-output</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Cpio command copies files to and from a backup device. It uses standard input to take the list of filenames.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It then copies them with their contents and headers into stream which can be redirected to a file or a device.</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Cpio can be used with redirection and piping.</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Cpio uses two options-o (output) and –i (input) either of which must be there in the command line.</a:t>
            </a:r>
            <a:endParaRPr lang="en-IN" sz="1800" b="0" strike="noStrike" spc="-1">
              <a:latin typeface="Arial"/>
            </a:endParaRPr>
          </a:p>
          <a:p>
            <a:pPr>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t>
            </a:r>
            <a:endParaRPr lang="en-IN" sz="1800" b="0" strike="noStrike" spc="-1">
              <a:latin typeface="Arial"/>
            </a:endParaRPr>
          </a:p>
        </p:txBody>
      </p:sp>
      <p:sp>
        <p:nvSpPr>
          <p:cNvPr id="424"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0FB0312-A8CA-4A40-A07B-9DACF051D423}" type="slidenum">
              <a:rPr lang="en-IN" sz="1200" b="0" strike="noStrike" spc="-1">
                <a:solidFill>
                  <a:srgbClr val="8B8B8B"/>
                </a:solidFill>
                <a:latin typeface="Arial"/>
                <a:ea typeface="DejaVu Sans"/>
              </a:rPr>
              <a:pPr algn="r">
                <a:lnSpc>
                  <a:spcPct val="100000"/>
                </a:lnSpc>
              </a:pPr>
              <a:t>109</a:t>
            </a:fld>
            <a:endParaRPr lang="en-IN" sz="1200" b="0" strike="noStrike" spc="-1">
              <a:latin typeface="Arial"/>
            </a:endParaRPr>
          </a:p>
        </p:txBody>
      </p:sp>
      <p:sp>
        <p:nvSpPr>
          <p:cNvPr id="425" name="Line 3"/>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26" name="CustomShape 4"/>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4000" b="0" strike="noStrike" spc="-1" dirty="0" smtClean="0">
              <a:solidFill>
                <a:srgbClr val="000000"/>
              </a:solidFill>
              <a:latin typeface="Calibri"/>
              <a:ea typeface="DejaVu Sans"/>
            </a:endParaRPr>
          </a:p>
          <a:p>
            <a:pPr algn="ctr">
              <a:lnSpc>
                <a:spcPct val="100000"/>
              </a:lnSpc>
            </a:pPr>
            <a:r>
              <a:rPr lang="en-IN" sz="4000" b="0" strike="noStrike" spc="-1" dirty="0" smtClean="0">
                <a:solidFill>
                  <a:srgbClr val="000000"/>
                </a:solidFill>
                <a:latin typeface="Calibri"/>
                <a:ea typeface="DejaVu Sans"/>
              </a:rPr>
              <a:t>Back </a:t>
            </a:r>
            <a:r>
              <a:rPr lang="en-IN" sz="4000" b="0" strike="noStrike" spc="-1" dirty="0">
                <a:solidFill>
                  <a:srgbClr val="000000"/>
                </a:solidFill>
                <a:latin typeface="Calibri"/>
                <a:ea typeface="DejaVu Sans"/>
              </a:rPr>
              <a:t>up utilities</a:t>
            </a: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9645238-AABC-4B83-AE7B-DE64D8795D4A}" type="slidenum">
              <a:rPr lang="en-IN" sz="1200" b="1" strike="noStrike" spc="-1">
                <a:solidFill>
                  <a:srgbClr val="000000"/>
                </a:solidFill>
                <a:latin typeface="Times New Roman"/>
                <a:ea typeface="DejaVu Sans"/>
              </a:rPr>
              <a:pPr algn="r">
                <a:lnSpc>
                  <a:spcPct val="100000"/>
                </a:lnSpc>
              </a:pPr>
              <a:t>11</a:t>
            </a:fld>
            <a:endParaRPr lang="en-IN" sz="1200" b="0" strike="noStrike" spc="-1">
              <a:latin typeface="Arial"/>
            </a:endParaRPr>
          </a:p>
        </p:txBody>
      </p:sp>
      <p:sp>
        <p:nvSpPr>
          <p:cNvPr id="241" name="CustomShape 2"/>
          <p:cNvSpPr/>
          <p:nvPr/>
        </p:nvSpPr>
        <p:spPr>
          <a:xfrm>
            <a:off x="0" y="0"/>
            <a:ext cx="9143280" cy="990000"/>
          </a:xfrm>
          <a:prstGeom prst="rect">
            <a:avLst/>
          </a:prstGeom>
          <a:ln>
            <a:round/>
          </a:ln>
        </p:spPr>
        <p:style>
          <a:lnRef idx="2">
            <a:schemeClr val="dk1"/>
          </a:lnRef>
          <a:fillRef idx="1">
            <a:schemeClr val="lt1"/>
          </a:fillRef>
          <a:effectRef idx="0">
            <a:schemeClr val="dk1"/>
          </a:effectRef>
          <a:fontRef idx="minor"/>
        </p:style>
      </p:sp>
      <p:sp>
        <p:nvSpPr>
          <p:cNvPr id="242" name="CustomShape 3"/>
          <p:cNvSpPr/>
          <p:nvPr/>
        </p:nvSpPr>
        <p:spPr>
          <a:xfrm>
            <a:off x="2964600" y="152280"/>
            <a:ext cx="2914920" cy="1308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4000" b="0" strike="noStrike" spc="-1">
                <a:solidFill>
                  <a:srgbClr val="000000"/>
                </a:solidFill>
                <a:latin typeface="Arial"/>
                <a:ea typeface="DejaVu Sans"/>
              </a:rPr>
              <a:t>Commands </a:t>
            </a:r>
            <a:endParaRPr lang="en-IN" sz="4000" b="0" strike="noStrike" spc="-1">
              <a:latin typeface="Arial"/>
            </a:endParaRPr>
          </a:p>
          <a:p>
            <a:pPr>
              <a:lnSpc>
                <a:spcPct val="100000"/>
              </a:lnSpc>
            </a:pPr>
            <a:endParaRPr lang="en-IN" sz="4000" b="0" strike="noStrike" spc="-1">
              <a:latin typeface="Arial"/>
            </a:endParaRPr>
          </a:p>
        </p:txBody>
      </p:sp>
      <p:sp>
        <p:nvSpPr>
          <p:cNvPr id="243" name="CustomShape 4"/>
          <p:cNvSpPr/>
          <p:nvPr/>
        </p:nvSpPr>
        <p:spPr>
          <a:xfrm>
            <a:off x="8229600" y="6400800"/>
            <a:ext cx="183600" cy="366120"/>
          </a:xfrm>
          <a:prstGeom prst="rect">
            <a:avLst/>
          </a:prstGeom>
          <a:noFill/>
          <a:ln w="9360">
            <a:noFill/>
          </a:ln>
        </p:spPr>
        <p:style>
          <a:lnRef idx="0">
            <a:scrgbClr r="0" g="0" b="0"/>
          </a:lnRef>
          <a:fillRef idx="0">
            <a:scrgbClr r="0" g="0" b="0"/>
          </a:fillRef>
          <a:effectRef idx="0">
            <a:scrgbClr r="0" g="0" b="0"/>
          </a:effectRef>
          <a:fontRef idx="minor"/>
        </p:style>
      </p:sp>
      <p:sp>
        <p:nvSpPr>
          <p:cNvPr id="244" name="CustomShape 5"/>
          <p:cNvSpPr/>
          <p:nvPr/>
        </p:nvSpPr>
        <p:spPr>
          <a:xfrm>
            <a:off x="304920" y="1089360"/>
            <a:ext cx="8381160" cy="5387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800" b="0" strike="noStrike" spc="-1">
                <a:solidFill>
                  <a:srgbClr val="000000"/>
                </a:solidFill>
                <a:latin typeface="Lucida Bright"/>
                <a:ea typeface="DejaVu Sans"/>
              </a:rPr>
              <a:t>Hard Link  : Hard links have same inode number</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50000"/>
              </a:lnSpc>
            </a:pPr>
            <a:r>
              <a:rPr lang="en-IN" sz="1800" b="1" strike="noStrike" spc="-1">
                <a:solidFill>
                  <a:srgbClr val="FF0000"/>
                </a:solidFill>
                <a:latin typeface="Lucida Bright"/>
                <a:ea typeface="DejaVu Sans"/>
              </a:rPr>
              <a:t>Syntax</a:t>
            </a:r>
            <a:endParaRPr lang="en-IN" sz="1800" b="0" strike="noStrike" spc="-1">
              <a:latin typeface="Arial"/>
            </a:endParaRPr>
          </a:p>
          <a:p>
            <a:pPr>
              <a:lnSpc>
                <a:spcPct val="150000"/>
              </a:lnSpc>
            </a:pPr>
            <a:r>
              <a:rPr lang="en-IN" sz="1800" b="0" strike="noStrike" spc="-1">
                <a:solidFill>
                  <a:srgbClr val="FF0000"/>
                </a:solidFill>
                <a:latin typeface="Lucida Bright"/>
                <a:ea typeface="DejaVu Sans"/>
              </a:rPr>
              <a:t>$ ln  file1 file2</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Times New Roman"/>
                <a:ea typeface="DejaVu Sans"/>
              </a:rPr>
              <a:t>$ ln sample1 sample2</a:t>
            </a:r>
            <a:endParaRPr lang="en-IN" sz="1800" b="0" strike="noStrike" spc="-1">
              <a:latin typeface="Arial"/>
            </a:endParaRPr>
          </a:p>
          <a:p>
            <a:pPr>
              <a:lnSpc>
                <a:spcPct val="100000"/>
              </a:lnSpc>
            </a:pPr>
            <a:endParaRPr lang="en-IN" sz="1800" b="0" strike="noStrike" spc="-1">
              <a:latin typeface="Arial"/>
            </a:endParaRPr>
          </a:p>
          <a:p>
            <a:pPr indent="-216000">
              <a:lnSpc>
                <a:spcPct val="100000"/>
              </a:lnSpc>
              <a:buClr>
                <a:srgbClr val="000000"/>
              </a:buClr>
              <a:buFont typeface="Wingdings" charset="2"/>
              <a:buChar char=""/>
            </a:pPr>
            <a:r>
              <a:rPr lang="en-IN" sz="1800" b="0" strike="noStrike" spc="-1">
                <a:solidFill>
                  <a:srgbClr val="000000"/>
                </a:solidFill>
                <a:latin typeface="Times New Roman"/>
                <a:ea typeface="DejaVu Sans"/>
              </a:rPr>
              <a:t>Display inodes for both files using i argument of the ls command</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FF0000"/>
                </a:solidFill>
                <a:latin typeface="Times New Roman"/>
                <a:ea typeface="DejaVu Sans"/>
              </a:rPr>
              <a:t>$ ls -il sample1 sample2</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Times New Roman"/>
                <a:ea typeface="DejaVu Sans"/>
              </a:rPr>
              <a:t>1482256 -rw-r--r-- 2 bruno bruno 21 May 5 15:55 sample1 </a:t>
            </a:r>
            <a:endParaRPr lang="en-IN" sz="1800" b="0" strike="noStrike" spc="-1">
              <a:latin typeface="Arial"/>
            </a:endParaRPr>
          </a:p>
          <a:p>
            <a:pPr>
              <a:lnSpc>
                <a:spcPct val="100000"/>
              </a:lnSpc>
            </a:pPr>
            <a:r>
              <a:rPr lang="en-IN" sz="1800" b="0" strike="noStrike" spc="-1">
                <a:solidFill>
                  <a:srgbClr val="000000"/>
                </a:solidFill>
                <a:latin typeface="Times New Roman"/>
                <a:ea typeface="DejaVu Sans"/>
              </a:rPr>
              <a:t>1482256 -rw-r--r-- 2 bruno bruno 21 May 5 15:55 sample</a:t>
            </a:r>
            <a:endParaRPr lang="en-IN" sz="1800" b="0" strike="noStrike" spc="-1">
              <a:latin typeface="Arial"/>
            </a:endParaRPr>
          </a:p>
          <a:p>
            <a:pPr marL="514440" indent="-513720" algn="just">
              <a:lnSpc>
                <a:spcPct val="15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0" y="838080"/>
            <a:ext cx="9143280" cy="528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pPr>
            <a:r>
              <a:rPr lang="en-IN" sz="1800" b="1" strike="noStrike" spc="-1" dirty="0">
                <a:solidFill>
                  <a:srgbClr val="FF0000"/>
                </a:solidFill>
                <a:latin typeface="Lucida Bright"/>
                <a:ea typeface="DejaVu Sans"/>
              </a:rPr>
              <a:t>tar COMMAND </a:t>
            </a:r>
            <a:r>
              <a:rPr lang="en-IN" sz="1800" b="0" strike="noStrike" spc="-1" dirty="0">
                <a:solidFill>
                  <a:srgbClr val="FF0000"/>
                </a:solidFill>
                <a:latin typeface="Lucida Bright"/>
                <a:ea typeface="DejaVu Sans"/>
              </a:rPr>
              <a:t>: the tape archive program</a:t>
            </a:r>
            <a:endParaRPr lang="en-IN" sz="1800" b="0" strike="noStrike" spc="-1" dirty="0">
              <a:solidFill>
                <a:srgbClr val="FF0000"/>
              </a:solidFill>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Tar doesn’t normally write to the standard output but creates an archive in the media.</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Tar accepts file and directory names as arguments.</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It operates recursively.</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It can create several versions of same file in a single archive.</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It can append to an archive without overwriting the entire archive.</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-c option is used to copy files to backup device.</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$tar –</a:t>
            </a:r>
            <a:r>
              <a:rPr lang="en-IN" sz="1800" b="0" strike="noStrike" spc="-1" dirty="0" err="1">
                <a:solidFill>
                  <a:srgbClr val="000000"/>
                </a:solidFill>
                <a:latin typeface="Lucida Bright"/>
                <a:ea typeface="DejaVu Sans"/>
              </a:rPr>
              <a:t>cvf</a:t>
            </a:r>
            <a:r>
              <a:rPr lang="en-IN" sz="1800" b="0" strike="noStrike" spc="-1" dirty="0">
                <a:solidFill>
                  <a:srgbClr val="000000"/>
                </a:solidFill>
                <a:latin typeface="Lucida Bright"/>
                <a:ea typeface="DejaVu Sans"/>
              </a:rPr>
              <a:t> /dev/</a:t>
            </a:r>
            <a:r>
              <a:rPr lang="en-IN" sz="1800" b="0" strike="noStrike" spc="-1" dirty="0" err="1">
                <a:solidFill>
                  <a:srgbClr val="000000"/>
                </a:solidFill>
                <a:latin typeface="Lucida Bright"/>
                <a:ea typeface="DejaVu Sans"/>
              </a:rPr>
              <a:t>rdsk</a:t>
            </a:r>
            <a:r>
              <a:rPr lang="en-IN" sz="1800" b="0" strike="noStrike" spc="-1" dirty="0">
                <a:solidFill>
                  <a:srgbClr val="000000"/>
                </a:solidFill>
                <a:latin typeface="Lucida Bright"/>
                <a:ea typeface="DejaVu Sans"/>
              </a:rPr>
              <a:t>/foq18dt /home/sales/</a:t>
            </a:r>
            <a:r>
              <a:rPr lang="en-IN" sz="1800" b="0" strike="noStrike" spc="-1" dirty="0" err="1">
                <a:solidFill>
                  <a:srgbClr val="000000"/>
                </a:solidFill>
                <a:latin typeface="Lucida Bright"/>
                <a:ea typeface="DejaVu Sans"/>
              </a:rPr>
              <a:t>sql</a:t>
            </a:r>
            <a:r>
              <a:rPr lang="en-IN" sz="1800" b="0" strike="noStrike" spc="-1" dirty="0">
                <a:solidFill>
                  <a:srgbClr val="000000"/>
                </a:solidFill>
                <a:latin typeface="Lucida Bright"/>
                <a:ea typeface="DejaVu Sans"/>
              </a:rPr>
              <a:t>/*.sql</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The verbose option (-v) shows the no. of blocks used by each file.</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Files are restored with the –x (extract) key option. when no file or directory name is specified it restores all files from the backup device.</a:t>
            </a:r>
            <a:endParaRPr lang="en-IN" sz="1800" b="0" strike="noStrike" spc="-1" dirty="0">
              <a:latin typeface="Arial"/>
            </a:endParaRPr>
          </a:p>
          <a:p>
            <a:pPr>
              <a:lnSpc>
                <a:spcPct val="150000"/>
              </a:lnSpc>
              <a:spcBef>
                <a:spcPts val="360"/>
              </a:spcBef>
            </a:pPr>
            <a:endParaRPr lang="en-IN" sz="1800" b="0" strike="noStrike" spc="-1" dirty="0">
              <a:latin typeface="Arial"/>
            </a:endParaRPr>
          </a:p>
          <a:p>
            <a:pPr>
              <a:lnSpc>
                <a:spcPct val="150000"/>
              </a:lnSpc>
              <a:spcBef>
                <a:spcPts val="360"/>
              </a:spcBef>
            </a:pPr>
            <a:endParaRPr lang="en-IN" sz="1800" b="0" strike="noStrike" spc="-1" dirty="0">
              <a:latin typeface="Arial"/>
            </a:endParaRPr>
          </a:p>
        </p:txBody>
      </p:sp>
      <p:sp>
        <p:nvSpPr>
          <p:cNvPr id="428"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AEA6E73-B356-49E6-8273-E05524A70CE4}" type="slidenum">
              <a:rPr lang="en-IN" sz="1200" b="0" strike="noStrike" spc="-1">
                <a:solidFill>
                  <a:srgbClr val="8B8B8B"/>
                </a:solidFill>
                <a:latin typeface="Arial"/>
                <a:ea typeface="DejaVu Sans"/>
              </a:rPr>
              <a:pPr algn="r">
                <a:lnSpc>
                  <a:spcPct val="100000"/>
                </a:lnSpc>
              </a:pPr>
              <a:t>110</a:t>
            </a:fld>
            <a:endParaRPr lang="en-IN" sz="1200" b="0" strike="noStrike" spc="-1">
              <a:latin typeface="Arial"/>
            </a:endParaRPr>
          </a:p>
        </p:txBody>
      </p:sp>
      <p:sp>
        <p:nvSpPr>
          <p:cNvPr id="429" name="Line 3"/>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430" name="CustomShape 4"/>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4000" b="0" strike="noStrike" spc="-1" dirty="0" smtClean="0">
              <a:solidFill>
                <a:srgbClr val="000000"/>
              </a:solidFill>
              <a:latin typeface="Calibri"/>
              <a:ea typeface="DejaVu Sans"/>
            </a:endParaRPr>
          </a:p>
          <a:p>
            <a:pPr algn="ctr">
              <a:lnSpc>
                <a:spcPct val="100000"/>
              </a:lnSpc>
            </a:pPr>
            <a:endParaRPr lang="en-IN" sz="4000" spc="-1" dirty="0" smtClean="0">
              <a:solidFill>
                <a:srgbClr val="000000"/>
              </a:solidFill>
              <a:latin typeface="Calibri"/>
              <a:ea typeface="DejaVu Sans"/>
            </a:endParaRPr>
          </a:p>
          <a:p>
            <a:pPr algn="ctr">
              <a:lnSpc>
                <a:spcPct val="100000"/>
              </a:lnSpc>
            </a:pPr>
            <a:r>
              <a:rPr lang="en-IN" sz="4000" b="0" strike="noStrike" spc="-1" dirty="0" smtClean="0">
                <a:solidFill>
                  <a:srgbClr val="000000"/>
                </a:solidFill>
                <a:latin typeface="Calibri"/>
                <a:ea typeface="DejaVu Sans"/>
              </a:rPr>
              <a:t>Back </a:t>
            </a:r>
            <a:r>
              <a:rPr lang="en-IN" sz="4000" b="0" strike="noStrike" spc="-1" dirty="0">
                <a:solidFill>
                  <a:srgbClr val="000000"/>
                </a:solidFill>
                <a:latin typeface="Calibri"/>
                <a:ea typeface="DejaVu Sans"/>
              </a:rPr>
              <a:t>up utilities </a:t>
            </a: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28600" y="381000"/>
            <a:ext cx="8457840" cy="7010400"/>
          </a:xfrm>
        </p:spPr>
        <p:txBody>
          <a:bodyPr anchor="t">
            <a:noAutofit/>
          </a:bodyPr>
          <a:lstStyle/>
          <a:p>
            <a:r>
              <a:rPr lang="en-US" sz="2000" dirty="0" smtClean="0">
                <a:solidFill>
                  <a:srgbClr val="FF0000"/>
                </a:solidFill>
                <a:latin typeface="Times New Roman" pitchFamily="18" charset="0"/>
                <a:cs typeface="Times New Roman" pitchFamily="18" charset="0"/>
              </a:rPr>
              <a:t>To create a tar file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mkdir</a:t>
            </a:r>
            <a:r>
              <a:rPr lang="en-US" sz="2000" dirty="0" smtClean="0">
                <a:latin typeface="Times New Roman" pitchFamily="18" charset="0"/>
                <a:cs typeface="Times New Roman" pitchFamily="18" charset="0"/>
              </a:rPr>
              <a:t> dir12</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cd</a:t>
            </a:r>
            <a:r>
              <a:rPr lang="en-US" sz="2000" dirty="0" smtClean="0">
                <a:latin typeface="Times New Roman" pitchFamily="18" charset="0"/>
                <a:cs typeface="Times New Roman" pitchFamily="18" charset="0"/>
              </a:rPr>
              <a:t> dir12</a:t>
            </a:r>
          </a:p>
          <a:p>
            <a:r>
              <a:rPr lang="en-US" sz="2000" dirty="0" smtClean="0">
                <a:latin typeface="Times New Roman" pitchFamily="18" charset="0"/>
                <a:cs typeface="Times New Roman" pitchFamily="18" charset="0"/>
              </a:rPr>
              <a:t>dir12$  touch f1 f2 f3 f4 f5 f6</a:t>
            </a:r>
          </a:p>
          <a:p>
            <a:endParaRPr lang="en-US" sz="2000"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 tar –</a:t>
            </a:r>
            <a:r>
              <a:rPr lang="en-US" sz="2000" dirty="0" err="1" smtClean="0">
                <a:solidFill>
                  <a:srgbClr val="FF0000"/>
                </a:solidFill>
                <a:latin typeface="Times New Roman" pitchFamily="18" charset="0"/>
                <a:cs typeface="Times New Roman" pitchFamily="18" charset="0"/>
              </a:rPr>
              <a:t>cvf</a:t>
            </a:r>
            <a:r>
              <a:rPr lang="en-US" sz="2000" dirty="0" smtClean="0">
                <a:solidFill>
                  <a:srgbClr val="FF0000"/>
                </a:solidFill>
                <a:latin typeface="Times New Roman" pitchFamily="18" charset="0"/>
                <a:cs typeface="Times New Roman" pitchFamily="18" charset="0"/>
              </a:rPr>
              <a:t>  dir123.tar dir12</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Dir123.tar</a:t>
            </a:r>
          </a:p>
          <a:p>
            <a:endParaRPr lang="en-US" sz="2000" dirty="0" smtClean="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To see the file size </a:t>
            </a:r>
          </a:p>
          <a:p>
            <a:endParaRPr lang="en-US" sz="2000" dirty="0">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a:t>
            </a:r>
            <a:r>
              <a:rPr lang="en-US" sz="2000" dirty="0" smtClean="0">
                <a:solidFill>
                  <a:srgbClr val="FF0000"/>
                </a:solidFill>
                <a:latin typeface="Times New Roman" pitchFamily="18" charset="0"/>
                <a:cs typeface="Times New Roman" pitchFamily="18" charset="0"/>
              </a:rPr>
              <a:t> du –</a:t>
            </a:r>
            <a:r>
              <a:rPr lang="en-US" sz="2000" dirty="0" err="1" smtClean="0">
                <a:solidFill>
                  <a:srgbClr val="FF0000"/>
                </a:solidFill>
                <a:latin typeface="Times New Roman" pitchFamily="18" charset="0"/>
                <a:cs typeface="Times New Roman" pitchFamily="18" charset="0"/>
              </a:rPr>
              <a:t>sh</a:t>
            </a:r>
            <a:r>
              <a:rPr lang="en-US" sz="2000" dirty="0" smtClean="0">
                <a:solidFill>
                  <a:srgbClr val="FF0000"/>
                </a:solidFill>
                <a:latin typeface="Times New Roman" pitchFamily="18" charset="0"/>
                <a:cs typeface="Times New Roman" pitchFamily="18" charset="0"/>
              </a:rPr>
              <a:t> dir123.tar</a:t>
            </a:r>
          </a:p>
          <a:p>
            <a:r>
              <a:rPr lang="en-US" sz="2000" dirty="0" smtClean="0">
                <a:latin typeface="Times New Roman" pitchFamily="18" charset="0"/>
                <a:cs typeface="Times New Roman" pitchFamily="18" charset="0"/>
              </a:rPr>
              <a:t>120k  dir123</a:t>
            </a:r>
          </a:p>
          <a:p>
            <a:endParaRPr lang="en-US" sz="2000" dirty="0" smtClean="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To compress tar file </a:t>
            </a:r>
            <a:r>
              <a:rPr lang="en-US" sz="2000" dirty="0" err="1" smtClean="0">
                <a:solidFill>
                  <a:srgbClr val="FF0000"/>
                </a:solidFill>
                <a:latin typeface="Times New Roman" pitchFamily="18" charset="0"/>
                <a:cs typeface="Times New Roman" pitchFamily="18" charset="0"/>
              </a:rPr>
              <a:t>gzip</a:t>
            </a:r>
            <a:endParaRPr lang="en-US" sz="2000" dirty="0" smtClean="0">
              <a:solidFill>
                <a:srgbClr val="FF0000"/>
              </a:solidFill>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gzip</a:t>
            </a:r>
            <a:r>
              <a:rPr lang="en-US" sz="2000" dirty="0" smtClean="0">
                <a:latin typeface="Times New Roman" pitchFamily="18" charset="0"/>
                <a:cs typeface="Times New Roman" pitchFamily="18" charset="0"/>
              </a:rPr>
              <a:t> dir123.tar</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6248400"/>
          </a:xfrm>
        </p:spPr>
        <p:txBody>
          <a:bodyPr>
            <a:normAutofit fontScale="92500" lnSpcReduction="20000"/>
          </a:bodyPr>
          <a:lstStyle/>
          <a:p>
            <a:r>
              <a:rPr lang="en-US" sz="2000" dirty="0" smtClean="0">
                <a:solidFill>
                  <a:srgbClr val="C00000"/>
                </a:solidFill>
                <a:latin typeface="Times New Roman" pitchFamily="18" charset="0"/>
                <a:cs typeface="Times New Roman" pitchFamily="18" charset="0"/>
              </a:rPr>
              <a:t>To compress tar.gz file use bzip2</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bzip2 –v dir123.tar.gz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dir123.tar.gz.bz2</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extract bz2 files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bunzip</a:t>
            </a:r>
            <a:r>
              <a:rPr lang="en-US" sz="2000" dirty="0" smtClean="0">
                <a:latin typeface="Times New Roman" pitchFamily="18" charset="0"/>
                <a:cs typeface="Times New Roman" pitchFamily="18" charset="0"/>
              </a:rPr>
              <a:t> –v dir123.tar.gz.bz2</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extract </a:t>
            </a:r>
            <a:r>
              <a:rPr lang="en-US" sz="2000" dirty="0" err="1" smtClean="0">
                <a:latin typeface="Times New Roman" pitchFamily="18" charset="0"/>
                <a:cs typeface="Times New Roman" pitchFamily="18" charset="0"/>
              </a:rPr>
              <a:t>gz</a:t>
            </a:r>
            <a:r>
              <a:rPr lang="en-US" sz="2000" dirty="0" smtClean="0">
                <a:latin typeface="Times New Roman" pitchFamily="18" charset="0"/>
                <a:cs typeface="Times New Roman" pitchFamily="18" charset="0"/>
              </a:rPr>
              <a:t> files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gunzip</a:t>
            </a:r>
            <a:r>
              <a:rPr lang="en-US" sz="2000" dirty="0" smtClean="0">
                <a:latin typeface="Times New Roman" pitchFamily="18" charset="0"/>
                <a:cs typeface="Times New Roman" pitchFamily="18" charset="0"/>
              </a:rPr>
              <a:t> –v dir123.tar.gz</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Dir123.tar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view tar file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tar –</a:t>
            </a:r>
            <a:r>
              <a:rPr lang="en-US" sz="2000" dirty="0" err="1" smtClean="0">
                <a:latin typeface="Times New Roman" pitchFamily="18" charset="0"/>
                <a:cs typeface="Times New Roman" pitchFamily="18" charset="0"/>
              </a:rPr>
              <a:t>tvf</a:t>
            </a:r>
            <a:r>
              <a:rPr lang="en-US" sz="2000" dirty="0" smtClean="0">
                <a:latin typeface="Times New Roman" pitchFamily="18" charset="0"/>
                <a:cs typeface="Times New Roman" pitchFamily="18" charset="0"/>
              </a:rPr>
              <a:t>  dir123.tar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extract tar file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tar –</a:t>
            </a:r>
            <a:r>
              <a:rPr lang="en-US" sz="2000" dirty="0" err="1" smtClean="0">
                <a:latin typeface="Times New Roman" pitchFamily="18" charset="0"/>
                <a:cs typeface="Times New Roman" pitchFamily="18" charset="0"/>
              </a:rPr>
              <a:t>xvf</a:t>
            </a:r>
            <a:r>
              <a:rPr lang="en-US" sz="2000" dirty="0" smtClean="0">
                <a:latin typeface="Times New Roman" pitchFamily="18" charset="0"/>
                <a:cs typeface="Times New Roman" pitchFamily="18" charset="0"/>
              </a:rPr>
              <a:t> dir123.tar</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0" y="914400"/>
            <a:ext cx="9143280" cy="2558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7760" indent="-231120">
              <a:lnSpc>
                <a:spcPct val="150000"/>
              </a:lnSpc>
              <a:buClr>
                <a:srgbClr val="000000"/>
              </a:buClr>
              <a:buFont typeface="Arial"/>
              <a:buChar char="•"/>
            </a:pPr>
            <a:r>
              <a:rPr lang="en-IN" sz="1800" b="0" strike="noStrike" spc="-1">
                <a:solidFill>
                  <a:srgbClr val="000000"/>
                </a:solidFill>
                <a:latin typeface="Lucida Bright"/>
                <a:ea typeface="DejaVu Sans"/>
              </a:rPr>
              <a:t>Sed is one of the most powerful filters. it stands for stream editor. Despite  its name editing, it does not modify the original file. It reads the standard input (a keyboard or file), processes it using a separate file called sed script and writes the standard output.</a:t>
            </a: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p:txBody>
      </p:sp>
      <p:sp>
        <p:nvSpPr>
          <p:cNvPr id="432"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62</a:t>
            </a:r>
            <a:endParaRPr lang="en-IN" sz="1200" b="0" strike="noStrike" spc="-1">
              <a:latin typeface="Arial"/>
            </a:endParaRPr>
          </a:p>
        </p:txBody>
      </p:sp>
      <p:sp>
        <p:nvSpPr>
          <p:cNvPr id="433"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Sed</a:t>
            </a:r>
            <a:endParaRPr lang="en-IN" sz="4000" b="0" strike="noStrike" spc="-1">
              <a:latin typeface="Arial"/>
            </a:endParaRPr>
          </a:p>
          <a:p>
            <a:pPr algn="ctr">
              <a:lnSpc>
                <a:spcPct val="100000"/>
              </a:lnSpc>
            </a:pPr>
            <a:endParaRPr lang="en-IN" sz="4000" b="0" strike="noStrike" spc="-1">
              <a:latin typeface="Arial"/>
            </a:endParaRPr>
          </a:p>
        </p:txBody>
      </p:sp>
      <p:pic>
        <p:nvPicPr>
          <p:cNvPr id="434" name="Picture 8"/>
          <p:cNvPicPr/>
          <p:nvPr/>
        </p:nvPicPr>
        <p:blipFill>
          <a:blip r:embed="rId2"/>
          <a:stretch/>
        </p:blipFill>
        <p:spPr>
          <a:xfrm>
            <a:off x="1285920" y="2590920"/>
            <a:ext cx="6571440" cy="388548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0" y="914400"/>
            <a:ext cx="9143280" cy="2558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Options: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 it is a default option. It indicates that the script is on the command line.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 it indicates that script is in a file which immediately follows this option.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-n: it suppresses the automatic output. That is, it will not display the contents of         	the pattern space.</a:t>
            </a:r>
            <a:endParaRPr lang="en-IN" sz="1800" b="0" strike="noStrike" spc="-1">
              <a:latin typeface="Arial"/>
            </a:endParaRPr>
          </a:p>
          <a:p>
            <a:pPr>
              <a:lnSpc>
                <a:spcPct val="150000"/>
              </a:lnSpc>
            </a:pPr>
            <a:endParaRPr lang="en-IN" sz="1800" b="0" strike="noStrike" spc="-1">
              <a:latin typeface="Arial"/>
            </a:endParaRPr>
          </a:p>
        </p:txBody>
      </p:sp>
      <p:sp>
        <p:nvSpPr>
          <p:cNvPr id="43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62</a:t>
            </a:r>
            <a:endParaRPr lang="en-IN" sz="1200" b="0" strike="noStrike" spc="-1">
              <a:latin typeface="Arial"/>
            </a:endParaRPr>
          </a:p>
        </p:txBody>
      </p:sp>
      <p:sp>
        <p:nvSpPr>
          <p:cNvPr id="43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Sed</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4379760" y="6408720"/>
            <a:ext cx="23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61</a:t>
            </a:r>
            <a:endParaRPr lang="en-IN" sz="1200" b="0" strike="noStrike" spc="-1">
              <a:latin typeface="Arial"/>
            </a:endParaRPr>
          </a:p>
        </p:txBody>
      </p:sp>
      <p:sp>
        <p:nvSpPr>
          <p:cNvPr id="439" name="CustomShape 2"/>
          <p:cNvSpPr/>
          <p:nvPr/>
        </p:nvSpPr>
        <p:spPr>
          <a:xfrm>
            <a:off x="0" y="914400"/>
            <a:ext cx="9143280" cy="420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A script is nothing more than a file of commands or instructions.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Each command consists of an address and an action, where the address can be a pattern (regular expression)</a:t>
            </a: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p:txBody>
      </p:sp>
      <p:sp>
        <p:nvSpPr>
          <p:cNvPr id="44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Scripts, Operation</a:t>
            </a:r>
            <a:endParaRPr lang="en-IN" sz="4000" b="0" strike="noStrike" spc="-1">
              <a:latin typeface="Arial"/>
            </a:endParaRPr>
          </a:p>
          <a:p>
            <a:pPr algn="ctr">
              <a:lnSpc>
                <a:spcPct val="100000"/>
              </a:lnSpc>
            </a:pPr>
            <a:endParaRPr lang="en-IN" sz="4000" b="0" strike="noStrike" spc="-1">
              <a:latin typeface="Arial"/>
            </a:endParaRPr>
          </a:p>
        </p:txBody>
      </p:sp>
      <p:graphicFrame>
        <p:nvGraphicFramePr>
          <p:cNvPr id="441" name="Table 4"/>
          <p:cNvGraphicFramePr/>
          <p:nvPr/>
        </p:nvGraphicFramePr>
        <p:xfrm>
          <a:off x="1523880" y="2133720"/>
          <a:ext cx="6095520" cy="457200"/>
        </p:xfrm>
        <a:graphic>
          <a:graphicData uri="http://schemas.openxmlformats.org/drawingml/2006/table">
            <a:tbl>
              <a:tblPr/>
              <a:tblGrid>
                <a:gridCol w="2031840"/>
                <a:gridCol w="2031840"/>
                <a:gridCol w="2031840"/>
              </a:tblGrid>
              <a:tr h="457200">
                <a:tc>
                  <a:txBody>
                    <a:bodyPr/>
                    <a:lstStyle/>
                    <a:p>
                      <a:pPr>
                        <a:lnSpc>
                          <a:spcPct val="100000"/>
                        </a:lnSpc>
                      </a:pPr>
                      <a:r>
                        <a:rPr lang="en-IN" sz="1800" b="1" strike="noStrike" spc="-1">
                          <a:solidFill>
                            <a:srgbClr val="FFFFFF"/>
                          </a:solidFill>
                          <a:latin typeface="Calibri"/>
                        </a:rPr>
                        <a:t>address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pPr>
                      <a:r>
                        <a:rPr lang="en-IN" sz="1800" b="1" strike="noStrike" spc="-1">
                          <a:solidFill>
                            <a:srgbClr val="FFFFFF"/>
                          </a:solidFill>
                          <a:latin typeface="Calibri"/>
                        </a:rPr>
                        <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pPr>
                      <a:r>
                        <a:rPr lang="en-IN" sz="1800" b="1" strike="noStrike" spc="-1">
                          <a:solidFill>
                            <a:srgbClr val="FFFFFF"/>
                          </a:solidFill>
                          <a:latin typeface="Calibri"/>
                        </a:rPr>
                        <a:t>Action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r>
            </a:tbl>
          </a:graphicData>
        </a:graphic>
      </p:graphicFrame>
      <p:sp>
        <p:nvSpPr>
          <p:cNvPr id="442" name="CustomShape 5"/>
          <p:cNvSpPr/>
          <p:nvPr/>
        </p:nvSpPr>
        <p:spPr>
          <a:xfrm rot="5400000">
            <a:off x="3659040" y="2818800"/>
            <a:ext cx="456480" cy="720"/>
          </a:xfrm>
          <a:prstGeom prst="bentConnector3">
            <a:avLst>
              <a:gd name="adj1" fmla="val 50000"/>
            </a:avLst>
          </a:pr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443" name="CustomShape 6"/>
          <p:cNvSpPr/>
          <p:nvPr/>
        </p:nvSpPr>
        <p:spPr>
          <a:xfrm>
            <a:off x="2133720" y="3048120"/>
            <a:ext cx="3961800" cy="6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Complement operator(optional)</a:t>
            </a:r>
            <a:endParaRPr lang="en-IN" sz="1800" b="0" strike="noStrike" spc="-1">
              <a:latin typeface="Arial"/>
            </a:endParaRPr>
          </a:p>
          <a:p>
            <a:pPr>
              <a:lnSpc>
                <a:spcPct val="100000"/>
              </a:lnSpc>
            </a:pPr>
            <a:r>
              <a:rPr lang="en-IN" sz="1800" b="0" strike="noStrike" spc="-1">
                <a:solidFill>
                  <a:srgbClr val="000000"/>
                </a:solidFill>
                <a:latin typeface="Arial"/>
                <a:ea typeface="DejaVu Sans"/>
              </a:rPr>
              <a:t>A Sed instruction</a:t>
            </a:r>
            <a:endParaRPr lang="en-IN" sz="1800" b="0" strike="noStrike" spc="-1">
              <a:latin typeface="Arial"/>
            </a:endParaRPr>
          </a:p>
        </p:txBody>
      </p:sp>
      <p:pic>
        <p:nvPicPr>
          <p:cNvPr id="444" name="Picture 6"/>
          <p:cNvPicPr/>
          <p:nvPr/>
        </p:nvPicPr>
        <p:blipFill>
          <a:blip r:embed="rId2"/>
          <a:stretch/>
        </p:blipFill>
        <p:spPr>
          <a:xfrm>
            <a:off x="1490760" y="3886200"/>
            <a:ext cx="6162120" cy="2971080"/>
          </a:xfrm>
          <a:prstGeom prst="rect">
            <a:avLst/>
          </a:prstGeom>
          <a:ln w="9360">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4379760" y="6408720"/>
            <a:ext cx="23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61</a:t>
            </a:r>
            <a:endParaRPr lang="en-IN" sz="1200" b="0" strike="noStrike" spc="-1">
              <a:latin typeface="Arial"/>
            </a:endParaRPr>
          </a:p>
        </p:txBody>
      </p:sp>
      <p:sp>
        <p:nvSpPr>
          <p:cNvPr id="446" name="CustomShape 2"/>
          <p:cNvSpPr/>
          <p:nvPr/>
        </p:nvSpPr>
        <p:spPr>
          <a:xfrm>
            <a:off x="0" y="914400"/>
            <a:ext cx="9143280" cy="7085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dirty="0">
                <a:solidFill>
                  <a:srgbClr val="000000"/>
                </a:solidFill>
                <a:latin typeface="Lucida Bright"/>
                <a:ea typeface="DejaVu Sans"/>
              </a:rPr>
              <a:t>Here is an example of </a:t>
            </a:r>
            <a:r>
              <a:rPr lang="en-IN" sz="1800" b="0" strike="noStrike" spc="-1" dirty="0" err="1">
                <a:solidFill>
                  <a:srgbClr val="000000"/>
                </a:solidFill>
                <a:latin typeface="Lucida Bright"/>
                <a:ea typeface="DejaVu Sans"/>
              </a:rPr>
              <a:t>sed</a:t>
            </a:r>
            <a:r>
              <a:rPr lang="en-IN" sz="1800" b="0" strike="noStrike" spc="-1" dirty="0">
                <a:solidFill>
                  <a:srgbClr val="000000"/>
                </a:solidFill>
                <a:latin typeface="Lucida Bright"/>
                <a:ea typeface="DejaVu Sans"/>
              </a:rPr>
              <a:t> script namely sample.sed</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Sample.sed</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 this is one line comment</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#this is another comment</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3d</a:t>
            </a:r>
            <a:endParaRPr lang="en-IN" sz="1800" b="0" strike="noStrike" spc="-1" dirty="0">
              <a:latin typeface="Arial"/>
            </a:endParaRPr>
          </a:p>
          <a:p>
            <a:pPr>
              <a:lnSpc>
                <a:spcPct val="150000"/>
              </a:lnSpc>
            </a:pPr>
            <a:r>
              <a:rPr lang="en-IN" sz="1800" b="0" strike="noStrike" spc="-1" dirty="0" smtClean="0">
                <a:solidFill>
                  <a:srgbClr val="000000"/>
                </a:solidFill>
                <a:latin typeface="Lucida Bright"/>
                <a:ea typeface="DejaVu Sans"/>
              </a:rPr>
              <a:t>1,10s/friends/buddies/</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In the sample script, the first two line are the comments. The third  and fourth lines are the instructions. The former specifies the third line in the input file is to be deleted while the later specifies to replace all occurrences of “friends” by “buddies ” in the input lines 1 through 10.</a:t>
            </a: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endParaRPr lang="en-IN" sz="1800" b="0" strike="noStrike" spc="-1" dirty="0">
              <a:latin typeface="Arial"/>
            </a:endParaRPr>
          </a:p>
          <a:p>
            <a:pPr>
              <a:lnSpc>
                <a:spcPct val="150000"/>
              </a:lnSpc>
            </a:pPr>
            <a:endParaRPr lang="en-IN" sz="1800" b="0" strike="noStrike" spc="-1" dirty="0">
              <a:latin typeface="Arial"/>
            </a:endParaRPr>
          </a:p>
        </p:txBody>
      </p:sp>
      <p:sp>
        <p:nvSpPr>
          <p:cNvPr id="44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Scripts</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4379760" y="6408720"/>
            <a:ext cx="2350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61</a:t>
            </a:r>
            <a:endParaRPr lang="en-IN" sz="1200" b="0" strike="noStrike" spc="-1">
              <a:latin typeface="Arial"/>
            </a:endParaRPr>
          </a:p>
        </p:txBody>
      </p:sp>
      <p:sp>
        <p:nvSpPr>
          <p:cNvPr id="449" name="CustomShape 2"/>
          <p:cNvSpPr/>
          <p:nvPr/>
        </p:nvSpPr>
        <p:spPr>
          <a:xfrm>
            <a:off x="0" y="914400"/>
            <a:ext cx="9143280" cy="489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As each line of the input file is read, </a:t>
            </a:r>
            <a:r>
              <a:rPr lang="en-IN" sz="1800" b="0" i="1" strike="noStrike" spc="-1">
                <a:solidFill>
                  <a:srgbClr val="000000"/>
                </a:solidFill>
                <a:latin typeface="Lucida Bright"/>
                <a:ea typeface="DejaVu Sans"/>
              </a:rPr>
              <a:t>sed</a:t>
            </a:r>
            <a:r>
              <a:rPr lang="en-IN" sz="1800" b="0" strike="noStrike" spc="-1">
                <a:solidFill>
                  <a:srgbClr val="000000"/>
                </a:solidFill>
                <a:latin typeface="Lucida Bright"/>
                <a:ea typeface="DejaVu Sans"/>
              </a:rPr>
              <a:t> reads the first command of the script and checks the address or pattern against the current input line </a:t>
            </a:r>
            <a:endParaRPr lang="en-IN" sz="1800" b="0" strike="noStrike" spc="-1">
              <a:latin typeface="Arial"/>
            </a:endParaRPr>
          </a:p>
          <a:p>
            <a:pPr marL="457200">
              <a:lnSpc>
                <a:spcPct val="150000"/>
              </a:lnSpc>
            </a:pPr>
            <a:r>
              <a:rPr lang="en-IN" sz="1800" b="0" strike="noStrike" spc="-1">
                <a:solidFill>
                  <a:srgbClr val="000000"/>
                </a:solidFill>
                <a:latin typeface="Lucida Bright"/>
                <a:ea typeface="DejaVu Sans"/>
              </a:rPr>
              <a:t>If there is a match, the command is executed </a:t>
            </a:r>
            <a:endParaRPr lang="en-IN" sz="1800" b="0" strike="noStrike" spc="-1">
              <a:latin typeface="Arial"/>
            </a:endParaRPr>
          </a:p>
          <a:p>
            <a:pPr marL="457200">
              <a:lnSpc>
                <a:spcPct val="150000"/>
              </a:lnSpc>
            </a:pPr>
            <a:r>
              <a:rPr lang="en-IN" sz="1800" b="0" strike="noStrike" spc="-1">
                <a:solidFill>
                  <a:srgbClr val="000000"/>
                </a:solidFill>
                <a:latin typeface="Lucida Bright"/>
                <a:ea typeface="DejaVu Sans"/>
              </a:rPr>
              <a:t>If there is no match, the command is ignored</a:t>
            </a:r>
            <a:endParaRPr lang="en-IN" sz="1800" b="0" strike="noStrike" spc="-1">
              <a:latin typeface="Arial"/>
            </a:endParaRPr>
          </a:p>
        </p:txBody>
      </p:sp>
      <p:sp>
        <p:nvSpPr>
          <p:cNvPr id="45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Scripts, Operation</a:t>
            </a:r>
            <a:endParaRPr lang="en-IN" sz="4000" b="0" strike="noStrike" spc="-1">
              <a:latin typeface="Arial"/>
            </a:endParaRPr>
          </a:p>
          <a:p>
            <a:pPr algn="ctr">
              <a:lnSpc>
                <a:spcPct val="100000"/>
              </a:lnSpc>
            </a:pPr>
            <a:endParaRPr lang="en-IN" sz="4000" b="0" strike="noStrike" spc="-1">
              <a:latin typeface="Arial"/>
            </a:endParaRPr>
          </a:p>
        </p:txBody>
      </p:sp>
      <p:pic>
        <p:nvPicPr>
          <p:cNvPr id="451" name="Picture 2"/>
          <p:cNvPicPr/>
          <p:nvPr/>
        </p:nvPicPr>
        <p:blipFill>
          <a:blip r:embed="rId2"/>
          <a:stretch/>
        </p:blipFill>
        <p:spPr>
          <a:xfrm>
            <a:off x="333360" y="990720"/>
            <a:ext cx="8476560" cy="2971080"/>
          </a:xfrm>
          <a:prstGeom prst="rect">
            <a:avLst/>
          </a:prstGeom>
          <a:ln w="9360">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0" y="838080"/>
            <a:ext cx="9143280" cy="4876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479"/>
              </a:spcBef>
            </a:pPr>
            <a:r>
              <a:rPr lang="en-IN" sz="2400" b="0" strike="noStrike" spc="-1">
                <a:solidFill>
                  <a:srgbClr val="000000"/>
                </a:solidFill>
                <a:latin typeface="Calibri"/>
                <a:ea typeface="DejaVu Sans"/>
              </a:rPr>
              <a:t>Address determines which lines in the input file are to be processed by the command(s) </a:t>
            </a:r>
            <a:endParaRPr lang="en-IN" sz="2400" b="0" strike="noStrike" spc="-1">
              <a:latin typeface="Arial"/>
            </a:endParaRPr>
          </a:p>
          <a:p>
            <a:pPr marL="343080" indent="-342360">
              <a:lnSpc>
                <a:spcPct val="100000"/>
              </a:lnSpc>
              <a:spcBef>
                <a:spcPts val="479"/>
              </a:spcBef>
            </a:pPr>
            <a:r>
              <a:rPr lang="en-IN" sz="2400" b="0" strike="noStrike" spc="-1">
                <a:solidFill>
                  <a:srgbClr val="000000"/>
                </a:solidFill>
                <a:latin typeface="Calibri"/>
                <a:ea typeface="DejaVu Sans"/>
              </a:rPr>
              <a:t>if no address is specified, then the command is applied to each input line </a:t>
            </a:r>
            <a:endParaRPr lang="en-IN" sz="2400" b="0" strike="noStrike" spc="-1">
              <a:latin typeface="Arial"/>
            </a:endParaRPr>
          </a:p>
          <a:p>
            <a:pPr marL="343080" indent="-342360">
              <a:lnSpc>
                <a:spcPct val="100000"/>
              </a:lnSpc>
              <a:spcBef>
                <a:spcPts val="479"/>
              </a:spcBef>
            </a:pPr>
            <a:r>
              <a:rPr lang="en-IN" sz="2400" b="0" strike="noStrike" spc="-1">
                <a:solidFill>
                  <a:srgbClr val="000000"/>
                </a:solidFill>
                <a:latin typeface="Calibri"/>
                <a:ea typeface="DejaVu Sans"/>
              </a:rPr>
              <a:t>Address types: </a:t>
            </a:r>
            <a:endParaRPr lang="en-IN" sz="2400" b="0" strike="noStrike" spc="-1">
              <a:latin typeface="Arial"/>
            </a:endParaRPr>
          </a:p>
          <a:p>
            <a:pPr marL="343080" indent="-342360">
              <a:lnSpc>
                <a:spcPct val="100000"/>
              </a:lnSpc>
              <a:spcBef>
                <a:spcPts val="479"/>
              </a:spcBef>
              <a:buClr>
                <a:srgbClr val="000000"/>
              </a:buClr>
              <a:buFont typeface="Arial"/>
              <a:buChar char="•"/>
            </a:pPr>
            <a:r>
              <a:rPr lang="en-IN" sz="2400" b="0" strike="noStrike" spc="-1">
                <a:solidFill>
                  <a:srgbClr val="000000"/>
                </a:solidFill>
                <a:latin typeface="Calibri"/>
                <a:ea typeface="DejaVu Sans"/>
              </a:rPr>
              <a:t>Single-Line address </a:t>
            </a:r>
            <a:endParaRPr lang="en-IN" sz="2400" b="0" strike="noStrike" spc="-1">
              <a:latin typeface="Arial"/>
            </a:endParaRPr>
          </a:p>
          <a:p>
            <a:pPr marL="343080" indent="-342360">
              <a:lnSpc>
                <a:spcPct val="100000"/>
              </a:lnSpc>
              <a:spcBef>
                <a:spcPts val="479"/>
              </a:spcBef>
              <a:buClr>
                <a:srgbClr val="000000"/>
              </a:buClr>
              <a:buFont typeface="Arial"/>
              <a:buChar char="•"/>
            </a:pPr>
            <a:r>
              <a:rPr lang="en-IN" sz="2400" b="0" strike="noStrike" spc="-1">
                <a:solidFill>
                  <a:srgbClr val="000000"/>
                </a:solidFill>
                <a:latin typeface="Calibri"/>
                <a:ea typeface="DejaVu Sans"/>
              </a:rPr>
              <a:t>Set-of-Lines address </a:t>
            </a:r>
            <a:endParaRPr lang="en-IN" sz="2400" b="0" strike="noStrike" spc="-1">
              <a:latin typeface="Arial"/>
            </a:endParaRPr>
          </a:p>
          <a:p>
            <a:pPr marL="343080" indent="-342360">
              <a:lnSpc>
                <a:spcPct val="100000"/>
              </a:lnSpc>
              <a:spcBef>
                <a:spcPts val="479"/>
              </a:spcBef>
              <a:buClr>
                <a:srgbClr val="000000"/>
              </a:buClr>
              <a:buFont typeface="Arial"/>
              <a:buChar char="•"/>
            </a:pPr>
            <a:r>
              <a:rPr lang="en-IN" sz="2400" b="0" strike="noStrike" spc="-1">
                <a:solidFill>
                  <a:srgbClr val="000000"/>
                </a:solidFill>
                <a:latin typeface="Calibri"/>
                <a:ea typeface="DejaVu Sans"/>
              </a:rPr>
              <a:t>Range address </a:t>
            </a:r>
            <a:endParaRPr lang="en-IN" sz="2400" b="0" strike="noStrike" spc="-1">
              <a:latin typeface="Arial"/>
            </a:endParaRPr>
          </a:p>
          <a:p>
            <a:pPr marL="343080" indent="-342360">
              <a:lnSpc>
                <a:spcPct val="100000"/>
              </a:lnSpc>
              <a:spcBef>
                <a:spcPts val="479"/>
              </a:spcBef>
              <a:buClr>
                <a:srgbClr val="000000"/>
              </a:buClr>
              <a:buFont typeface="Arial"/>
              <a:buChar char="•"/>
            </a:pPr>
            <a:r>
              <a:rPr lang="en-IN" sz="2400" b="0" strike="noStrike" spc="-1">
                <a:solidFill>
                  <a:srgbClr val="000000"/>
                </a:solidFill>
                <a:latin typeface="Calibri"/>
                <a:ea typeface="DejaVu Sans"/>
              </a:rPr>
              <a:t>Nested address </a:t>
            </a:r>
            <a:endParaRPr lang="en-IN" sz="2400" b="0" strike="noStrike" spc="-1">
              <a:latin typeface="Arial"/>
            </a:endParaRPr>
          </a:p>
          <a:p>
            <a:pPr marL="343080" indent="-342360">
              <a:lnSpc>
                <a:spcPct val="100000"/>
              </a:lnSpc>
              <a:spcBef>
                <a:spcPts val="479"/>
              </a:spcBef>
            </a:pPr>
            <a:r>
              <a:rPr lang="en-IN" sz="2400" b="1" strike="noStrike" spc="-1">
                <a:solidFill>
                  <a:srgbClr val="000000"/>
                </a:solidFill>
                <a:latin typeface="Calibri"/>
                <a:ea typeface="DejaVu Sans"/>
              </a:rPr>
              <a:t>Single-Line Address </a:t>
            </a:r>
            <a:endParaRPr lang="en-IN" sz="2400" b="0" strike="noStrike" spc="-1">
              <a:latin typeface="Arial"/>
            </a:endParaRPr>
          </a:p>
          <a:p>
            <a:pPr marL="343080" indent="-342360">
              <a:lnSpc>
                <a:spcPct val="100000"/>
              </a:lnSpc>
              <a:spcBef>
                <a:spcPts val="479"/>
              </a:spcBef>
              <a:buClr>
                <a:srgbClr val="000000"/>
              </a:buClr>
              <a:buFont typeface="Arial"/>
              <a:buChar char="•"/>
            </a:pPr>
            <a:r>
              <a:rPr lang="en-IN" sz="2400" b="0" strike="noStrike" spc="-1">
                <a:solidFill>
                  <a:srgbClr val="000000"/>
                </a:solidFill>
                <a:latin typeface="Calibri"/>
                <a:ea typeface="DejaVu Sans"/>
              </a:rPr>
              <a:t>Specifies only one line in the input file </a:t>
            </a:r>
            <a:endParaRPr lang="en-IN" sz="2400" b="0" strike="noStrike" spc="-1">
              <a:latin typeface="Arial"/>
            </a:endParaRPr>
          </a:p>
          <a:p>
            <a:pPr marL="343080" indent="-342360">
              <a:lnSpc>
                <a:spcPct val="100000"/>
              </a:lnSpc>
              <a:spcBef>
                <a:spcPts val="479"/>
              </a:spcBef>
              <a:buClr>
                <a:srgbClr val="000000"/>
              </a:buClr>
              <a:buFont typeface="Arial"/>
              <a:buChar char="•"/>
            </a:pPr>
            <a:r>
              <a:rPr lang="en-IN" sz="2400" b="0" strike="noStrike" spc="-1">
                <a:solidFill>
                  <a:srgbClr val="000000"/>
                </a:solidFill>
                <a:latin typeface="Calibri"/>
                <a:ea typeface="DejaVu Sans"/>
              </a:rPr>
              <a:t> special: dollar sign ($) denotes last line of input file </a:t>
            </a:r>
            <a:endParaRPr lang="en-IN" sz="2400" b="0" strike="noStrike" spc="-1">
              <a:latin typeface="Arial"/>
            </a:endParaRPr>
          </a:p>
        </p:txBody>
      </p:sp>
      <p:sp>
        <p:nvSpPr>
          <p:cNvPr id="453"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66</a:t>
            </a:r>
            <a:endParaRPr lang="en-IN" sz="1200" b="0" strike="noStrike" spc="-1">
              <a:latin typeface="Arial"/>
            </a:endParaRPr>
          </a:p>
        </p:txBody>
      </p:sp>
      <p:sp>
        <p:nvSpPr>
          <p:cNvPr id="454"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Addresses </a:t>
            </a:r>
            <a:r>
              <a:rPr lang="en-IN" sz="2400" b="0" strike="noStrike" spc="-1">
                <a:solidFill>
                  <a:srgbClr val="000000"/>
                </a:solidFill>
                <a:latin typeface="Calibri"/>
                <a:ea typeface="DejaVu Sans"/>
              </a:rPr>
              <a:t> </a:t>
            </a:r>
            <a:endParaRPr lang="en-IN" sz="2400" b="0" strike="noStrike" spc="-1">
              <a:latin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0" y="838080"/>
            <a:ext cx="9143280" cy="579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360"/>
              </a:spcBef>
            </a:pPr>
            <a:r>
              <a:rPr lang="en-IN" sz="1800" b="0" strike="noStrike" spc="-1">
                <a:solidFill>
                  <a:srgbClr val="000000"/>
                </a:solidFill>
                <a:latin typeface="Lucida Bright"/>
                <a:ea typeface="DejaVu Sans"/>
              </a:rPr>
              <a:t>Examples: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show only line 3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sed -n -e '3 p' input-file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show only last line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sed -n -e '$ p' input-file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substitute ―”endif” with ―”fi” on line 10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sed -e '10 s/endif/fi/' input-file </a:t>
            </a:r>
            <a:endParaRPr lang="en-IN" sz="1800" b="0" strike="noStrike" spc="-1">
              <a:latin typeface="Arial"/>
            </a:endParaRPr>
          </a:p>
          <a:p>
            <a:pPr>
              <a:lnSpc>
                <a:spcPct val="100000"/>
              </a:lnSpc>
              <a:spcBef>
                <a:spcPts val="360"/>
              </a:spcBef>
            </a:pP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Set-of-Lines Address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use regular expression to match lines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written between two slashes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process only lines that match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may match several lines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lines may or may not be consecutives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Examples: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/^A/command (Matches all lines that start with ‘A’)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 /^$/colmmand (Matches blank lines)</a:t>
            </a:r>
            <a:endParaRPr lang="en-IN" sz="1800" b="0" strike="noStrike" spc="-1">
              <a:latin typeface="Arial"/>
            </a:endParaRPr>
          </a:p>
          <a:p>
            <a:pPr marL="343080" indent="-342360">
              <a:lnSpc>
                <a:spcPct val="100000"/>
              </a:lnSpc>
              <a:spcBef>
                <a:spcPts val="360"/>
              </a:spcBef>
            </a:pPr>
            <a:endParaRPr lang="en-IN" sz="1800" b="0" strike="noStrike" spc="-1">
              <a:latin typeface="Arial"/>
            </a:endParaRPr>
          </a:p>
        </p:txBody>
      </p:sp>
      <p:sp>
        <p:nvSpPr>
          <p:cNvPr id="45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67</a:t>
            </a:r>
            <a:endParaRPr lang="en-IN" sz="1200" b="0" strike="noStrike" spc="-1">
              <a:latin typeface="Arial"/>
            </a:endParaRPr>
          </a:p>
        </p:txBody>
      </p:sp>
      <p:sp>
        <p:nvSpPr>
          <p:cNvPr id="45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Addresses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a:solidFill>
                  <a:srgbClr val="000000"/>
                </a:solidFill>
                <a:latin typeface="Arial"/>
                <a:ea typeface="DejaVu Sans"/>
              </a:rPr>
              <a:t>		Commands</a:t>
            </a:r>
            <a:endParaRPr lang="en-IN" sz="4000" b="0" strike="noStrike" spc="-1">
              <a:latin typeface="Arial"/>
            </a:endParaRPr>
          </a:p>
          <a:p>
            <a:pPr>
              <a:lnSpc>
                <a:spcPct val="100000"/>
              </a:lnSpc>
            </a:pPr>
            <a:endParaRPr lang="en-IN" sz="4000" b="0" strike="noStrike" spc="-1">
              <a:latin typeface="Arial"/>
            </a:endParaRPr>
          </a:p>
        </p:txBody>
      </p:sp>
      <p:sp>
        <p:nvSpPr>
          <p:cNvPr id="246" name="CustomShape 2"/>
          <p:cNvSpPr/>
          <p:nvPr/>
        </p:nvSpPr>
        <p:spPr>
          <a:xfrm>
            <a:off x="0" y="990720"/>
            <a:ext cx="9143280" cy="338184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FF0000"/>
                </a:solidFill>
                <a:latin typeface="Lucida Bright"/>
                <a:ea typeface="DejaVu Sans"/>
              </a:rPr>
              <a:t>Unlink COMMAND</a:t>
            </a:r>
            <a:r>
              <a:rPr lang="en-IN" sz="1800" b="0" strike="noStrike" spc="-1">
                <a:solidFill>
                  <a:srgbClr val="000000"/>
                </a:solidFill>
                <a:latin typeface="Lucida Bright"/>
                <a:ea typeface="DejaVu Sans"/>
              </a:rPr>
              <a: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unlink - delete a name and possibly the file it refers to</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RETURN VALUE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On success, zero is returned. On error, -1 is returned, and </a:t>
            </a:r>
            <a:r>
              <a:rPr lang="en-IN" sz="1800" b="0" i="1" strike="noStrike" spc="-1">
                <a:solidFill>
                  <a:srgbClr val="000000"/>
                </a:solidFill>
                <a:latin typeface="Lucida Bright"/>
                <a:ea typeface="DejaVu Sans"/>
              </a:rPr>
              <a:t>errno</a:t>
            </a:r>
            <a:r>
              <a:rPr lang="en-IN" sz="1800" b="0" strike="noStrike" spc="-1">
                <a:solidFill>
                  <a:srgbClr val="000000"/>
                </a:solidFill>
                <a:latin typeface="Lucida Bright"/>
                <a:ea typeface="DejaVu Sans"/>
              </a:rPr>
              <a:t> is set appropriately.  </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0" strike="noStrike" spc="-1">
                <a:solidFill>
                  <a:srgbClr val="FF0000"/>
                </a:solidFill>
                <a:latin typeface="Lucida Bright"/>
                <a:ea typeface="DejaVu Sans"/>
              </a:rPr>
              <a:t>Syntax</a:t>
            </a:r>
            <a:endParaRPr lang="en-IN" sz="1800" b="0" strike="noStrike" spc="-1">
              <a:latin typeface="Arial"/>
            </a:endParaRPr>
          </a:p>
          <a:p>
            <a:pPr>
              <a:lnSpc>
                <a:spcPct val="150000"/>
              </a:lnSpc>
            </a:pPr>
            <a:r>
              <a:rPr lang="en-IN" sz="1800" b="0" strike="noStrike" spc="-1">
                <a:solidFill>
                  <a:srgbClr val="FF0000"/>
                </a:solidFill>
                <a:latin typeface="Lucida Bright"/>
                <a:ea typeface="DejaVu Sans"/>
              </a:rPr>
              <a:t>unlink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a:t>
            </a:r>
            <a:endParaRPr lang="en-IN" sz="1800" b="0" strike="noStrike" spc="-1">
              <a:latin typeface="Arial"/>
            </a:endParaRPr>
          </a:p>
        </p:txBody>
      </p:sp>
      <p:sp>
        <p:nvSpPr>
          <p:cNvPr id="247"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9ECAD21-85CE-4428-A08C-EBAF98A2D42D}" type="slidenum">
              <a:rPr lang="en-IN" sz="1200" b="0" strike="noStrike" spc="-1">
                <a:solidFill>
                  <a:srgbClr val="8B8B8B"/>
                </a:solidFill>
                <a:latin typeface="Arial"/>
                <a:ea typeface="DejaVu Sans"/>
              </a:rPr>
              <a:pPr algn="r">
                <a:lnSpc>
                  <a:spcPct val="100000"/>
                </a:lnSpc>
              </a:pPr>
              <a:t>12</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0" y="914400"/>
            <a:ext cx="9143280" cy="5714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360"/>
              </a:spcBef>
            </a:pPr>
            <a:r>
              <a:rPr lang="en-IN" sz="1800" b="0" strike="noStrike" spc="-1">
                <a:solidFill>
                  <a:srgbClr val="000000"/>
                </a:solidFill>
                <a:latin typeface="Lucida Bright"/>
                <a:ea typeface="DejaVu Sans"/>
              </a:rPr>
              <a:t>Range Address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Defines a set of consecutive lines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Format: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start-addr,end-addr (inclusive)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following are the possible combinations</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10,50 	line-number,line-number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10,/R.E/	 line-number,/RegExp/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/R.E./,10 /	RegExp/,line-number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/R.E./,/R.E/ 	/RegExp/,/RegExp/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Examples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4,9		(Matches all lines 4 through 9)</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2,/^A/command (starts matching from line 2 to a line that starts with A)</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/^A/,15 	(starts matching from a line that begins with A to 15)</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/^A/,/$B/command (starts matching from a line that begins with A to a line that ends with B)</a:t>
            </a:r>
            <a:endParaRPr lang="en-IN" sz="1800" b="0" strike="noStrike" spc="-1">
              <a:latin typeface="Arial"/>
            </a:endParaRPr>
          </a:p>
          <a:p>
            <a:pPr marL="343080" indent="-342360">
              <a:lnSpc>
                <a:spcPct val="100000"/>
              </a:lnSpc>
              <a:spcBef>
                <a:spcPts val="360"/>
              </a:spcBef>
            </a:pPr>
            <a:endParaRPr lang="en-IN" sz="1800" b="0" strike="noStrike" spc="-1">
              <a:latin typeface="Arial"/>
            </a:endParaRPr>
          </a:p>
          <a:p>
            <a:pPr marL="343080" indent="-342360">
              <a:lnSpc>
                <a:spcPct val="100000"/>
              </a:lnSpc>
              <a:spcBef>
                <a:spcPts val="360"/>
              </a:spcBef>
            </a:pPr>
            <a:endParaRPr lang="en-IN" sz="1800" b="0" strike="noStrike" spc="-1">
              <a:latin typeface="Arial"/>
            </a:endParaRPr>
          </a:p>
        </p:txBody>
      </p:sp>
      <p:sp>
        <p:nvSpPr>
          <p:cNvPr id="45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68</a:t>
            </a:r>
            <a:endParaRPr lang="en-IN" sz="1200" b="0" strike="noStrike" spc="-1">
              <a:latin typeface="Arial"/>
            </a:endParaRPr>
          </a:p>
        </p:txBody>
      </p:sp>
      <p:sp>
        <p:nvSpPr>
          <p:cNvPr id="46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 Addresses</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533400"/>
            <a:ext cx="8229240" cy="5048400"/>
          </a:xfrm>
        </p:spPr>
        <p:txBody>
          <a:bodyPr anchor="t"/>
          <a:lstStyle/>
          <a:p>
            <a:pPr>
              <a:buFont typeface="Arial" pitchFamily="34" charset="0"/>
              <a:buChar char="•"/>
            </a:pPr>
            <a:r>
              <a:rPr lang="en-US" sz="2000" dirty="0" smtClean="0"/>
              <a:t>   </a:t>
            </a:r>
            <a:r>
              <a:rPr lang="en-US" sz="2400" dirty="0" smtClean="0"/>
              <a:t>$ </a:t>
            </a:r>
            <a:r>
              <a:rPr lang="en-US" sz="2400" dirty="0" err="1" smtClean="0"/>
              <a:t>sed</a:t>
            </a:r>
            <a:r>
              <a:rPr lang="en-US" sz="2400" dirty="0" smtClean="0"/>
              <a:t> –n  ‘3-6p’  f1.txt</a:t>
            </a:r>
          </a:p>
          <a:p>
            <a:pPr>
              <a:buFont typeface="Arial" pitchFamily="34" charset="0"/>
              <a:buChar char="•"/>
            </a:pPr>
            <a:endParaRPr lang="en-US" sz="2400" dirty="0"/>
          </a:p>
          <a:p>
            <a:r>
              <a:rPr lang="en-US" sz="2400" dirty="0" smtClean="0"/>
              <a:t>To  print the lines other than 3-6  use !</a:t>
            </a:r>
          </a:p>
          <a:p>
            <a:endParaRPr lang="en-US" sz="2400" dirty="0"/>
          </a:p>
          <a:p>
            <a:r>
              <a:rPr lang="en-US" sz="2400" dirty="0" smtClean="0"/>
              <a:t>$ </a:t>
            </a:r>
            <a:r>
              <a:rPr lang="en-US" sz="2400" dirty="0" err="1" smtClean="0"/>
              <a:t>sed</a:t>
            </a:r>
            <a:r>
              <a:rPr lang="en-US" sz="2400" dirty="0" smtClean="0"/>
              <a:t> –n ‘ 3,6!p’ f1.txt</a:t>
            </a:r>
          </a:p>
          <a:p>
            <a:endParaRPr lang="en-US" sz="2400" dirty="0"/>
          </a:p>
          <a:p>
            <a:r>
              <a:rPr lang="en-US" sz="2400" dirty="0" smtClean="0"/>
              <a:t>$ </a:t>
            </a:r>
            <a:r>
              <a:rPr lang="en-US" sz="2400" dirty="0" err="1" smtClean="0"/>
              <a:t>sed</a:t>
            </a:r>
            <a:r>
              <a:rPr lang="en-US" sz="2400" dirty="0" smtClean="0"/>
              <a:t> –n ‘/[</a:t>
            </a:r>
            <a:r>
              <a:rPr lang="en-US" sz="2400" dirty="0" err="1" smtClean="0"/>
              <a:t>cC</a:t>
            </a:r>
            <a:r>
              <a:rPr lang="en-US" sz="2400" dirty="0" smtClean="0"/>
              <a:t>]</a:t>
            </a:r>
            <a:r>
              <a:rPr lang="en-US" sz="2400" dirty="0" err="1" smtClean="0"/>
              <a:t>omputers</a:t>
            </a:r>
            <a:r>
              <a:rPr lang="en-US" sz="2400" dirty="0" smtClean="0"/>
              <a:t>/p’ f1.txt</a:t>
            </a:r>
          </a:p>
          <a:p>
            <a:endParaRPr lang="en-US" sz="2400" dirty="0"/>
          </a:p>
          <a:p>
            <a:endParaRPr lang="en-US" sz="2000" dirty="0" smtClean="0"/>
          </a:p>
          <a:p>
            <a:endParaRPr lang="en-US" sz="2000" dirty="0" smtClean="0"/>
          </a:p>
          <a:p>
            <a:endParaRPr lang="en-US" sz="2000" dirty="0"/>
          </a:p>
          <a:p>
            <a:endParaRPr lang="en-US" sz="2000" dirty="0" smtClean="0"/>
          </a:p>
          <a:p>
            <a:endParaRPr lang="en-US" dirty="0"/>
          </a:p>
          <a:p>
            <a:endParaRPr lang="en-US" dirty="0" smtClean="0"/>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a:solidFill>
                  <a:srgbClr val="000000"/>
                </a:solidFill>
                <a:latin typeface="Lucida Bright"/>
                <a:ea typeface="DejaVu Sans"/>
              </a:rPr>
              <a:t>Nested Address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Nested address contained within another address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Example: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To delete all blank lines between line 11 and 20 the instruction is as follows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11,20,{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d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To delete all the lines that contain the word “Happy” as well as “life” is as follows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/Happy/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/life/d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print lines that do not contain “obsolete”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1" strike="noStrike" spc="-1">
                <a:solidFill>
                  <a:srgbClr val="000000"/>
                </a:solidFill>
                <a:latin typeface="Lucida Bright"/>
                <a:ea typeface="DejaVu Sans"/>
              </a:rPr>
              <a:t>sed -e ‘/obsolete/!p’ input-file </a:t>
            </a:r>
            <a:endParaRPr lang="en-IN" sz="1800" b="0" strike="noStrike" spc="-1">
              <a:latin typeface="Arial"/>
            </a:endParaRPr>
          </a:p>
        </p:txBody>
      </p:sp>
      <p:sp>
        <p:nvSpPr>
          <p:cNvPr id="462"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69</a:t>
            </a:r>
            <a:endParaRPr lang="en-IN" sz="1200" b="0" strike="noStrike" spc="-1">
              <a:latin typeface="Arial"/>
            </a:endParaRPr>
          </a:p>
        </p:txBody>
      </p:sp>
      <p:sp>
        <p:nvSpPr>
          <p:cNvPr id="463"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Addresses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0" y="838080"/>
            <a:ext cx="9143280" cy="3276000"/>
          </a:xfrm>
          <a:prstGeom prst="rect">
            <a:avLst/>
          </a:prstGeom>
          <a:noFill/>
          <a:ln w="9360">
            <a:noFill/>
          </a:ln>
        </p:spPr>
        <p:style>
          <a:lnRef idx="0">
            <a:scrgbClr r="0" g="0" b="0"/>
          </a:lnRef>
          <a:fillRef idx="0">
            <a:scrgbClr r="0" g="0" b="0"/>
          </a:fillRef>
          <a:effectRef idx="0">
            <a:scrgbClr r="0" g="0" b="0"/>
          </a:effectRef>
          <a:fontRef idx="minor"/>
        </p:style>
      </p:sp>
      <p:sp>
        <p:nvSpPr>
          <p:cNvPr id="465"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70</a:t>
            </a:r>
            <a:endParaRPr lang="en-IN" sz="1200" b="0" strike="noStrike" spc="-1">
              <a:latin typeface="Arial"/>
            </a:endParaRPr>
          </a:p>
        </p:txBody>
      </p:sp>
      <p:sp>
        <p:nvSpPr>
          <p:cNvPr id="466"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
        <p:nvSpPr>
          <p:cNvPr id="467" name="CustomShape 4"/>
          <p:cNvSpPr/>
          <p:nvPr/>
        </p:nvSpPr>
        <p:spPr>
          <a:xfrm>
            <a:off x="0" y="3200400"/>
            <a:ext cx="9143280" cy="3656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a:solidFill>
                  <a:srgbClr val="000000"/>
                </a:solidFill>
                <a:latin typeface="Lucida Bright"/>
                <a:ea typeface="DejaVu Sans"/>
              </a:rPr>
              <a:t>Line Number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line number command (=) writes the current line number before each matched/output line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Example: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sed ‘=‘ twister.dat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This command print the file twister.dat with line number </a:t>
            </a:r>
            <a:endParaRPr lang="en-IN" sz="1800" b="0" strike="noStrike" spc="-1">
              <a:latin typeface="Arial"/>
            </a:endParaRPr>
          </a:p>
          <a:p>
            <a:pPr marL="343080" indent="-342360">
              <a:lnSpc>
                <a:spcPct val="100000"/>
              </a:lnSpc>
              <a:spcBef>
                <a:spcPts val="360"/>
              </a:spcBef>
            </a:pPr>
            <a:endParaRPr lang="en-IN" sz="1800" b="0" strike="noStrike" spc="-1">
              <a:latin typeface="Arial"/>
            </a:endParaRPr>
          </a:p>
          <a:p>
            <a:pPr marL="343080" indent="-342360">
              <a:lnSpc>
                <a:spcPct val="100000"/>
              </a:lnSpc>
              <a:spcBef>
                <a:spcPts val="360"/>
              </a:spcBef>
            </a:pPr>
            <a:endParaRPr lang="en-IN" sz="1800" b="0" strike="noStrike" spc="-1">
              <a:latin typeface="Arial"/>
            </a:endParaRPr>
          </a:p>
        </p:txBody>
      </p:sp>
      <p:pic>
        <p:nvPicPr>
          <p:cNvPr id="468" name="Picture 5"/>
          <p:cNvPicPr/>
          <p:nvPr/>
        </p:nvPicPr>
        <p:blipFill>
          <a:blip r:embed="rId2"/>
          <a:stretch/>
        </p:blipFill>
        <p:spPr>
          <a:xfrm>
            <a:off x="0" y="914400"/>
            <a:ext cx="9143280" cy="2133000"/>
          </a:xfrm>
          <a:prstGeom prst="rect">
            <a:avLst/>
          </a:prstGeom>
          <a:ln w="9360">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304800"/>
            <a:ext cx="8458200" cy="6553200"/>
          </a:xfrm>
        </p:spPr>
        <p:txBody>
          <a:bodyPr anchor="t">
            <a:normAutofit fontScale="92500" lnSpcReduction="20000"/>
          </a:bodyPr>
          <a:lstStyle/>
          <a:p>
            <a:pPr>
              <a:buFont typeface="Wingdings" pitchFamily="2" charset="2"/>
              <a:buChar char="ü"/>
            </a:pPr>
            <a:r>
              <a:rPr lang="en-US" dirty="0" err="1"/>
              <a:t>sed</a:t>
            </a:r>
            <a:r>
              <a:rPr lang="en-US" dirty="0"/>
              <a:t> ‘=’ command accepts only one address, so if you want to print line number for a range of lines, you must use the curly braces</a:t>
            </a:r>
            <a:r>
              <a:rPr lang="en-US" dirty="0" smtClean="0"/>
              <a:t>.</a:t>
            </a:r>
          </a:p>
          <a:p>
            <a:pPr>
              <a:buFont typeface="Wingdings" pitchFamily="2" charset="2"/>
              <a:buChar char="ü"/>
            </a:pPr>
            <a:endParaRPr lang="en-US" dirty="0"/>
          </a:p>
          <a:p>
            <a:r>
              <a:rPr lang="en-US" dirty="0" smtClean="0"/>
              <a:t>Syntax:</a:t>
            </a:r>
          </a:p>
          <a:p>
            <a:endParaRPr lang="en-US" dirty="0"/>
          </a:p>
          <a:p>
            <a:r>
              <a:rPr lang="en-US" dirty="0" smtClean="0"/>
              <a:t> # </a:t>
            </a:r>
            <a:r>
              <a:rPr lang="en-US" dirty="0" err="1" smtClean="0"/>
              <a:t>sed</a:t>
            </a:r>
            <a:r>
              <a:rPr lang="en-US" dirty="0" smtClean="0"/>
              <a:t> -n '/PATTERN/,/PATTERN/ { </a:t>
            </a:r>
          </a:p>
          <a:p>
            <a:r>
              <a:rPr lang="en-US" dirty="0" smtClean="0"/>
              <a:t>= </a:t>
            </a:r>
          </a:p>
          <a:p>
            <a:r>
              <a:rPr lang="en-US" dirty="0" smtClean="0"/>
              <a:t>p </a:t>
            </a:r>
          </a:p>
          <a:p>
            <a:r>
              <a:rPr lang="en-US" dirty="0" smtClean="0"/>
              <a:t>}' filename</a:t>
            </a:r>
          </a:p>
          <a:p>
            <a:endParaRPr lang="en-US" dirty="0"/>
          </a:p>
          <a:p>
            <a:endParaRPr lang="en-US" dirty="0" smtClean="0"/>
          </a:p>
          <a:p>
            <a:pPr>
              <a:buFont typeface="Arial" pitchFamily="34" charset="0"/>
              <a:buChar char="•"/>
            </a:pPr>
            <a:r>
              <a:rPr lang="en-US" dirty="0"/>
              <a:t>Print the line numbers for the lines matches from the pattern “Oracle” to “Productivity</a:t>
            </a:r>
            <a:r>
              <a:rPr lang="en-US" dirty="0" smtClean="0"/>
              <a:t>”.</a:t>
            </a:r>
          </a:p>
          <a:p>
            <a:pPr>
              <a:buFont typeface="Arial" pitchFamily="34" charset="0"/>
              <a:buChar char="•"/>
            </a:pPr>
            <a:endParaRPr lang="en-US" dirty="0" smtClean="0"/>
          </a:p>
          <a:p>
            <a:r>
              <a:rPr lang="en-US" b="1" dirty="0" smtClean="0"/>
              <a:t>$ </a:t>
            </a:r>
            <a:r>
              <a:rPr lang="en-US" b="1" dirty="0" err="1" smtClean="0"/>
              <a:t>sed</a:t>
            </a:r>
            <a:r>
              <a:rPr lang="en-US" b="1" dirty="0" smtClean="0"/>
              <a:t> -n '/Oracle/,/Productivity/{ </a:t>
            </a:r>
          </a:p>
          <a:p>
            <a:r>
              <a:rPr lang="en-US" b="1" dirty="0" smtClean="0"/>
              <a:t>= </a:t>
            </a:r>
          </a:p>
          <a:p>
            <a:r>
              <a:rPr lang="en-US" b="1" dirty="0" smtClean="0"/>
              <a:t>p</a:t>
            </a:r>
          </a:p>
          <a:p>
            <a:r>
              <a:rPr lang="en-US" b="1" dirty="0" smtClean="0"/>
              <a:t>}' </a:t>
            </a:r>
            <a:r>
              <a:rPr lang="en-US" b="1" dirty="0"/>
              <a:t> </a:t>
            </a:r>
            <a:r>
              <a:rPr lang="en-US" b="1" dirty="0" smtClean="0"/>
              <a:t>f1.txt</a:t>
            </a:r>
            <a:r>
              <a:rPr lang="en-US" dirty="0" smtClean="0"/>
              <a:t> </a:t>
            </a:r>
          </a:p>
          <a:p>
            <a:endParaRPr lang="en-US" dirty="0" smtClean="0"/>
          </a:p>
          <a:p>
            <a:r>
              <a:rPr lang="en-US" dirty="0" smtClean="0"/>
              <a:t>o/p: </a:t>
            </a:r>
            <a:endParaRPr lang="en-US" dirty="0"/>
          </a:p>
          <a:p>
            <a:endParaRPr lang="en-US" dirty="0" smtClean="0"/>
          </a:p>
          <a:p>
            <a:r>
              <a:rPr lang="en-US" dirty="0" smtClean="0"/>
              <a:t>2 </a:t>
            </a:r>
          </a:p>
          <a:p>
            <a:r>
              <a:rPr lang="en-US" dirty="0" smtClean="0"/>
              <a:t>Databases - Oracle, </a:t>
            </a:r>
            <a:r>
              <a:rPr lang="en-US" dirty="0" err="1" smtClean="0"/>
              <a:t>mySQL</a:t>
            </a:r>
            <a:r>
              <a:rPr lang="en-US" dirty="0" smtClean="0"/>
              <a:t> etc. </a:t>
            </a:r>
          </a:p>
          <a:p>
            <a:r>
              <a:rPr lang="en-US" dirty="0" smtClean="0"/>
              <a:t>3 </a:t>
            </a:r>
          </a:p>
          <a:p>
            <a:r>
              <a:rPr lang="en-US" dirty="0" smtClean="0"/>
              <a:t>Security (Firewall, Network, Online Security etc) </a:t>
            </a:r>
          </a:p>
          <a:p>
            <a:r>
              <a:rPr lang="en-US" dirty="0" smtClean="0"/>
              <a:t>4 </a:t>
            </a:r>
          </a:p>
          <a:p>
            <a:r>
              <a:rPr lang="en-US" dirty="0" smtClean="0"/>
              <a:t>Storage in Linux </a:t>
            </a:r>
          </a:p>
          <a:p>
            <a:r>
              <a:rPr lang="en-US" dirty="0" smtClean="0"/>
              <a:t>5 </a:t>
            </a:r>
          </a:p>
          <a:p>
            <a:r>
              <a:rPr lang="en-US" dirty="0" smtClean="0"/>
              <a:t>Productivity (Too many technologies to explore, not much time available)</a:t>
            </a:r>
            <a:endParaRPr lang="en-US" dirty="0"/>
          </a:p>
          <a:p>
            <a:r>
              <a:rPr lang="en-US" dirty="0" smtClean="0"/>
              <a:t/>
            </a:r>
            <a:br>
              <a:rPr lang="en-US" dirty="0" smtClean="0"/>
            </a:b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normAutofit lnSpcReduction="10000"/>
          </a:bodyPr>
          <a:lstStyle/>
          <a:p>
            <a:pPr>
              <a:buFont typeface="Arial" pitchFamily="34" charset="0"/>
              <a:buChar char="•"/>
            </a:pPr>
            <a:r>
              <a:rPr lang="en-US" sz="2400" dirty="0">
                <a:latin typeface="Times New Roman" pitchFamily="18" charset="0"/>
                <a:cs typeface="Times New Roman" pitchFamily="18" charset="0"/>
              </a:rPr>
              <a:t>Find the line number which contains the </a:t>
            </a:r>
            <a:r>
              <a:rPr lang="en-US" sz="2400" dirty="0" smtClean="0">
                <a:latin typeface="Times New Roman" pitchFamily="18" charset="0"/>
                <a:cs typeface="Times New Roman" pitchFamily="18" charset="0"/>
              </a:rPr>
              <a:t>pattern</a:t>
            </a:r>
          </a:p>
          <a:p>
            <a:pPr algn="just">
              <a:buFont typeface="Arial" pitchFamily="34"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below </a:t>
            </a:r>
            <a:r>
              <a:rPr lang="en-US" sz="2400" dirty="0" err="1">
                <a:latin typeface="Times New Roman" pitchFamily="18" charset="0"/>
                <a:cs typeface="Times New Roman" pitchFamily="18" charset="0"/>
              </a:rPr>
              <a:t>sed</a:t>
            </a:r>
            <a:r>
              <a:rPr lang="en-US" sz="2400" dirty="0">
                <a:latin typeface="Times New Roman" pitchFamily="18" charset="0"/>
                <a:cs typeface="Times New Roman" pitchFamily="18" charset="0"/>
              </a:rPr>
              <a:t> command prints the line number for which matches with the pattern “Databases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sed</a:t>
            </a:r>
            <a:r>
              <a:rPr lang="en-US" sz="2400" b="1" dirty="0" smtClean="0">
                <a:latin typeface="Times New Roman" pitchFamily="18" charset="0"/>
                <a:cs typeface="Times New Roman" pitchFamily="18" charset="0"/>
              </a:rPr>
              <a:t> -n '/Databases/=' f1..txt</a:t>
            </a:r>
            <a:r>
              <a:rPr lang="en-US" sz="2400" dirty="0" smtClean="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o/p : </a:t>
            </a:r>
          </a:p>
          <a:p>
            <a:r>
              <a:rPr lang="en-US" sz="2400" dirty="0" smtClean="0">
                <a:latin typeface="Times New Roman" pitchFamily="18" charset="0"/>
                <a:cs typeface="Times New Roman" pitchFamily="18" charset="0"/>
              </a:rPr>
              <a:t>2</a:t>
            </a:r>
          </a:p>
          <a:p>
            <a:endParaRPr lang="en-US" sz="2400" dirty="0" smtClean="0">
              <a:latin typeface="Times New Roman" pitchFamily="18" charset="0"/>
              <a:cs typeface="Times New Roman" pitchFamily="18" charset="0"/>
            </a:endParaRPr>
          </a:p>
          <a:p>
            <a:r>
              <a:rPr lang="en-US" sz="2400" dirty="0" smtClean="0"/>
              <a:t>Print </a:t>
            </a:r>
            <a:r>
              <a:rPr lang="en-US" sz="2400" dirty="0"/>
              <a:t>the total number of lines in a file</a:t>
            </a:r>
          </a:p>
          <a:p>
            <a:r>
              <a:rPr lang="en-US" sz="2400" dirty="0"/>
              <a:t>Line number of the last line of the file will be the total lines in a file. Pattern $ specifies the last line of the file</a:t>
            </a:r>
            <a:r>
              <a:rPr lang="en-US" sz="2400" dirty="0" smtClean="0"/>
              <a:t>.</a:t>
            </a:r>
          </a:p>
          <a:p>
            <a:endParaRPr lang="en-US" sz="2400" dirty="0" smtClean="0"/>
          </a:p>
          <a:p>
            <a:r>
              <a:rPr lang="en-US" sz="2400" b="1" dirty="0" smtClean="0"/>
              <a:t>$ </a:t>
            </a:r>
            <a:r>
              <a:rPr lang="en-US" sz="2400" b="1" dirty="0" err="1" smtClean="0"/>
              <a:t>sed</a:t>
            </a:r>
            <a:r>
              <a:rPr lang="en-US" sz="2400" b="1" dirty="0" smtClean="0"/>
              <a:t> -n '$='  f1.txt</a:t>
            </a:r>
            <a:r>
              <a:rPr lang="en-US" sz="2400" dirty="0" smtClean="0"/>
              <a:t> </a:t>
            </a:r>
          </a:p>
          <a:p>
            <a:endParaRPr lang="en-US" sz="2400" dirty="0"/>
          </a:p>
          <a:p>
            <a:r>
              <a:rPr lang="en-US" sz="2400" dirty="0" smtClean="0"/>
              <a:t>6</a:t>
            </a:r>
            <a:endParaRPr lang="en-US" sz="2400" dirty="0">
              <a:latin typeface="Times New Roman" pitchFamily="18" charset="0"/>
              <a:cs typeface="Times New Roman"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0" y="838080"/>
            <a:ext cx="9143280" cy="1751760"/>
          </a:xfrm>
          <a:prstGeom prst="rect">
            <a:avLst/>
          </a:prstGeom>
          <a:noFill/>
          <a:ln w="9360">
            <a:noFill/>
          </a:ln>
        </p:spPr>
        <p:style>
          <a:lnRef idx="0">
            <a:scrgbClr r="0" g="0" b="0"/>
          </a:lnRef>
          <a:fillRef idx="0">
            <a:scrgbClr r="0" g="0" b="0"/>
          </a:fillRef>
          <a:effectRef idx="0">
            <a:scrgbClr r="0" g="0" b="0"/>
          </a:effectRef>
          <a:fontRef idx="minor"/>
        </p:style>
      </p:sp>
      <p:sp>
        <p:nvSpPr>
          <p:cNvPr id="470" name="CustomShape 2"/>
          <p:cNvSpPr/>
          <p:nvPr/>
        </p:nvSpPr>
        <p:spPr>
          <a:xfrm>
            <a:off x="0" y="2590920"/>
            <a:ext cx="9143280" cy="4266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a:solidFill>
                  <a:srgbClr val="000000"/>
                </a:solidFill>
                <a:latin typeface="Lucida Bright"/>
                <a:ea typeface="DejaVu Sans"/>
              </a:rPr>
              <a:t>Insert Command: I</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adds one or more lines directly to the output before the address: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 inserted “text” never appears in sed‘s pattern space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 cannot be used with a range address; can only be used with the single-line and set-of-lines address types </a:t>
            </a:r>
            <a:endParaRPr lang="en-IN" sz="1800" b="0" strike="noStrike" spc="-1">
              <a:latin typeface="Arial"/>
            </a:endParaRPr>
          </a:p>
          <a:p>
            <a:pPr>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Syntax: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[address] i\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text    \</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47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71</a:t>
            </a:r>
            <a:endParaRPr lang="en-IN" sz="1200" b="0" strike="noStrike" spc="-1">
              <a:latin typeface="Arial"/>
            </a:endParaRPr>
          </a:p>
        </p:txBody>
      </p:sp>
      <p:sp>
        <p:nvSpPr>
          <p:cNvPr id="472" name="CustomShape 4"/>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pic>
        <p:nvPicPr>
          <p:cNvPr id="473" name="Picture 8"/>
          <p:cNvPicPr/>
          <p:nvPr/>
        </p:nvPicPr>
        <p:blipFill>
          <a:blip r:embed="rId2"/>
          <a:stretch/>
        </p:blipFill>
        <p:spPr>
          <a:xfrm>
            <a:off x="438120" y="838080"/>
            <a:ext cx="8267040" cy="1675800"/>
          </a:xfrm>
          <a:prstGeom prst="rect">
            <a:avLst/>
          </a:prstGeom>
          <a:ln w="9360">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28600" y="228600"/>
            <a:ext cx="8229240" cy="6400800"/>
          </a:xfrm>
        </p:spPr>
        <p:txBody>
          <a:bodyPr anchor="t">
            <a:noAutofit/>
          </a:bodyPr>
          <a:lstStyle/>
          <a:p>
            <a:r>
              <a:rPr lang="en-US" sz="2000" dirty="0" smtClean="0">
                <a:latin typeface="Times New Roman" pitchFamily="18" charset="0"/>
                <a:cs typeface="Times New Roman" pitchFamily="18" charset="0"/>
              </a:rPr>
              <a:t>1. Add </a:t>
            </a:r>
            <a:r>
              <a:rPr lang="en-US" sz="2000" dirty="0">
                <a:latin typeface="Times New Roman" pitchFamily="18" charset="0"/>
                <a:cs typeface="Times New Roman" pitchFamily="18" charset="0"/>
              </a:rPr>
              <a:t>a line before the 4th line of the </a:t>
            </a:r>
            <a:r>
              <a:rPr lang="en-US" sz="2000" dirty="0" smtClean="0">
                <a:latin typeface="Times New Roman" pitchFamily="18" charset="0"/>
                <a:cs typeface="Times New Roman" pitchFamily="18" charset="0"/>
              </a:rPr>
              <a:t>line:</a:t>
            </a:r>
            <a:endParaRPr lang="en-US" sz="2000"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Ex:  $ cat f.txt</a:t>
            </a:r>
          </a:p>
          <a:p>
            <a:r>
              <a:rPr lang="en-US" sz="2000" dirty="0" smtClean="0">
                <a:latin typeface="Times New Roman" pitchFamily="18" charset="0"/>
                <a:cs typeface="Times New Roman" pitchFamily="18" charset="0"/>
              </a:rPr>
              <a:t>Linux </a:t>
            </a:r>
            <a:r>
              <a:rPr lang="en-US" sz="2000" dirty="0" err="1" smtClean="0">
                <a:latin typeface="Times New Roman" pitchFamily="18" charset="0"/>
                <a:cs typeface="Times New Roman" pitchFamily="18" charset="0"/>
              </a:rPr>
              <a:t>Sysadmin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Databases - Oracle,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etc. </a:t>
            </a:r>
          </a:p>
          <a:p>
            <a:r>
              <a:rPr lang="en-US" sz="2000" dirty="0" smtClean="0">
                <a:latin typeface="Times New Roman" pitchFamily="18" charset="0"/>
                <a:cs typeface="Times New Roman" pitchFamily="18" charset="0"/>
              </a:rPr>
              <a:t>Security (Firewall, Network, Online Security etc) </a:t>
            </a:r>
          </a:p>
          <a:p>
            <a:r>
              <a:rPr lang="en-US" sz="2000" dirty="0" smtClean="0">
                <a:latin typeface="Times New Roman" pitchFamily="18" charset="0"/>
                <a:cs typeface="Times New Roman" pitchFamily="18" charset="0"/>
              </a:rPr>
              <a:t>Storage in Linux </a:t>
            </a:r>
          </a:p>
          <a:p>
            <a:r>
              <a:rPr lang="en-US" sz="2000" dirty="0" smtClean="0">
                <a:latin typeface="Times New Roman" pitchFamily="18" charset="0"/>
                <a:cs typeface="Times New Roman" pitchFamily="18" charset="0"/>
              </a:rPr>
              <a:t>Productivity (Too many technologies to explore, not much time available) Windows- </a:t>
            </a:r>
            <a:r>
              <a:rPr lang="en-US" sz="2000" dirty="0" err="1" smtClean="0">
                <a:latin typeface="Times New Roman" pitchFamily="18" charset="0"/>
                <a:cs typeface="Times New Roman" pitchFamily="18" charset="0"/>
              </a:rPr>
              <a:t>Sysadmin</a:t>
            </a:r>
            <a:r>
              <a:rPr lang="en-US" sz="2000" dirty="0" smtClean="0">
                <a:latin typeface="Times New Roman" pitchFamily="18" charset="0"/>
                <a:cs typeface="Times New Roman" pitchFamily="18" charset="0"/>
              </a:rPr>
              <a:t>, reboot etc.</a:t>
            </a:r>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sed</a:t>
            </a:r>
            <a:r>
              <a:rPr lang="en-US" sz="2000" b="1" dirty="0" smtClean="0">
                <a:latin typeface="Times New Roman" pitchFamily="18" charset="0"/>
                <a:cs typeface="Times New Roman" pitchFamily="18" charset="0"/>
              </a:rPr>
              <a:t> '4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Cool gadgets and websites'   f.txt</a:t>
            </a:r>
            <a:r>
              <a:rPr lang="en-US" sz="2000" dirty="0" smtClean="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Linux </a:t>
            </a:r>
            <a:r>
              <a:rPr lang="en-US" sz="2000" dirty="0" err="1" smtClean="0">
                <a:latin typeface="Times New Roman" pitchFamily="18" charset="0"/>
                <a:cs typeface="Times New Roman" pitchFamily="18" charset="0"/>
              </a:rPr>
              <a:t>Sysadmin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Databases - Oracle,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etc. </a:t>
            </a:r>
          </a:p>
          <a:p>
            <a:r>
              <a:rPr lang="en-US" sz="2000" dirty="0" smtClean="0">
                <a:latin typeface="Times New Roman" pitchFamily="18" charset="0"/>
                <a:cs typeface="Times New Roman" pitchFamily="18" charset="0"/>
              </a:rPr>
              <a:t>Security (Firewall, Network, Online Security etc) </a:t>
            </a:r>
          </a:p>
          <a:p>
            <a:r>
              <a:rPr lang="en-US" sz="2000" b="1" dirty="0" smtClean="0">
                <a:latin typeface="Times New Roman" pitchFamily="18" charset="0"/>
                <a:cs typeface="Times New Roman" pitchFamily="18" charset="0"/>
              </a:rPr>
              <a:t>Cool gadgets and websites</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Storage in Linux </a:t>
            </a:r>
          </a:p>
          <a:p>
            <a:r>
              <a:rPr lang="en-US" sz="2000" dirty="0" smtClean="0">
                <a:latin typeface="Times New Roman" pitchFamily="18" charset="0"/>
                <a:cs typeface="Times New Roman" pitchFamily="18" charset="0"/>
              </a:rPr>
              <a:t>Productivity (Too many technologies to explore, not much time available) Windows- </a:t>
            </a:r>
            <a:r>
              <a:rPr lang="en-US" sz="2000" dirty="0" err="1" smtClean="0">
                <a:latin typeface="Times New Roman" pitchFamily="18" charset="0"/>
                <a:cs typeface="Times New Roman" pitchFamily="18" charset="0"/>
              </a:rPr>
              <a:t>Sysadmin</a:t>
            </a:r>
            <a:r>
              <a:rPr lang="en-US" sz="2000" dirty="0" smtClean="0">
                <a:latin typeface="Times New Roman" pitchFamily="18" charset="0"/>
                <a:cs typeface="Times New Roman" pitchFamily="18" charset="0"/>
              </a:rPr>
              <a:t>, reboot etc.</a:t>
            </a:r>
            <a:endParaRPr lang="en-US" sz="2000" dirty="0">
              <a:latin typeface="Times New Roman" pitchFamily="18" charset="0"/>
              <a:cs typeface="Times New Roman"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457200"/>
            <a:ext cx="8229240" cy="5124600"/>
          </a:xfrm>
        </p:spPr>
        <p:txBody>
          <a:bodyPr anchor="t">
            <a:normAutofit/>
          </a:bodyPr>
          <a:lstStyle/>
          <a:p>
            <a:r>
              <a:rPr lang="en-US" sz="2000" dirty="0" smtClean="0"/>
              <a:t>2. Insert </a:t>
            </a:r>
            <a:r>
              <a:rPr lang="en-US" sz="2000" dirty="0"/>
              <a:t>a line before every line with the </a:t>
            </a:r>
            <a:r>
              <a:rPr lang="en-US" sz="2000" dirty="0" smtClean="0"/>
              <a:t>pattern</a:t>
            </a:r>
          </a:p>
          <a:p>
            <a:endParaRPr lang="en-US" sz="2000" dirty="0"/>
          </a:p>
          <a:p>
            <a:r>
              <a:rPr lang="en-US" sz="2000" b="1" dirty="0" smtClean="0"/>
              <a:t>$ </a:t>
            </a:r>
            <a:r>
              <a:rPr lang="en-US" sz="2000" b="1" dirty="0" err="1" smtClean="0"/>
              <a:t>sed</a:t>
            </a:r>
            <a:r>
              <a:rPr lang="en-US" sz="2000" b="1" dirty="0" smtClean="0"/>
              <a:t> '/</a:t>
            </a:r>
            <a:r>
              <a:rPr lang="en-US" sz="2000" b="1" dirty="0" err="1" smtClean="0"/>
              <a:t>Sysadmin</a:t>
            </a:r>
            <a:r>
              <a:rPr lang="en-US" sz="2000" b="1" dirty="0" smtClean="0"/>
              <a:t>/</a:t>
            </a:r>
            <a:r>
              <a:rPr lang="en-US" sz="2000" b="1" dirty="0" err="1" smtClean="0"/>
              <a:t>i</a:t>
            </a:r>
            <a:r>
              <a:rPr lang="en-US" sz="2000" b="1" dirty="0" smtClean="0"/>
              <a:t> \ Linux Scripting' thegeekstuff.txt</a:t>
            </a:r>
            <a:r>
              <a:rPr lang="en-US" sz="2000" dirty="0" smtClean="0"/>
              <a:t> </a:t>
            </a:r>
          </a:p>
          <a:p>
            <a:endParaRPr lang="en-US" sz="2000" b="1" dirty="0"/>
          </a:p>
          <a:p>
            <a:r>
              <a:rPr lang="en-US" sz="2000" b="1" dirty="0" smtClean="0"/>
              <a:t>o/p : </a:t>
            </a:r>
          </a:p>
          <a:p>
            <a:endParaRPr lang="en-US" sz="2000" b="1" dirty="0" smtClean="0"/>
          </a:p>
          <a:p>
            <a:r>
              <a:rPr lang="en-US" sz="2000" b="1" dirty="0" smtClean="0"/>
              <a:t>Linux Scripting</a:t>
            </a:r>
            <a:r>
              <a:rPr lang="en-US" sz="2000" dirty="0" smtClean="0"/>
              <a:t> </a:t>
            </a:r>
          </a:p>
          <a:p>
            <a:r>
              <a:rPr lang="en-US" sz="2000" dirty="0" smtClean="0"/>
              <a:t>Linux </a:t>
            </a:r>
            <a:r>
              <a:rPr lang="en-US" sz="2000" dirty="0" err="1" smtClean="0"/>
              <a:t>Sysadmin</a:t>
            </a:r>
            <a:endParaRPr lang="en-US" sz="2000" dirty="0" smtClean="0"/>
          </a:p>
          <a:p>
            <a:r>
              <a:rPr lang="en-US" sz="2000" dirty="0" smtClean="0"/>
              <a:t> Databases - Oracle, </a:t>
            </a:r>
            <a:r>
              <a:rPr lang="en-US" sz="2000" dirty="0" err="1" smtClean="0"/>
              <a:t>mySQL</a:t>
            </a:r>
            <a:r>
              <a:rPr lang="en-US" sz="2000" dirty="0" smtClean="0"/>
              <a:t> etc. </a:t>
            </a:r>
          </a:p>
          <a:p>
            <a:r>
              <a:rPr lang="en-US" sz="2000" dirty="0" smtClean="0"/>
              <a:t>Security (Firewall, Network, Online Security etc) </a:t>
            </a:r>
          </a:p>
          <a:p>
            <a:r>
              <a:rPr lang="en-US" sz="2000" dirty="0" smtClean="0"/>
              <a:t>Storage in Linux </a:t>
            </a:r>
          </a:p>
          <a:p>
            <a:r>
              <a:rPr lang="en-US" sz="2000" dirty="0" smtClean="0"/>
              <a:t>Productivity (Too many technologies to explore, not much time available) </a:t>
            </a:r>
          </a:p>
          <a:p>
            <a:r>
              <a:rPr lang="en-US" sz="2000" b="1" dirty="0" smtClean="0"/>
              <a:t>Linux Scripting</a:t>
            </a:r>
            <a:r>
              <a:rPr lang="en-US" sz="2000" dirty="0" smtClean="0"/>
              <a:t> </a:t>
            </a:r>
          </a:p>
          <a:p>
            <a:r>
              <a:rPr lang="en-US" sz="2000" dirty="0" smtClean="0"/>
              <a:t>Windows- </a:t>
            </a:r>
            <a:r>
              <a:rPr lang="en-US" sz="2000" dirty="0" err="1" smtClean="0"/>
              <a:t>Sysadmin</a:t>
            </a:r>
            <a:r>
              <a:rPr lang="en-US" sz="2000" dirty="0" smtClean="0"/>
              <a:t>, reboot etc.</a:t>
            </a:r>
            <a:endParaRPr lang="en-US" sz="20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normAutofit lnSpcReduction="10000"/>
          </a:bodyPr>
          <a:lstStyle/>
          <a:p>
            <a:r>
              <a:rPr lang="en-US" dirty="0" smtClean="0"/>
              <a:t>3. </a:t>
            </a:r>
            <a:r>
              <a:rPr lang="en-US" sz="2400" dirty="0" smtClean="0">
                <a:latin typeface="Times New Roman" pitchFamily="18" charset="0"/>
                <a:cs typeface="Times New Roman" pitchFamily="18" charset="0"/>
              </a:rPr>
              <a:t>Insert </a:t>
            </a:r>
            <a:r>
              <a:rPr lang="en-US" sz="2400" dirty="0">
                <a:latin typeface="Times New Roman" pitchFamily="18" charset="0"/>
                <a:cs typeface="Times New Roman" pitchFamily="18" charset="0"/>
              </a:rPr>
              <a:t>a line before the last line of the file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Insert a </a:t>
            </a:r>
            <a:r>
              <a:rPr lang="en-US" sz="2400" dirty="0">
                <a:latin typeface="Times New Roman" pitchFamily="18" charset="0"/>
                <a:cs typeface="Times New Roman" pitchFamily="18" charset="0"/>
              </a:rPr>
              <a:t>line “Website Design” before the last line of the file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sed</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  Website Design' thegeekstuff.txt</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o/p : </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Linux </a:t>
            </a:r>
            <a:r>
              <a:rPr lang="en-US" sz="2400" dirty="0" err="1" smtClean="0">
                <a:latin typeface="Times New Roman" pitchFamily="18" charset="0"/>
                <a:cs typeface="Times New Roman" pitchFamily="18" charset="0"/>
              </a:rPr>
              <a:t>Sysadmin</a:t>
            </a:r>
            <a:r>
              <a:rPr lang="en-US" sz="2400" dirty="0" smtClean="0">
                <a:latin typeface="Times New Roman" pitchFamily="18" charset="0"/>
                <a:cs typeface="Times New Roman" pitchFamily="18" charset="0"/>
              </a:rPr>
              <a:t> Databases - Oracle,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etc.</a:t>
            </a:r>
          </a:p>
          <a:p>
            <a:r>
              <a:rPr lang="en-US" sz="2400" dirty="0" smtClean="0">
                <a:latin typeface="Times New Roman" pitchFamily="18" charset="0"/>
                <a:cs typeface="Times New Roman" pitchFamily="18" charset="0"/>
              </a:rPr>
              <a:t> Security (Firewall, Network, Online Security etc) </a:t>
            </a:r>
          </a:p>
          <a:p>
            <a:r>
              <a:rPr lang="en-US" sz="2400" dirty="0" smtClean="0">
                <a:latin typeface="Times New Roman" pitchFamily="18" charset="0"/>
                <a:cs typeface="Times New Roman" pitchFamily="18" charset="0"/>
              </a:rPr>
              <a:t>Storage in Linux</a:t>
            </a:r>
          </a:p>
          <a:p>
            <a:r>
              <a:rPr lang="en-US" sz="2400" dirty="0" smtClean="0">
                <a:latin typeface="Times New Roman" pitchFamily="18" charset="0"/>
                <a:cs typeface="Times New Roman" pitchFamily="18" charset="0"/>
              </a:rPr>
              <a:t> Productivity (Too many technologies to explore, not much time available) </a:t>
            </a:r>
          </a:p>
          <a:p>
            <a:r>
              <a:rPr lang="en-US" sz="2400" b="1" dirty="0" smtClean="0">
                <a:latin typeface="Times New Roman" pitchFamily="18" charset="0"/>
                <a:cs typeface="Times New Roman" pitchFamily="18" charset="0"/>
              </a:rPr>
              <a:t>Website Design</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Windows- </a:t>
            </a:r>
            <a:r>
              <a:rPr lang="en-US" sz="2400" dirty="0" err="1" smtClean="0">
                <a:latin typeface="Times New Roman" pitchFamily="18" charset="0"/>
                <a:cs typeface="Times New Roman" pitchFamily="18" charset="0"/>
              </a:rPr>
              <a:t>Sysadmin</a:t>
            </a:r>
            <a:r>
              <a:rPr lang="en-US" sz="2400" dirty="0" smtClean="0">
                <a:latin typeface="Times New Roman" pitchFamily="18" charset="0"/>
                <a:cs typeface="Times New Roman" pitchFamily="18" charset="0"/>
              </a:rPr>
              <a:t>, reboot etc.</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0" y="609480"/>
            <a:ext cx="9143280" cy="626220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mkdir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mkdir command is used to create one or more directories.</a:t>
            </a:r>
            <a:r>
              <a:rPr lang="en-IN" sz="1800" b="1" strike="noStrike" spc="-1">
                <a:solidFill>
                  <a:srgbClr val="000000"/>
                </a:solidFill>
                <a:latin typeface="Lucida Bright"/>
                <a:ea typeface="DejaVu Sans"/>
              </a:rPr>
              <a:t>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SYNTAX: mkdir [options] directories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OPTIONS: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-m 	Set the access mode for the new directories.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-p 	Create intervening parent directories if they don't exist.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-v 	Print help message for each directory created.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EXAMPLE: </a:t>
            </a:r>
            <a:endParaRPr lang="en-IN" sz="1800" b="0" strike="noStrike" spc="-1">
              <a:latin typeface="Arial"/>
            </a:endParaRPr>
          </a:p>
          <a:p>
            <a:pPr marL="343080" indent="-342360">
              <a:lnSpc>
                <a:spcPct val="150000"/>
              </a:lnSpc>
              <a:buClr>
                <a:srgbClr val="000000"/>
              </a:buClr>
              <a:buFont typeface="StarSymbol"/>
              <a:buAutoNum type="arabicPeriod"/>
            </a:pPr>
            <a:r>
              <a:rPr lang="en-IN" sz="1800" b="0" strike="noStrike" spc="-1">
                <a:solidFill>
                  <a:srgbClr val="000000"/>
                </a:solidFill>
                <a:latin typeface="Lucida Bright"/>
                <a:ea typeface="DejaVu Sans"/>
              </a:rPr>
              <a:t>Create directory: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mkdir test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The above command is used to create the directory 'test'.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2. Create directory and set permissions: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 mkdir -m 666 test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The above command is used to create the directory 'test' and set the read and write permission.</a:t>
            </a:r>
            <a:endParaRPr lang="en-IN" sz="1800" b="0" strike="noStrike" spc="-1">
              <a:latin typeface="Arial"/>
            </a:endParaRPr>
          </a:p>
        </p:txBody>
      </p:sp>
      <p:sp>
        <p:nvSpPr>
          <p:cNvPr id="249" name="CustomShape 2"/>
          <p:cNvSpPr/>
          <p:nvPr/>
        </p:nvSpPr>
        <p:spPr>
          <a:xfrm>
            <a:off x="0" y="0"/>
            <a:ext cx="9143280" cy="6850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Arial"/>
                <a:ea typeface="DejaVu Sans"/>
              </a:rPr>
              <a:t>Commands </a:t>
            </a:r>
            <a:endParaRPr lang="en-IN" sz="4000" b="0" strike="noStrike" spc="-1">
              <a:latin typeface="Arial"/>
            </a:endParaRPr>
          </a:p>
        </p:txBody>
      </p:sp>
      <p:sp>
        <p:nvSpPr>
          <p:cNvPr id="250"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0A9A046-91F7-409A-9EA4-21F3AD334075}" type="slidenum">
              <a:rPr lang="en-IN" sz="1200" b="0" strike="noStrike" spc="-1">
                <a:solidFill>
                  <a:srgbClr val="8B8B8B"/>
                </a:solidFill>
                <a:latin typeface="Arial"/>
                <a:ea typeface="DejaVu Sans"/>
              </a:rPr>
              <a:pPr algn="r">
                <a:lnSpc>
                  <a:spcPct val="100000"/>
                </a:lnSpc>
              </a:pPr>
              <a:t>13</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a:solidFill>
                  <a:srgbClr val="000000"/>
                </a:solidFill>
                <a:latin typeface="Lucida Bright"/>
                <a:ea typeface="DejaVu Sans"/>
              </a:rPr>
              <a:t>Append Command: a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 adds one or more lines directly to the output after the address: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 Similar to the insert command (i), append cannot be used with a range address.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 Appended ―text‖ does not appear in sed‘s pattern space.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Syntax: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[address] a\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		text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EX:</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Script.sed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#script to append  the text at the end of the file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Is it difficult? Try again!</a:t>
            </a:r>
            <a:endParaRPr lang="en-IN" sz="1800" b="0" strike="noStrike" spc="-1">
              <a:latin typeface="Arial"/>
            </a:endParaRPr>
          </a:p>
        </p:txBody>
      </p:sp>
      <p:sp>
        <p:nvSpPr>
          <p:cNvPr id="475"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72</a:t>
            </a:r>
            <a:endParaRPr lang="en-IN" sz="1200" b="0" strike="noStrike" spc="-1">
              <a:latin typeface="Arial"/>
            </a:endParaRPr>
          </a:p>
        </p:txBody>
      </p:sp>
      <p:sp>
        <p:nvSpPr>
          <p:cNvPr id="476"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Change Command: c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replaces the lines matching the address with  x:new text</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accepts four address types: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single-line, set-of-line, range, and nested addresses.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Syntax: </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1" strike="noStrike" spc="-1">
                <a:solidFill>
                  <a:srgbClr val="000000"/>
                </a:solidFill>
                <a:latin typeface="Lucida Bright"/>
                <a:ea typeface="DejaVu Sans"/>
              </a:rPr>
              <a:t>[address1[,address2]] c\ </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		text </a:t>
            </a:r>
            <a:endParaRPr lang="en-IN" sz="1800" b="0" strike="noStrike" spc="-1">
              <a:latin typeface="Arial"/>
            </a:endParaRPr>
          </a:p>
          <a:p>
            <a:pPr marL="343080" indent="-342360">
              <a:lnSpc>
                <a:spcPct val="100000"/>
              </a:lnSpc>
              <a:spcBef>
                <a:spcPts val="360"/>
              </a:spcBef>
            </a:pPr>
            <a:r>
              <a:rPr lang="en-IN" sz="1800" b="0" i="1" strike="noStrike" spc="-1">
                <a:solidFill>
                  <a:srgbClr val="000000"/>
                </a:solidFill>
                <a:latin typeface="Lucida Bright"/>
                <a:ea typeface="DejaVu Sans"/>
              </a:rPr>
              <a:t>Ex: </a:t>
            </a:r>
            <a:r>
              <a:rPr lang="en-IN" sz="1800" b="0" strike="noStrike" spc="-1">
                <a:solidFill>
                  <a:srgbClr val="000000"/>
                </a:solidFill>
                <a:latin typeface="Lucida Bright"/>
                <a:ea typeface="DejaVu Sans"/>
              </a:rPr>
              <a:t> $sed –f script.sed twister.dat</a:t>
            </a:r>
            <a:endParaRPr lang="en-IN" sz="1800" b="0" strike="noStrike" spc="-1">
              <a:latin typeface="Arial"/>
            </a:endParaRPr>
          </a:p>
          <a:p>
            <a:pPr marL="343080" indent="-342360">
              <a:lnSpc>
                <a:spcPct val="100000"/>
              </a:lnSpc>
              <a:spcBef>
                <a:spcPts val="360"/>
              </a:spcBef>
            </a:pPr>
            <a:r>
              <a:rPr lang="en-IN" sz="1800" b="0" i="1" strike="noStrike" spc="-1">
                <a:solidFill>
                  <a:srgbClr val="000000"/>
                </a:solidFill>
                <a:latin typeface="Lucida Bright"/>
                <a:ea typeface="DejaVu Sans"/>
              </a:rPr>
              <a:t>Script</a:t>
            </a:r>
            <a:r>
              <a:rPr lang="en-IN" sz="1800" b="0" strike="noStrike" spc="-1">
                <a:solidFill>
                  <a:srgbClr val="000000"/>
                </a:solidFill>
                <a:latin typeface="Lucida Bright"/>
                <a:ea typeface="DejaVu Sans"/>
              </a:rPr>
              <a:t>.sed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5c\</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Red Blood Blue Blood\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Deadly Dinosaurs Danced Dizzly</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o/p:</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Bad Black Bread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Fresh Fried Fish</a:t>
            </a:r>
            <a:endParaRPr lang="en-IN" sz="1800" b="0" strike="noStrike" spc="-1">
              <a:latin typeface="Arial"/>
            </a:endParaRPr>
          </a:p>
        </p:txBody>
      </p:sp>
      <p:sp>
        <p:nvSpPr>
          <p:cNvPr id="478"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69</a:t>
            </a:r>
            <a:endParaRPr lang="en-IN" sz="1200" b="0" strike="noStrike" spc="-1">
              <a:latin typeface="Arial"/>
            </a:endParaRPr>
          </a:p>
        </p:txBody>
      </p:sp>
      <p:sp>
        <p:nvSpPr>
          <p:cNvPr id="479"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Addresses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a:p>
            <a:pPr algn="ctr">
              <a:lnSpc>
                <a:spcPct val="100000"/>
              </a:lnSpc>
            </a:pPr>
            <a:r>
              <a:rPr lang="en-IN" sz="4000" b="0" strike="noStrike" spc="-1">
                <a:solidFill>
                  <a:srgbClr val="000000"/>
                </a:solidFill>
                <a:latin typeface="Calibri"/>
                <a:ea typeface="DejaVu Sans"/>
              </a:rPr>
              <a:t> </a:t>
            </a:r>
            <a:endParaRPr lang="en-IN" sz="4000" b="0" strike="noStrike" spc="-1">
              <a:latin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7632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Six Thick Thistle Sticks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Short Socks with Spots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Red Blood Blue Blood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Deadly Dinosaurs Danced Dizzly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I Scream ,You Scream, We all Scream for Ice Cream</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Delete Command: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There are 2 versions of delete commands</a:t>
            </a:r>
            <a:endParaRPr lang="en-IN" sz="1800" b="0" strike="noStrike" spc="-1">
              <a:latin typeface="Arial"/>
            </a:endParaRPr>
          </a:p>
          <a:p>
            <a:pPr marL="343080" indent="-342360">
              <a:lnSpc>
                <a:spcPct val="150000"/>
              </a:lnSpc>
              <a:spcBef>
                <a:spcPts val="360"/>
              </a:spcBef>
              <a:buClr>
                <a:srgbClr val="000000"/>
              </a:buClr>
              <a:buFont typeface="Arial"/>
              <a:buAutoNum type="arabicParenR"/>
            </a:pPr>
            <a:r>
              <a:rPr lang="en-IN" sz="1800" b="0" strike="noStrike" spc="-1">
                <a:solidFill>
                  <a:srgbClr val="000000"/>
                </a:solidFill>
                <a:latin typeface="Lucida Bright"/>
                <a:ea typeface="DejaVu Sans"/>
              </a:rPr>
              <a:t>d: it deletes all the lines in the pattern space </a:t>
            </a:r>
            <a:endParaRPr lang="en-IN" sz="1800" b="0" strike="noStrike" spc="-1">
              <a:latin typeface="Arial"/>
            </a:endParaRPr>
          </a:p>
          <a:p>
            <a:pPr marL="343080" indent="-342360">
              <a:lnSpc>
                <a:spcPct val="150000"/>
              </a:lnSpc>
              <a:spcBef>
                <a:spcPts val="360"/>
              </a:spcBef>
              <a:buClr>
                <a:srgbClr val="000000"/>
              </a:buClr>
              <a:buFont typeface="Arial"/>
              <a:buAutoNum type="arabicParenR"/>
            </a:pPr>
            <a:r>
              <a:rPr lang="en-IN" sz="1800" b="0" strike="noStrike" spc="-1">
                <a:solidFill>
                  <a:srgbClr val="000000"/>
                </a:solidFill>
                <a:latin typeface="Lucida Bright"/>
                <a:ea typeface="DejaVu Sans"/>
              </a:rPr>
              <a:t>D:it deletes only the first line of the pattern space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Syntax: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[address1[,address2]] d</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481"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73</a:t>
            </a:r>
            <a:endParaRPr lang="en-IN" sz="1200" b="0" strike="noStrike" spc="-1">
              <a:latin typeface="Arial"/>
            </a:endParaRPr>
          </a:p>
        </p:txBody>
      </p:sp>
      <p:sp>
        <p:nvSpPr>
          <p:cNvPr id="482"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 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Ex: to delete all the lines that starts with a capital letter either B or I</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$sed ‘/^[BI]/d’  twister.dat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o/p:</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Fresh Fried Fish</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Six Thick Thistle Sticks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Short Socks with Spots</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484"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73</a:t>
            </a:r>
            <a:endParaRPr lang="en-IN" sz="1200" b="0" strike="noStrike" spc="-1">
              <a:latin typeface="Arial"/>
            </a:endParaRPr>
          </a:p>
        </p:txBody>
      </p:sp>
      <p:sp>
        <p:nvSpPr>
          <p:cNvPr id="485"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 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0" y="838080"/>
            <a:ext cx="929556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65760" indent="-255240" algn="just">
              <a:lnSpc>
                <a:spcPct val="150000"/>
              </a:lnSpc>
              <a:spcBef>
                <a:spcPts val="360"/>
              </a:spcBef>
              <a:spcAft>
                <a:spcPts val="601"/>
              </a:spcAft>
            </a:pPr>
            <a:r>
              <a:rPr lang="en-IN" sz="1800" b="1" strike="noStrike" spc="-1">
                <a:solidFill>
                  <a:srgbClr val="000000"/>
                </a:solidFill>
                <a:latin typeface="Lucida Bright"/>
                <a:ea typeface="DejaVu Sans"/>
              </a:rPr>
              <a:t>Substitute command:</a:t>
            </a:r>
            <a:endParaRPr lang="en-IN" sz="1800" b="0" strike="noStrike" spc="-1">
              <a:latin typeface="Arial"/>
            </a:endParaRPr>
          </a:p>
          <a:p>
            <a:pPr marL="365760" indent="-255240" algn="just">
              <a:lnSpc>
                <a:spcPct val="150000"/>
              </a:lnSpc>
              <a:spcBef>
                <a:spcPts val="360"/>
              </a:spcBef>
              <a:spcAft>
                <a:spcPts val="601"/>
              </a:spcAft>
            </a:pPr>
            <a:r>
              <a:rPr lang="en-IN" sz="1800" b="0" strike="noStrike" spc="-1">
                <a:solidFill>
                  <a:srgbClr val="000000"/>
                </a:solidFill>
                <a:latin typeface="Lucida Bright"/>
                <a:ea typeface="DejaVu Sans"/>
              </a:rPr>
              <a:t>The substitute command, replaces  the text matching the search pattern  with a replacement string.</a:t>
            </a:r>
            <a:endParaRPr lang="en-IN" sz="1800" b="0" strike="noStrike" spc="-1">
              <a:latin typeface="Arial"/>
            </a:endParaRPr>
          </a:p>
          <a:p>
            <a:pPr marL="365760" indent="-255240" algn="just">
              <a:lnSpc>
                <a:spcPct val="150000"/>
              </a:lnSpc>
              <a:spcBef>
                <a:spcPts val="360"/>
              </a:spcBef>
              <a:spcAft>
                <a:spcPts val="601"/>
              </a:spcAft>
            </a:pPr>
            <a:r>
              <a:rPr lang="en-IN" sz="1800" b="0" strike="noStrike" spc="-1">
                <a:solidFill>
                  <a:srgbClr val="000000"/>
                </a:solidFill>
                <a:latin typeface="Lucida Bright"/>
                <a:ea typeface="DejaVu Sans"/>
              </a:rPr>
              <a:t>Syntax:</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i="1" strike="noStrike" spc="-1">
                <a:solidFill>
                  <a:srgbClr val="000000"/>
                </a:solidFill>
                <a:latin typeface="Lucida Bright"/>
                <a:ea typeface="DejaVu Sans"/>
              </a:rPr>
              <a:t>[address(es)]s/pattern/replacement/[flags]</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i="1" strike="noStrike" spc="-1">
                <a:solidFill>
                  <a:srgbClr val="000000"/>
                </a:solidFill>
                <a:latin typeface="Lucida Bright"/>
                <a:ea typeface="DejaVu Sans"/>
              </a:rPr>
              <a:t>pattern</a:t>
            </a:r>
            <a:r>
              <a:rPr lang="en-IN" sz="1800" b="0" strike="noStrike" spc="-1">
                <a:solidFill>
                  <a:srgbClr val="000000"/>
                </a:solidFill>
                <a:latin typeface="Lucida Bright"/>
                <a:ea typeface="DejaVu Sans"/>
              </a:rPr>
              <a:t> - search pattern</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i="1" strike="noStrike" spc="-1">
                <a:solidFill>
                  <a:srgbClr val="000000"/>
                </a:solidFill>
                <a:latin typeface="Lucida Bright"/>
                <a:ea typeface="DejaVu Sans"/>
              </a:rPr>
              <a:t>replacement</a:t>
            </a:r>
            <a:r>
              <a:rPr lang="en-IN" sz="1800" b="0" strike="noStrike" spc="-1">
                <a:solidFill>
                  <a:srgbClr val="000000"/>
                </a:solidFill>
                <a:latin typeface="Lucida Bright"/>
                <a:ea typeface="DejaVu Sans"/>
              </a:rPr>
              <a:t> - replacement string for pattern</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i="1" strike="noStrike" spc="-1">
                <a:solidFill>
                  <a:srgbClr val="000000"/>
                </a:solidFill>
                <a:latin typeface="Lucida Bright"/>
                <a:ea typeface="DejaVu Sans"/>
              </a:rPr>
              <a:t>flags</a:t>
            </a:r>
            <a:r>
              <a:rPr lang="en-IN" sz="1800" b="0" strike="noStrike" spc="-1">
                <a:solidFill>
                  <a:srgbClr val="000000"/>
                </a:solidFill>
                <a:latin typeface="Lucida Bright"/>
                <a:ea typeface="DejaVu Sans"/>
              </a:rPr>
              <a:t> - optionally any of the following</a:t>
            </a:r>
            <a:endParaRPr lang="en-IN" sz="1800" b="0" strike="noStrike" spc="-1">
              <a:latin typeface="Arial"/>
            </a:endParaRPr>
          </a:p>
          <a:p>
            <a:pPr marL="1600200" lvl="3" indent="-227880">
              <a:lnSpc>
                <a:spcPct val="100000"/>
              </a:lnSpc>
              <a:spcBef>
                <a:spcPts val="360"/>
              </a:spcBef>
              <a:buClr>
                <a:srgbClr val="000000"/>
              </a:buClr>
              <a:buSzPct val="70000"/>
              <a:buFont typeface="Arial"/>
              <a:buChar char="•"/>
            </a:pPr>
            <a:r>
              <a:rPr lang="en-IN" sz="1800" b="1" strike="noStrike" spc="-1">
                <a:solidFill>
                  <a:srgbClr val="000000"/>
                </a:solidFill>
                <a:latin typeface="Lucida Bright"/>
                <a:ea typeface="DejaVu Sans"/>
              </a:rPr>
              <a:t>n</a:t>
            </a:r>
            <a:r>
              <a:rPr lang="en-IN" sz="1800" b="0" strike="noStrike" spc="-1">
                <a:solidFill>
                  <a:srgbClr val="000000"/>
                </a:solidFill>
                <a:latin typeface="Lucida Bright"/>
                <a:ea typeface="DejaVu Sans"/>
              </a:rPr>
              <a:t>		it replaces only the specified occurrence of </a:t>
            </a:r>
            <a:r>
              <a:rPr lang="en-IN" sz="1800" b="0" i="1" strike="noStrike" spc="-1">
                <a:solidFill>
                  <a:srgbClr val="000000"/>
                </a:solidFill>
                <a:latin typeface="Lucida Bright"/>
                <a:ea typeface="DejaVu Sans"/>
              </a:rPr>
              <a:t>pattern</a:t>
            </a:r>
            <a:endParaRPr lang="en-IN" sz="1800" b="0" strike="noStrike" spc="-1">
              <a:latin typeface="Arial"/>
            </a:endParaRPr>
          </a:p>
          <a:p>
            <a:pPr marL="2514600" lvl="5" indent="-227880">
              <a:lnSpc>
                <a:spcPct val="100000"/>
              </a:lnSpc>
              <a:spcBef>
                <a:spcPts val="360"/>
              </a:spcBef>
              <a:buClr>
                <a:srgbClr val="000000"/>
              </a:buClr>
              <a:buSzPct val="70000"/>
              <a:buFont typeface="Arial"/>
              <a:buChar char="•"/>
            </a:pPr>
            <a:r>
              <a:rPr lang="en-IN" sz="1800" b="0" strike="noStrike" spc="-1">
                <a:solidFill>
                  <a:srgbClr val="000000"/>
                </a:solidFill>
                <a:latin typeface="Lucida Bright"/>
                <a:ea typeface="DejaVu Sans"/>
              </a:rPr>
              <a:t>Here n is an integer</a:t>
            </a:r>
            <a:endParaRPr lang="en-IN" sz="1800" b="0" strike="noStrike" spc="-1">
              <a:latin typeface="Arial"/>
            </a:endParaRPr>
          </a:p>
          <a:p>
            <a:pPr marL="1600200" lvl="3" indent="-227880">
              <a:lnSpc>
                <a:spcPct val="100000"/>
              </a:lnSpc>
              <a:spcBef>
                <a:spcPts val="360"/>
              </a:spcBef>
              <a:buClr>
                <a:srgbClr val="000000"/>
              </a:buClr>
              <a:buSzPct val="70000"/>
              <a:buFont typeface="Arial"/>
              <a:buChar char="•"/>
            </a:pPr>
            <a:r>
              <a:rPr lang="en-IN" sz="1800" b="1" strike="noStrike" spc="-1">
                <a:solidFill>
                  <a:srgbClr val="000000"/>
                </a:solidFill>
                <a:latin typeface="Lucida Bright"/>
                <a:ea typeface="DejaVu Sans"/>
              </a:rPr>
              <a:t>g</a:t>
            </a:r>
            <a:r>
              <a:rPr lang="en-IN" sz="1800" b="0" strike="noStrike" spc="-1">
                <a:solidFill>
                  <a:srgbClr val="000000"/>
                </a:solidFill>
                <a:latin typeface="Lucida Bright"/>
                <a:ea typeface="DejaVu Sans"/>
              </a:rPr>
              <a:t>		it replaces all occurrences of a </a:t>
            </a:r>
            <a:r>
              <a:rPr lang="en-IN" sz="1800" b="0" i="1" strike="noStrike" spc="-1">
                <a:solidFill>
                  <a:srgbClr val="000000"/>
                </a:solidFill>
                <a:latin typeface="Lucida Bright"/>
                <a:ea typeface="DejaVu Sans"/>
              </a:rPr>
              <a:t>pattern</a:t>
            </a:r>
            <a:r>
              <a:rPr lang="en-IN" sz="1800" b="0" strike="noStrike" spc="-1">
                <a:solidFill>
                  <a:srgbClr val="000000"/>
                </a:solidFill>
                <a:latin typeface="Lucida Bright"/>
                <a:ea typeface="DejaVu Sans"/>
              </a:rPr>
              <a:t> in pattern space</a:t>
            </a:r>
            <a:endParaRPr lang="en-IN" sz="1800" b="0" strike="noStrike" spc="-1">
              <a:latin typeface="Arial"/>
            </a:endParaRPr>
          </a:p>
          <a:p>
            <a:pPr marL="2514600" lvl="5" indent="-227880">
              <a:lnSpc>
                <a:spcPct val="100000"/>
              </a:lnSpc>
              <a:spcBef>
                <a:spcPts val="360"/>
              </a:spcBef>
              <a:buClr>
                <a:srgbClr val="000000"/>
              </a:buClr>
              <a:buSzPct val="70000"/>
              <a:buFont typeface="Arial"/>
              <a:buChar char="•"/>
            </a:pPr>
            <a:r>
              <a:rPr lang="en-IN" sz="1800" b="0" strike="noStrike" spc="-1">
                <a:solidFill>
                  <a:srgbClr val="000000"/>
                </a:solidFill>
                <a:latin typeface="Lucida Bright"/>
                <a:ea typeface="DejaVu Sans"/>
              </a:rPr>
              <a:t>By default it replaces the first occurrences of a pattern </a:t>
            </a:r>
            <a:endParaRPr lang="en-IN" sz="1800" b="0" strike="noStrike" spc="-1">
              <a:latin typeface="Arial"/>
            </a:endParaRPr>
          </a:p>
          <a:p>
            <a:pPr marL="1600200" lvl="3" indent="-227880">
              <a:lnSpc>
                <a:spcPct val="100000"/>
              </a:lnSpc>
              <a:spcBef>
                <a:spcPts val="360"/>
              </a:spcBef>
              <a:buClr>
                <a:srgbClr val="000000"/>
              </a:buClr>
              <a:buSzPct val="70000"/>
              <a:buFont typeface="Arial"/>
              <a:buChar char="•"/>
            </a:pPr>
            <a:r>
              <a:rPr lang="en-IN" sz="1800" b="1" strike="noStrike" spc="-1">
                <a:solidFill>
                  <a:srgbClr val="000000"/>
                </a:solidFill>
                <a:latin typeface="Lucida Bright"/>
                <a:ea typeface="DejaVu Sans"/>
              </a:rPr>
              <a:t>p</a:t>
            </a:r>
            <a:r>
              <a:rPr lang="en-IN" sz="1800" b="0" strike="noStrike" spc="-1">
                <a:solidFill>
                  <a:srgbClr val="000000"/>
                </a:solidFill>
                <a:latin typeface="Lucida Bright"/>
                <a:ea typeface="DejaVu Sans"/>
              </a:rPr>
              <a:t>		print contents of pattern spac</a:t>
            </a:r>
            <a:endParaRPr lang="en-IN" sz="1800" b="0" strike="noStrike" spc="-1">
              <a:latin typeface="Arial"/>
            </a:endParaRPr>
          </a:p>
          <a:p>
            <a:pPr marL="1600200" lvl="3" indent="-227880">
              <a:lnSpc>
                <a:spcPct val="100000"/>
              </a:lnSpc>
              <a:spcBef>
                <a:spcPts val="360"/>
              </a:spcBef>
              <a:buClr>
                <a:srgbClr val="000000"/>
              </a:buClr>
              <a:buSzPct val="70000"/>
              <a:buFont typeface="Arial"/>
              <a:buChar char="•"/>
            </a:pPr>
            <a:r>
              <a:rPr lang="en-IN" sz="1800" b="0" strike="noStrike" spc="-1">
                <a:solidFill>
                  <a:srgbClr val="000000"/>
                </a:solidFill>
                <a:latin typeface="Lucida Bright"/>
                <a:ea typeface="DejaVu Sans"/>
              </a:rPr>
              <a:t>W          it writes a file</a:t>
            </a:r>
            <a:endParaRPr lang="en-IN" sz="1800" b="0" strike="noStrike" spc="-1">
              <a:latin typeface="Arial"/>
            </a:endParaRPr>
          </a:p>
          <a:p>
            <a:pPr marL="365760" indent="-255240" algn="just">
              <a:lnSpc>
                <a:spcPct val="150000"/>
              </a:lnSpc>
              <a:spcBef>
                <a:spcPts val="360"/>
              </a:spcBef>
              <a:spcAft>
                <a:spcPts val="601"/>
              </a:spcAft>
            </a:pPr>
            <a:endParaRPr lang="en-IN" sz="1800" b="0" strike="noStrike" spc="-1">
              <a:latin typeface="Arial"/>
            </a:endParaRPr>
          </a:p>
        </p:txBody>
      </p:sp>
      <p:sp>
        <p:nvSpPr>
          <p:cNvPr id="487"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76</a:t>
            </a:r>
            <a:endParaRPr lang="en-IN" sz="1200" b="0" strike="noStrike" spc="-1">
              <a:latin typeface="Arial"/>
            </a:endParaRPr>
          </a:p>
        </p:txBody>
      </p:sp>
      <p:sp>
        <p:nvSpPr>
          <p:cNvPr id="488"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226440" algn="just">
              <a:lnSpc>
                <a:spcPct val="150000"/>
              </a:lnSpc>
              <a:spcBef>
                <a:spcPts val="360"/>
              </a:spcBef>
              <a:spcAft>
                <a:spcPts val="2401"/>
              </a:spcAft>
            </a:pPr>
            <a:r>
              <a:rPr lang="en-IN" sz="1800" b="1" strike="noStrike" spc="-1">
                <a:solidFill>
                  <a:srgbClr val="000000"/>
                </a:solidFill>
                <a:latin typeface="Lucida Bright"/>
                <a:ea typeface="DejaVu Sans"/>
              </a:rPr>
              <a:t>Transform command(y):</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The Transform command (y) operates like tr, it does a one-to-one or character-to-character replacement</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Transform accepts zero, one or two addresses</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[address[,address]]y/abc/xyz/</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every </a:t>
            </a:r>
            <a:r>
              <a:rPr lang="en-IN" sz="1800" b="0" i="1" strike="noStrike" spc="-1">
                <a:solidFill>
                  <a:srgbClr val="000000"/>
                </a:solidFill>
                <a:latin typeface="Lucida Bright"/>
                <a:ea typeface="DejaVu Sans"/>
              </a:rPr>
              <a:t>a</a:t>
            </a:r>
            <a:r>
              <a:rPr lang="en-IN" sz="1800" b="0" strike="noStrike" spc="-1">
                <a:solidFill>
                  <a:srgbClr val="000000"/>
                </a:solidFill>
                <a:latin typeface="Lucida Bright"/>
                <a:ea typeface="DejaVu Sans"/>
              </a:rPr>
              <a:t> within the specified address(es) is transformed to an </a:t>
            </a:r>
            <a:r>
              <a:rPr lang="en-IN" sz="1800" b="0" i="1" strike="noStrike" spc="-1">
                <a:solidFill>
                  <a:srgbClr val="000000"/>
                </a:solidFill>
                <a:latin typeface="Lucida Bright"/>
                <a:ea typeface="DejaVu Sans"/>
              </a:rPr>
              <a:t>x</a:t>
            </a:r>
            <a:r>
              <a:rPr lang="en-IN" sz="1800" b="0" strike="noStrike" spc="-1">
                <a:solidFill>
                  <a:srgbClr val="000000"/>
                </a:solidFill>
                <a:latin typeface="Lucida Bright"/>
                <a:ea typeface="DejaVu Sans"/>
              </a:rPr>
              <a:t>.  The same is true for </a:t>
            </a:r>
            <a:r>
              <a:rPr lang="en-IN" sz="1800" b="0" i="1" strike="noStrike" spc="-1">
                <a:solidFill>
                  <a:srgbClr val="000000"/>
                </a:solidFill>
                <a:latin typeface="Lucida Bright"/>
                <a:ea typeface="DejaVu Sans"/>
              </a:rPr>
              <a:t>b</a:t>
            </a:r>
            <a:r>
              <a:rPr lang="en-IN" sz="1800" b="0" strike="noStrike" spc="-1">
                <a:solidFill>
                  <a:srgbClr val="000000"/>
                </a:solidFill>
                <a:latin typeface="Lucida Bright"/>
                <a:ea typeface="DejaVu Sans"/>
              </a:rPr>
              <a:t> to </a:t>
            </a:r>
            <a:r>
              <a:rPr lang="en-IN" sz="1800" b="0" i="1" strike="noStrike" spc="-1">
                <a:solidFill>
                  <a:srgbClr val="000000"/>
                </a:solidFill>
                <a:latin typeface="Lucida Bright"/>
                <a:ea typeface="DejaVu Sans"/>
              </a:rPr>
              <a:t>y</a:t>
            </a:r>
            <a:r>
              <a:rPr lang="en-IN" sz="1800" b="0" strike="noStrike" spc="-1">
                <a:solidFill>
                  <a:srgbClr val="000000"/>
                </a:solidFill>
                <a:latin typeface="Lucida Bright"/>
                <a:ea typeface="DejaVu Sans"/>
              </a:rPr>
              <a:t> and </a:t>
            </a:r>
            <a:r>
              <a:rPr lang="en-IN" sz="1800" b="0" i="1" strike="noStrike" spc="-1">
                <a:solidFill>
                  <a:srgbClr val="000000"/>
                </a:solidFill>
                <a:latin typeface="Lucida Bright"/>
                <a:ea typeface="DejaVu Sans"/>
              </a:rPr>
              <a:t>c</a:t>
            </a:r>
            <a:r>
              <a:rPr lang="en-IN" sz="1800" b="0" strike="noStrike" spc="-1">
                <a:solidFill>
                  <a:srgbClr val="000000"/>
                </a:solidFill>
                <a:latin typeface="Lucida Bright"/>
                <a:ea typeface="DejaVu Sans"/>
              </a:rPr>
              <a:t> to </a:t>
            </a:r>
            <a:r>
              <a:rPr lang="en-IN" sz="1800" b="0" i="1" strike="noStrike" spc="-1">
                <a:solidFill>
                  <a:srgbClr val="000000"/>
                </a:solidFill>
                <a:latin typeface="Lucida Bright"/>
                <a:ea typeface="DejaVu Sans"/>
              </a:rPr>
              <a:t>z</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y/abcdefghijklmnopqrstuvwxyz/ABCDEFGHIJKLMNOPQRSTUVWXYZ/ changes all lower case characters on the addressed line to upper case</a:t>
            </a:r>
            <a:endParaRPr lang="en-IN" sz="1800" b="0" strike="noStrike" spc="-1">
              <a:latin typeface="Arial"/>
            </a:endParaRPr>
          </a:p>
          <a:p>
            <a:pPr marL="343080" indent="-226440" algn="just">
              <a:lnSpc>
                <a:spcPct val="150000"/>
              </a:lnSpc>
              <a:spcBef>
                <a:spcPts val="360"/>
              </a:spcBef>
              <a:spcAft>
                <a:spcPts val="2401"/>
              </a:spcAft>
            </a:pPr>
            <a:endParaRPr lang="en-IN" sz="1800" b="0" strike="noStrike" spc="-1">
              <a:latin typeface="Arial"/>
            </a:endParaRPr>
          </a:p>
        </p:txBody>
      </p:sp>
      <p:sp>
        <p:nvSpPr>
          <p:cNvPr id="490"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79</a:t>
            </a:r>
            <a:endParaRPr lang="en-IN" sz="1200" b="0" strike="noStrike" spc="-1">
              <a:latin typeface="Arial"/>
            </a:endParaRPr>
          </a:p>
        </p:txBody>
      </p:sp>
      <p:sp>
        <p:nvSpPr>
          <p:cNvPr id="491"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sed i/o commands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There are 5 i/o commands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1.Next 		2.Append next		3.Print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4.Print first line		5.List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1.Next: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The next command, n reads the next line from the input file into  the pattern space. before reading the next line , it sends the current contents of the pattern space to the standard output, deletes the current line in it and then copies the next line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Ex:the command to delete a blank line if it appears after a line that starts with a digit is given below</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$sed –f myscript.sed file1.dat</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493"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80</a:t>
            </a:r>
            <a:endParaRPr lang="en-IN" sz="1200" b="0" strike="noStrike" spc="-1">
              <a:latin typeface="Arial"/>
            </a:endParaRPr>
          </a:p>
        </p:txBody>
      </p:sp>
      <p:sp>
        <p:nvSpPr>
          <p:cNvPr id="494"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743040" indent="-285120" algn="just">
              <a:lnSpc>
                <a:spcPct val="150000"/>
              </a:lnSpc>
              <a:spcBef>
                <a:spcPts val="360"/>
              </a:spcBef>
            </a:pPr>
            <a:r>
              <a:rPr lang="en-IN" sz="1800" b="0" strike="noStrike" spc="-1">
                <a:solidFill>
                  <a:srgbClr val="000000"/>
                </a:solidFill>
                <a:latin typeface="Lucida Bright"/>
                <a:ea typeface="DejaVu Sans"/>
              </a:rPr>
              <a:t>Myscript.sed</a:t>
            </a:r>
            <a:endParaRPr lang="en-IN" sz="1800" b="0" strike="noStrike" spc="-1">
              <a:latin typeface="Arial"/>
            </a:endParaRPr>
          </a:p>
          <a:p>
            <a:pPr marL="743040" indent="-285120" algn="just">
              <a:lnSpc>
                <a:spcPct val="150000"/>
              </a:lnSpc>
              <a:spcBef>
                <a:spcPts val="360"/>
              </a:spcBef>
            </a:pPr>
            <a:r>
              <a:rPr lang="en-IN" sz="1800" b="0" strike="noStrike" spc="-1">
                <a:solidFill>
                  <a:srgbClr val="000000"/>
                </a:solidFill>
                <a:latin typeface="Lucida Bright"/>
                <a:ea typeface="DejaVu Sans"/>
              </a:rPr>
              <a:t>#script to demonstrate the next command</a:t>
            </a:r>
            <a:endParaRPr lang="en-IN" sz="1800" b="0" strike="noStrike" spc="-1">
              <a:latin typeface="Arial"/>
            </a:endParaRPr>
          </a:p>
          <a:p>
            <a:pPr marL="743040" indent="-285120" algn="just">
              <a:lnSpc>
                <a:spcPct val="150000"/>
              </a:lnSpc>
              <a:spcBef>
                <a:spcPts val="360"/>
              </a:spcBef>
            </a:pPr>
            <a:r>
              <a:rPr lang="en-IN" sz="1800" b="0" strike="noStrike" spc="-1">
                <a:solidFill>
                  <a:srgbClr val="000000"/>
                </a:solidFill>
                <a:latin typeface="Lucida Bright"/>
                <a:ea typeface="DejaVu Sans"/>
              </a:rPr>
              <a:t>/^[0-9]/{</a:t>
            </a:r>
            <a:endParaRPr lang="en-IN" sz="1800" b="0" strike="noStrike" spc="-1">
              <a:latin typeface="Arial"/>
            </a:endParaRPr>
          </a:p>
          <a:p>
            <a:pPr marL="743040" indent="-285120" algn="just">
              <a:lnSpc>
                <a:spcPct val="150000"/>
              </a:lnSpc>
              <a:spcBef>
                <a:spcPts val="360"/>
              </a:spcBef>
            </a:pPr>
            <a:r>
              <a:rPr lang="en-IN" sz="1800" b="0" strike="noStrike" spc="-1">
                <a:solidFill>
                  <a:srgbClr val="000000"/>
                </a:solidFill>
                <a:latin typeface="Lucida Bright"/>
                <a:ea typeface="DejaVu Sans"/>
              </a:rPr>
              <a:t>			n</a:t>
            </a:r>
            <a:endParaRPr lang="en-IN" sz="1800" b="0" strike="noStrike" spc="-1">
              <a:latin typeface="Arial"/>
            </a:endParaRPr>
          </a:p>
          <a:p>
            <a:pPr marL="743040" indent="-285120" algn="just">
              <a:lnSpc>
                <a:spcPct val="150000"/>
              </a:lnSpc>
              <a:spcBef>
                <a:spcPts val="360"/>
              </a:spcBef>
            </a:pPr>
            <a:r>
              <a:rPr lang="en-IN" sz="1800" b="0" strike="noStrike" spc="-1">
                <a:solidFill>
                  <a:srgbClr val="000000"/>
                </a:solidFill>
                <a:latin typeface="Lucida Bright"/>
                <a:ea typeface="DejaVu Sans"/>
              </a:rPr>
              <a:t>			/^$/d</a:t>
            </a:r>
            <a:endParaRPr lang="en-IN" sz="1800" b="0" strike="noStrike" spc="-1">
              <a:latin typeface="Arial"/>
            </a:endParaRPr>
          </a:p>
          <a:p>
            <a:pPr marL="743040" indent="-285120" algn="just">
              <a:lnSpc>
                <a:spcPct val="150000"/>
              </a:lnSpc>
              <a:spcBef>
                <a:spcPts val="360"/>
              </a:spcBef>
            </a:pPr>
            <a:r>
              <a:rPr lang="en-IN" sz="1800" b="0" strike="noStrike" spc="-1">
                <a:solidFill>
                  <a:srgbClr val="000000"/>
                </a:solidFill>
                <a:latin typeface="Lucida Bright"/>
                <a:ea typeface="DejaVu Sans"/>
              </a:rPr>
              <a:t>			}</a:t>
            </a:r>
            <a:endParaRPr lang="en-IN" sz="1800" b="0" strike="noStrike" spc="-1">
              <a:latin typeface="Arial"/>
            </a:endParaRPr>
          </a:p>
          <a:p>
            <a:pPr marL="743040" indent="-285120" algn="just">
              <a:lnSpc>
                <a:spcPct val="150000"/>
              </a:lnSpc>
              <a:spcBef>
                <a:spcPts val="360"/>
              </a:spcBef>
            </a:pPr>
            <a:r>
              <a:rPr lang="en-IN" sz="1800" b="0" strike="noStrike" spc="-1">
                <a:solidFill>
                  <a:srgbClr val="000000"/>
                </a:solidFill>
                <a:latin typeface="Lucida Bright"/>
                <a:ea typeface="DejaVu Sans"/>
              </a:rPr>
              <a:t>2 .Append Next(N):</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The append next command, adds the next input line to the current contents of the pattern space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This command is useful when applying patterns to two or more lines at the same time.</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Ex : the command to append next line to the current line if  the current line ends with a colon(:)</a:t>
            </a: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a:p>
            <a:pPr marL="743040" indent="-285120" algn="just">
              <a:lnSpc>
                <a:spcPct val="150000"/>
              </a:lnSpc>
              <a:spcBef>
                <a:spcPts val="360"/>
              </a:spcBef>
            </a:pPr>
            <a:endParaRPr lang="en-IN" sz="1800" b="0" strike="noStrike" spc="-1">
              <a:latin typeface="Arial"/>
            </a:endParaRPr>
          </a:p>
          <a:p>
            <a:pPr marL="743040" indent="-285120" algn="just">
              <a:lnSpc>
                <a:spcPct val="150000"/>
              </a:lnSpc>
              <a:spcBef>
                <a:spcPts val="360"/>
              </a:spcBef>
            </a:pPr>
            <a:endParaRPr lang="en-IN" sz="1800" b="0" strike="noStrike" spc="-1">
              <a:latin typeface="Arial"/>
            </a:endParaRPr>
          </a:p>
          <a:p>
            <a:pPr marL="743040" indent="-285120" algn="just">
              <a:lnSpc>
                <a:spcPct val="150000"/>
              </a:lnSpc>
              <a:spcBef>
                <a:spcPts val="360"/>
              </a:spcBef>
            </a:pPr>
            <a:r>
              <a:rPr lang="en-IN" sz="1800" b="0" i="1" strike="noStrike" spc="-1">
                <a:solidFill>
                  <a:srgbClr val="000000"/>
                </a:solidFill>
                <a:latin typeface="Times New Roman"/>
                <a:ea typeface="DejaVu Sans"/>
              </a:rPr>
              <a:t>li</a:t>
            </a:r>
            <a:endParaRPr lang="en-IN" sz="1800" b="0" strike="noStrike" spc="-1">
              <a:latin typeface="Arial"/>
            </a:endParaRPr>
          </a:p>
        </p:txBody>
      </p:sp>
      <p:sp>
        <p:nvSpPr>
          <p:cNvPr id="49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81</a:t>
            </a:r>
            <a:endParaRPr lang="en-IN" sz="1200" b="0" strike="noStrike" spc="-1">
              <a:latin typeface="Arial"/>
            </a:endParaRPr>
          </a:p>
        </p:txBody>
      </p:sp>
      <p:sp>
        <p:nvSpPr>
          <p:cNvPr id="49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Commands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Script.sed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#replace the new line with a single space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s/\n/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3.Print(p)</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The Print command (</a:t>
            </a:r>
            <a:r>
              <a:rPr lang="en-IN" sz="1800" b="1" strike="noStrike" spc="-1">
                <a:solidFill>
                  <a:srgbClr val="000000"/>
                </a:solidFill>
                <a:latin typeface="Lucida Bright"/>
                <a:ea typeface="DejaVu Sans"/>
              </a:rPr>
              <a:t>p</a:t>
            </a:r>
            <a:r>
              <a:rPr lang="en-IN" sz="1800" b="0" strike="noStrike" spc="-1">
                <a:solidFill>
                  <a:srgbClr val="000000"/>
                </a:solidFill>
                <a:latin typeface="Lucida Bright"/>
                <a:ea typeface="DejaVu Sans"/>
              </a:rPr>
              <a:t>) prints the current content of the pattern space to standard otput, useful if the </a:t>
            </a:r>
            <a:r>
              <a:rPr lang="en-IN" sz="1800" b="1" i="1" strike="noStrike" spc="-1">
                <a:solidFill>
                  <a:srgbClr val="000000"/>
                </a:solidFill>
                <a:latin typeface="Lucida Bright"/>
                <a:ea typeface="DejaVu Sans"/>
              </a:rPr>
              <a:t>-n</a:t>
            </a:r>
            <a:r>
              <a:rPr lang="en-IN" sz="1800" b="0" strike="noStrike" spc="-1">
                <a:solidFill>
                  <a:srgbClr val="000000"/>
                </a:solidFill>
                <a:latin typeface="Lucida Bright"/>
                <a:ea typeface="DejaVu Sans"/>
              </a:rPr>
              <a:t> option has been specified</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Syntax: </a:t>
            </a:r>
            <a:r>
              <a:rPr lang="en-IN" sz="1800" b="1" strike="noStrike" spc="-1">
                <a:solidFill>
                  <a:srgbClr val="000000"/>
                </a:solidFill>
                <a:latin typeface="Lucida Bright"/>
                <a:ea typeface="DejaVu Sans"/>
              </a:rPr>
              <a:t>[address1[,address2]]p</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Note: if the </a:t>
            </a:r>
            <a:r>
              <a:rPr lang="en-IN" sz="1800" b="1" i="1" strike="noStrike" spc="-1">
                <a:solidFill>
                  <a:srgbClr val="000000"/>
                </a:solidFill>
                <a:latin typeface="Lucida Bright"/>
                <a:ea typeface="DejaVu Sans"/>
              </a:rPr>
              <a:t>–n</a:t>
            </a:r>
            <a:r>
              <a:rPr lang="en-IN" sz="1800" b="0" strike="noStrike" spc="-1">
                <a:solidFill>
                  <a:srgbClr val="000000"/>
                </a:solidFill>
                <a:latin typeface="Lucida Bright"/>
                <a:ea typeface="DejaVu Sans"/>
              </a:rPr>
              <a:t> option has not been specified, </a:t>
            </a:r>
            <a:r>
              <a:rPr lang="en-IN" sz="1800" b="1" strike="noStrike" spc="-1">
                <a:solidFill>
                  <a:srgbClr val="000000"/>
                </a:solidFill>
                <a:latin typeface="Lucida Bright"/>
                <a:ea typeface="DejaVu Sans"/>
              </a:rPr>
              <a:t>p</a:t>
            </a:r>
            <a:r>
              <a:rPr lang="en-IN" sz="1800" b="0" strike="noStrike" spc="-1">
                <a:solidFill>
                  <a:srgbClr val="000000"/>
                </a:solidFill>
                <a:latin typeface="Lucida Bright"/>
                <a:ea typeface="DejaVu Sans"/>
              </a:rPr>
              <a:t> will cause the line to be output twice!</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Examples: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$sed –n ‘1,5p’ file1.dat   it prints the lines from 1 to 5.</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t>
            </a:r>
            <a:r>
              <a:rPr lang="en-IN" sz="1800" b="1" strike="noStrike" spc="-1">
                <a:solidFill>
                  <a:srgbClr val="000000"/>
                </a:solidFill>
                <a:latin typeface="Lucida Bright"/>
                <a:ea typeface="DejaVu Sans"/>
              </a:rPr>
              <a:t>/^$/,$p</a:t>
            </a:r>
            <a:r>
              <a:rPr lang="en-IN" sz="1800" b="0" strike="noStrike" spc="-1">
                <a:solidFill>
                  <a:srgbClr val="000000"/>
                </a:solidFill>
                <a:latin typeface="Lucida Bright"/>
                <a:ea typeface="DejaVu Sans"/>
              </a:rPr>
              <a:t> will display the lines from the first blank line through the last line of the fie</a:t>
            </a:r>
            <a:endParaRPr lang="en-IN" sz="1800" b="0" strike="noStrike" spc="-1">
              <a:latin typeface="Arial"/>
            </a:endParaRPr>
          </a:p>
        </p:txBody>
      </p:sp>
      <p:sp>
        <p:nvSpPr>
          <p:cNvPr id="49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82</a:t>
            </a:r>
            <a:endParaRPr lang="en-IN" sz="1200" b="0" strike="noStrike" spc="-1">
              <a:latin typeface="Arial"/>
            </a:endParaRPr>
          </a:p>
        </p:txBody>
      </p:sp>
      <p:sp>
        <p:nvSpPr>
          <p:cNvPr id="50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endParaRPr lang="en-IN" sz="4000" b="0" strike="noStrike" spc="-1">
              <a:latin typeface="Arial"/>
            </a:endParaRPr>
          </a:p>
          <a:p>
            <a:pPr algn="ctr">
              <a:lnSpc>
                <a:spcPct val="100000"/>
              </a:lnSpc>
            </a:pPr>
            <a:endParaRPr lang="en-IN" sz="4000" b="0" strike="noStrike" spc="-1">
              <a:latin typeface="Arial"/>
            </a:endParaRPr>
          </a:p>
        </p:txBody>
      </p:sp>
      <p:sp>
        <p:nvSpPr>
          <p:cNvPr id="501" name="CustomShape 4"/>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a:solidFill>
                  <a:srgbClr val="8B8B8B"/>
                </a:solidFill>
                <a:latin typeface="Arial"/>
                <a:ea typeface="DejaVu Sans"/>
              </a:rPr>
              <a:t>suma</a:t>
            </a:r>
            <a:endParaRPr lang="en-IN" sz="1200" b="0" strike="noStrike" spc="-1">
              <a:latin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65040" indent="-281880">
              <a:lnSpc>
                <a:spcPct val="150000"/>
              </a:lnSpc>
              <a:spcBef>
                <a:spcPts val="360"/>
              </a:spcBef>
            </a:pPr>
            <a:r>
              <a:rPr lang="en-IN" sz="1800" b="0" strike="noStrike" spc="-1">
                <a:solidFill>
                  <a:srgbClr val="000000"/>
                </a:solidFill>
                <a:latin typeface="Lucida Bright"/>
                <a:ea typeface="DejaVu Sans"/>
              </a:rPr>
              <a:t>4.Print first line(P)</a:t>
            </a:r>
            <a:endParaRPr lang="en-IN" sz="1800" b="0" strike="noStrike" spc="-1">
              <a:latin typeface="Arial"/>
            </a:endParaRPr>
          </a:p>
          <a:p>
            <a:pPr marL="365040" indent="-281880">
              <a:lnSpc>
                <a:spcPct val="150000"/>
              </a:lnSpc>
              <a:spcBef>
                <a:spcPts val="360"/>
              </a:spcBef>
            </a:pPr>
            <a:r>
              <a:rPr lang="en-IN" sz="1800" b="0" strike="noStrike" spc="-1">
                <a:solidFill>
                  <a:srgbClr val="000000"/>
                </a:solidFill>
                <a:latin typeface="Lucida Bright"/>
                <a:ea typeface="DejaVu Sans"/>
              </a:rPr>
              <a:t>It prints only the first line of the pattern space. it stops print when it finds a new line character.</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List Command</a:t>
            </a:r>
            <a:endParaRPr lang="en-IN" sz="1800" b="0" strike="noStrike" spc="-1">
              <a:latin typeface="Arial"/>
            </a:endParaRPr>
          </a:p>
          <a:p>
            <a:pPr marL="365040" indent="-281880">
              <a:lnSpc>
                <a:spcPct val="150000"/>
              </a:lnSpc>
              <a:spcBef>
                <a:spcPts val="360"/>
              </a:spcBef>
            </a:pPr>
            <a:r>
              <a:rPr lang="en-IN" sz="1800" b="0" strike="noStrike" spc="-1">
                <a:solidFill>
                  <a:srgbClr val="000000"/>
                </a:solidFill>
                <a:latin typeface="Lucida Bright"/>
                <a:ea typeface="DejaVu Sans"/>
              </a:rPr>
              <a:t>5.List(l)</a:t>
            </a:r>
            <a:endParaRPr lang="en-IN" sz="1800" b="0" strike="noStrike" spc="-1">
              <a:latin typeface="Arial"/>
            </a:endParaRPr>
          </a:p>
          <a:p>
            <a:pPr marL="365040" indent="-281880">
              <a:lnSpc>
                <a:spcPct val="150000"/>
              </a:lnSpc>
              <a:spcBef>
                <a:spcPts val="360"/>
              </a:spcBef>
            </a:pPr>
            <a:r>
              <a:rPr lang="en-IN" sz="1800" b="0" strike="noStrike" spc="-1">
                <a:solidFill>
                  <a:srgbClr val="000000"/>
                </a:solidFill>
                <a:latin typeface="Lucida Bright"/>
                <a:ea typeface="DejaVu Sans"/>
              </a:rPr>
              <a:t>The list command, l converts the unprintable characters into printable  characters. it prints the octal value of the unprintable characters where each octal value is preceded by’\’ character</a:t>
            </a:r>
            <a:endParaRPr lang="en-IN" sz="1800" b="0" strike="noStrike" spc="-1">
              <a:latin typeface="Arial"/>
            </a:endParaRPr>
          </a:p>
          <a:p>
            <a:pPr marL="365040" indent="-281880">
              <a:lnSpc>
                <a:spcPct val="150000"/>
              </a:lnSpc>
              <a:spcBef>
                <a:spcPts val="360"/>
              </a:spcBef>
            </a:pPr>
            <a:r>
              <a:rPr lang="en-IN" sz="1800" b="0" strike="noStrike" spc="-1">
                <a:solidFill>
                  <a:srgbClr val="000000"/>
                </a:solidFill>
                <a:latin typeface="Lucida Bright"/>
                <a:ea typeface="DejaVu Sans"/>
              </a:rPr>
              <a:t>Ex:</a:t>
            </a:r>
            <a:endParaRPr lang="en-IN" sz="1800" b="0" strike="noStrike" spc="-1">
              <a:latin typeface="Arial"/>
            </a:endParaRPr>
          </a:p>
          <a:p>
            <a:pPr marL="365040" indent="-281880">
              <a:lnSpc>
                <a:spcPct val="150000"/>
              </a:lnSpc>
              <a:spcBef>
                <a:spcPts val="360"/>
              </a:spcBef>
            </a:pPr>
            <a:r>
              <a:rPr lang="en-IN" sz="1800" b="0" strike="noStrike" spc="-1">
                <a:solidFill>
                  <a:srgbClr val="000000"/>
                </a:solidFill>
                <a:latin typeface="Lucida Bright"/>
                <a:ea typeface="DejaVu Sans"/>
              </a:rPr>
              <a:t>$sed –n ‘|’ myfile.dat</a:t>
            </a:r>
            <a:endParaRPr lang="en-IN" sz="1800" b="0" strike="noStrike" spc="-1">
              <a:latin typeface="Arial"/>
            </a:endParaRPr>
          </a:p>
          <a:p>
            <a:pPr marL="365040" indent="-281880">
              <a:lnSpc>
                <a:spcPct val="100000"/>
              </a:lnSpc>
              <a:spcBef>
                <a:spcPts val="360"/>
              </a:spcBef>
            </a:pPr>
            <a:r>
              <a:rPr lang="en-IN" sz="1800" b="0" strike="noStrike" spc="-1">
                <a:solidFill>
                  <a:srgbClr val="000000"/>
                </a:solidFill>
                <a:latin typeface="Lucida Bright"/>
                <a:ea typeface="DejaVu Sans"/>
              </a:rPr>
              <a:t>Myile.dat</a:t>
            </a:r>
            <a:endParaRPr lang="en-IN" sz="1800" b="0" strike="noStrike" spc="-1">
              <a:latin typeface="Arial"/>
            </a:endParaRPr>
          </a:p>
          <a:p>
            <a:pPr marL="365040" indent="-281880">
              <a:lnSpc>
                <a:spcPct val="100000"/>
              </a:lnSpc>
              <a:spcBef>
                <a:spcPts val="360"/>
              </a:spcBef>
            </a:pPr>
            <a:r>
              <a:rPr lang="en-IN" sz="1800" b="0" strike="noStrike" spc="-1">
                <a:solidFill>
                  <a:srgbClr val="000000"/>
                </a:solidFill>
                <a:latin typeface="Lucida Bright"/>
                <a:ea typeface="DejaVu Sans"/>
              </a:rPr>
              <a:t>This is a tab and new line</a:t>
            </a:r>
            <a:endParaRPr lang="en-IN" sz="1800" b="0" strike="noStrike" spc="-1">
              <a:latin typeface="Arial"/>
            </a:endParaRPr>
          </a:p>
          <a:p>
            <a:pPr marL="365040" indent="-281880">
              <a:lnSpc>
                <a:spcPct val="100000"/>
              </a:lnSpc>
              <a:spcBef>
                <a:spcPts val="360"/>
              </a:spcBef>
            </a:pPr>
            <a:r>
              <a:rPr lang="en-IN" sz="1800" b="0" strike="noStrike" spc="-1">
                <a:solidFill>
                  <a:srgbClr val="000000"/>
                </a:solidFill>
                <a:latin typeface="Lucida Bright"/>
                <a:ea typeface="DejaVu Sans"/>
              </a:rPr>
              <a:t>Another tab</a:t>
            </a:r>
            <a:endParaRPr lang="en-IN" sz="1800" b="0" strike="noStrike" spc="-1">
              <a:latin typeface="Arial"/>
            </a:endParaRPr>
          </a:p>
          <a:p>
            <a:pPr marL="365040" indent="-281880">
              <a:lnSpc>
                <a:spcPct val="150000"/>
              </a:lnSpc>
              <a:spcBef>
                <a:spcPts val="360"/>
              </a:spcBef>
            </a:pPr>
            <a:endParaRPr lang="en-IN" sz="1800" b="0" strike="noStrike" spc="-1">
              <a:latin typeface="Arial"/>
            </a:endParaRPr>
          </a:p>
        </p:txBody>
      </p:sp>
      <p:sp>
        <p:nvSpPr>
          <p:cNvPr id="503"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83</a:t>
            </a:r>
            <a:endParaRPr lang="en-IN" sz="1200" b="0" strike="noStrike" spc="-1">
              <a:latin typeface="Arial"/>
            </a:endParaRPr>
          </a:p>
        </p:txBody>
      </p:sp>
      <p:sp>
        <p:nvSpPr>
          <p:cNvPr id="504"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925560" y="432000"/>
            <a:ext cx="7380360" cy="36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Lucida Bright"/>
                <a:ea typeface="DejaVu Sans"/>
              </a:rPr>
              <a:t>3 .   -p  : Create intervening parent directories if they don't exist.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Ex:  $ : mkdir -p student/marks/attendance/labmarks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Noto Sans CJK SC Regular"/>
              </a:rPr>
              <a:t>4.  </a:t>
            </a:r>
            <a:r>
              <a:rPr lang="en-IN" sz="1800" b="0" strike="noStrike" spc="-1">
                <a:solidFill>
                  <a:srgbClr val="000000"/>
                </a:solidFill>
                <a:latin typeface="Lucida Bright"/>
                <a:ea typeface="DejaVu Sans"/>
              </a:rPr>
              <a:t>v 	Print help message for each directory created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Ex:  $ : mkdir  -v mamta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mkdir: created directory 'mamata'</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So it display a message that the directory been created.</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0" y="838080"/>
            <a:ext cx="9143280" cy="6019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Out put: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This is a tab\t and newline$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 another tab.$</a:t>
            </a:r>
            <a:endParaRPr lang="en-IN" sz="1800" b="0" strike="noStrike" spc="-1">
              <a:latin typeface="Arial"/>
            </a:endParaRPr>
          </a:p>
          <a:p>
            <a:pPr>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File commands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allows to read and write from/to file while processing standard input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read: r command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write: w command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Read File command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Syntax: </a:t>
            </a:r>
            <a:r>
              <a:rPr lang="en-IN" sz="1800" b="1" strike="noStrike" spc="-1">
                <a:solidFill>
                  <a:srgbClr val="000000"/>
                </a:solidFill>
                <a:latin typeface="Lucida Bright"/>
                <a:ea typeface="DejaVu Sans"/>
              </a:rPr>
              <a:t>r filename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Ex: write the command to insert the content of  file2.txt before the contents of file1.txt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sed ‘ 1r file2.txt ’ file1.txt </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 </a:t>
            </a: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50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84</a:t>
            </a:r>
            <a:endParaRPr lang="en-IN" sz="1200" b="0" strike="noStrike" spc="-1">
              <a:latin typeface="Arial"/>
            </a:endParaRPr>
          </a:p>
        </p:txBody>
      </p:sp>
      <p:sp>
        <p:nvSpPr>
          <p:cNvPr id="50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0" y="914400"/>
            <a:ext cx="9143280" cy="510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Ex: write the command to save first 20 lines from file1.txt to a file output.txt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sed –n1,20w output.txt file1.txt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Quit </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Quit causes </a:t>
            </a:r>
            <a:r>
              <a:rPr lang="en-IN" sz="1800" b="1" strike="noStrike" spc="-1">
                <a:solidFill>
                  <a:srgbClr val="000000"/>
                </a:solidFill>
                <a:latin typeface="Lucida Bright"/>
                <a:ea typeface="DejaVu Sans"/>
              </a:rPr>
              <a:t>sed</a:t>
            </a:r>
            <a:r>
              <a:rPr lang="en-IN" sz="1800" b="0" strike="noStrike" spc="-1">
                <a:solidFill>
                  <a:srgbClr val="000000"/>
                </a:solidFill>
                <a:latin typeface="Lucida Bright"/>
                <a:ea typeface="DejaVu Sans"/>
              </a:rPr>
              <a:t> to stop reading new input lines and stop sending them to standard output</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It takes at most a single line address</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Once a line matching the address is reached, the script will be terminated</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This can be used to save time when you only want to process some portion of the beginning of a file</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Example: to print the first 100 lines of a file (like </a:t>
            </a:r>
            <a:r>
              <a:rPr lang="en-IN" sz="1800" b="0" i="1" strike="noStrike" spc="-1">
                <a:solidFill>
                  <a:srgbClr val="000000"/>
                </a:solidFill>
                <a:latin typeface="Lucida Bright"/>
                <a:ea typeface="DejaVu Sans"/>
              </a:rPr>
              <a:t>head</a:t>
            </a:r>
            <a:r>
              <a:rPr lang="en-IN" sz="1800" b="0" strike="noStrike" spc="-1">
                <a:solidFill>
                  <a:srgbClr val="000000"/>
                </a:solidFill>
                <a:latin typeface="Lucida Bright"/>
                <a:ea typeface="DejaVu Sans"/>
              </a:rPr>
              <a:t>) use:</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1" strike="noStrike" spc="-1">
                <a:solidFill>
                  <a:srgbClr val="000000"/>
                </a:solidFill>
                <a:latin typeface="Lucida Bright"/>
                <a:ea typeface="DejaVu Sans"/>
              </a:rPr>
              <a:t>sed '100q' filename</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sed will, by default, send the first 100 lines of </a:t>
            </a:r>
            <a:r>
              <a:rPr lang="en-IN" sz="1800" b="0" i="1" strike="noStrike" spc="-1">
                <a:solidFill>
                  <a:srgbClr val="000000"/>
                </a:solidFill>
                <a:latin typeface="Lucida Bright"/>
                <a:ea typeface="DejaVu Sans"/>
              </a:rPr>
              <a:t>filename</a:t>
            </a:r>
            <a:r>
              <a:rPr lang="en-IN" sz="1800" b="0" strike="noStrike" spc="-1">
                <a:solidFill>
                  <a:srgbClr val="000000"/>
                </a:solidFill>
                <a:latin typeface="Lucida Bright"/>
                <a:ea typeface="DejaVu Sans"/>
              </a:rPr>
              <a:t> to standard output and then quit processing</a:t>
            </a:r>
            <a:endParaRPr lang="en-IN" sz="1800" b="0" strike="noStrike" spc="-1">
              <a:latin typeface="Arial"/>
            </a:endParaRPr>
          </a:p>
        </p:txBody>
      </p:sp>
      <p:sp>
        <p:nvSpPr>
          <p:cNvPr id="50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85</a:t>
            </a:r>
            <a:endParaRPr lang="en-IN" sz="1200" b="0" strike="noStrike" spc="-1">
              <a:latin typeface="Arial"/>
            </a:endParaRPr>
          </a:p>
        </p:txBody>
      </p:sp>
      <p:sp>
        <p:nvSpPr>
          <p:cNvPr id="51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r>
              <a:rPr lang="en-IN" sz="2400" b="0" strike="noStrike" spc="-1">
                <a:solidFill>
                  <a:srgbClr val="000000"/>
                </a:solidFill>
                <a:latin typeface="Calibri"/>
                <a:ea typeface="DejaVu Sans"/>
              </a:rPr>
              <a:t> </a:t>
            </a:r>
            <a:endParaRPr lang="en-IN" sz="2400" b="0" strike="noStrike" spc="-1">
              <a:latin typeface="Arial"/>
            </a:endParaRPr>
          </a:p>
          <a:p>
            <a:pPr algn="ctr">
              <a:lnSpc>
                <a:spcPct val="100000"/>
              </a:lnSpc>
            </a:pPr>
            <a:endParaRPr lang="en-IN" sz="2400" b="0" strike="noStrike" spc="-1">
              <a:latin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0" y="762120"/>
            <a:ext cx="9143280" cy="761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000000"/>
                </a:solidFill>
                <a:latin typeface="Lucida Bright"/>
                <a:ea typeface="DejaVu Sans"/>
              </a:rPr>
              <a:t>The awk utility, which takes its name from  the initials of its authors (Aho, Weinberger, and Kernighan), is a powerful programming language.</a:t>
            </a:r>
            <a:endParaRPr lang="en-IN" sz="1800" b="0" strike="noStrike" spc="-1">
              <a:latin typeface="Arial"/>
            </a:endParaRPr>
          </a:p>
        </p:txBody>
      </p:sp>
      <p:sp>
        <p:nvSpPr>
          <p:cNvPr id="512"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86</a:t>
            </a:r>
            <a:endParaRPr lang="en-IN" sz="1200" b="0" strike="noStrike" spc="-1">
              <a:latin typeface="Arial"/>
            </a:endParaRPr>
          </a:p>
        </p:txBody>
      </p:sp>
      <p:sp>
        <p:nvSpPr>
          <p:cNvPr id="513"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Awk</a:t>
            </a:r>
            <a:endParaRPr lang="en-IN" sz="4000" b="0" strike="noStrike" spc="-1">
              <a:latin typeface="Arial"/>
            </a:endParaRPr>
          </a:p>
        </p:txBody>
      </p:sp>
      <p:pic>
        <p:nvPicPr>
          <p:cNvPr id="514" name="Picture 4"/>
          <p:cNvPicPr/>
          <p:nvPr/>
        </p:nvPicPr>
        <p:blipFill>
          <a:blip r:embed="rId2"/>
          <a:stretch/>
        </p:blipFill>
        <p:spPr>
          <a:xfrm>
            <a:off x="533520" y="1905120"/>
            <a:ext cx="8076600" cy="4483800"/>
          </a:xfrm>
          <a:prstGeom prst="rect">
            <a:avLst/>
          </a:prstGeom>
          <a:ln w="9360">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0" y="990720"/>
            <a:ext cx="9143280" cy="5866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 In addition to input data, awk also requires one or more instructions that provide editing instructions.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 few instructions can be entered at the command line from the keyboard.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Most of the time, the instructions are placed in  a file known as an awk script.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Syntax</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$awk options awk scripts file(s)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Options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-f: it indicates that script is in a file which immediately follows this option.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-F:this option specifies the input field seperator. By default, it is space or a tab.</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Ex:</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$awk –F “\t” –f firstscript.awk info.dat</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51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87</a:t>
            </a:r>
            <a:endParaRPr lang="en-IN" sz="1200" b="0" strike="noStrike" spc="-1">
              <a:latin typeface="Arial"/>
            </a:endParaRPr>
          </a:p>
        </p:txBody>
      </p:sp>
      <p:sp>
        <p:nvSpPr>
          <p:cNvPr id="51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Execution</a:t>
            </a:r>
            <a:endParaRPr lang="en-IN" sz="4000" b="0" strike="noStrike" spc="-1">
              <a:latin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0" y="838080"/>
            <a:ext cx="9143280" cy="528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 The awk utility views a file as a collection of fields and records.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 field is a unit of data that has informational content.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Each field of information  is separated by one or more whitespace characters or other separator.</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Each line is a record. A record is a collection of fields.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When a file is organized into records, we call it a data file, as contrasted with a text file.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awk also can handle a text file.</a:t>
            </a:r>
            <a:endParaRPr lang="en-IN" sz="1800" b="0" strike="noStrike" spc="-1">
              <a:latin typeface="Arial"/>
            </a:endParaRPr>
          </a:p>
        </p:txBody>
      </p:sp>
      <p:sp>
        <p:nvSpPr>
          <p:cNvPr id="51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88</a:t>
            </a:r>
            <a:endParaRPr lang="en-IN" sz="1200" b="0" strike="noStrike" spc="-1">
              <a:latin typeface="Arial"/>
            </a:endParaRPr>
          </a:p>
        </p:txBody>
      </p:sp>
      <p:sp>
        <p:nvSpPr>
          <p:cNvPr id="52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Fields and Records</a:t>
            </a:r>
            <a:endParaRPr lang="en-IN" sz="4000" b="0" strike="noStrike" spc="-1">
              <a:latin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sp>
      <p:sp>
        <p:nvSpPr>
          <p:cNvPr id="522"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89</a:t>
            </a:r>
            <a:endParaRPr lang="en-IN" sz="1200" b="0" strike="noStrike" spc="-1">
              <a:latin typeface="Arial"/>
            </a:endParaRPr>
          </a:p>
        </p:txBody>
      </p:sp>
      <p:sp>
        <p:nvSpPr>
          <p:cNvPr id="523"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A Data File</a:t>
            </a:r>
            <a:endParaRPr lang="en-IN" sz="4000" b="0" strike="noStrike" spc="-1">
              <a:latin typeface="Arial"/>
            </a:endParaRPr>
          </a:p>
        </p:txBody>
      </p:sp>
      <p:pic>
        <p:nvPicPr>
          <p:cNvPr id="524" name="Picture 3"/>
          <p:cNvPicPr/>
          <p:nvPr/>
        </p:nvPicPr>
        <p:blipFill>
          <a:blip r:embed="rId2"/>
          <a:stretch/>
        </p:blipFill>
        <p:spPr>
          <a:xfrm>
            <a:off x="0" y="1066680"/>
            <a:ext cx="9143280" cy="4952160"/>
          </a:xfrm>
          <a:prstGeom prst="rect">
            <a:avLst/>
          </a:prstGeom>
          <a:ln w="9360">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90</a:t>
            </a:r>
            <a:endParaRPr lang="en-IN" sz="1200" b="0" strike="noStrike" spc="-1">
              <a:latin typeface="Arial"/>
            </a:endParaRPr>
          </a:p>
        </p:txBody>
      </p:sp>
      <p:sp>
        <p:nvSpPr>
          <p:cNvPr id="526" name="CustomShape 2"/>
          <p:cNvSpPr/>
          <p:nvPr/>
        </p:nvSpPr>
        <p:spPr>
          <a:xfrm>
            <a:off x="0" y="0"/>
            <a:ext cx="9143280" cy="11422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Field Buffers</a:t>
            </a:r>
            <a:r>
              <a:rPr lang="en-IN" sz="2400" b="0" strike="noStrike" spc="-1">
                <a:solidFill>
                  <a:srgbClr val="000000"/>
                </a:solidFill>
                <a:latin typeface="Calibri"/>
                <a:ea typeface="DejaVu Sans"/>
              </a:rPr>
              <a:t> </a:t>
            </a:r>
            <a:endParaRPr lang="en-IN" sz="2400" b="0" strike="noStrike" spc="-1">
              <a:latin typeface="Arial"/>
            </a:endParaRPr>
          </a:p>
        </p:txBody>
      </p:sp>
      <p:sp>
        <p:nvSpPr>
          <p:cNvPr id="527" name="CustomShape 3"/>
          <p:cNvSpPr/>
          <p:nvPr/>
        </p:nvSpPr>
        <p:spPr>
          <a:xfrm>
            <a:off x="0" y="1143000"/>
            <a:ext cx="9143280" cy="1735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 There are as many field buffers available as there are fields in the current record of the input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Each buffer has a name, which is the dollar sign $ followed by  the field number in the current record. </a:t>
            </a:r>
            <a:endParaRPr lang="en-IN" sz="1800" b="0" strike="noStrike" spc="-1">
              <a:latin typeface="Arial"/>
            </a:endParaRPr>
          </a:p>
        </p:txBody>
      </p:sp>
      <p:pic>
        <p:nvPicPr>
          <p:cNvPr id="528" name="Picture 4"/>
          <p:cNvPicPr/>
          <p:nvPr/>
        </p:nvPicPr>
        <p:blipFill>
          <a:blip r:embed="rId2"/>
          <a:stretch/>
        </p:blipFill>
        <p:spPr>
          <a:xfrm>
            <a:off x="0" y="2819520"/>
            <a:ext cx="8960760" cy="4037760"/>
          </a:xfrm>
          <a:prstGeom prst="rect">
            <a:avLst/>
          </a:prstGeom>
          <a:ln w="9360">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287280" y="1916280"/>
            <a:ext cx="8533800" cy="3809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 There is only one record buffer available. Its name is $0.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It holds the whole record.</a:t>
            </a:r>
            <a:endParaRPr lang="en-IN" sz="1800" b="0" strike="noStrike" spc="-1">
              <a:latin typeface="Arial"/>
            </a:endParaRPr>
          </a:p>
        </p:txBody>
      </p:sp>
      <p:sp>
        <p:nvSpPr>
          <p:cNvPr id="530"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91</a:t>
            </a:r>
            <a:endParaRPr lang="en-IN" sz="1200" b="0" strike="noStrike" spc="-1">
              <a:latin typeface="Arial"/>
            </a:endParaRPr>
          </a:p>
        </p:txBody>
      </p:sp>
      <p:sp>
        <p:nvSpPr>
          <p:cNvPr id="531" name="CustomShape 3"/>
          <p:cNvSpPr/>
          <p:nvPr/>
        </p:nvSpPr>
        <p:spPr>
          <a:xfrm>
            <a:off x="0" y="0"/>
            <a:ext cx="9143280" cy="11422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Record Buffer</a:t>
            </a:r>
            <a:r>
              <a:rPr lang="en-IN" sz="2400" b="0" strike="noStrike" spc="-1">
                <a:solidFill>
                  <a:srgbClr val="000000"/>
                </a:solidFill>
                <a:latin typeface="Calibri"/>
                <a:ea typeface="DejaVu Sans"/>
              </a:rPr>
              <a:t> </a:t>
            </a:r>
            <a:endParaRPr lang="en-IN" sz="2400" b="0" strike="noStrike" spc="-1">
              <a:latin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92</a:t>
            </a:r>
            <a:endParaRPr lang="en-IN" sz="1200" b="0" strike="noStrike" spc="-1">
              <a:latin typeface="Arial"/>
            </a:endParaRPr>
          </a:p>
        </p:txBody>
      </p:sp>
      <p:sp>
        <p:nvSpPr>
          <p:cNvPr id="533"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34"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35"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36" name="CustomShape 5"/>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System Variables</a:t>
            </a:r>
            <a:endParaRPr lang="en-IN" sz="3200" b="0" strike="noStrike" spc="-1">
              <a:latin typeface="Arial"/>
            </a:endParaRPr>
          </a:p>
        </p:txBody>
      </p:sp>
      <p:sp>
        <p:nvSpPr>
          <p:cNvPr id="537" name="CustomShape 6"/>
          <p:cNvSpPr/>
          <p:nvPr/>
        </p:nvSpPr>
        <p:spPr>
          <a:xfrm>
            <a:off x="0" y="1219320"/>
            <a:ext cx="8609760" cy="420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	FS                 Input field separator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RS</a:t>
            </a:r>
            <a:r>
              <a:rPr lang="en-IN" sz="1800" b="0" strike="noStrike" spc="-1">
                <a:solidFill>
                  <a:srgbClr val="FFFF00"/>
                </a:solidFill>
                <a:latin typeface="Lucida Bright"/>
                <a:ea typeface="DejaVu Sans"/>
              </a:rPr>
              <a:t>    </a:t>
            </a:r>
            <a:r>
              <a:rPr lang="en-IN" sz="1800" b="0" strike="noStrike" spc="-1">
                <a:solidFill>
                  <a:srgbClr val="000000"/>
                </a:solidFill>
                <a:latin typeface="Lucida Bright"/>
                <a:ea typeface="DejaVu Sans"/>
              </a:rPr>
              <a:t>            Input record separator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OFS              Output field separator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ORS              Output record separator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NF                 Number of nonempty fields in a record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NR                Number of records read from all files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FNR              Number of records in  current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FILENAME  Name of the current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a:t>
            </a:r>
            <a:endParaRPr lang="en-IN" sz="1800" b="0" strike="noStrike" spc="-1">
              <a:latin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92</a:t>
            </a:r>
            <a:endParaRPr lang="en-IN" sz="1200" b="0" strike="noStrike" spc="-1">
              <a:latin typeface="Arial"/>
            </a:endParaRPr>
          </a:p>
        </p:txBody>
      </p:sp>
      <p:sp>
        <p:nvSpPr>
          <p:cNvPr id="539"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40"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41"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42" name="CustomShape 5"/>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System Variables</a:t>
            </a:r>
            <a:endParaRPr lang="en-IN" sz="3200" b="0" strike="noStrike" spc="-1">
              <a:latin typeface="Arial"/>
            </a:endParaRPr>
          </a:p>
        </p:txBody>
      </p:sp>
      <p:sp>
        <p:nvSpPr>
          <p:cNvPr id="543" name="CustomShape 6"/>
          <p:cNvSpPr/>
          <p:nvPr/>
        </p:nvSpPr>
        <p:spPr>
          <a:xfrm>
            <a:off x="0" y="1219320"/>
            <a:ext cx="8609760" cy="585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72880" indent="-272160">
              <a:lnSpc>
                <a:spcPct val="150000"/>
              </a:lnSpc>
            </a:pPr>
            <a:r>
              <a:rPr lang="en-IN" sz="1800" b="0" strike="noStrike" spc="-1">
                <a:solidFill>
                  <a:srgbClr val="000000"/>
                </a:solidFill>
                <a:latin typeface="Lucida Bright"/>
                <a:ea typeface="DejaVu Sans"/>
              </a:rPr>
              <a:t>Examples :</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 cat emps</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Tom Jones       4424    5/12/66 543354</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Mary Adams      5346    11/4/63 28765</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Sally Chang     1654    7/22/54 650000</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Billy Black     1683    9/23/44 336500</a:t>
            </a:r>
            <a:endParaRPr lang="en-IN" sz="1800" b="0" strike="noStrike" spc="-1">
              <a:latin typeface="Arial"/>
            </a:endParaRPr>
          </a:p>
          <a:p>
            <a:pPr marL="272880" indent="-272160">
              <a:lnSpc>
                <a:spcPct val="150000"/>
              </a:lnSpc>
            </a:pP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 awk '{print NR, $0}' emps</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1 Tom Jones     4424    5/12/66 543354</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2 Mary Adams    5346    11/4/63 28765</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3 Sally Chang   1654    7/22/54 650000</a:t>
            </a:r>
            <a:endParaRPr lang="en-IN" sz="1800" b="0" strike="noStrike" spc="-1">
              <a:latin typeface="Arial"/>
            </a:endParaRPr>
          </a:p>
          <a:p>
            <a:pPr marL="272880" indent="-272160">
              <a:lnSpc>
                <a:spcPct val="150000"/>
              </a:lnSpc>
            </a:pPr>
            <a:r>
              <a:rPr lang="en-IN" sz="1800" b="0" strike="noStrike" spc="-1">
                <a:solidFill>
                  <a:srgbClr val="000000"/>
                </a:solidFill>
                <a:latin typeface="Lucida Bright"/>
                <a:ea typeface="DejaVu Sans"/>
              </a:rPr>
              <a:t>4 Billy Black   1683    9/23/44 336500</a:t>
            </a:r>
            <a:endParaRPr lang="en-IN" sz="1800" b="0" strike="noStrike" spc="-1">
              <a:latin typeface="Arial"/>
            </a:endParaRPr>
          </a:p>
          <a:p>
            <a:pPr marL="272880" indent="-272160">
              <a:lnSpc>
                <a:spcPct val="150000"/>
              </a:lnSpc>
            </a:pPr>
            <a:endParaRPr lang="en-IN" sz="1800" b="0" strike="noStrike" spc="-1">
              <a:latin typeface="Arial"/>
            </a:endParaRPr>
          </a:p>
          <a:p>
            <a:pPr marL="272880" indent="-272160">
              <a:lnSpc>
                <a:spcPct val="150000"/>
              </a:lnSpc>
            </a:pP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0" y="990720"/>
            <a:ext cx="9143280" cy="543924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rmdir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rmdir command is used to delete/remove a directory and its subdirectories.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 The Syntax is rmdir [options..] Directory OPTIONS: -p 	Allow users to remove the directory dirname and its parent directories which become empty.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1. To delete/remove a directory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rmdir tmp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rmdir command will remove/delete the directory tmp if the directory is empty.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2. To delete a directory tree: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 -ir tmp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This command recursively removes the contents of all subdirectories of the tmp directory, prompting you regarding the removal of each file, and then removes the tmp directory itself.</a:t>
            </a:r>
            <a:endParaRPr lang="en-IN" sz="1800" b="0" strike="noStrike" spc="-1">
              <a:latin typeface="Arial"/>
            </a:endParaRPr>
          </a:p>
        </p:txBody>
      </p:sp>
      <p:sp>
        <p:nvSpPr>
          <p:cNvPr id="253"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Arial"/>
                <a:ea typeface="DejaVu Sans"/>
              </a:rPr>
              <a:t>Commands</a:t>
            </a:r>
            <a:endParaRPr lang="en-IN" sz="4000" b="0" strike="noStrike" spc="-1">
              <a:latin typeface="Arial"/>
            </a:endParaRPr>
          </a:p>
        </p:txBody>
      </p:sp>
      <p:sp>
        <p:nvSpPr>
          <p:cNvPr id="25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778B385-0407-4D87-97EA-147F065C56B7}" type="slidenum">
              <a:rPr lang="en-IN" sz="1200" b="0" strike="noStrike" spc="-1">
                <a:solidFill>
                  <a:srgbClr val="8B8B8B"/>
                </a:solidFill>
                <a:latin typeface="Arial"/>
                <a:ea typeface="DejaVu Sans"/>
              </a:rPr>
              <a:pPr algn="r">
                <a:lnSpc>
                  <a:spcPct val="100000"/>
                </a:lnSpc>
              </a:pPr>
              <a:t>15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93</a:t>
            </a:r>
            <a:endParaRPr lang="en-IN" sz="1200" b="0" strike="noStrike" spc="-1">
              <a:latin typeface="Arial"/>
            </a:endParaRPr>
          </a:p>
        </p:txBody>
      </p:sp>
      <p:sp>
        <p:nvSpPr>
          <p:cNvPr id="545"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46"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47"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48" name="CustomShape 5"/>
          <p:cNvSpPr/>
          <p:nvPr/>
        </p:nvSpPr>
        <p:spPr>
          <a:xfrm>
            <a:off x="0" y="0"/>
            <a:ext cx="9143280" cy="9900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awk Script Design</a:t>
            </a:r>
            <a:endParaRPr lang="en-IN" sz="3200" b="0" strike="noStrike" spc="-1">
              <a:latin typeface="Arial"/>
            </a:endParaRPr>
          </a:p>
        </p:txBody>
      </p:sp>
      <p:pic>
        <p:nvPicPr>
          <p:cNvPr id="549" name="Picture 3"/>
          <p:cNvPicPr/>
          <p:nvPr/>
        </p:nvPicPr>
        <p:blipFill>
          <a:blip r:embed="rId2"/>
          <a:stretch/>
        </p:blipFill>
        <p:spPr>
          <a:xfrm>
            <a:off x="228600" y="1447920"/>
            <a:ext cx="8609760" cy="4876200"/>
          </a:xfrm>
          <a:prstGeom prst="rect">
            <a:avLst/>
          </a:prstGeom>
          <a:ln w="9360">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94</a:t>
            </a:r>
            <a:endParaRPr lang="en-IN" sz="1200" b="0" strike="noStrike" spc="-1">
              <a:latin typeface="Arial"/>
            </a:endParaRPr>
          </a:p>
        </p:txBody>
      </p:sp>
      <p:sp>
        <p:nvSpPr>
          <p:cNvPr id="551"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52"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53"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54" name="CustomShape 5"/>
          <p:cNvSpPr/>
          <p:nvPr/>
        </p:nvSpPr>
        <p:spPr>
          <a:xfrm>
            <a:off x="0" y="0"/>
            <a:ext cx="9143280" cy="1218600"/>
          </a:xfrm>
          <a:prstGeom prst="rect">
            <a:avLst/>
          </a:prstGeom>
          <a:solidFill>
            <a:srgbClr val="FFFF66"/>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4000" b="0" strike="noStrike" spc="-1">
                <a:solidFill>
                  <a:srgbClr val="000000"/>
                </a:solidFill>
                <a:latin typeface="Arial"/>
                <a:ea typeface="DejaVu Sans"/>
              </a:rPr>
              <a:t>Recursive representation of Factorial(4)</a:t>
            </a:r>
            <a:endParaRPr lang="en-IN" sz="4000" b="0" strike="noStrike" spc="-1">
              <a:latin typeface="Arial"/>
            </a:endParaRPr>
          </a:p>
        </p:txBody>
      </p:sp>
      <p:sp>
        <p:nvSpPr>
          <p:cNvPr id="555" name="CustomShape 6"/>
          <p:cNvSpPr/>
          <p:nvPr/>
        </p:nvSpPr>
        <p:spPr>
          <a:xfrm>
            <a:off x="0" y="0"/>
            <a:ext cx="9143280" cy="12186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awk Script</a:t>
            </a:r>
            <a:endParaRPr lang="en-IN" sz="3200" b="0" strike="noStrike" spc="-1">
              <a:latin typeface="Arial"/>
            </a:endParaRPr>
          </a:p>
        </p:txBody>
      </p:sp>
      <p:sp>
        <p:nvSpPr>
          <p:cNvPr id="556" name="CustomShape 7"/>
          <p:cNvSpPr/>
          <p:nvPr/>
        </p:nvSpPr>
        <p:spPr>
          <a:xfrm>
            <a:off x="0" y="1219320"/>
            <a:ext cx="9143280" cy="5637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BEGIN: pre-processing</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performs processing that must be completed before the file processing starts (i.e., before awk starts reading records from the input file)</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useful for initialization tasks such as to initialize variables and to create report headings</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BODY: Processing</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contains main processing logic to be applied to input records</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like a loop that processes input data one record at a time:</a:t>
            </a:r>
            <a:endParaRPr lang="en-IN" sz="1800" b="0" strike="noStrike" spc="-1">
              <a:latin typeface="Arial"/>
            </a:endParaRPr>
          </a:p>
          <a:p>
            <a:pPr marL="1143000" lvl="2" indent="-22788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if a file contains 100 records, the body will be executed 100 times, one for each record</a:t>
            </a:r>
            <a:endParaRPr lang="en-IN" sz="1800" b="0" strike="noStrike" spc="-1">
              <a:latin typeface="Arial"/>
            </a:endParaRPr>
          </a:p>
          <a:p>
            <a:pPr>
              <a:lnSpc>
                <a:spcPct val="150000"/>
              </a:lnSpc>
              <a:spcBef>
                <a:spcPts val="360"/>
              </a:spcBef>
            </a:pPr>
            <a:endParaRPr lang="en-IN" sz="1800" b="0" strike="noStrike" spc="-1">
              <a:latin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95</a:t>
            </a:r>
            <a:endParaRPr lang="en-IN" sz="1200" b="0" strike="noStrike" spc="-1">
              <a:latin typeface="Arial"/>
            </a:endParaRPr>
          </a:p>
        </p:txBody>
      </p:sp>
      <p:sp>
        <p:nvSpPr>
          <p:cNvPr id="558"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59"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60"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61" name="CustomShape 5"/>
          <p:cNvSpPr/>
          <p:nvPr/>
        </p:nvSpPr>
        <p:spPr>
          <a:xfrm>
            <a:off x="0" y="0"/>
            <a:ext cx="9143280" cy="12186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awk Script</a:t>
            </a:r>
            <a:endParaRPr lang="en-IN" sz="3200" b="0" strike="noStrike" spc="-1">
              <a:latin typeface="Arial"/>
            </a:endParaRPr>
          </a:p>
          <a:p>
            <a:pPr algn="ctr">
              <a:lnSpc>
                <a:spcPct val="100000"/>
              </a:lnSpc>
            </a:pPr>
            <a:endParaRPr lang="en-IN" sz="3200" b="0" strike="noStrike" spc="-1">
              <a:latin typeface="Arial"/>
            </a:endParaRPr>
          </a:p>
        </p:txBody>
      </p:sp>
      <p:sp>
        <p:nvSpPr>
          <p:cNvPr id="562" name="CustomShape 6"/>
          <p:cNvSpPr/>
          <p:nvPr/>
        </p:nvSpPr>
        <p:spPr>
          <a:xfrm>
            <a:off x="457200" y="1600200"/>
            <a:ext cx="8228880" cy="452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END: post-processing</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contains logic to be executed after all input data have been processed</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logic such as printing report grand total should be performed in this part of the script </a:t>
            </a:r>
            <a:endParaRPr lang="en-IN" sz="1800" b="0" strike="noStrike" spc="-1">
              <a:latin typeface="Arial"/>
            </a:endParaRPr>
          </a:p>
          <a:p>
            <a:pPr>
              <a:lnSpc>
                <a:spcPct val="150000"/>
              </a:lnSpc>
              <a:spcBef>
                <a:spcPts val="360"/>
              </a:spcBef>
            </a:pPr>
            <a:endParaRPr lang="en-IN" sz="1800" b="0" strike="noStrike" spc="-1">
              <a:latin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0" y="1219320"/>
            <a:ext cx="9143280" cy="5637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The awk utility reads an input file, line by line and applies all the instructions in awk script to each input line. It does not print the lines unless the print action is specified .consider a records .dat with five fields i.e,s.no,name,test1,test2,test3 and four records.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1	A	75	81	89</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2	B	86	94	82</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3	C	90	71	96</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4	D	82	70	85</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$awk –f total.awk records.dat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Total.awk</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#initialization section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BEGIN {print “name\t total”}</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564"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96</a:t>
            </a:r>
            <a:endParaRPr lang="en-IN" sz="1200" b="0" strike="noStrike" spc="-1">
              <a:latin typeface="Arial"/>
            </a:endParaRPr>
          </a:p>
        </p:txBody>
      </p:sp>
      <p:sp>
        <p:nvSpPr>
          <p:cNvPr id="565" name="CustomShape 3"/>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66"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67" name="CustomShape 5"/>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68" name="CustomShape 6"/>
          <p:cNvSpPr/>
          <p:nvPr/>
        </p:nvSpPr>
        <p:spPr>
          <a:xfrm>
            <a:off x="0" y="0"/>
            <a:ext cx="9143280" cy="11422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 Operations</a:t>
            </a:r>
            <a:endParaRPr lang="en-IN" sz="3200" b="0" strike="noStrike" spc="-1">
              <a:latin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97</a:t>
            </a:r>
            <a:endParaRPr lang="en-IN" sz="1200" b="0" strike="noStrike" spc="-1">
              <a:latin typeface="Arial"/>
            </a:endParaRPr>
          </a:p>
        </p:txBody>
      </p:sp>
      <p:sp>
        <p:nvSpPr>
          <p:cNvPr id="570"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71"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72"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73" name="CustomShape 5"/>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 Operations </a:t>
            </a:r>
            <a:endParaRPr lang="en-IN" sz="3200" b="0" strike="noStrike" spc="-1">
              <a:latin typeface="Arial"/>
            </a:endParaRPr>
          </a:p>
        </p:txBody>
      </p:sp>
      <p:sp>
        <p:nvSpPr>
          <p:cNvPr id="574" name="CustomShape 6"/>
          <p:cNvSpPr/>
          <p:nvPr/>
        </p:nvSpPr>
        <p:spPr>
          <a:xfrm>
            <a:off x="0" y="1143000"/>
            <a:ext cx="8686080" cy="5714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#body section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{total=$3+$4+$5}</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{print $2+”\t” total}</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#END of job</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END {print “Best Result”}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Output: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Name	total</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		245</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B		262</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C		257</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D		237</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Best Result</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t>
            </a:r>
            <a:endParaRPr lang="en-IN" sz="1800" b="0" strike="noStrike" spc="-1">
              <a:latin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98</a:t>
            </a:r>
            <a:endParaRPr lang="en-IN" sz="1200" b="0" strike="noStrike" spc="-1">
              <a:latin typeface="Arial"/>
            </a:endParaRPr>
          </a:p>
        </p:txBody>
      </p:sp>
      <p:sp>
        <p:nvSpPr>
          <p:cNvPr id="576"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77"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78"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79" name="CustomShape 5"/>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Pattern/Action</a:t>
            </a:r>
            <a:endParaRPr lang="en-IN" sz="3200" b="0" strike="noStrike" spc="-1">
              <a:latin typeface="Arial"/>
            </a:endParaRPr>
          </a:p>
        </p:txBody>
      </p:sp>
      <p:pic>
        <p:nvPicPr>
          <p:cNvPr id="580" name="Picture 3"/>
          <p:cNvPicPr/>
          <p:nvPr/>
        </p:nvPicPr>
        <p:blipFill>
          <a:blip r:embed="rId2"/>
          <a:stretch/>
        </p:blipFill>
        <p:spPr>
          <a:xfrm>
            <a:off x="0" y="4419720"/>
            <a:ext cx="8609760" cy="2437560"/>
          </a:xfrm>
          <a:prstGeom prst="rect">
            <a:avLst/>
          </a:prstGeom>
          <a:ln w="9360">
            <a:noFill/>
          </a:ln>
        </p:spPr>
      </p:pic>
      <p:pic>
        <p:nvPicPr>
          <p:cNvPr id="581" name="Picture 10"/>
          <p:cNvPicPr/>
          <p:nvPr/>
        </p:nvPicPr>
        <p:blipFill>
          <a:blip r:embed="rId3"/>
          <a:stretch/>
        </p:blipFill>
        <p:spPr>
          <a:xfrm>
            <a:off x="619200" y="1143000"/>
            <a:ext cx="7904880" cy="3199680"/>
          </a:xfrm>
          <a:prstGeom prst="rect">
            <a:avLst/>
          </a:prstGeom>
          <a:ln w="9360">
            <a:noFill/>
          </a:ln>
        </p:spPr>
      </p:pic>
      <p:sp>
        <p:nvSpPr>
          <p:cNvPr id="582" name="CustomShape 6"/>
          <p:cNvSpPr/>
          <p:nvPr/>
        </p:nvSpPr>
        <p:spPr>
          <a:xfrm>
            <a:off x="3124080" y="6356520"/>
            <a:ext cx="2894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200" b="0" strike="noStrike" spc="-1">
                <a:solidFill>
                  <a:srgbClr val="8B8B8B"/>
                </a:solidFill>
                <a:latin typeface="Arial"/>
                <a:ea typeface="DejaVu Sans"/>
              </a:rPr>
              <a:t>suma</a:t>
            </a:r>
            <a:endParaRPr lang="en-IN" sz="1200" b="0" strike="noStrike" spc="-1">
              <a:latin typeface="Aria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CustomShape 1"/>
          <p:cNvSpPr/>
          <p:nvPr/>
        </p:nvSpPr>
        <p:spPr>
          <a:xfrm>
            <a:off x="0" y="1219320"/>
            <a:ext cx="9143280" cy="5637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match</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entire input record</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regular expression enclosed by ‘/’s</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explicit pattern-matching expressions</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 (match), !~ (not match)</a:t>
            </a:r>
            <a:endParaRPr lang="en-IN" sz="1800" b="0" strike="noStrike" spc="-1">
              <a:latin typeface="Arial"/>
            </a:endParaRPr>
          </a:p>
          <a:p>
            <a:pPr marL="743040" indent="-285120">
              <a:lnSpc>
                <a:spcPct val="150000"/>
              </a:lnSpc>
              <a:spcBef>
                <a:spcPts val="360"/>
              </a:spcBef>
            </a:pP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expression operators</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arithmetic</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relational</a:t>
            </a:r>
            <a:endParaRPr lang="en-IN" sz="1800" b="0" strike="noStrike" spc="-1">
              <a:latin typeface="Arial"/>
            </a:endParaRPr>
          </a:p>
          <a:p>
            <a:pPr marL="743040" lvl="1" indent="-28512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logical</a:t>
            </a:r>
            <a:endParaRPr lang="en-IN" sz="1800" b="0" strike="noStrike" spc="-1">
              <a:latin typeface="Arial"/>
            </a:endParaRPr>
          </a:p>
          <a:p>
            <a:pPr marL="743040" indent="-28512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p:txBody>
      </p:sp>
      <p:sp>
        <p:nvSpPr>
          <p:cNvPr id="584"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99</a:t>
            </a:r>
            <a:endParaRPr lang="en-IN" sz="1200" b="0" strike="noStrike" spc="-1">
              <a:latin typeface="Arial"/>
            </a:endParaRPr>
          </a:p>
        </p:txBody>
      </p:sp>
      <p:sp>
        <p:nvSpPr>
          <p:cNvPr id="585" name="CustomShape 3"/>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86"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87" name="CustomShape 5"/>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88" name="CustomShape 6"/>
          <p:cNvSpPr/>
          <p:nvPr/>
        </p:nvSpPr>
        <p:spPr>
          <a:xfrm>
            <a:off x="0" y="0"/>
            <a:ext cx="9143280" cy="11422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Expression Pattern types</a:t>
            </a:r>
            <a:endParaRPr lang="en-IN" sz="4000" b="0" strike="noStrike" spc="-1">
              <a:latin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100</a:t>
            </a:r>
            <a:endParaRPr lang="en-IN" sz="1200" b="0" strike="noStrike" spc="-1">
              <a:latin typeface="Arial"/>
            </a:endParaRPr>
          </a:p>
        </p:txBody>
      </p:sp>
      <p:sp>
        <p:nvSpPr>
          <p:cNvPr id="590" name="CustomShape 2"/>
          <p:cNvSpPr/>
          <p:nvPr/>
        </p:nvSpPr>
        <p:spPr>
          <a:xfrm>
            <a:off x="1428840" y="17985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91" name="CustomShape 3"/>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92" name="CustomShape 4"/>
          <p:cNvSpPr/>
          <p:nvPr/>
        </p:nvSpPr>
        <p:spPr>
          <a:xfrm>
            <a:off x="0" y="2484360"/>
            <a:ext cx="9143280" cy="360"/>
          </a:xfrm>
          <a:prstGeom prst="rect">
            <a:avLst/>
          </a:prstGeom>
          <a:noFill/>
          <a:ln w="12600">
            <a:noFill/>
          </a:ln>
        </p:spPr>
        <p:style>
          <a:lnRef idx="0">
            <a:scrgbClr r="0" g="0" b="0"/>
          </a:lnRef>
          <a:fillRef idx="0">
            <a:scrgbClr r="0" g="0" b="0"/>
          </a:fillRef>
          <a:effectRef idx="0">
            <a:scrgbClr r="0" g="0" b="0"/>
          </a:effectRef>
          <a:fontRef idx="minor"/>
        </p:style>
      </p:sp>
      <p:sp>
        <p:nvSpPr>
          <p:cNvPr id="593" name="CustomShape 5"/>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Example: match input record</a:t>
            </a:r>
            <a:endParaRPr lang="en-IN" sz="3200" b="0" strike="noStrike" spc="-1">
              <a:latin typeface="Arial"/>
            </a:endParaRPr>
          </a:p>
        </p:txBody>
      </p:sp>
      <p:sp>
        <p:nvSpPr>
          <p:cNvPr id="594" name="CustomShape 6"/>
          <p:cNvSpPr/>
          <p:nvPr/>
        </p:nvSpPr>
        <p:spPr>
          <a:xfrm>
            <a:off x="0" y="1066680"/>
            <a:ext cx="9143280" cy="579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a:solidFill>
                  <a:srgbClr val="000000"/>
                </a:solidFill>
                <a:latin typeface="Lucida Bright"/>
                <a:ea typeface="DejaVu Sans"/>
              </a:rPr>
              <a:t>% cat employees2</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Tom Jones:4424:5/12/66:543354</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Mary Adams:5346:11/4/63:28765</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Sally Chang:1654:7/22/54:650000</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Billy Black:1683:9/23/44:336500</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 awk –F: '/00$/' employees2</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Sally Chang:1654:7/22/54:650000</a:t>
            </a:r>
            <a:endParaRPr lang="en-IN" sz="1800" b="0" strike="noStrike" spc="-1">
              <a:latin typeface="Arial"/>
            </a:endParaRPr>
          </a:p>
          <a:p>
            <a:pPr marL="343080" indent="-342360">
              <a:lnSpc>
                <a:spcPct val="150000"/>
              </a:lnSpc>
              <a:spcBef>
                <a:spcPts val="360"/>
              </a:spcBef>
            </a:pPr>
            <a:r>
              <a:rPr lang="en-IN" sz="1800" b="1" strike="noStrike" spc="-1">
                <a:solidFill>
                  <a:srgbClr val="000000"/>
                </a:solidFill>
                <a:latin typeface="Lucida Bright"/>
                <a:ea typeface="DejaVu Sans"/>
              </a:rPr>
              <a:t>Billy Black:1683:9/23/44:336500</a:t>
            </a:r>
            <a:endParaRPr lang="en-IN" sz="1800" b="0" strike="noStrike" spc="-1">
              <a:latin typeface="Arial"/>
            </a:endParaRPr>
          </a:p>
          <a:p>
            <a:pPr>
              <a:lnSpc>
                <a:spcPct val="150000"/>
              </a:lnSpc>
              <a:spcBef>
                <a:spcPts val="360"/>
              </a:spcBef>
            </a:pPr>
            <a:endParaRPr lang="en-IN" sz="1800" b="0" strike="noStrike" spc="-1">
              <a:latin typeface="Aria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Arithmetic Operators</a:t>
            </a:r>
            <a:endParaRPr lang="en-IN" sz="3200" b="0" strike="noStrike" spc="-1">
              <a:latin typeface="Arial"/>
            </a:endParaRPr>
          </a:p>
        </p:txBody>
      </p:sp>
      <p:sp>
        <p:nvSpPr>
          <p:cNvPr id="59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103</a:t>
            </a:r>
            <a:endParaRPr lang="en-IN" sz="1200" b="0" strike="noStrike" spc="-1">
              <a:latin typeface="Arial"/>
            </a:endParaRPr>
          </a:p>
        </p:txBody>
      </p:sp>
      <p:sp>
        <p:nvSpPr>
          <p:cNvPr id="597" name="CustomShape 3"/>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u="sng" strike="noStrike" spc="-1">
                <a:solidFill>
                  <a:srgbClr val="000000"/>
                </a:solidFill>
                <a:uFillTx/>
                <a:latin typeface="Lucida Bright"/>
                <a:ea typeface="DejaVu Sans"/>
              </a:rPr>
              <a:t>Operator	Meaning		Example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Add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Subtract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Multiply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Divide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Modulus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Exponential		x ^ y</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u="sng" strike="noStrike" spc="-1">
                <a:solidFill>
                  <a:srgbClr val="000000"/>
                </a:solidFill>
                <a:uFillTx/>
                <a:latin typeface="Lucida Bright"/>
                <a:ea typeface="DejaVu Sans"/>
              </a:rPr>
              <a:t>Example: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awk '$3 * $4 &gt; 500 {print $0}' file</a:t>
            </a:r>
            <a:endParaRPr lang="en-IN" sz="1800" b="0" strike="noStrike" spc="-1">
              <a:latin typeface="Arial"/>
            </a:endParaRPr>
          </a:p>
          <a:p>
            <a:pPr>
              <a:lnSpc>
                <a:spcPct val="150000"/>
              </a:lnSpc>
              <a:spcBef>
                <a:spcPts val="360"/>
              </a:spcBef>
            </a:pPr>
            <a:endParaRPr lang="en-IN" sz="1800" b="0" strike="noStrike" spc="-1">
              <a:latin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Relational Operators</a:t>
            </a:r>
            <a:endParaRPr lang="en-IN" sz="4000" b="0" strike="noStrike" spc="-1">
              <a:latin typeface="Arial"/>
            </a:endParaRPr>
          </a:p>
        </p:txBody>
      </p:sp>
      <p:sp>
        <p:nvSpPr>
          <p:cNvPr id="599" name="CustomShape 2"/>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u="sng" strike="noStrike" spc="-1">
                <a:solidFill>
                  <a:srgbClr val="000000"/>
                </a:solidFill>
                <a:uFillTx/>
                <a:latin typeface="Lucida Bright"/>
                <a:ea typeface="DejaVu Sans"/>
              </a:rPr>
              <a:t>Operator	Meaning			Example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&lt;		Less than			x &lt;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&lt; = 		Less than or equal		x &lt;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Equal to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Not equal to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&gt;		Greater than			x &gt;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&gt; = 		Greater than or equal to	x &gt;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Matched by reg exp		x ~ /y/</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Not matched by req exp	x !~ /y/</a:t>
            </a:r>
            <a:endParaRPr lang="en-IN" sz="1800" b="0" strike="noStrike" spc="-1">
              <a:latin typeface="Arial"/>
            </a:endParaRPr>
          </a:p>
          <a:p>
            <a:pPr>
              <a:lnSpc>
                <a:spcPct val="100000"/>
              </a:lnSpc>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00"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104</a:t>
            </a:r>
            <a:endParaRPr lang="en-IN" sz="1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a:solidFill>
                  <a:srgbClr val="000000"/>
                </a:solidFill>
                <a:latin typeface="Arial"/>
                <a:ea typeface="DejaVu Sans"/>
              </a:rPr>
              <a:t>		Commands </a:t>
            </a:r>
            <a:endParaRPr lang="en-IN" sz="4000" b="0" strike="noStrike" spc="-1">
              <a:latin typeface="Arial"/>
            </a:endParaRPr>
          </a:p>
          <a:p>
            <a:pPr>
              <a:lnSpc>
                <a:spcPct val="100000"/>
              </a:lnSpc>
            </a:pPr>
            <a:endParaRPr lang="en-IN" sz="4000" b="0" strike="noStrike" spc="-1">
              <a:latin typeface="Arial"/>
            </a:endParaRPr>
          </a:p>
        </p:txBody>
      </p:sp>
      <p:sp>
        <p:nvSpPr>
          <p:cNvPr id="256" name="CustomShape 2"/>
          <p:cNvSpPr/>
          <p:nvPr/>
        </p:nvSpPr>
        <p:spPr>
          <a:xfrm>
            <a:off x="0" y="990720"/>
            <a:ext cx="9143280" cy="543924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cp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cp command copy files from one location to another. If the destination is an existing file, then the file is overwritten; if the destination is an existing directory, the file is copied into the directory (the directory is not overwritten). SYNTAX: $cp [OPTIONS]... SOURCE DEST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cp [OPTIONS]... SOURCE... DIRECTORY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cp [OPTIONS]... --target-directory=DIRECTORY SOURCE...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OPTIONS: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--a   same as -dpR.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--backup[=CONTROL] 	make a backup of each existing destination 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-b  like --backup but does not accept an argument.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   if an existing destination file cannot be opened, remove it and try 	</a:t>
            </a:r>
            <a:endParaRPr lang="en-IN" sz="1800" b="0" strike="noStrike" spc="-1">
              <a:latin typeface="Arial"/>
            </a:endParaRPr>
          </a:p>
          <a:p>
            <a:pPr>
              <a:lnSpc>
                <a:spcPct val="150000"/>
              </a:lnSpc>
            </a:pPr>
            <a:endParaRPr lang="en-IN" sz="1800" b="0" strike="noStrike" spc="-1">
              <a:latin typeface="Arial"/>
            </a:endParaRPr>
          </a:p>
        </p:txBody>
      </p:sp>
      <p:sp>
        <p:nvSpPr>
          <p:cNvPr id="257"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2AB2203-D0B5-40B2-B994-0D6900D384B4}" type="slidenum">
              <a:rPr lang="en-IN" sz="1200" b="0" strike="noStrike" spc="-1">
                <a:solidFill>
                  <a:srgbClr val="8B8B8B"/>
                </a:solidFill>
                <a:latin typeface="Arial"/>
                <a:ea typeface="DejaVu Sans"/>
              </a:rPr>
              <a:pPr algn="r">
                <a:lnSpc>
                  <a:spcPct val="100000"/>
                </a:lnSpc>
              </a:pPr>
              <a:t>16</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Logical Operators</a:t>
            </a:r>
            <a:endParaRPr lang="en-IN" sz="4000" b="0" strike="noStrike" spc="-1">
              <a:latin typeface="Arial"/>
            </a:endParaRPr>
          </a:p>
        </p:txBody>
      </p:sp>
      <p:sp>
        <p:nvSpPr>
          <p:cNvPr id="602" name="CustomShape 2"/>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u="sng" strike="noStrike" spc="-1">
                <a:solidFill>
                  <a:srgbClr val="000000"/>
                </a:solidFill>
                <a:uFillTx/>
                <a:latin typeface="Lucida Bright"/>
                <a:ea typeface="DejaVu Sans"/>
              </a:rPr>
              <a:t>Operator		Meaning		Example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&amp;&amp;			Logical AND		a &amp;&amp; b</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Logical OR		a || b</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NOT			! a</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u="sng" strike="noStrike" spc="-1">
                <a:solidFill>
                  <a:srgbClr val="000000"/>
                </a:solidFill>
                <a:uFillTx/>
                <a:latin typeface="Lucida Bright"/>
                <a:ea typeface="DejaVu Sans"/>
              </a:rPr>
              <a:t>Examples: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awk '($2 &gt; 5) &amp;&amp; ($2 &lt;= 15)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{print $0}' file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awk '$3 == 100 || $4 &gt; 50' file</a:t>
            </a: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0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105</a:t>
            </a:r>
            <a:endParaRPr lang="en-IN" sz="1200" b="0" strike="noStrike" spc="-1">
              <a:latin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Logical Operators</a:t>
            </a:r>
            <a:endParaRPr lang="en-IN" sz="4000" b="0" strike="noStrike" spc="-1">
              <a:latin typeface="Arial"/>
            </a:endParaRPr>
          </a:p>
        </p:txBody>
      </p:sp>
      <p:sp>
        <p:nvSpPr>
          <p:cNvPr id="605" name="CustomShape 2"/>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u="sng" strike="noStrike" spc="-1">
                <a:solidFill>
                  <a:srgbClr val="000000"/>
                </a:solidFill>
                <a:uFillTx/>
                <a:latin typeface="Lucida Bright"/>
                <a:ea typeface="DejaVu Sans"/>
              </a:rPr>
              <a:t>Operator		Meaning		Example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&amp;&amp;			Logical AND		a &amp;&amp; b</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Logical OR		a || b</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			NOT			! a</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r>
              <a:rPr lang="en-IN" sz="1800" b="0" u="sng" strike="noStrike" spc="-1">
                <a:solidFill>
                  <a:srgbClr val="000000"/>
                </a:solidFill>
                <a:uFillTx/>
                <a:latin typeface="Lucida Bright"/>
                <a:ea typeface="DejaVu Sans"/>
              </a:rPr>
              <a:t>Examples: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awk '($2 &gt; 5) &amp;&amp; ($2 &lt;= 15)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{print $0}' file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awk '$3 == 100 || $4 &gt; 50' file</a:t>
            </a: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0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105</a:t>
            </a:r>
            <a:endParaRPr lang="en-IN" sz="1200" b="0" strike="noStrike" spc="-1">
              <a:latin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800" b="0" strike="noStrike" spc="-1">
                <a:solidFill>
                  <a:srgbClr val="000000"/>
                </a:solidFill>
                <a:latin typeface="Calibri"/>
                <a:ea typeface="DejaVu Sans"/>
              </a:rPr>
              <a:t> </a:t>
            </a:r>
            <a:r>
              <a:rPr lang="en-IN" sz="4000" b="0" strike="noStrike" spc="-1">
                <a:solidFill>
                  <a:srgbClr val="000000"/>
                </a:solidFill>
                <a:latin typeface="Calibri"/>
                <a:ea typeface="DejaVu Sans"/>
              </a:rPr>
              <a:t>Range Patterns</a:t>
            </a:r>
            <a:endParaRPr lang="en-IN" sz="4000" b="0" strike="noStrike" spc="-1">
              <a:latin typeface="Arial"/>
            </a:endParaRPr>
          </a:p>
        </p:txBody>
      </p:sp>
      <p:sp>
        <p:nvSpPr>
          <p:cNvPr id="608" name="CustomShape 2"/>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Matches ranges of consecutive input lines</a:t>
            </a:r>
            <a:endParaRPr lang="en-IN" sz="1800" b="0" strike="noStrike" spc="-1">
              <a:latin typeface="Arial"/>
            </a:endParaRPr>
          </a:p>
          <a:p>
            <a:pPr marL="343080" indent="-342360">
              <a:lnSpc>
                <a:spcPct val="150000"/>
              </a:lnSpc>
              <a:spcBef>
                <a:spcPts val="360"/>
              </a:spcBef>
            </a:pPr>
            <a:r>
              <a:rPr lang="en-IN" sz="1800" b="0" u="sng" strike="noStrike" spc="-1">
                <a:solidFill>
                  <a:srgbClr val="000000"/>
                </a:solidFill>
                <a:uFillTx/>
                <a:latin typeface="Lucida Bright"/>
                <a:ea typeface="DejaVu Sans"/>
              </a:rPr>
              <a:t>Syntax:</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pattern1 , pattern2 {action}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pattern can be any simple pattern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pattern1 turns action 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pattern2 turns action off</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Example:</a:t>
            </a: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0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106</a:t>
            </a:r>
            <a:endParaRPr lang="en-IN" sz="1200" b="0" strike="noStrike" spc="-1">
              <a:latin typeface="Arial"/>
            </a:endParaRPr>
          </a:p>
        </p:txBody>
      </p:sp>
      <p:pic>
        <p:nvPicPr>
          <p:cNvPr id="610" name="Picture 4"/>
          <p:cNvPicPr/>
          <p:nvPr/>
        </p:nvPicPr>
        <p:blipFill>
          <a:blip r:embed="rId2"/>
          <a:stretch/>
        </p:blipFill>
        <p:spPr>
          <a:xfrm>
            <a:off x="495360" y="4114800"/>
            <a:ext cx="7124040" cy="2513880"/>
          </a:xfrm>
          <a:prstGeom prst="rect">
            <a:avLst/>
          </a:prstGeom>
          <a:ln w="9360">
            <a:noFill/>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0" y="990720"/>
            <a:ext cx="8762400" cy="5333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marL="347760" indent="-231120" algn="just">
              <a:lnSpc>
                <a:spcPct val="100000"/>
              </a:lnSpc>
              <a:spcBef>
                <a:spcPts val="360"/>
              </a:spcBef>
              <a:spcAft>
                <a:spcPts val="1199"/>
              </a:spcAft>
              <a:buClr>
                <a:srgbClr val="000000"/>
              </a:buClr>
              <a:buFont typeface="Arial"/>
              <a:buChar char="•"/>
            </a:pPr>
            <a:r>
              <a:rPr lang="en-IN" sz="1800" b="0" strike="noStrike" spc="-1">
                <a:solidFill>
                  <a:srgbClr val="000000"/>
                </a:solidFill>
                <a:latin typeface="Lucida Bright"/>
                <a:ea typeface="DejaVu Sans"/>
              </a:rPr>
              <a:t>The first job of a preprocessor is file inclusion - the copying of one or more files into programs. </a:t>
            </a:r>
            <a:endParaRPr lang="en-IN" sz="1800" b="0" strike="noStrike" spc="-1">
              <a:latin typeface="Arial"/>
            </a:endParaRPr>
          </a:p>
          <a:p>
            <a:pPr marL="347760" indent="-231120" algn="just">
              <a:lnSpc>
                <a:spcPct val="100000"/>
              </a:lnSpc>
              <a:spcBef>
                <a:spcPts val="360"/>
              </a:spcBef>
              <a:spcAft>
                <a:spcPts val="1199"/>
              </a:spcAft>
              <a:buClr>
                <a:srgbClr val="000000"/>
              </a:buClr>
              <a:buFont typeface="Arial"/>
              <a:buChar char="•"/>
            </a:pPr>
            <a:r>
              <a:rPr lang="en-IN" sz="1800" b="0" strike="noStrike" spc="-1">
                <a:solidFill>
                  <a:srgbClr val="000000"/>
                </a:solidFill>
                <a:latin typeface="Lucida Bright"/>
                <a:ea typeface="DejaVu Sans"/>
              </a:rPr>
              <a:t>The files are usually header files consisting declarations of predefined functions and external files containing functions and data declarations.</a:t>
            </a:r>
            <a:endParaRPr lang="en-IN" sz="1800" b="0" strike="noStrike" spc="-1">
              <a:latin typeface="Arial"/>
            </a:endParaRPr>
          </a:p>
          <a:p>
            <a:pPr algn="just">
              <a:lnSpc>
                <a:spcPct val="100000"/>
              </a:lnSpc>
              <a:spcBef>
                <a:spcPts val="360"/>
              </a:spcBef>
              <a:spcAft>
                <a:spcPts val="1199"/>
              </a:spcAft>
            </a:pPr>
            <a:r>
              <a:rPr lang="en-IN" sz="1800" b="0" strike="noStrike" spc="-1">
                <a:solidFill>
                  <a:srgbClr val="000000"/>
                </a:solidFill>
                <a:latin typeface="Lucida Bright"/>
                <a:ea typeface="DejaVu Sans"/>
              </a:rPr>
              <a:t> </a:t>
            </a:r>
            <a:endParaRPr lang="en-IN" sz="1800" b="0" strike="noStrike" spc="-1">
              <a:latin typeface="Arial"/>
            </a:endParaRPr>
          </a:p>
          <a:p>
            <a:pPr marL="347760" indent="-231120" algn="just">
              <a:lnSpc>
                <a:spcPct val="100000"/>
              </a:lnSpc>
              <a:spcBef>
                <a:spcPts val="360"/>
              </a:spcBef>
              <a:spcAft>
                <a:spcPts val="1199"/>
              </a:spcAft>
              <a:buClr>
                <a:srgbClr val="000000"/>
              </a:buClr>
              <a:buFont typeface="Arial"/>
              <a:buChar char="•"/>
            </a:pPr>
            <a:r>
              <a:rPr lang="en-IN" sz="1800" b="0" strike="noStrike" spc="-1">
                <a:solidFill>
                  <a:srgbClr val="000000"/>
                </a:solidFill>
                <a:latin typeface="Lucida Bright"/>
                <a:ea typeface="DejaVu Sans"/>
              </a:rPr>
              <a:t>General form is,</a:t>
            </a:r>
            <a:endParaRPr lang="en-IN" sz="1800" b="0" strike="noStrike" spc="-1">
              <a:latin typeface="Arial"/>
            </a:endParaRPr>
          </a:p>
          <a:p>
            <a:pPr algn="just">
              <a:lnSpc>
                <a:spcPct val="100000"/>
              </a:lnSpc>
              <a:spcBef>
                <a:spcPts val="360"/>
              </a:spcBef>
              <a:spcAft>
                <a:spcPts val="1199"/>
              </a:spcAft>
            </a:pPr>
            <a:r>
              <a:rPr lang="en-IN" sz="1800" b="0" strike="noStrike" spc="-1">
                <a:solidFill>
                  <a:srgbClr val="000000"/>
                </a:solidFill>
                <a:latin typeface="Lucida Bright"/>
                <a:ea typeface="DejaVu Sans"/>
              </a:rPr>
              <a:t>             #include  filename</a:t>
            </a:r>
            <a:endParaRPr lang="en-IN" sz="1800" b="0" strike="noStrike" spc="-1">
              <a:latin typeface="Arial"/>
            </a:endParaRPr>
          </a:p>
          <a:p>
            <a:pPr algn="just">
              <a:lnSpc>
                <a:spcPct val="100000"/>
              </a:lnSpc>
              <a:spcBef>
                <a:spcPts val="360"/>
              </a:spcBef>
              <a:spcAft>
                <a:spcPts val="1199"/>
              </a:spcAft>
            </a:pPr>
            <a:endParaRPr lang="en-IN" sz="1800" b="0" strike="noStrike" spc="-1">
              <a:latin typeface="Arial"/>
            </a:endParaRPr>
          </a:p>
          <a:p>
            <a:pPr marL="347760" indent="-231120" algn="just">
              <a:lnSpc>
                <a:spcPct val="100000"/>
              </a:lnSpc>
              <a:spcBef>
                <a:spcPts val="360"/>
              </a:spcBef>
              <a:spcAft>
                <a:spcPts val="1199"/>
              </a:spcAft>
              <a:buClr>
                <a:srgbClr val="000000"/>
              </a:buClr>
              <a:buFont typeface="Arial"/>
              <a:buChar char="•"/>
            </a:pPr>
            <a:r>
              <a:rPr lang="en-IN" sz="1800" b="0" strike="noStrike" spc="-1">
                <a:solidFill>
                  <a:srgbClr val="000000"/>
                </a:solidFill>
                <a:latin typeface="Lucida Bright"/>
                <a:ea typeface="DejaVu Sans"/>
              </a:rPr>
              <a:t> It has two different forms</a:t>
            </a:r>
            <a:endParaRPr lang="en-IN" sz="1800" b="0" strike="noStrike" spc="-1">
              <a:latin typeface="Arial"/>
            </a:endParaRPr>
          </a:p>
          <a:p>
            <a:pPr algn="just">
              <a:lnSpc>
                <a:spcPct val="100000"/>
              </a:lnSpc>
              <a:spcBef>
                <a:spcPts val="360"/>
              </a:spcBef>
              <a:spcAft>
                <a:spcPts val="1199"/>
              </a:spcAft>
            </a:pPr>
            <a:r>
              <a:rPr lang="en-IN" sz="1800" b="0" strike="noStrike" spc="-1">
                <a:solidFill>
                  <a:srgbClr val="000000"/>
                </a:solidFill>
                <a:latin typeface="Lucida Bright"/>
                <a:ea typeface="DejaVu Sans"/>
              </a:rPr>
              <a:t>		1. #include &lt;filename&gt;</a:t>
            </a:r>
            <a:endParaRPr lang="en-IN" sz="1800" b="0" strike="noStrike" spc="-1">
              <a:latin typeface="Arial"/>
            </a:endParaRPr>
          </a:p>
          <a:p>
            <a:pPr algn="just">
              <a:lnSpc>
                <a:spcPct val="100000"/>
              </a:lnSpc>
              <a:spcBef>
                <a:spcPts val="360"/>
              </a:spcBef>
              <a:spcAft>
                <a:spcPts val="1199"/>
              </a:spcAft>
            </a:pPr>
            <a:r>
              <a:rPr lang="en-IN" sz="1800" b="0" strike="noStrike" spc="-1">
                <a:solidFill>
                  <a:srgbClr val="000000"/>
                </a:solidFill>
                <a:latin typeface="Lucida Bright"/>
                <a:ea typeface="DejaVu Sans"/>
              </a:rPr>
              <a:t>		2. #include “filename”</a:t>
            </a:r>
            <a:endParaRPr lang="en-IN" sz="1800" b="0" strike="noStrike" spc="-1">
              <a:latin typeface="Arial"/>
            </a:endParaRPr>
          </a:p>
          <a:p>
            <a:pPr algn="just">
              <a:lnSpc>
                <a:spcPct val="100000"/>
              </a:lnSpc>
              <a:spcBef>
                <a:spcPts val="360"/>
              </a:spcBef>
              <a:spcAft>
                <a:spcPts val="1199"/>
              </a:spcAft>
            </a:pPr>
            <a:endParaRPr lang="en-IN" sz="1800" b="0" strike="noStrike" spc="-1">
              <a:latin typeface="Arial"/>
            </a:endParaRPr>
          </a:p>
        </p:txBody>
      </p:sp>
      <p:sp>
        <p:nvSpPr>
          <p:cNvPr id="612"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800" b="0" strike="noStrike" spc="-1">
                <a:solidFill>
                  <a:srgbClr val="000000"/>
                </a:solidFill>
                <a:latin typeface="Calibri"/>
                <a:ea typeface="DejaVu Sans"/>
              </a:rPr>
              <a:t> </a:t>
            </a:r>
            <a:r>
              <a:rPr lang="en-IN" sz="4000" b="0" strike="noStrike" spc="-1">
                <a:solidFill>
                  <a:srgbClr val="000000"/>
                </a:solidFill>
                <a:latin typeface="Calibri"/>
                <a:ea typeface="DejaVu Sans"/>
              </a:rPr>
              <a:t>awk Actions</a:t>
            </a:r>
            <a:endParaRPr lang="en-IN" sz="4000" b="0" strike="noStrike" spc="-1">
              <a:latin typeface="Arial"/>
            </a:endParaRPr>
          </a:p>
        </p:txBody>
      </p:sp>
      <p:sp>
        <p:nvSpPr>
          <p:cNvPr id="61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107</a:t>
            </a:r>
            <a:endParaRPr lang="en-IN" sz="1200" b="0" strike="noStrike" spc="-1">
              <a:latin typeface="Arial"/>
            </a:endParaRPr>
          </a:p>
        </p:txBody>
      </p:sp>
      <p:pic>
        <p:nvPicPr>
          <p:cNvPr id="614" name="Picture 5"/>
          <p:cNvPicPr/>
          <p:nvPr/>
        </p:nvPicPr>
        <p:blipFill>
          <a:blip r:embed="rId2"/>
          <a:stretch/>
        </p:blipFill>
        <p:spPr>
          <a:xfrm>
            <a:off x="0" y="942840"/>
            <a:ext cx="9181440" cy="4971240"/>
          </a:xfrm>
          <a:prstGeom prst="rect">
            <a:avLst/>
          </a:prstGeom>
          <a:ln w="9360">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800" b="0" strike="noStrike" spc="-1">
                <a:solidFill>
                  <a:srgbClr val="000000"/>
                </a:solidFill>
                <a:latin typeface="Calibri"/>
                <a:ea typeface="DejaVu Sans"/>
              </a:rPr>
              <a:t> </a:t>
            </a:r>
            <a:endParaRPr lang="en-IN" sz="4800" b="0" strike="noStrike" spc="-1">
              <a:latin typeface="Arial"/>
            </a:endParaRPr>
          </a:p>
          <a:p>
            <a:pPr algn="ctr">
              <a:lnSpc>
                <a:spcPct val="100000"/>
              </a:lnSpc>
            </a:pPr>
            <a:r>
              <a:rPr lang="en-IN" sz="4000" b="0" strike="noStrike" spc="-1">
                <a:solidFill>
                  <a:srgbClr val="000000"/>
                </a:solidFill>
                <a:latin typeface="Calibri"/>
                <a:ea typeface="DejaVu Sans"/>
              </a:rPr>
              <a:t>awk expressions</a:t>
            </a:r>
            <a:endParaRPr lang="en-IN" sz="4000" b="0" strike="noStrike" spc="-1">
              <a:latin typeface="Arial"/>
            </a:endParaRPr>
          </a:p>
          <a:p>
            <a:pPr algn="ctr">
              <a:lnSpc>
                <a:spcPct val="100000"/>
              </a:lnSpc>
            </a:pPr>
            <a:endParaRPr lang="en-IN" sz="4000" b="0" strike="noStrike" spc="-1">
              <a:latin typeface="Arial"/>
            </a:endParaRPr>
          </a:p>
        </p:txBody>
      </p:sp>
      <p:sp>
        <p:nvSpPr>
          <p:cNvPr id="616" name="CustomShape 2"/>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Expression is evaluated and returns value</a:t>
            </a:r>
            <a:endParaRPr lang="en-IN" sz="1800" b="0" strike="noStrike" spc="-1">
              <a:latin typeface="Arial"/>
            </a:endParaRPr>
          </a:p>
          <a:p>
            <a:pPr marL="800280" lvl="1" indent="-342360">
              <a:lnSpc>
                <a:spcPct val="150000"/>
              </a:lnSpc>
              <a:spcBef>
                <a:spcPts val="360"/>
              </a:spcBef>
              <a:buClr>
                <a:srgbClr val="000000"/>
              </a:buClr>
              <a:buFont typeface="Wingdings 2" charset="2"/>
              <a:buChar char=""/>
            </a:pPr>
            <a:r>
              <a:rPr lang="en-IN" sz="1800" b="0" strike="noStrike" spc="-1">
                <a:solidFill>
                  <a:srgbClr val="000000"/>
                </a:solidFill>
                <a:latin typeface="Lucida Bright"/>
                <a:ea typeface="DejaVu Sans"/>
              </a:rPr>
              <a:t>consists of any combination of numeric and string constants, variables, operators, functions, and regular expressions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Can involve variables</a:t>
            </a:r>
            <a:endParaRPr lang="en-IN" sz="1800" b="0" strike="noStrike" spc="-1">
              <a:latin typeface="Arial"/>
            </a:endParaRPr>
          </a:p>
          <a:p>
            <a:pPr marL="800280" lvl="1" indent="-342360">
              <a:lnSpc>
                <a:spcPct val="150000"/>
              </a:lnSpc>
              <a:spcBef>
                <a:spcPts val="360"/>
              </a:spcBef>
              <a:buClr>
                <a:srgbClr val="000000"/>
              </a:buClr>
              <a:buFont typeface="Wingdings 2" charset="2"/>
              <a:buChar char=""/>
            </a:pPr>
            <a:r>
              <a:rPr lang="en-IN" sz="1800" b="0" strike="noStrike" spc="-1">
                <a:solidFill>
                  <a:srgbClr val="000000"/>
                </a:solidFill>
                <a:latin typeface="Lucida Bright"/>
                <a:ea typeface="DejaVu Sans"/>
              </a:rPr>
              <a:t>As part of expression evaluation</a:t>
            </a:r>
            <a:endParaRPr lang="en-IN" sz="1800" b="0" strike="noStrike" spc="-1">
              <a:latin typeface="Arial"/>
            </a:endParaRPr>
          </a:p>
          <a:p>
            <a:pPr marL="800280" lvl="1" indent="-342360">
              <a:lnSpc>
                <a:spcPct val="150000"/>
              </a:lnSpc>
              <a:spcBef>
                <a:spcPts val="360"/>
              </a:spcBef>
              <a:buClr>
                <a:srgbClr val="000000"/>
              </a:buClr>
              <a:buFont typeface="Wingdings 2" charset="2"/>
              <a:buChar char=""/>
            </a:pPr>
            <a:r>
              <a:rPr lang="en-IN" sz="1800" b="0" strike="noStrike" spc="-1">
                <a:solidFill>
                  <a:srgbClr val="000000"/>
                </a:solidFill>
                <a:latin typeface="Lucida Bright"/>
                <a:ea typeface="DejaVu Sans"/>
              </a:rPr>
              <a:t>As target of assignment</a:t>
            </a: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17"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108</a:t>
            </a:r>
            <a:endParaRPr lang="en-IN" sz="1200" b="0" strike="noStrike" spc="-1">
              <a:latin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800" b="0" strike="noStrike" spc="-1">
                <a:solidFill>
                  <a:srgbClr val="000000"/>
                </a:solidFill>
                <a:latin typeface="Calibri"/>
                <a:ea typeface="DejaVu Sans"/>
              </a:rPr>
              <a:t> </a:t>
            </a:r>
            <a:endParaRPr lang="en-IN" sz="4800" b="0" strike="noStrike" spc="-1">
              <a:latin typeface="Arial"/>
            </a:endParaRPr>
          </a:p>
          <a:p>
            <a:pPr algn="ctr">
              <a:lnSpc>
                <a:spcPct val="100000"/>
              </a:lnSpc>
            </a:pPr>
            <a:r>
              <a:rPr lang="en-IN" sz="4000" b="0" strike="noStrike" spc="-1">
                <a:solidFill>
                  <a:srgbClr val="000000"/>
                </a:solidFill>
                <a:latin typeface="Calibri"/>
                <a:ea typeface="DejaVu Sans"/>
              </a:rPr>
              <a:t>awk variables</a:t>
            </a:r>
            <a:endParaRPr lang="en-IN" sz="4000" b="0" strike="noStrike" spc="-1">
              <a:latin typeface="Arial"/>
            </a:endParaRPr>
          </a:p>
          <a:p>
            <a:pPr algn="ctr">
              <a:lnSpc>
                <a:spcPct val="100000"/>
              </a:lnSpc>
            </a:pPr>
            <a:endParaRPr lang="en-IN" sz="4000" b="0" strike="noStrike" spc="-1">
              <a:latin typeface="Arial"/>
            </a:endParaRPr>
          </a:p>
        </p:txBody>
      </p:sp>
      <p:sp>
        <p:nvSpPr>
          <p:cNvPr id="619" name="CustomShape 2"/>
          <p:cNvSpPr/>
          <p:nvPr/>
        </p:nvSpPr>
        <p:spPr>
          <a:xfrm>
            <a:off x="0" y="914400"/>
            <a:ext cx="9143280" cy="624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 user can define any number of variables within an awk script</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The variables can be numbers, strings, or arrays</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Variable names start with a letter, followed by letters, digits, and underscore</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Variables come into existence the first time they are referenced; therefore, they do not need to be declared before use</a:t>
            </a:r>
            <a:endParaRPr lang="en-IN" sz="1800" b="0" strike="noStrike" spc="-1">
              <a:latin typeface="Arial"/>
            </a:endParaRPr>
          </a:p>
          <a:p>
            <a:pPr marL="343080" indent="-3423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All variables are initially created as strings and initialized to a null string “”</a:t>
            </a:r>
            <a:endParaRPr lang="en-IN" sz="1800" b="0" strike="noStrike" spc="-1">
              <a:latin typeface="Arial"/>
            </a:endParaRPr>
          </a:p>
          <a:p>
            <a:pPr marL="343080" indent="-342360">
              <a:lnSpc>
                <a:spcPct val="100000"/>
              </a:lnSpc>
              <a:spcBef>
                <a:spcPts val="360"/>
              </a:spcBef>
            </a:pPr>
            <a:r>
              <a:rPr lang="en-IN" sz="1800" b="0" u="sng" strike="noStrike" spc="-1">
                <a:solidFill>
                  <a:srgbClr val="000000"/>
                </a:solidFill>
                <a:uFillTx/>
                <a:latin typeface="Lucida Bright"/>
                <a:ea typeface="DejaVu Sans"/>
              </a:rPr>
              <a:t>Format:</a:t>
            </a:r>
            <a:r>
              <a:rPr lang="en-IN" sz="1800" b="0" strike="noStrike" spc="-1">
                <a:solidFill>
                  <a:srgbClr val="000000"/>
                </a:solidFill>
                <a:latin typeface="Lucida Bright"/>
                <a:ea typeface="DejaVu Sans"/>
              </a:rPr>
              <a:t>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variable = expression</a:t>
            </a:r>
            <a:endParaRPr lang="en-IN" sz="1800" b="0" strike="noStrike" spc="-1">
              <a:latin typeface="Arial"/>
            </a:endParaRPr>
          </a:p>
          <a:p>
            <a:pPr marL="343080" indent="-342360">
              <a:lnSpc>
                <a:spcPct val="100000"/>
              </a:lnSpc>
              <a:spcBef>
                <a:spcPts val="360"/>
              </a:spcBef>
            </a:pPr>
            <a:r>
              <a:rPr lang="en-IN" sz="1800" b="0" u="sng" strike="noStrike" spc="-1">
                <a:solidFill>
                  <a:srgbClr val="000000"/>
                </a:solidFill>
                <a:uFillTx/>
                <a:latin typeface="Lucida Bright"/>
                <a:ea typeface="DejaVu Sans"/>
              </a:rPr>
              <a:t>Examples: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awk '$1 ~ /Tom/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{wage = $3 * $4; print wage}'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filename</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awk '$4 == "CA"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{$4 = "California"; print $0}'</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filename</a:t>
            </a:r>
            <a:endParaRPr lang="en-IN" sz="1800" b="0" strike="noStrike" spc="-1">
              <a:latin typeface="Arial"/>
            </a:endParaRPr>
          </a:p>
          <a:p>
            <a:pPr>
              <a:lnSpc>
                <a:spcPct val="100000"/>
              </a:lnSpc>
              <a:spcBef>
                <a:spcPts val="360"/>
              </a:spcBef>
            </a:pPr>
            <a:endParaRPr lang="en-IN" sz="1800" b="0" strike="noStrike" spc="-1">
              <a:latin typeface="Arial"/>
            </a:endParaRPr>
          </a:p>
          <a:p>
            <a:pPr>
              <a:lnSpc>
                <a:spcPct val="100000"/>
              </a:lnSpc>
              <a:spcBef>
                <a:spcPts val="360"/>
              </a:spcBef>
            </a:pPr>
            <a:endParaRPr lang="en-IN" sz="1800" b="0" strike="noStrike" spc="-1">
              <a:latin typeface="Arial"/>
            </a:endParaRPr>
          </a:p>
        </p:txBody>
      </p:sp>
      <p:sp>
        <p:nvSpPr>
          <p:cNvPr id="620"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109</a:t>
            </a:r>
            <a:endParaRPr lang="en-IN" sz="1200" b="0" strike="noStrike" spc="-1">
              <a:latin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 awk assignment operators</a:t>
            </a:r>
            <a:endParaRPr lang="en-IN" sz="4000" b="0" strike="noStrike" spc="-1">
              <a:latin typeface="Arial"/>
            </a:endParaRPr>
          </a:p>
        </p:txBody>
      </p:sp>
      <p:sp>
        <p:nvSpPr>
          <p:cNvPr id="622" name="CustomShape 2"/>
          <p:cNvSpPr/>
          <p:nvPr/>
        </p:nvSpPr>
        <p:spPr>
          <a:xfrm>
            <a:off x="0" y="990720"/>
            <a:ext cx="9143280" cy="5866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		assign result of right-hand-side expression to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left-hand-side variable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Add 1 to variable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Subtract 1 from variable</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Assign result of addition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Assign result of subtraction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Assign result of multiplication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Assign result of division</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Assign result of modulo</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Assign result of exponentiation</a:t>
            </a: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2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1D7218-A450-4264-A030-9C07E79C7846}" type="slidenum">
              <a:rPr lang="en-IN" sz="1200" b="0" strike="noStrike" spc="-1">
                <a:solidFill>
                  <a:srgbClr val="8B8B8B"/>
                </a:solidFill>
                <a:latin typeface="Arial"/>
                <a:ea typeface="DejaVu Sans"/>
              </a:rPr>
              <a:pPr algn="r">
                <a:lnSpc>
                  <a:spcPct val="100000"/>
                </a:lnSpc>
              </a:pPr>
              <a:t>166</a:t>
            </a:fld>
            <a:endParaRPr lang="en-IN" sz="1200" b="0" strike="noStrike" spc="-1">
              <a:latin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Output Statements</a:t>
            </a:r>
            <a:endParaRPr lang="en-IN" sz="4000" b="0" strike="noStrike" spc="-1">
              <a:latin typeface="Arial"/>
            </a:endParaRPr>
          </a:p>
        </p:txBody>
      </p:sp>
      <p:sp>
        <p:nvSpPr>
          <p:cNvPr id="625" name="CustomShape 2"/>
          <p:cNvSpPr/>
          <p:nvPr/>
        </p:nvSpPr>
        <p:spPr>
          <a:xfrm>
            <a:off x="0" y="914400"/>
            <a:ext cx="9143280" cy="594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print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print easy and simple output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printf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print formatted (similar to C printf)</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sprintf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format string (similar to C sprintf)</a:t>
            </a:r>
            <a:endParaRPr lang="en-IN" sz="1800" b="0" strike="noStrike" spc="-1">
              <a:latin typeface="Arial"/>
            </a:endParaRPr>
          </a:p>
          <a:p>
            <a:pPr>
              <a:lnSpc>
                <a:spcPct val="100000"/>
              </a:lnSpc>
            </a:pPr>
            <a:endParaRPr lang="en-IN" sz="1800" b="0" strike="noStrike" spc="-1">
              <a:latin typeface="Arial"/>
            </a:endParaRPr>
          </a:p>
          <a:p>
            <a:pPr marL="343080" indent="-342360">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2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F8DC995-A62B-41B3-B765-2706E623D46A}" type="slidenum">
              <a:rPr lang="en-IN" sz="1200" b="0" strike="noStrike" spc="-1">
                <a:solidFill>
                  <a:srgbClr val="8B8B8B"/>
                </a:solidFill>
                <a:latin typeface="Arial"/>
                <a:ea typeface="DejaVu Sans"/>
              </a:rPr>
              <a:pPr algn="r">
                <a:lnSpc>
                  <a:spcPct val="100000"/>
                </a:lnSpc>
              </a:pPr>
              <a:t>167</a:t>
            </a:fld>
            <a:endParaRPr lang="en-IN" sz="1200" b="0" strike="noStrike" spc="-1">
              <a:latin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4685400" y="791640"/>
            <a:ext cx="229320" cy="3027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1200" b="0" strike="noStrike" spc="-1">
                <a:solidFill>
                  <a:srgbClr val="000000"/>
                </a:solidFill>
                <a:latin typeface="Verdana"/>
                <a:ea typeface="DejaVu Sans"/>
              </a:rPr>
              <a:t> </a:t>
            </a:r>
            <a:endParaRPr lang="en-IN" sz="1200" b="0" strike="noStrike" spc="-1">
              <a:latin typeface="Arial"/>
            </a:endParaRPr>
          </a:p>
          <a:p>
            <a:pPr>
              <a:lnSpc>
                <a:spcPct val="100000"/>
              </a:lnSpc>
            </a:pPr>
            <a:endParaRPr lang="en-IN" sz="1200" b="0" strike="noStrike" spc="-1">
              <a:latin typeface="Arial"/>
            </a:endParaRPr>
          </a:p>
        </p:txBody>
      </p:sp>
      <p:sp>
        <p:nvSpPr>
          <p:cNvPr id="628"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Awk control structures</a:t>
            </a:r>
            <a:endParaRPr lang="en-IN" sz="3200" b="0" strike="noStrike" spc="-1">
              <a:latin typeface="Arial"/>
            </a:endParaRPr>
          </a:p>
        </p:txBody>
      </p:sp>
      <p:sp>
        <p:nvSpPr>
          <p:cNvPr id="62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EF0AC72-7A26-44E7-A605-AB111EE54AC6}" type="slidenum">
              <a:rPr lang="en-IN" sz="1200" b="0" strike="noStrike" spc="-1">
                <a:solidFill>
                  <a:srgbClr val="8B8B8B"/>
                </a:solidFill>
                <a:latin typeface="Arial"/>
                <a:ea typeface="DejaVu Sans"/>
              </a:rPr>
              <a:pPr algn="r">
                <a:lnSpc>
                  <a:spcPct val="100000"/>
                </a:lnSpc>
              </a:pPr>
              <a:t>168</a:t>
            </a:fld>
            <a:endParaRPr lang="en-IN" sz="1200" b="0" strike="noStrike" spc="-1">
              <a:latin typeface="Arial"/>
            </a:endParaRPr>
          </a:p>
        </p:txBody>
      </p:sp>
      <p:sp>
        <p:nvSpPr>
          <p:cNvPr id="630" name="CustomShape 4"/>
          <p:cNvSpPr/>
          <p:nvPr/>
        </p:nvSpPr>
        <p:spPr>
          <a:xfrm>
            <a:off x="0" y="990720"/>
            <a:ext cx="9143280" cy="4204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Conditional</a:t>
            </a:r>
            <a:endParaRPr lang="en-IN" sz="1800" b="0" strike="noStrike" spc="-1">
              <a:latin typeface="Arial"/>
            </a:endParaRPr>
          </a:p>
          <a:p>
            <a:pPr marL="457200" lvl="1" indent="-215640">
              <a:lnSpc>
                <a:spcPct val="150000"/>
              </a:lnSpc>
              <a:buClr>
                <a:srgbClr val="000000"/>
              </a:buClr>
              <a:buFont typeface="Arial"/>
              <a:buChar char="•"/>
            </a:pPr>
            <a:r>
              <a:rPr lang="en-IN" sz="1800" b="0" strike="noStrike" spc="-1">
                <a:solidFill>
                  <a:srgbClr val="000000"/>
                </a:solidFill>
                <a:latin typeface="Lucida Bright"/>
                <a:ea typeface="DejaVu Sans"/>
              </a:rPr>
              <a:t>if-else</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Repetition</a:t>
            </a:r>
            <a:endParaRPr lang="en-IN" sz="1800" b="0" strike="noStrike" spc="-1">
              <a:latin typeface="Arial"/>
            </a:endParaRPr>
          </a:p>
          <a:p>
            <a:pPr marL="457200" lvl="1" indent="-215640">
              <a:lnSpc>
                <a:spcPct val="150000"/>
              </a:lnSpc>
              <a:buClr>
                <a:srgbClr val="000000"/>
              </a:buClr>
              <a:buFont typeface="Arial"/>
              <a:buChar char="•"/>
            </a:pPr>
            <a:r>
              <a:rPr lang="en-IN" sz="1800" b="0" strike="noStrike" spc="-1">
                <a:solidFill>
                  <a:srgbClr val="000000"/>
                </a:solidFill>
                <a:latin typeface="Lucida Bright"/>
                <a:ea typeface="DejaVu Sans"/>
              </a:rPr>
              <a:t>for</a:t>
            </a:r>
            <a:endParaRPr lang="en-IN" sz="1800" b="0" strike="noStrike" spc="-1">
              <a:latin typeface="Arial"/>
            </a:endParaRPr>
          </a:p>
          <a:p>
            <a:pPr marL="914400" lvl="2" indent="-215640">
              <a:lnSpc>
                <a:spcPct val="150000"/>
              </a:lnSpc>
              <a:buClr>
                <a:srgbClr val="000000"/>
              </a:buClr>
              <a:buFont typeface="Arial"/>
              <a:buChar char="•"/>
            </a:pPr>
            <a:r>
              <a:rPr lang="en-IN" sz="1800" b="0" strike="noStrike" spc="-1">
                <a:solidFill>
                  <a:srgbClr val="000000"/>
                </a:solidFill>
                <a:latin typeface="Lucida Bright"/>
                <a:ea typeface="DejaVu Sans"/>
              </a:rPr>
              <a:t>with counter</a:t>
            </a:r>
            <a:endParaRPr lang="en-IN" sz="1800" b="0" strike="noStrike" spc="-1">
              <a:latin typeface="Arial"/>
            </a:endParaRPr>
          </a:p>
          <a:p>
            <a:pPr marL="914400" lvl="2" indent="-215640">
              <a:lnSpc>
                <a:spcPct val="150000"/>
              </a:lnSpc>
              <a:buClr>
                <a:srgbClr val="000000"/>
              </a:buClr>
              <a:buFont typeface="Arial"/>
              <a:buChar char="•"/>
            </a:pPr>
            <a:r>
              <a:rPr lang="en-IN" sz="1800" b="0" strike="noStrike" spc="-1">
                <a:solidFill>
                  <a:srgbClr val="000000"/>
                </a:solidFill>
                <a:latin typeface="Lucida Bright"/>
                <a:ea typeface="DejaVu Sans"/>
              </a:rPr>
              <a:t>with array index</a:t>
            </a:r>
            <a:endParaRPr lang="en-IN" sz="1800" b="0" strike="noStrike" spc="-1">
              <a:latin typeface="Arial"/>
            </a:endParaRPr>
          </a:p>
          <a:p>
            <a:pPr marL="457200" lvl="1" indent="-215640">
              <a:lnSpc>
                <a:spcPct val="150000"/>
              </a:lnSpc>
              <a:buClr>
                <a:srgbClr val="000000"/>
              </a:buClr>
              <a:buFont typeface="Arial"/>
              <a:buChar char="•"/>
            </a:pPr>
            <a:r>
              <a:rPr lang="en-IN" sz="1800" b="0" strike="noStrike" spc="-1">
                <a:solidFill>
                  <a:srgbClr val="000000"/>
                </a:solidFill>
                <a:latin typeface="Lucida Bright"/>
                <a:ea typeface="DejaVu Sans"/>
              </a:rPr>
              <a:t>while</a:t>
            </a:r>
            <a:endParaRPr lang="en-IN" sz="1800" b="0" strike="noStrike" spc="-1">
              <a:latin typeface="Arial"/>
            </a:endParaRPr>
          </a:p>
          <a:p>
            <a:pPr marL="457200" lvl="1" indent="-215640">
              <a:lnSpc>
                <a:spcPct val="150000"/>
              </a:lnSpc>
              <a:buClr>
                <a:srgbClr val="000000"/>
              </a:buClr>
              <a:buFont typeface="Arial"/>
              <a:buChar char="•"/>
            </a:pPr>
            <a:r>
              <a:rPr lang="en-IN" sz="1800" b="0" strike="noStrike" spc="-1">
                <a:solidFill>
                  <a:srgbClr val="000000"/>
                </a:solidFill>
                <a:latin typeface="Lucida Bright"/>
                <a:ea typeface="DejaVu Sans"/>
              </a:rPr>
              <a:t>do-while</a:t>
            </a:r>
            <a:endParaRPr lang="en-IN" sz="1800" b="0" strike="noStrike" spc="-1">
              <a:latin typeface="Arial"/>
            </a:endParaRPr>
          </a:p>
          <a:p>
            <a:pPr>
              <a:lnSpc>
                <a:spcPct val="150000"/>
              </a:lnSpc>
            </a:pPr>
            <a:endParaRPr lang="en-IN" sz="1800" b="0" strike="noStrike" spc="-1">
              <a:latin typeface="Arial"/>
            </a:endParaRPr>
          </a:p>
          <a:p>
            <a:pPr marL="457200" lvl="1" indent="-215640">
              <a:lnSpc>
                <a:spcPct val="150000"/>
              </a:lnSpc>
              <a:buClr>
                <a:srgbClr val="000000"/>
              </a:buClr>
              <a:buFont typeface="Arial"/>
              <a:buChar char="•"/>
            </a:pPr>
            <a:r>
              <a:rPr lang="en-IN" sz="1800" b="0" strike="noStrike" spc="-1">
                <a:solidFill>
                  <a:srgbClr val="000000"/>
                </a:solidFill>
                <a:latin typeface="Lucida Bright"/>
                <a:ea typeface="DejaVu Sans"/>
              </a:rPr>
              <a:t>also: break, continue</a:t>
            </a:r>
            <a:endParaRPr lang="en-IN" sz="1800" b="0" strike="noStrike" spc="-1">
              <a:latin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if Statement</a:t>
            </a:r>
            <a:endParaRPr lang="en-IN" sz="3200" b="0" strike="noStrike" spc="-1">
              <a:latin typeface="Arial"/>
            </a:endParaRPr>
          </a:p>
        </p:txBody>
      </p:sp>
      <p:sp>
        <p:nvSpPr>
          <p:cNvPr id="632" name="CustomShape 2"/>
          <p:cNvSpPr/>
          <p:nvPr/>
        </p:nvSpPr>
        <p:spPr>
          <a:xfrm>
            <a:off x="0" y="914400"/>
            <a:ext cx="8686080" cy="521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u="sng" strike="noStrike" spc="-1">
                <a:solidFill>
                  <a:srgbClr val="000000"/>
                </a:solidFill>
                <a:uFillTx/>
                <a:latin typeface="Lucida Bright"/>
                <a:ea typeface="DejaVu Sans"/>
              </a:rPr>
              <a:t>Syntax:</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if (conditional expression)</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statement-1</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else</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statement-2</a:t>
            </a:r>
            <a:endParaRPr lang="en-IN" sz="1800" b="0" strike="noStrike" spc="-1">
              <a:latin typeface="Arial"/>
            </a:endParaRPr>
          </a:p>
          <a:p>
            <a:pPr marL="343080" indent="-342360">
              <a:lnSpc>
                <a:spcPct val="150000"/>
              </a:lnSpc>
              <a:spcBef>
                <a:spcPts val="360"/>
              </a:spcBef>
            </a:pPr>
            <a:r>
              <a:rPr lang="en-IN" sz="1800" b="0" u="sng" strike="noStrike" spc="-1">
                <a:solidFill>
                  <a:srgbClr val="000000"/>
                </a:solidFill>
                <a:uFillTx/>
                <a:latin typeface="Lucida Bright"/>
                <a:ea typeface="DejaVu Sans"/>
              </a:rPr>
              <a:t>Example:</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if ( NR &lt; 3 )</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print $2</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else</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print $3</a:t>
            </a: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3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528C9DB-F535-4405-8B55-4B7566FDE937}" type="slidenum">
              <a:rPr lang="en-IN" sz="1200" b="0" strike="noStrike" spc="-1">
                <a:solidFill>
                  <a:srgbClr val="8B8B8B"/>
                </a:solidFill>
                <a:latin typeface="Arial"/>
                <a:ea typeface="DejaVu Sans"/>
              </a:rPr>
              <a:pPr algn="r">
                <a:lnSpc>
                  <a:spcPct val="100000"/>
                </a:lnSpc>
              </a:pPr>
              <a:t>169</a:t>
            </a:fld>
            <a:endParaRPr lang="en-IN" sz="1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a:solidFill>
                  <a:srgbClr val="000000"/>
                </a:solidFill>
                <a:latin typeface="Arial"/>
                <a:ea typeface="DejaVu Sans"/>
              </a:rPr>
              <a:t>		Commands </a:t>
            </a:r>
            <a:endParaRPr lang="en-IN" sz="4000" b="0" strike="noStrike" spc="-1">
              <a:latin typeface="Arial"/>
            </a:endParaRPr>
          </a:p>
          <a:p>
            <a:pPr>
              <a:lnSpc>
                <a:spcPct val="100000"/>
              </a:lnSpc>
            </a:pPr>
            <a:endParaRPr lang="en-IN" sz="4000" b="0" strike="noStrike" spc="-1">
              <a:latin typeface="Arial"/>
            </a:endParaRPr>
          </a:p>
        </p:txBody>
      </p:sp>
      <p:sp>
        <p:nvSpPr>
          <p:cNvPr id="259" name="CustomShape 2"/>
          <p:cNvSpPr/>
          <p:nvPr/>
        </p:nvSpPr>
        <p:spPr>
          <a:xfrm>
            <a:off x="0" y="990720"/>
            <a:ext cx="9143280" cy="585072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Ulimit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Ulimit stands for user limit.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Ulimit gives a value as an output, which specifies the largest file that can be created by the user in the file system.</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ulimit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3045678</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output value represents that user can’t create a file which is bigger than 3045678 bytes.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Find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command recursively check’s the directory tree to find out the given files either by name or by matching one or more file attributes.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path list selection_criteria action</a:t>
            </a:r>
            <a:endParaRPr lang="en-IN" sz="1800" b="0" strike="noStrike" spc="-1">
              <a:latin typeface="Arial"/>
            </a:endParaRPr>
          </a:p>
        </p:txBody>
      </p:sp>
      <p:sp>
        <p:nvSpPr>
          <p:cNvPr id="260"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1B2DE97-55DA-4800-82A5-E4361B5311A8}" type="slidenum">
              <a:rPr lang="en-IN" sz="1200" b="0" strike="noStrike" spc="-1">
                <a:solidFill>
                  <a:srgbClr val="8B8B8B"/>
                </a:solidFill>
                <a:latin typeface="Arial"/>
                <a:ea typeface="DejaVu Sans"/>
              </a:rPr>
              <a:pPr algn="r">
                <a:lnSpc>
                  <a:spcPct val="100000"/>
                </a:lnSpc>
              </a:pPr>
              <a:t>17</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CustomShape 1"/>
          <p:cNvSpPr/>
          <p:nvPr/>
        </p:nvSpPr>
        <p:spPr>
          <a:xfrm>
            <a:off x="4685400" y="791640"/>
            <a:ext cx="229320" cy="3027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1200" b="0" strike="noStrike" spc="-1">
                <a:solidFill>
                  <a:srgbClr val="000000"/>
                </a:solidFill>
                <a:latin typeface="Verdana"/>
                <a:ea typeface="DejaVu Sans"/>
              </a:rPr>
              <a:t> </a:t>
            </a:r>
            <a:endParaRPr lang="en-IN" sz="1200" b="0" strike="noStrike" spc="-1">
              <a:latin typeface="Arial"/>
            </a:endParaRPr>
          </a:p>
          <a:p>
            <a:pPr>
              <a:lnSpc>
                <a:spcPct val="100000"/>
              </a:lnSpc>
            </a:pPr>
            <a:endParaRPr lang="en-IN" sz="1200" b="0" strike="noStrike" spc="-1">
              <a:latin typeface="Arial"/>
            </a:endParaRPr>
          </a:p>
        </p:txBody>
      </p:sp>
      <p:sp>
        <p:nvSpPr>
          <p:cNvPr id="635"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for Loop</a:t>
            </a:r>
            <a:endParaRPr lang="en-IN" sz="3200" b="0" strike="noStrike" spc="-1">
              <a:latin typeface="Arial"/>
            </a:endParaRPr>
          </a:p>
        </p:txBody>
      </p:sp>
      <p:sp>
        <p:nvSpPr>
          <p:cNvPr id="636" name="CustomShape 3"/>
          <p:cNvSpPr/>
          <p:nvPr/>
        </p:nvSpPr>
        <p:spPr>
          <a:xfrm>
            <a:off x="0" y="914400"/>
            <a:ext cx="9143280" cy="6323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360"/>
              </a:spcBef>
            </a:pPr>
            <a:r>
              <a:rPr lang="en-IN" sz="1800" b="0" u="sng" strike="noStrike" spc="-1">
                <a:solidFill>
                  <a:srgbClr val="000000"/>
                </a:solidFill>
                <a:uFillTx/>
                <a:latin typeface="Lucida Bright"/>
                <a:ea typeface="DejaVu Sans"/>
              </a:rPr>
              <a:t>Syntax:</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for (initialization; limit-test; update)</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       statement</a:t>
            </a:r>
            <a:endParaRPr lang="en-IN" sz="1800" b="0" strike="noStrike" spc="-1">
              <a:latin typeface="Arial"/>
            </a:endParaRPr>
          </a:p>
          <a:p>
            <a:pPr marL="343080" indent="-342360">
              <a:lnSpc>
                <a:spcPct val="100000"/>
              </a:lnSpc>
              <a:spcBef>
                <a:spcPts val="360"/>
              </a:spcBef>
            </a:pPr>
            <a:r>
              <a:rPr lang="en-IN" sz="1800" b="0" u="sng" strike="noStrike" spc="-1">
                <a:solidFill>
                  <a:srgbClr val="000000"/>
                </a:solidFill>
                <a:uFillTx/>
                <a:latin typeface="Lucida Bright"/>
                <a:ea typeface="DejaVu Sans"/>
              </a:rPr>
              <a:t>Example:</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for (i = 1; i &lt;= NR; i++)</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      total += $i</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      count++</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a:t>
            </a:r>
            <a:endParaRPr lang="en-IN" sz="1800" b="0" strike="noStrike" spc="-1">
              <a:latin typeface="Arial"/>
            </a:endParaRPr>
          </a:p>
          <a:p>
            <a:pPr marL="343080" indent="-342360">
              <a:lnSpc>
                <a:spcPct val="100000"/>
              </a:lnSpc>
              <a:spcBef>
                <a:spcPts val="360"/>
              </a:spcBef>
              <a:buClr>
                <a:srgbClr val="000000"/>
              </a:buClr>
              <a:buFont typeface="Arial"/>
              <a:buChar char="•"/>
            </a:pPr>
            <a:r>
              <a:rPr lang="en-IN" sz="1800" b="0" strike="noStrike" spc="-1">
                <a:solidFill>
                  <a:srgbClr val="000000"/>
                </a:solidFill>
                <a:latin typeface="Lucida Bright"/>
                <a:ea typeface="DejaVu Sans"/>
              </a:rPr>
              <a:t>For loop for arrays</a:t>
            </a:r>
            <a:endParaRPr lang="en-IN" sz="1800" b="0" strike="noStrike" spc="-1">
              <a:latin typeface="Arial"/>
            </a:endParaRPr>
          </a:p>
          <a:p>
            <a:pPr marL="343080" indent="-342360">
              <a:lnSpc>
                <a:spcPct val="100000"/>
              </a:lnSpc>
              <a:spcBef>
                <a:spcPts val="360"/>
              </a:spcBef>
            </a:pPr>
            <a:r>
              <a:rPr lang="en-IN" sz="1800" b="0" u="sng" strike="noStrike" spc="-1">
                <a:solidFill>
                  <a:srgbClr val="000000"/>
                </a:solidFill>
                <a:uFillTx/>
                <a:latin typeface="Lucida Bright"/>
                <a:ea typeface="DejaVu Sans"/>
              </a:rPr>
              <a:t>Syntax:</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for (var in array)</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       statement</a:t>
            </a:r>
            <a:endParaRPr lang="en-IN" sz="1800" b="0" strike="noStrike" spc="-1">
              <a:latin typeface="Arial"/>
            </a:endParaRPr>
          </a:p>
          <a:p>
            <a:pPr>
              <a:lnSpc>
                <a:spcPct val="100000"/>
              </a:lnSpc>
              <a:spcBef>
                <a:spcPts val="360"/>
              </a:spcBef>
            </a:pPr>
            <a:endParaRPr lang="en-IN" sz="1800" b="0" strike="noStrike" spc="-1">
              <a:latin typeface="Arial"/>
            </a:endParaRPr>
          </a:p>
          <a:p>
            <a:pPr marL="343080" indent="-342360">
              <a:lnSpc>
                <a:spcPct val="100000"/>
              </a:lnSpc>
              <a:spcBef>
                <a:spcPts val="360"/>
              </a:spcBef>
            </a:pPr>
            <a:r>
              <a:rPr lang="en-IN" sz="1800" b="0" u="sng" strike="noStrike" spc="-1">
                <a:solidFill>
                  <a:srgbClr val="000000"/>
                </a:solidFill>
                <a:uFillTx/>
                <a:latin typeface="Lucida Bright"/>
                <a:ea typeface="DejaVu Sans"/>
              </a:rPr>
              <a:t>Example:</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for (x in deptSales)</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a:t>
            </a:r>
            <a:endParaRPr lang="en-IN" sz="1800" b="0" strike="noStrike" spc="-1">
              <a:latin typeface="Arial"/>
            </a:endParaRPr>
          </a:p>
          <a:p>
            <a:pPr marL="743040" indent="-285120">
              <a:lnSpc>
                <a:spcPct val="100000"/>
              </a:lnSpc>
              <a:spcBef>
                <a:spcPts val="360"/>
              </a:spcBef>
            </a:pPr>
            <a:r>
              <a:rPr lang="en-IN" sz="1800" b="0" strike="noStrike" spc="-1">
                <a:solidFill>
                  <a:srgbClr val="000000"/>
                </a:solidFill>
                <a:latin typeface="Lucida Bright"/>
                <a:ea typeface="DejaVu Sans"/>
              </a:rPr>
              <a:t>      print x, deptSales[x] }</a:t>
            </a:r>
            <a:endParaRPr lang="en-IN" sz="1800" b="0" strike="noStrike" spc="-1">
              <a:latin typeface="Arial"/>
            </a:endParaRPr>
          </a:p>
        </p:txBody>
      </p:sp>
      <p:sp>
        <p:nvSpPr>
          <p:cNvPr id="637"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C0FABDD-1411-488E-9C7F-1D37163F897E}" type="slidenum">
              <a:rPr lang="en-IN" sz="1200" b="0" strike="noStrike" spc="-1">
                <a:solidFill>
                  <a:srgbClr val="8B8B8B"/>
                </a:solidFill>
                <a:latin typeface="Arial"/>
                <a:ea typeface="DejaVu Sans"/>
              </a:rPr>
              <a:pPr algn="r">
                <a:lnSpc>
                  <a:spcPct val="100000"/>
                </a:lnSpc>
              </a:pPr>
              <a:t>170</a:t>
            </a:fld>
            <a:endParaRPr lang="en-IN" sz="1200" b="0" strike="noStrike" spc="-1">
              <a:latin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0" y="1009800"/>
            <a:ext cx="9143280" cy="456480"/>
          </a:xfrm>
          <a:prstGeom prst="rect">
            <a:avLst/>
          </a:prstGeom>
          <a:noFill/>
          <a:ln w="9360">
            <a:noFill/>
          </a:ln>
        </p:spPr>
        <p:style>
          <a:lnRef idx="0">
            <a:scrgbClr r="0" g="0" b="0"/>
          </a:lnRef>
          <a:fillRef idx="0">
            <a:scrgbClr r="0" g="0" b="0"/>
          </a:fillRef>
          <a:effectRef idx="0">
            <a:scrgbClr r="0" g="0" b="0"/>
          </a:effectRef>
          <a:fontRef idx="minor"/>
        </p:style>
      </p:sp>
      <p:sp>
        <p:nvSpPr>
          <p:cNvPr id="639"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3200" b="0" strike="noStrike" spc="-1">
                <a:solidFill>
                  <a:srgbClr val="000000"/>
                </a:solidFill>
                <a:latin typeface="Calibri"/>
                <a:ea typeface="DejaVu Sans"/>
              </a:rPr>
              <a:t>while Loop</a:t>
            </a:r>
            <a:r>
              <a:rPr lang="en-IN" sz="2400" b="0" strike="noStrike" spc="-1">
                <a:solidFill>
                  <a:srgbClr val="000000"/>
                </a:solidFill>
                <a:latin typeface="Calibri"/>
                <a:ea typeface="DejaVu Sans"/>
              </a:rPr>
              <a:t> </a:t>
            </a:r>
            <a:r>
              <a:t/>
            </a:r>
            <a:br/>
            <a:endParaRPr lang="en-IN" sz="2400" b="0" strike="noStrike" spc="-1">
              <a:latin typeface="Arial"/>
            </a:endParaRPr>
          </a:p>
        </p:txBody>
      </p:sp>
      <p:sp>
        <p:nvSpPr>
          <p:cNvPr id="640" name="CustomShape 3"/>
          <p:cNvSpPr/>
          <p:nvPr/>
        </p:nvSpPr>
        <p:spPr>
          <a:xfrm>
            <a:off x="0" y="914400"/>
            <a:ext cx="9143280" cy="521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u="sng" strike="noStrike" spc="-1">
                <a:solidFill>
                  <a:srgbClr val="000000"/>
                </a:solidFill>
                <a:uFillTx/>
                <a:latin typeface="Lucida Bright"/>
                <a:ea typeface="DejaVu Sans"/>
              </a:rPr>
              <a:t>Syntax:</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while (logical expression)</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statement</a:t>
            </a:r>
            <a:endParaRPr lang="en-IN" sz="1800" b="0" strike="noStrike" spc="-1">
              <a:latin typeface="Arial"/>
            </a:endParaRPr>
          </a:p>
          <a:p>
            <a:pPr marL="343080" indent="-342360">
              <a:lnSpc>
                <a:spcPct val="150000"/>
              </a:lnSpc>
              <a:spcBef>
                <a:spcPts val="360"/>
              </a:spcBef>
            </a:pPr>
            <a:r>
              <a:rPr lang="en-IN" sz="1800" b="0" u="sng" strike="noStrike" spc="-1">
                <a:solidFill>
                  <a:srgbClr val="000000"/>
                </a:solidFill>
                <a:uFillTx/>
                <a:latin typeface="Lucida Bright"/>
                <a:ea typeface="DejaVu Sans"/>
              </a:rPr>
              <a:t>Example:</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i = 1</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while (i &lt;= NF)</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print i, $i</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      i++</a:t>
            </a:r>
            <a:endParaRPr lang="en-IN" sz="1800" b="0" strike="noStrike" spc="-1">
              <a:latin typeface="Arial"/>
            </a:endParaRPr>
          </a:p>
          <a:p>
            <a:pPr marL="743040" indent="-285120">
              <a:lnSpc>
                <a:spcPct val="150000"/>
              </a:lnSpc>
              <a:spcBef>
                <a:spcPts val="360"/>
              </a:spcBef>
            </a:pPr>
            <a:r>
              <a:rPr lang="en-IN" sz="1800" b="0" strike="noStrike" spc="-1">
                <a:solidFill>
                  <a:srgbClr val="000000"/>
                </a:solidFill>
                <a:latin typeface="Lucida Bright"/>
                <a:ea typeface="DejaVu Sans"/>
              </a:rPr>
              <a:t>}</a:t>
            </a: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641"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4AB1224-4AA7-41CC-8E7E-64D08739E48F}" type="slidenum">
              <a:rPr lang="en-IN" sz="1200" b="0" strike="noStrike" spc="-1">
                <a:solidFill>
                  <a:srgbClr val="8B8B8B"/>
                </a:solidFill>
                <a:latin typeface="Arial"/>
                <a:ea typeface="DejaVu Sans"/>
              </a:rPr>
              <a:pPr algn="r">
                <a:lnSpc>
                  <a:spcPct val="100000"/>
                </a:lnSpc>
              </a:pPr>
              <a:t>171</a:t>
            </a:fld>
            <a:endParaRPr lang="en-IN" sz="1200" b="0" strike="noStrike" spc="-1">
              <a:latin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CustomShape 1"/>
          <p:cNvSpPr/>
          <p:nvPr/>
        </p:nvSpPr>
        <p:spPr>
          <a:xfrm>
            <a:off x="0" y="914400"/>
            <a:ext cx="8762400" cy="5637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72880" indent="-272160">
              <a:lnSpc>
                <a:spcPct val="150000"/>
              </a:lnSpc>
              <a:spcBef>
                <a:spcPts val="360"/>
              </a:spcBef>
            </a:pPr>
            <a:r>
              <a:rPr lang="en-IN" sz="1800" b="0" u="sng" strike="noStrike" spc="-1">
                <a:solidFill>
                  <a:srgbClr val="000000"/>
                </a:solidFill>
                <a:uFillTx/>
                <a:latin typeface="Lucida Bright"/>
                <a:ea typeface="DejaVu Sans"/>
              </a:rPr>
              <a:t>Syntax:</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do </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statement </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while (condition)</a:t>
            </a:r>
            <a:endParaRPr lang="en-IN" sz="1800" b="0" strike="noStrike" spc="-1">
              <a:latin typeface="Arial"/>
            </a:endParaRPr>
          </a:p>
          <a:p>
            <a:pPr marL="272880" indent="-272160">
              <a:lnSpc>
                <a:spcPct val="150000"/>
              </a:lnSpc>
              <a:spcBef>
                <a:spcPts val="360"/>
              </a:spcBef>
              <a:buClr>
                <a:srgbClr val="000000"/>
              </a:buClr>
              <a:buFont typeface="Arial"/>
              <a:buChar char="•"/>
            </a:pPr>
            <a:r>
              <a:rPr lang="en-IN" sz="1800" b="0" strike="noStrike" spc="-1">
                <a:solidFill>
                  <a:srgbClr val="000000"/>
                </a:solidFill>
                <a:latin typeface="Lucida Bright"/>
                <a:ea typeface="DejaVu Sans"/>
              </a:rPr>
              <a:t>statement is executed at least once, even if condition is false at the beginning</a:t>
            </a:r>
            <a:endParaRPr lang="en-IN" sz="1800" b="0" strike="noStrike" spc="-1">
              <a:latin typeface="Arial"/>
            </a:endParaRPr>
          </a:p>
          <a:p>
            <a:pPr marL="272880" indent="-272160">
              <a:lnSpc>
                <a:spcPct val="150000"/>
              </a:lnSpc>
              <a:spcBef>
                <a:spcPts val="360"/>
              </a:spcBef>
            </a:pPr>
            <a:r>
              <a:rPr lang="en-IN" sz="1800" b="0" u="sng" strike="noStrike" spc="-1">
                <a:solidFill>
                  <a:srgbClr val="000000"/>
                </a:solidFill>
                <a:uFillTx/>
                <a:latin typeface="Lucida Bright"/>
                <a:ea typeface="DejaVu Sans"/>
              </a:rPr>
              <a:t>Example:</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i = 1 </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do { </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print $0 </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i++</a:t>
            </a:r>
            <a:endParaRPr lang="en-IN" sz="1800" b="0" strike="noStrike" spc="-1">
              <a:latin typeface="Arial"/>
            </a:endParaRPr>
          </a:p>
          <a:p>
            <a:pPr marL="272880" indent="-272160">
              <a:lnSpc>
                <a:spcPct val="150000"/>
              </a:lnSpc>
              <a:spcBef>
                <a:spcPts val="360"/>
              </a:spcBef>
            </a:pPr>
            <a:r>
              <a:rPr lang="en-IN" sz="1800" b="0" strike="noStrike" spc="-1">
                <a:solidFill>
                  <a:srgbClr val="000000"/>
                </a:solidFill>
                <a:latin typeface="Lucida Bright"/>
                <a:ea typeface="DejaVu Sans"/>
              </a:rPr>
              <a:t>  } while (i &lt;= 10)</a:t>
            </a:r>
            <a:endParaRPr lang="en-IN" sz="1800" b="0" strike="noStrike" spc="-1">
              <a:latin typeface="Arial"/>
            </a:endParaRPr>
          </a:p>
        </p:txBody>
      </p:sp>
      <p:sp>
        <p:nvSpPr>
          <p:cNvPr id="643"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200" b="0" strike="noStrike" spc="-1">
                <a:solidFill>
                  <a:srgbClr val="000000"/>
                </a:solidFill>
                <a:latin typeface="Calibri"/>
                <a:ea typeface="DejaVu Sans"/>
              </a:rPr>
              <a:t>do-while Loop</a:t>
            </a:r>
            <a:endParaRPr lang="en-IN" sz="3200" b="0" strike="noStrike" spc="-1">
              <a:latin typeface="Arial"/>
            </a:endParaRPr>
          </a:p>
        </p:txBody>
      </p:sp>
      <p:sp>
        <p:nvSpPr>
          <p:cNvPr id="64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E9F7FB9-52FA-4473-BCD5-226D5456B578}" type="slidenum">
              <a:rPr lang="en-IN" sz="1200" b="0" strike="noStrike" spc="-1">
                <a:solidFill>
                  <a:srgbClr val="8B8B8B"/>
                </a:solidFill>
                <a:latin typeface="Arial"/>
                <a:ea typeface="DejaVu Sans"/>
              </a:rPr>
              <a:pPr algn="r">
                <a:lnSpc>
                  <a:spcPct val="100000"/>
                </a:lnSpc>
              </a:pPr>
              <a:t>172</a:t>
            </a:fld>
            <a:endParaRPr lang="en-IN" sz="1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a:solidFill>
                  <a:srgbClr val="000000"/>
                </a:solidFill>
                <a:latin typeface="Arial"/>
                <a:ea typeface="DejaVu Sans"/>
              </a:rPr>
              <a:t>		Commands</a:t>
            </a:r>
            <a:endParaRPr lang="en-IN" sz="4000" b="0" strike="noStrike" spc="-1">
              <a:latin typeface="Arial"/>
            </a:endParaRPr>
          </a:p>
        </p:txBody>
      </p:sp>
      <p:sp>
        <p:nvSpPr>
          <p:cNvPr id="262" name="CustomShape 2"/>
          <p:cNvSpPr/>
          <p:nvPr/>
        </p:nvSpPr>
        <p:spPr>
          <a:xfrm>
            <a:off x="0" y="990720"/>
            <a:ext cx="9143280" cy="749592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Find  /oracle  -name temp  -print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/oracle -</a:t>
            </a:r>
            <a:r>
              <a:rPr lang="en-IN" sz="1800" b="0" strike="noStrike" spc="-1">
                <a:solidFill>
                  <a:srgbClr val="000000"/>
                </a:solidFill>
                <a:latin typeface="Wingdings"/>
                <a:ea typeface="DejaVu Sans"/>
              </a:rPr>
              <a:t></a:t>
            </a:r>
            <a:r>
              <a:rPr lang="en-IN" sz="1800" b="0" strike="noStrike" spc="-1">
                <a:solidFill>
                  <a:srgbClr val="000000"/>
                </a:solidFill>
                <a:latin typeface="Lucida Bright"/>
                <a:ea typeface="DejaVu Sans"/>
              </a:rPr>
              <a:t> path list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-name temp-</a:t>
            </a:r>
            <a:r>
              <a:rPr lang="en-IN" sz="1800" b="0" strike="noStrike" spc="-1">
                <a:solidFill>
                  <a:srgbClr val="000000"/>
                </a:solidFill>
                <a:latin typeface="Wingdings"/>
                <a:ea typeface="DejaVu Sans"/>
              </a:rPr>
              <a:t></a:t>
            </a:r>
            <a:r>
              <a:rPr lang="en-IN" sz="1800" b="0" strike="noStrike" spc="-1">
                <a:solidFill>
                  <a:srgbClr val="000000"/>
                </a:solidFill>
                <a:latin typeface="Lucida Bright"/>
                <a:ea typeface="DejaVu Sans"/>
              </a:rPr>
              <a:t> selection_criteria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-print </a:t>
            </a:r>
            <a:r>
              <a:rPr lang="en-IN" sz="1800" b="0" strike="noStrike" spc="-1">
                <a:solidFill>
                  <a:srgbClr val="000000"/>
                </a:solidFill>
                <a:latin typeface="Wingdings"/>
                <a:ea typeface="DejaVu Sans"/>
              </a:rPr>
              <a:t></a:t>
            </a:r>
            <a:r>
              <a:rPr lang="en-IN" sz="1800" b="0" strike="noStrike" spc="-1">
                <a:solidFill>
                  <a:srgbClr val="000000"/>
                </a:solidFill>
                <a:latin typeface="Lucida Bright"/>
                <a:ea typeface="DejaVu Sans"/>
              </a:rPr>
              <a:t> action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Example1: find all the files in /home with name test.txt. Here –name is used to specify the filename.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/home –name test.txt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Example2: find the files whose name is test.txt and in present working directory</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 –name test.txt Or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–name test.txt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Example3: find all the files whose name contains both capital letters and small letters in it.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/home –iname test.txt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-iname option is used to mention ignore the case sensitivity of a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Search for files depending on their File types: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Example4: Search for only directories whose name is var in / directory</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 -type d –name var</a:t>
            </a:r>
            <a:endParaRPr lang="en-IN" sz="1800" b="0" strike="noStrike" spc="-1">
              <a:latin typeface="Arial"/>
            </a:endParaRPr>
          </a:p>
        </p:txBody>
      </p:sp>
      <p:sp>
        <p:nvSpPr>
          <p:cNvPr id="263"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53CDECB-179D-4501-A9D4-8B117344D979}" type="slidenum">
              <a:rPr lang="en-IN" sz="1200" b="0" strike="noStrike" spc="-1">
                <a:solidFill>
                  <a:srgbClr val="8B8B8B"/>
                </a:solidFill>
                <a:latin typeface="Arial"/>
                <a:ea typeface="DejaVu Sans"/>
              </a:rPr>
              <a:pPr algn="r">
                <a:lnSpc>
                  <a:spcPct val="100000"/>
                </a:lnSpc>
              </a:pPr>
              <a:t>18</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a:solidFill>
                  <a:srgbClr val="000000"/>
                </a:solidFill>
                <a:latin typeface="Arial"/>
                <a:ea typeface="DejaVu Sans"/>
              </a:rPr>
              <a:t>		Commands </a:t>
            </a:r>
            <a:endParaRPr lang="en-IN" sz="4000" b="0" strike="noStrike" spc="-1">
              <a:latin typeface="Arial"/>
            </a:endParaRPr>
          </a:p>
          <a:p>
            <a:pPr>
              <a:lnSpc>
                <a:spcPct val="100000"/>
              </a:lnSpc>
            </a:pPr>
            <a:endParaRPr lang="en-IN" sz="4000" b="0" strike="noStrike" spc="-1">
              <a:latin typeface="Arial"/>
            </a:endParaRPr>
          </a:p>
        </p:txBody>
      </p:sp>
      <p:sp>
        <p:nvSpPr>
          <p:cNvPr id="265" name="CustomShape 2"/>
          <p:cNvSpPr/>
          <p:nvPr/>
        </p:nvSpPr>
        <p:spPr>
          <a:xfrm>
            <a:off x="0" y="990720"/>
            <a:ext cx="9143280" cy="543924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Example4:Search for a file name test.txt and its permissions are 775 in a given box</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 -perm 775 –name test.txt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Example5: How about searcing files with SUID bit set and file permissions are 755?</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 -perm 4755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Example6: Search for all the files with name test.txt and the owner of this file is amar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 -user Surendra –name test.txt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Example7: find all the files whos name is test.txt and owned by a group called redcluster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find / -group redcluster –name test.txt </a:t>
            </a:r>
            <a:endParaRPr lang="en-IN" sz="1800" b="0" strike="noStrike" spc="-1">
              <a:latin typeface="Arial"/>
            </a:endParaRPr>
          </a:p>
          <a:p>
            <a:pPr>
              <a:lnSpc>
                <a:spcPct val="150000"/>
              </a:lnSpc>
            </a:pPr>
            <a:endParaRPr lang="en-IN" sz="1800" b="0" strike="noStrike" spc="-1">
              <a:latin typeface="Arial"/>
            </a:endParaRPr>
          </a:p>
        </p:txBody>
      </p:sp>
      <p:sp>
        <p:nvSpPr>
          <p:cNvPr id="266"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E2BB553-8A51-438E-A91E-83D437AF631E}" type="slidenum">
              <a:rPr lang="en-IN" sz="1200" b="0" strike="noStrike" spc="-1">
                <a:solidFill>
                  <a:srgbClr val="8B8B8B"/>
                </a:solidFill>
                <a:latin typeface="Arial"/>
                <a:ea typeface="DejaVu Sans"/>
              </a:rPr>
              <a:pPr algn="r">
                <a:lnSpc>
                  <a:spcPct val="100000"/>
                </a:lnSpc>
              </a:pPr>
              <a:t>19</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9FD0673-48CE-49F6-ADE2-F6A7A271C464}" type="slidenum">
              <a:rPr lang="en-IN" sz="1200" b="0" strike="noStrike" spc="-1">
                <a:solidFill>
                  <a:srgbClr val="8B8B8B"/>
                </a:solidFill>
                <a:latin typeface="Arial"/>
                <a:ea typeface="DejaVu Sans"/>
              </a:rPr>
              <a:pPr algn="r">
                <a:lnSpc>
                  <a:spcPct val="100000"/>
                </a:lnSpc>
              </a:pPr>
              <a:t>2</a:t>
            </a:fld>
            <a:endParaRPr lang="en-IN" sz="1200" b="0" strike="noStrike" spc="-1">
              <a:latin typeface="Arial"/>
            </a:endParaRPr>
          </a:p>
        </p:txBody>
      </p:sp>
      <p:sp>
        <p:nvSpPr>
          <p:cNvPr id="204"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sp>
      <p:sp>
        <p:nvSpPr>
          <p:cNvPr id="205" name="CustomShape 3"/>
          <p:cNvSpPr/>
          <p:nvPr/>
        </p:nvSpPr>
        <p:spPr>
          <a:xfrm>
            <a:off x="228600" y="0"/>
            <a:ext cx="8914680" cy="1917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50000"/>
              </a:lnSpc>
            </a:pPr>
            <a:r>
              <a:rPr lang="en-IN" sz="4000" b="1" strike="noStrike" spc="-1">
                <a:solidFill>
                  <a:srgbClr val="000000"/>
                </a:solidFill>
                <a:latin typeface="Arial"/>
                <a:ea typeface="DejaVu Sans"/>
              </a:rPr>
              <a:t>Introduction</a:t>
            </a:r>
            <a:endParaRPr lang="en-IN" sz="4000" b="0" strike="noStrike" spc="-1">
              <a:latin typeface="Arial"/>
            </a:endParaRPr>
          </a:p>
          <a:p>
            <a:pPr algn="ctr">
              <a:lnSpc>
                <a:spcPct val="150000"/>
              </a:lnSpc>
            </a:pPr>
            <a:endParaRPr lang="en-IN" sz="4000" b="0" strike="noStrike" spc="-1">
              <a:latin typeface="Arial"/>
            </a:endParaRPr>
          </a:p>
        </p:txBody>
      </p:sp>
      <p:sp>
        <p:nvSpPr>
          <p:cNvPr id="206" name="CustomShape 4"/>
          <p:cNvSpPr/>
          <p:nvPr/>
        </p:nvSpPr>
        <p:spPr>
          <a:xfrm>
            <a:off x="8229600" y="6400800"/>
            <a:ext cx="183600" cy="366120"/>
          </a:xfrm>
          <a:prstGeom prst="rect">
            <a:avLst/>
          </a:prstGeom>
          <a:noFill/>
          <a:ln w="9360">
            <a:noFill/>
          </a:ln>
        </p:spPr>
        <p:style>
          <a:lnRef idx="0">
            <a:scrgbClr r="0" g="0" b="0"/>
          </a:lnRef>
          <a:fillRef idx="0">
            <a:scrgbClr r="0" g="0" b="0"/>
          </a:fillRef>
          <a:effectRef idx="0">
            <a:scrgbClr r="0" g="0" b="0"/>
          </a:effectRef>
          <a:fontRef idx="minor"/>
        </p:style>
      </p:sp>
      <p:sp>
        <p:nvSpPr>
          <p:cNvPr id="207" name="CustomShape 5"/>
          <p:cNvSpPr/>
          <p:nvPr/>
        </p:nvSpPr>
        <p:spPr>
          <a:xfrm>
            <a:off x="304920" y="1091880"/>
            <a:ext cx="8686080" cy="516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50000"/>
              </a:lnSpc>
            </a:pPr>
            <a:r>
              <a:rPr lang="en-IN" sz="1800" b="0" strike="noStrike" spc="-1">
                <a:solidFill>
                  <a:srgbClr val="000000"/>
                </a:solidFill>
                <a:latin typeface="Lucida Bright"/>
                <a:ea typeface="DejaVu Sans"/>
              </a:rPr>
              <a:t>1.3  Why LINUX/UNIX?</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LINUX is free.</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Can view and edit the source code of OS</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It is fully customizable.</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Most Important Feature is Stability</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Important in shared environments and critical applications</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LINUX has better security structure.</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High Portability</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Easy to port new H/W Platform</a:t>
            </a:r>
            <a:endParaRPr lang="en-IN" sz="1800" b="0" strike="noStrike" spc="-1">
              <a:latin typeface="Arial"/>
            </a:endParaRPr>
          </a:p>
          <a:p>
            <a:pPr marL="216000" indent="-215640">
              <a:lnSpc>
                <a:spcPct val="150000"/>
              </a:lnSpc>
              <a:buClr>
                <a:srgbClr val="000000"/>
              </a:buClr>
              <a:buFont typeface="Arial"/>
              <a:buChar char="•"/>
            </a:pPr>
            <a:r>
              <a:rPr lang="en-IN" sz="1800" b="0" strike="noStrike" spc="-1">
                <a:solidFill>
                  <a:srgbClr val="000000"/>
                </a:solidFill>
                <a:latin typeface="Lucida Bright"/>
                <a:ea typeface="DejaVu Sans"/>
              </a:rPr>
              <a:t>  Written in C which is highly portable</a:t>
            </a:r>
            <a:endParaRPr lang="en-IN" sz="1800" b="0" strike="noStrike" spc="-1">
              <a:latin typeface="Arial"/>
            </a:endParaRPr>
          </a:p>
          <a:p>
            <a:pPr algn="just">
              <a:lnSpc>
                <a:spcPct val="15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a:solidFill>
                  <a:srgbClr val="000000"/>
                </a:solidFill>
                <a:latin typeface="Arial"/>
                <a:ea typeface="DejaVu Sans"/>
              </a:rPr>
              <a:t>		Commands</a:t>
            </a:r>
            <a:endParaRPr lang="en-IN" sz="4000" b="0" strike="noStrike" spc="-1">
              <a:latin typeface="Arial"/>
            </a:endParaRPr>
          </a:p>
          <a:p>
            <a:pPr>
              <a:lnSpc>
                <a:spcPct val="100000"/>
              </a:lnSpc>
            </a:pPr>
            <a:endParaRPr lang="en-IN" sz="4000" b="0" strike="noStrike" spc="-1">
              <a:latin typeface="Arial"/>
            </a:endParaRPr>
          </a:p>
        </p:txBody>
      </p:sp>
      <p:sp>
        <p:nvSpPr>
          <p:cNvPr id="268" name="CustomShape 2"/>
          <p:cNvSpPr/>
          <p:nvPr/>
        </p:nvSpPr>
        <p:spPr>
          <a:xfrm>
            <a:off x="0" y="990720"/>
            <a:ext cx="9143280" cy="420480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Pwd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Short for print working directory the pwd command displays the name of the current working directory.</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pwd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pwd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Typing pwd at the prompt would give you something similar to:</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/home/computerhope/public_html</a:t>
            </a:r>
            <a:endParaRPr lang="en-IN" sz="1800" b="0" strike="noStrike" spc="-1">
              <a:latin typeface="Arial"/>
            </a:endParaRPr>
          </a:p>
          <a:p>
            <a:pPr>
              <a:lnSpc>
                <a:spcPct val="150000"/>
              </a:lnSpc>
            </a:pPr>
            <a:endParaRPr lang="en-IN" sz="1800" b="0" strike="noStrike" spc="-1">
              <a:latin typeface="Arial"/>
            </a:endParaRPr>
          </a:p>
        </p:txBody>
      </p:sp>
      <p:sp>
        <p:nvSpPr>
          <p:cNvPr id="269"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3F69FEE-B5B0-4E83-B16B-3DA358E486BC}" type="slidenum">
              <a:rPr lang="en-IN" sz="1200" b="0" strike="noStrike" spc="-1">
                <a:solidFill>
                  <a:srgbClr val="8B8B8B"/>
                </a:solidFill>
                <a:latin typeface="Arial"/>
                <a:ea typeface="DejaVu Sans"/>
              </a:rPr>
              <a:pPr algn="r">
                <a:lnSpc>
                  <a:spcPct val="100000"/>
                </a:lnSpc>
              </a:pPr>
              <a:t>20</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CEE481C-1DCA-4A21-84B6-3464F7D923D8}" type="slidenum">
              <a:rPr lang="en-IN" sz="1200" b="0" strike="noStrike" spc="-1">
                <a:solidFill>
                  <a:srgbClr val="8B8B8B"/>
                </a:solidFill>
                <a:latin typeface="Arial"/>
                <a:ea typeface="DejaVu Sans"/>
              </a:rPr>
              <a:pPr algn="r">
                <a:lnSpc>
                  <a:spcPct val="100000"/>
                </a:lnSpc>
              </a:pPr>
              <a:t>21</a:t>
            </a:fld>
            <a:endParaRPr lang="en-IN" sz="1200" b="0" strike="noStrike" spc="-1">
              <a:latin typeface="Arial"/>
            </a:endParaRPr>
          </a:p>
        </p:txBody>
      </p:sp>
      <p:sp>
        <p:nvSpPr>
          <p:cNvPr id="271"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r>
              <a:rPr lang="en-IN" sz="4000" b="1" strike="noStrike" spc="-1" dirty="0">
                <a:solidFill>
                  <a:srgbClr val="000000"/>
                </a:solidFill>
                <a:latin typeface="Arial"/>
                <a:ea typeface="DejaVu Sans"/>
              </a:rPr>
              <a:t>	</a:t>
            </a:r>
            <a:endParaRPr lang="en-IN" sz="4000" b="0" strike="noStrike" spc="-1" dirty="0">
              <a:latin typeface="Arial"/>
            </a:endParaRPr>
          </a:p>
          <a:p>
            <a:pPr>
              <a:lnSpc>
                <a:spcPct val="100000"/>
              </a:lnSpc>
            </a:pPr>
            <a:r>
              <a:rPr lang="en-IN" sz="4000" b="1" strike="noStrike" spc="-1" dirty="0">
                <a:solidFill>
                  <a:srgbClr val="000000"/>
                </a:solidFill>
                <a:latin typeface="Arial"/>
                <a:ea typeface="DejaVu Sans"/>
              </a:rPr>
              <a:t>Security by file permissions </a:t>
            </a:r>
            <a:endParaRPr lang="en-IN" sz="4000" b="0" strike="noStrike" spc="-1" dirty="0">
              <a:latin typeface="Arial"/>
            </a:endParaRPr>
          </a:p>
          <a:p>
            <a:pPr>
              <a:lnSpc>
                <a:spcPct val="100000"/>
              </a:lnSpc>
            </a:pPr>
            <a:endParaRPr lang="en-IN" sz="4000" b="0" strike="noStrike" spc="-1" dirty="0">
              <a:latin typeface="Arial"/>
            </a:endParaRPr>
          </a:p>
          <a:p>
            <a:pPr>
              <a:lnSpc>
                <a:spcPct val="100000"/>
              </a:lnSpc>
            </a:pPr>
            <a:endParaRPr lang="en-IN" sz="4000" b="0" strike="noStrike" spc="-1" dirty="0">
              <a:latin typeface="Arial"/>
            </a:endParaRPr>
          </a:p>
        </p:txBody>
      </p:sp>
      <p:sp>
        <p:nvSpPr>
          <p:cNvPr id="272" name="CustomShape 3"/>
          <p:cNvSpPr/>
          <p:nvPr/>
        </p:nvSpPr>
        <p:spPr>
          <a:xfrm>
            <a:off x="0" y="838080"/>
            <a:ext cx="9143280" cy="7084440"/>
          </a:xfrm>
          <a:prstGeom prst="rect">
            <a:avLst/>
          </a:prstGeom>
          <a:ln>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File ownership is an important component of UNIX that provides a secure method for storing files. Every file in UNIX has the following attributes: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Owner permissions:</a:t>
            </a:r>
            <a:r>
              <a:rPr lang="en-IN" sz="1800" b="0" strike="noStrike" spc="-1">
                <a:solidFill>
                  <a:srgbClr val="000000"/>
                </a:solidFill>
                <a:latin typeface="Lucida Bright"/>
                <a:ea typeface="DejaVu Sans"/>
              </a:rPr>
              <a:t> The owner's permissions determine what actions the owner of the file can perform on the 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Group permissions:</a:t>
            </a:r>
            <a:r>
              <a:rPr lang="en-IN" sz="1800" b="0" strike="noStrike" spc="-1">
                <a:solidFill>
                  <a:srgbClr val="000000"/>
                </a:solidFill>
                <a:latin typeface="Lucida Bright"/>
                <a:ea typeface="DejaVu Sans"/>
              </a:rPr>
              <a:t> The group's permissions determine what actions a user, who is a member of the group that a file belongs to, can perform on the 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Other (world) permissions:</a:t>
            </a:r>
            <a:r>
              <a:rPr lang="en-IN" sz="1800" b="0" strike="noStrike" spc="-1">
                <a:solidFill>
                  <a:srgbClr val="000000"/>
                </a:solidFill>
                <a:latin typeface="Lucida Bright"/>
                <a:ea typeface="DejaVu Sans"/>
              </a:rPr>
              <a:t> The permissions for others indicate what action all other users can perform on the 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The Permission Indicators: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While using </a:t>
            </a:r>
            <a:r>
              <a:rPr lang="en-IN" sz="1800" b="1" strike="noStrike" spc="-1">
                <a:solidFill>
                  <a:srgbClr val="000000"/>
                </a:solidFill>
                <a:latin typeface="Lucida Bright"/>
                <a:ea typeface="DejaVu Sans"/>
              </a:rPr>
              <a:t>ls -l</a:t>
            </a:r>
            <a:r>
              <a:rPr lang="en-IN" sz="1800" b="0" strike="noStrike" spc="-1">
                <a:solidFill>
                  <a:srgbClr val="000000"/>
                </a:solidFill>
                <a:latin typeface="Lucida Bright"/>
                <a:ea typeface="DejaVu Sans"/>
              </a:rPr>
              <a:t> command it displays various information related to file permission as follows: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$ls -l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-rwxr-xr--  1 root   users 1024  Nov 2 00:10  myfile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drwxr-xr--- 1 root   users 1024  Nov 2 00:10  mydir</a:t>
            </a:r>
            <a:r>
              <a:rPr lang="en-IN" sz="1800" b="0" strike="noStrike" spc="-1">
                <a:solidFill>
                  <a:srgbClr val="000000"/>
                </a:solidFill>
                <a:latin typeface="Lucida Bright"/>
                <a:ea typeface="DejaVu Sans"/>
              </a:rPr>
              <a: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Here first column represents different access mode ie. permission associated with a file or directory.</a:t>
            </a:r>
            <a:endParaRPr lang="en-IN" sz="1800" b="0" strike="noStrike" spc="-1">
              <a:latin typeface="Arial"/>
            </a:endParaRPr>
          </a:p>
          <a:p>
            <a:pPr>
              <a:lnSpc>
                <a:spcPct val="150000"/>
              </a:lnSpc>
            </a:pPr>
            <a:endParaRPr lang="en-IN" sz="1800" b="0" strike="noStrike" spc="-1">
              <a:latin typeface="Arial"/>
            </a:endParaRPr>
          </a:p>
        </p:txBody>
      </p:sp>
      <p:sp>
        <p:nvSpPr>
          <p:cNvPr id="273" name="CustomShape 4"/>
          <p:cNvSpPr/>
          <p:nvPr/>
        </p:nvSpPr>
        <p:spPr>
          <a:xfrm>
            <a:off x="6705720" y="650880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77E908F-3240-4C43-A6D1-3AAC17247616}" type="slidenum">
              <a:rPr lang="en-IN" sz="1200" b="0" strike="noStrike" spc="-1">
                <a:solidFill>
                  <a:srgbClr val="8B8B8B"/>
                </a:solidFill>
                <a:latin typeface="Arial"/>
                <a:ea typeface="DejaVu Sans"/>
              </a:rPr>
              <a:pPr algn="r">
                <a:lnSpc>
                  <a:spcPct val="100000"/>
                </a:lnSpc>
              </a:pPr>
              <a:t>21</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254C27D-C655-4D8E-9BE2-37E6DD472490}" type="slidenum">
              <a:rPr lang="en-IN" sz="1200" b="0" strike="noStrike" spc="-1">
                <a:solidFill>
                  <a:srgbClr val="8B8B8B"/>
                </a:solidFill>
                <a:latin typeface="Arial"/>
                <a:ea typeface="DejaVu Sans"/>
              </a:rPr>
              <a:pPr algn="r">
                <a:lnSpc>
                  <a:spcPct val="100000"/>
                </a:lnSpc>
              </a:pPr>
              <a:t>22</a:t>
            </a:fld>
            <a:endParaRPr lang="en-IN" sz="1200" b="0" strike="noStrike" spc="-1">
              <a:latin typeface="Arial"/>
            </a:endParaRPr>
          </a:p>
        </p:txBody>
      </p:sp>
      <p:sp>
        <p:nvSpPr>
          <p:cNvPr id="275" name="CustomShape 2"/>
          <p:cNvSpPr/>
          <p:nvPr/>
        </p:nvSpPr>
        <p:spPr>
          <a:xfrm>
            <a:off x="0" y="762120"/>
            <a:ext cx="9143280" cy="7084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File Access Modes: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permissions of a file are the first line of defense in the security of a Unix system. The basic building blocks of Unix permissions are the </a:t>
            </a:r>
            <a:r>
              <a:rPr lang="en-IN" sz="1800" b="1" strike="noStrike" spc="-1">
                <a:solidFill>
                  <a:srgbClr val="000000"/>
                </a:solidFill>
                <a:latin typeface="Lucida Bright"/>
                <a:ea typeface="DejaVu Sans"/>
              </a:rPr>
              <a:t>read</a:t>
            </a:r>
            <a:r>
              <a:rPr lang="en-IN" sz="1800" b="0" strike="noStrike" spc="-1">
                <a:solidFill>
                  <a:srgbClr val="000000"/>
                </a:solidFill>
                <a:latin typeface="Lucida Bright"/>
                <a:ea typeface="DejaVu Sans"/>
              </a:rPr>
              <a:t>, </a:t>
            </a:r>
            <a:r>
              <a:rPr lang="en-IN" sz="1800" b="1" strike="noStrike" spc="-1">
                <a:solidFill>
                  <a:srgbClr val="000000"/>
                </a:solidFill>
                <a:latin typeface="Lucida Bright"/>
                <a:ea typeface="DejaVu Sans"/>
              </a:rPr>
              <a:t>write</a:t>
            </a:r>
            <a:r>
              <a:rPr lang="en-IN" sz="1800" b="0" strike="noStrike" spc="-1">
                <a:solidFill>
                  <a:srgbClr val="000000"/>
                </a:solidFill>
                <a:latin typeface="Lucida Bright"/>
                <a:ea typeface="DejaVu Sans"/>
              </a:rPr>
              <a:t>, and </a:t>
            </a:r>
            <a:r>
              <a:rPr lang="en-IN" sz="1800" b="1" strike="noStrike" spc="-1">
                <a:solidFill>
                  <a:srgbClr val="000000"/>
                </a:solidFill>
                <a:latin typeface="Lucida Bright"/>
                <a:ea typeface="DejaVu Sans"/>
              </a:rPr>
              <a:t>execute</a:t>
            </a:r>
            <a:r>
              <a:rPr lang="en-IN" sz="1800" b="0" strike="noStrike" spc="-1">
                <a:solidFill>
                  <a:srgbClr val="000000"/>
                </a:solidFill>
                <a:latin typeface="Lucida Bright"/>
                <a:ea typeface="DejaVu Sans"/>
              </a:rPr>
              <a:t> permissions, which are described below:</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 Read:	</a:t>
            </a:r>
            <a:r>
              <a:rPr lang="en-IN" sz="1800" b="0" strike="noStrike" spc="-1">
                <a:solidFill>
                  <a:srgbClr val="000000"/>
                </a:solidFill>
                <a:latin typeface="Lucida Bright"/>
                <a:ea typeface="DejaVu Sans"/>
              </a:rPr>
              <a:t>Grants the capability to read ie. view the contents of the 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Write:	</a:t>
            </a:r>
            <a:r>
              <a:rPr lang="en-IN" sz="1800" b="0" strike="noStrike" spc="-1">
                <a:solidFill>
                  <a:srgbClr val="000000"/>
                </a:solidFill>
                <a:latin typeface="Lucida Bright"/>
                <a:ea typeface="DejaVu Sans"/>
              </a:rPr>
              <a:t>Grants the capability to modify, or remove the content of the 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Execute:	</a:t>
            </a:r>
            <a:r>
              <a:rPr lang="en-IN" sz="1800" b="0" strike="noStrike" spc="-1">
                <a:solidFill>
                  <a:srgbClr val="000000"/>
                </a:solidFill>
                <a:latin typeface="Lucida Bright"/>
                <a:ea typeface="DejaVu Sans"/>
              </a:rPr>
              <a:t>User with execute permissions can run a file as a program</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Changing Permissions: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To change file or directory permissions, you use the </a:t>
            </a:r>
            <a:r>
              <a:rPr lang="en-IN" sz="1800" b="1" strike="noStrike" spc="-1">
                <a:solidFill>
                  <a:srgbClr val="000000"/>
                </a:solidFill>
                <a:latin typeface="Lucida Bright"/>
                <a:ea typeface="DejaVu Sans"/>
              </a:rPr>
              <a:t>chmod</a:t>
            </a:r>
            <a:r>
              <a:rPr lang="en-IN" sz="1800" b="0" strike="noStrike" spc="-1">
                <a:solidFill>
                  <a:srgbClr val="000000"/>
                </a:solidFill>
                <a:latin typeface="Lucida Bright"/>
                <a:ea typeface="DejaVu Sans"/>
              </a:rPr>
              <a:t> (change mode) command. There are two ways to use chmod: symbolic mode and absolute mode.</a:t>
            </a:r>
            <a:endParaRPr lang="en-IN" sz="1800" b="0" strike="noStrike" spc="-1">
              <a:latin typeface="Arial"/>
            </a:endParaRPr>
          </a:p>
          <a:p>
            <a:pPr>
              <a:lnSpc>
                <a:spcPct val="150000"/>
              </a:lnSpc>
            </a:pPr>
            <a:r>
              <a:rPr lang="en-IN" sz="1800" b="1" strike="noStrike" spc="-1">
                <a:solidFill>
                  <a:srgbClr val="FF0000"/>
                </a:solidFill>
                <a:latin typeface="Lucida Bright"/>
                <a:ea typeface="DejaVu Sans"/>
              </a:rPr>
              <a:t>Using chmod in Symbolic Mode</a:t>
            </a:r>
            <a:r>
              <a:rPr lang="en-IN" sz="1800" b="1" strike="noStrike" spc="-1">
                <a:solidFill>
                  <a:srgbClr val="000000"/>
                </a:solidFill>
                <a:latin typeface="Lucida Bright"/>
                <a:ea typeface="DejaVu Sans"/>
              </a:rPr>
              <a: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easiest way for a beginner to modify file or directory permissions is to use the symbolic mode. With symbolic permissions you can add, delete, or specify the permission set you want by using the operators in the following table.</a:t>
            </a:r>
            <a:endParaRPr lang="en-IN" sz="1800" b="0" strike="noStrike" spc="-1">
              <a:latin typeface="Arial"/>
            </a:endParaRPr>
          </a:p>
          <a:p>
            <a:pPr>
              <a:lnSpc>
                <a:spcPct val="150000"/>
              </a:lnSpc>
            </a:pPr>
            <a:endParaRPr lang="en-IN" sz="1800" b="0" strike="noStrike" spc="-1">
              <a:latin typeface="Arial"/>
            </a:endParaRPr>
          </a:p>
        </p:txBody>
      </p:sp>
      <p:sp>
        <p:nvSpPr>
          <p:cNvPr id="276"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nSpc>
                <a:spcPct val="100000"/>
              </a:lnSpc>
            </a:pPr>
            <a:endParaRPr lang="en-IN" sz="1800" b="0" strike="noStrike" spc="-1" dirty="0">
              <a:latin typeface="Arial"/>
            </a:endParaRPr>
          </a:p>
          <a:p>
            <a:pPr>
              <a:lnSpc>
                <a:spcPct val="100000"/>
              </a:lnSpc>
            </a:pPr>
            <a:endParaRPr lang="en-IN" sz="4000" b="1" strike="noStrike" spc="-1" dirty="0" smtClean="0">
              <a:solidFill>
                <a:srgbClr val="000000"/>
              </a:solidFill>
              <a:latin typeface="Arial"/>
              <a:ea typeface="DejaVu Sans"/>
            </a:endParaRPr>
          </a:p>
          <a:p>
            <a:pPr>
              <a:lnSpc>
                <a:spcPct val="100000"/>
              </a:lnSpc>
            </a:pPr>
            <a:endParaRPr lang="en-IN" sz="4000" b="1" spc="-1" dirty="0" smtClean="0">
              <a:solidFill>
                <a:srgbClr val="000000"/>
              </a:solidFill>
              <a:latin typeface="Arial"/>
              <a:ea typeface="DejaVu Sans"/>
            </a:endParaRPr>
          </a:p>
          <a:p>
            <a:pPr>
              <a:lnSpc>
                <a:spcPct val="100000"/>
              </a:lnSpc>
            </a:pPr>
            <a:r>
              <a:rPr lang="en-IN" sz="4000" b="1" strike="noStrike" spc="-1" dirty="0" smtClean="0">
                <a:solidFill>
                  <a:srgbClr val="000000"/>
                </a:solidFill>
                <a:latin typeface="Arial"/>
                <a:ea typeface="DejaVu Sans"/>
              </a:rPr>
              <a:t>Security </a:t>
            </a:r>
            <a:r>
              <a:rPr lang="en-IN" sz="4000" b="1" strike="noStrike" spc="-1" dirty="0">
                <a:solidFill>
                  <a:srgbClr val="000000"/>
                </a:solidFill>
                <a:latin typeface="Arial"/>
                <a:ea typeface="DejaVu Sans"/>
              </a:rPr>
              <a:t>by file permissions </a:t>
            </a:r>
            <a:endParaRPr lang="en-IN" sz="4000" b="0" strike="noStrike" spc="-1" dirty="0">
              <a:latin typeface="Arial"/>
            </a:endParaRPr>
          </a:p>
          <a:p>
            <a:pPr>
              <a:lnSpc>
                <a:spcPct val="100000"/>
              </a:lnSpc>
            </a:pPr>
            <a:endParaRPr lang="en-IN" sz="4000" b="0" strike="noStrike" spc="-1" dirty="0">
              <a:latin typeface="Arial"/>
            </a:endParaRPr>
          </a:p>
          <a:p>
            <a:pPr>
              <a:lnSpc>
                <a:spcPct val="100000"/>
              </a:lnSpc>
            </a:pP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735C5A0-1509-4E1D-802F-DD664BE6BBBF}" type="slidenum">
              <a:rPr lang="en-IN" sz="1200" b="0" strike="noStrike" spc="-1">
                <a:solidFill>
                  <a:srgbClr val="8B8B8B"/>
                </a:solidFill>
                <a:latin typeface="Arial"/>
                <a:ea typeface="DejaVu Sans"/>
              </a:rPr>
              <a:pPr algn="r">
                <a:lnSpc>
                  <a:spcPct val="100000"/>
                </a:lnSpc>
              </a:pPr>
              <a:t>23</a:t>
            </a:fld>
            <a:endParaRPr lang="en-IN" sz="1200" b="0" strike="noStrike" spc="-1">
              <a:latin typeface="Arial"/>
            </a:endParaRPr>
          </a:p>
        </p:txBody>
      </p:sp>
      <p:sp>
        <p:nvSpPr>
          <p:cNvPr id="278"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79" name="CustomShape 3"/>
          <p:cNvSpPr/>
          <p:nvPr/>
        </p:nvSpPr>
        <p:spPr>
          <a:xfrm>
            <a:off x="0" y="838080"/>
            <a:ext cx="9143280" cy="379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Chmod operator	Description</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		</a:t>
            </a:r>
            <a:r>
              <a:rPr lang="en-IN" sz="1800" b="0" strike="noStrike" spc="-1">
                <a:solidFill>
                  <a:srgbClr val="000000"/>
                </a:solidFill>
                <a:latin typeface="Lucida Bright"/>
                <a:ea typeface="DejaVu Sans"/>
              </a:rPr>
              <a:t>Adds the designated permission(s) to a file or directory.</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		</a:t>
            </a:r>
            <a:r>
              <a:rPr lang="en-IN" sz="1800" b="0" strike="noStrike" spc="-1">
                <a:solidFill>
                  <a:srgbClr val="000000"/>
                </a:solidFill>
                <a:latin typeface="Lucida Bright"/>
                <a:ea typeface="DejaVu Sans"/>
              </a:rPr>
              <a:t>Removes the designated permission(s) from a file or directory.</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		</a:t>
            </a:r>
            <a:r>
              <a:rPr lang="en-IN" sz="1800" b="0" strike="noStrike" spc="-1">
                <a:solidFill>
                  <a:srgbClr val="000000"/>
                </a:solidFill>
                <a:latin typeface="Lucida Bright"/>
                <a:ea typeface="DejaVu Sans"/>
              </a:rPr>
              <a:t>Sets the designated permission(s).</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Here's an example using testfile. Running ls -1 on testfile shows that the file's permissions are as follows:</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1" strike="noStrike" spc="-1">
                <a:solidFill>
                  <a:srgbClr val="FF0000"/>
                </a:solidFill>
                <a:latin typeface="Lucida Bright"/>
                <a:ea typeface="DejaVu Sans"/>
              </a:rPr>
              <a:t>$  ls -l testfile</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-rwxrwxr--  1 amrood   users 1024  Nov 2 00:10  testfile</a:t>
            </a:r>
            <a:r>
              <a:rPr lang="en-IN" sz="1800" b="0" strike="noStrike" spc="-1">
                <a:solidFill>
                  <a:srgbClr val="000000"/>
                </a:solidFill>
                <a:latin typeface="Lucida Bright"/>
                <a:ea typeface="DejaVu Sans"/>
              </a:rPr>
              <a: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Then each example chmod command from the preceding table is run on testfile, followed by ls -l so you can see the permission changes:</a:t>
            </a:r>
            <a:endParaRPr lang="en-IN" sz="1800" b="0" strike="noStrike" spc="-1">
              <a:latin typeface="Arial"/>
            </a:endParaRPr>
          </a:p>
        </p:txBody>
      </p:sp>
      <p:sp>
        <p:nvSpPr>
          <p:cNvPr id="280"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Security by file permissions </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5016997-E2D7-415C-A175-0154F4A23440}" type="slidenum">
              <a:rPr lang="en-IN" sz="1200" b="0" strike="noStrike" spc="-1">
                <a:solidFill>
                  <a:srgbClr val="8B8B8B"/>
                </a:solidFill>
                <a:latin typeface="Arial"/>
                <a:ea typeface="DejaVu Sans"/>
              </a:rPr>
              <a:pPr algn="r">
                <a:lnSpc>
                  <a:spcPct val="100000"/>
                </a:lnSpc>
              </a:pPr>
              <a:t>24</a:t>
            </a:fld>
            <a:endParaRPr lang="en-IN" sz="1200" b="0" strike="noStrike" spc="-1">
              <a:latin typeface="Arial"/>
            </a:endParaRPr>
          </a:p>
        </p:txBody>
      </p:sp>
      <p:sp>
        <p:nvSpPr>
          <p:cNvPr id="282"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3" name="CustomShape 3"/>
          <p:cNvSpPr/>
          <p:nvPr/>
        </p:nvSpPr>
        <p:spPr>
          <a:xfrm>
            <a:off x="0" y="838080"/>
            <a:ext cx="9143280" cy="3792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$chmod o+wx testfile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-rwxrwxrwx  1 root   users 1024  Nov 2 00:10  testfile </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$chmod u-x testfile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-rw-rwxrwx  1 root   users 1024  Nov 2 00:10  testfile</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$chmod g=r-x testfile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-rw-r-xrwx  1 root   users 1024  Nov 2 00:10  testfile</a:t>
            </a:r>
            <a:endParaRPr lang="en-IN" sz="1800" b="0" strike="noStrike" spc="-1">
              <a:latin typeface="Arial"/>
            </a:endParaRPr>
          </a:p>
        </p:txBody>
      </p:sp>
      <p:sp>
        <p:nvSpPr>
          <p:cNvPr id="284"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Security by file permissions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96683F4-598C-464C-94C7-078F0B758C19}" type="slidenum">
              <a:rPr lang="en-IN" sz="1200" b="0" strike="noStrike" spc="-1">
                <a:solidFill>
                  <a:srgbClr val="8B8B8B"/>
                </a:solidFill>
                <a:latin typeface="Arial"/>
                <a:ea typeface="DejaVu Sans"/>
              </a:rPr>
              <a:pPr algn="r">
                <a:lnSpc>
                  <a:spcPct val="100000"/>
                </a:lnSpc>
              </a:pPr>
              <a:t>25</a:t>
            </a:fld>
            <a:endParaRPr lang="en-IN" sz="1200" b="0" strike="noStrike" spc="-1">
              <a:latin typeface="Arial"/>
            </a:endParaRPr>
          </a:p>
        </p:txBody>
      </p:sp>
      <p:sp>
        <p:nvSpPr>
          <p:cNvPr id="286"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87" name="CustomShape 3"/>
          <p:cNvSpPr/>
          <p:nvPr/>
        </p:nvSpPr>
        <p:spPr>
          <a:xfrm>
            <a:off x="0" y="838080"/>
            <a:ext cx="9143280" cy="461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Here's how you could combine these commands on a single line:</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$chmod o+wx,u-x,g=r-x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-rw-r-xrwx  1 root   users 1024  Nov 2 00:10  testfile</a:t>
            </a:r>
            <a:r>
              <a:rPr lang="en-IN" sz="1800" b="0" strike="noStrike" spc="-1">
                <a:solidFill>
                  <a:srgbClr val="000000"/>
                </a:solidFill>
                <a:latin typeface="Lucida Bright"/>
                <a:ea typeface="DejaVu Sans"/>
              </a:rPr>
              <a:t> </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Using chmod with Absolute Permissions: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second way to modify permissions with the chmod command is to use a number to specify each set of permissions for the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Each permission is assigned a value, as the following table shows, and the total of each set of permissions provides a number for that set.</a:t>
            </a: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p:txBody>
      </p:sp>
      <p:sp>
        <p:nvSpPr>
          <p:cNvPr id="288"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Security by file permissions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C4F04AD-D5EB-4BC6-8C44-E05C9D8FAB44}" type="slidenum">
              <a:rPr lang="en-IN" sz="1200" b="0" strike="noStrike" spc="-1">
                <a:solidFill>
                  <a:srgbClr val="8B8B8B"/>
                </a:solidFill>
                <a:latin typeface="Arial"/>
                <a:ea typeface="DejaVu Sans"/>
              </a:rPr>
              <a:pPr algn="r">
                <a:lnSpc>
                  <a:spcPct val="100000"/>
                </a:lnSpc>
              </a:pPr>
              <a:t>26</a:t>
            </a:fld>
            <a:endParaRPr lang="en-IN" sz="1200" b="0" strike="noStrike" spc="-1">
              <a:latin typeface="Arial"/>
            </a:endParaRPr>
          </a:p>
        </p:txBody>
      </p:sp>
      <p:sp>
        <p:nvSpPr>
          <p:cNvPr id="290"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1" name="CustomShape 3"/>
          <p:cNvSpPr/>
          <p:nvPr/>
        </p:nvSpPr>
        <p:spPr>
          <a:xfrm>
            <a:off x="0" y="838080"/>
            <a:ext cx="9143280" cy="420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Number    Octal Permission Representation			Ref</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0	</a:t>
            </a:r>
            <a:r>
              <a:rPr lang="en-IN" sz="1800" b="0" strike="noStrike" spc="-1">
                <a:solidFill>
                  <a:srgbClr val="000000"/>
                </a:solidFill>
                <a:latin typeface="Lucida Bright"/>
                <a:ea typeface="DejaVu Sans"/>
              </a:rPr>
              <a:t>No permission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1	</a:t>
            </a:r>
            <a:r>
              <a:rPr lang="en-IN" sz="1800" b="0" strike="noStrike" spc="-1">
                <a:solidFill>
                  <a:srgbClr val="000000"/>
                </a:solidFill>
                <a:latin typeface="Lucida Bright"/>
                <a:ea typeface="DejaVu Sans"/>
              </a:rPr>
              <a:t>Execute permission					--x</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2	</a:t>
            </a:r>
            <a:r>
              <a:rPr lang="en-IN" sz="1800" b="0" strike="noStrike" spc="-1">
                <a:solidFill>
                  <a:srgbClr val="000000"/>
                </a:solidFill>
                <a:latin typeface="Lucida Bright"/>
                <a:ea typeface="DejaVu Sans"/>
              </a:rPr>
              <a:t>Write permission					-w-</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3	</a:t>
            </a:r>
            <a:r>
              <a:rPr lang="en-IN" sz="1800" b="0" strike="noStrike" spc="-1">
                <a:solidFill>
                  <a:srgbClr val="000000"/>
                </a:solidFill>
                <a:latin typeface="Lucida Bright"/>
                <a:ea typeface="DejaVu Sans"/>
              </a:rPr>
              <a:t>Execute and write permission: 1 (execute) + 2 (write) = 3	-wx</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4	</a:t>
            </a:r>
            <a:r>
              <a:rPr lang="en-IN" sz="1800" b="0" strike="noStrike" spc="-1">
                <a:solidFill>
                  <a:srgbClr val="000000"/>
                </a:solidFill>
                <a:latin typeface="Lucida Bright"/>
                <a:ea typeface="DejaVu Sans"/>
              </a:rPr>
              <a:t>Read permission		</a:t>
            </a:r>
            <a:r>
              <a:rPr lang="en-IN" sz="1800" b="1" strike="noStrike" spc="-1">
                <a:solidFill>
                  <a:srgbClr val="000000"/>
                </a:solidFill>
                <a:latin typeface="Lucida Bright"/>
                <a:ea typeface="DejaVu Sans"/>
              </a:rPr>
              <a:t>			</a:t>
            </a:r>
            <a:r>
              <a:rPr lang="en-IN" sz="1800" b="0" strike="noStrike" spc="-1">
                <a:solidFill>
                  <a:srgbClr val="000000"/>
                </a:solidFill>
                <a:latin typeface="Lucida Bright"/>
                <a:ea typeface="DejaVu Sans"/>
              </a:rPr>
              <a:t>r--</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5	</a:t>
            </a:r>
            <a:r>
              <a:rPr lang="en-IN" sz="1800" b="0" strike="noStrike" spc="-1">
                <a:solidFill>
                  <a:srgbClr val="000000"/>
                </a:solidFill>
                <a:latin typeface="Lucida Bright"/>
                <a:ea typeface="DejaVu Sans"/>
              </a:rPr>
              <a:t>Read and execute permission: 4 (read) + 1 (execute) = 5	r-x</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6	</a:t>
            </a:r>
            <a:r>
              <a:rPr lang="en-IN" sz="1800" b="0" strike="noStrike" spc="-1">
                <a:solidFill>
                  <a:srgbClr val="000000"/>
                </a:solidFill>
                <a:latin typeface="Lucida Bright"/>
                <a:ea typeface="DejaVu Sans"/>
              </a:rPr>
              <a:t>Read and write permission: 4 (read) + 2 (write) = 6	rw-</a:t>
            </a:r>
            <a:endParaRPr lang="en-IN" sz="1800" b="0" strike="noStrike" spc="-1">
              <a:latin typeface="Arial"/>
            </a:endParaRPr>
          </a:p>
          <a:p>
            <a:pPr marL="343080" indent="-342360">
              <a:lnSpc>
                <a:spcPct val="150000"/>
              </a:lnSpc>
              <a:buClr>
                <a:srgbClr val="000000"/>
              </a:buClr>
              <a:buFont typeface="StarSymbol"/>
              <a:buAutoNum type="arabicPlain" startAt="7"/>
            </a:pPr>
            <a:r>
              <a:rPr lang="en-IN" sz="1800" b="0" strike="noStrike" spc="-1">
                <a:solidFill>
                  <a:srgbClr val="000000"/>
                </a:solidFill>
                <a:latin typeface="Lucida Bright"/>
                <a:ea typeface="DejaVu Sans"/>
              </a:rPr>
              <a:t>        All permissions: 4 (read) + 2 (write) + 1 (execute) = 7	rwx</a:t>
            </a:r>
            <a:endParaRPr lang="en-IN" sz="1800" b="0" strike="noStrike" spc="-1">
              <a:latin typeface="Arial"/>
            </a:endParaRPr>
          </a:p>
          <a:p>
            <a:pPr marL="343080" indent="-342360">
              <a:lnSpc>
                <a:spcPct val="150000"/>
              </a:lnSpc>
            </a:pPr>
            <a:endParaRPr lang="en-IN" sz="1800" b="0" strike="noStrike" spc="-1">
              <a:latin typeface="Arial"/>
            </a:endParaRPr>
          </a:p>
        </p:txBody>
      </p:sp>
      <p:sp>
        <p:nvSpPr>
          <p:cNvPr id="292"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Security by file permissions</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875330C-0F75-4C6B-8176-92C0A46D59F1}" type="slidenum">
              <a:rPr lang="en-IN" sz="1200" b="0" strike="noStrike" spc="-1">
                <a:solidFill>
                  <a:srgbClr val="8B8B8B"/>
                </a:solidFill>
                <a:latin typeface="Arial"/>
                <a:ea typeface="DejaVu Sans"/>
              </a:rPr>
              <a:pPr algn="r">
                <a:lnSpc>
                  <a:spcPct val="100000"/>
                </a:lnSpc>
              </a:pPr>
              <a:t>27</a:t>
            </a:fld>
            <a:endParaRPr lang="en-IN" sz="1200" b="0" strike="noStrike" spc="-1">
              <a:latin typeface="Arial"/>
            </a:endParaRPr>
          </a:p>
        </p:txBody>
      </p:sp>
      <p:sp>
        <p:nvSpPr>
          <p:cNvPr id="294" name="CustomShape 2"/>
          <p:cNvSpPr/>
          <p:nvPr/>
        </p:nvSpPr>
        <p:spPr>
          <a:xfrm>
            <a:off x="0" y="838080"/>
            <a:ext cx="9143280" cy="6262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Here's an example using testfile. Running ls -1 on testfile shows that the file's permissions are as follows: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-rwxrwxr--  1 root   users 1024  Nov 2 00:10  testfile</a:t>
            </a:r>
            <a:r>
              <a:rPr lang="en-IN" sz="1800" b="0" strike="noStrike" spc="-1">
                <a:solidFill>
                  <a:srgbClr val="000000"/>
                </a:solidFill>
                <a:latin typeface="Lucida Bright"/>
                <a:ea typeface="DejaVu Sans"/>
              </a:rPr>
              <a: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Then each example chmod command from the preceding table is run on testfile, followed by ls -l so you can see the permission changes: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 chmod 755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a:t>
            </a:r>
            <a:r>
              <a:rPr lang="en-IN" sz="1800" b="1" strike="noStrike" spc="-1">
                <a:solidFill>
                  <a:srgbClr val="000000"/>
                </a:solidFill>
                <a:latin typeface="Lucida Bright"/>
                <a:ea typeface="DejaVu Sans"/>
              </a:rPr>
              <a:t>rwxr-xr-x  1 root   users 1024  Nov 2 00:10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$chmod 743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-rwxr---wx  1 root   users 1024  Nov 2 00:10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$chmod 043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$ls -l testfile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----r---wx  1 root   users 1024  Nov 2 00:10  testfile</a:t>
            </a:r>
            <a:r>
              <a:rPr lang="en-IN" sz="1800" b="0" strike="noStrike" spc="-1">
                <a:solidFill>
                  <a:srgbClr val="000000"/>
                </a:solidFill>
                <a:latin typeface="Lucida Bright"/>
                <a:ea typeface="DejaVu Sans"/>
              </a:rPr>
              <a:t> </a:t>
            </a:r>
            <a:endParaRPr lang="en-IN" sz="1800" b="0" strike="noStrike" spc="-1">
              <a:latin typeface="Arial"/>
            </a:endParaRPr>
          </a:p>
        </p:txBody>
      </p:sp>
      <p:sp>
        <p:nvSpPr>
          <p:cNvPr id="295"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Security by file permissions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20F849C-9651-4B4F-B3B7-16B0CF81ECE6}" type="slidenum">
              <a:rPr lang="en-IN" sz="1200" b="0" strike="noStrike" spc="-1">
                <a:solidFill>
                  <a:srgbClr val="8B8B8B"/>
                </a:solidFill>
                <a:latin typeface="Arial"/>
                <a:ea typeface="DejaVu Sans"/>
              </a:rPr>
              <a:pPr algn="r">
                <a:lnSpc>
                  <a:spcPct val="100000"/>
                </a:lnSpc>
              </a:pPr>
              <a:t>28</a:t>
            </a:fld>
            <a:endParaRPr lang="en-IN" sz="1200" b="0" strike="noStrike" spc="-1">
              <a:latin typeface="Arial"/>
            </a:endParaRPr>
          </a:p>
        </p:txBody>
      </p:sp>
      <p:sp>
        <p:nvSpPr>
          <p:cNvPr id="297"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98" name="CustomShape 3"/>
          <p:cNvSpPr/>
          <p:nvPr/>
        </p:nvSpPr>
        <p:spPr>
          <a:xfrm>
            <a:off x="0" y="838080"/>
            <a:ext cx="9143280" cy="585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latin typeface="Lucida Bright"/>
                <a:ea typeface="DejaVu Sans"/>
              </a:rPr>
              <a:t>Changing Owners and Groups: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While creating an account on Unix, it assigns a owner ID and a group ID to each user. All the permissions mentioned above are also assigned based on Owner and Groups.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Two commands are available to change the owner and the group of files:</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chown:</a:t>
            </a:r>
            <a:r>
              <a:rPr lang="en-IN" sz="1800" b="0" strike="noStrike" spc="-1">
                <a:solidFill>
                  <a:srgbClr val="000000"/>
                </a:solidFill>
                <a:latin typeface="Lucida Bright"/>
                <a:ea typeface="DejaVu Sans"/>
              </a:rPr>
              <a:t> The chown command stands for "change owner" and is used to change the owner of a file.</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chgrp:</a:t>
            </a:r>
            <a:r>
              <a:rPr lang="en-IN" sz="1800" b="0" strike="noStrike" spc="-1">
                <a:solidFill>
                  <a:srgbClr val="000000"/>
                </a:solidFill>
                <a:latin typeface="Lucida Bright"/>
                <a:ea typeface="DejaVu Sans"/>
              </a:rPr>
              <a:t> The chgrp command stands for "change group" and is used to change the group of  file.</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Changing Ownership:</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The chown command changes the ownership of a file. The basic syntax is as follows: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chown user filelist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The value of user can be either the name of a user on the system or the user id (uid) of a user on the system.</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Following example:</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chown root1 testfile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Changes the owner of the given file to the user </a:t>
            </a:r>
            <a:r>
              <a:rPr lang="en-IN" sz="1800" b="1" strike="noStrike" spc="-1">
                <a:solidFill>
                  <a:srgbClr val="000000"/>
                </a:solidFill>
                <a:latin typeface="Lucida Bright"/>
                <a:ea typeface="DejaVu Sans"/>
              </a:rPr>
              <a:t>root1</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NOTE:</a:t>
            </a:r>
            <a:r>
              <a:rPr lang="en-IN" sz="1800" b="0" strike="noStrike" spc="-1">
                <a:solidFill>
                  <a:srgbClr val="000000"/>
                </a:solidFill>
                <a:latin typeface="Lucida Bright"/>
                <a:ea typeface="DejaVu Sans"/>
              </a:rPr>
              <a:t> The super user, root, has the unrestricted capability to change the ownership of a any file but normal users can change only the owner of files they own.</a:t>
            </a:r>
            <a:endParaRPr lang="en-IN" sz="1800" b="0" strike="noStrike" spc="-1">
              <a:latin typeface="Arial"/>
            </a:endParaRPr>
          </a:p>
        </p:txBody>
      </p:sp>
      <p:sp>
        <p:nvSpPr>
          <p:cNvPr id="299"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Security by file permissions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0" y="838080"/>
            <a:ext cx="9143280" cy="528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buClr>
                <a:srgbClr val="000000"/>
              </a:buClr>
              <a:buFont typeface="Arial"/>
              <a:buChar char="•"/>
            </a:pPr>
            <a:r>
              <a:rPr lang="en-IN" sz="1800" b="1" strike="noStrike" spc="-1" dirty="0">
                <a:solidFill>
                  <a:srgbClr val="000000"/>
                </a:solidFill>
                <a:latin typeface="Lucida Bright"/>
                <a:ea typeface="DejaVu Sans"/>
              </a:rPr>
              <a:t>Changing Group Ownership:</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The </a:t>
            </a:r>
            <a:r>
              <a:rPr lang="en-IN" sz="1800" b="0" strike="noStrike" spc="-1" dirty="0" err="1">
                <a:solidFill>
                  <a:srgbClr val="000000"/>
                </a:solidFill>
                <a:latin typeface="Lucida Bright"/>
                <a:ea typeface="DejaVu Sans"/>
              </a:rPr>
              <a:t>chrgp</a:t>
            </a:r>
            <a:r>
              <a:rPr lang="en-IN" sz="1800" b="0" strike="noStrike" spc="-1" dirty="0">
                <a:solidFill>
                  <a:srgbClr val="000000"/>
                </a:solidFill>
                <a:latin typeface="Lucida Bright"/>
                <a:ea typeface="DejaVu Sans"/>
              </a:rPr>
              <a:t> command changes the group ownership of a file. The basic syntax is as follows:</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 </a:t>
            </a:r>
            <a:r>
              <a:rPr lang="en-IN" sz="1800" b="0" strike="noStrike" spc="-1" dirty="0" err="1">
                <a:solidFill>
                  <a:srgbClr val="000000"/>
                </a:solidFill>
                <a:latin typeface="Lucida Bright"/>
                <a:ea typeface="DejaVu Sans"/>
              </a:rPr>
              <a:t>chgrp</a:t>
            </a:r>
            <a:r>
              <a:rPr lang="en-IN" sz="1800" b="0" strike="noStrike" spc="-1" dirty="0">
                <a:solidFill>
                  <a:srgbClr val="000000"/>
                </a:solidFill>
                <a:latin typeface="Lucida Bright"/>
                <a:ea typeface="DejaVu Sans"/>
              </a:rPr>
              <a:t> group </a:t>
            </a:r>
            <a:r>
              <a:rPr lang="en-IN" sz="1800" b="0" strike="noStrike" spc="-1" dirty="0" err="1">
                <a:solidFill>
                  <a:srgbClr val="000000"/>
                </a:solidFill>
                <a:latin typeface="Lucida Bright"/>
                <a:ea typeface="DejaVu Sans"/>
              </a:rPr>
              <a:t>filelist</a:t>
            </a:r>
            <a:r>
              <a:rPr lang="en-IN" sz="1800" b="0" strike="noStrike" spc="-1" dirty="0">
                <a:solidFill>
                  <a:srgbClr val="000000"/>
                </a:solidFill>
                <a:latin typeface="Lucida Bright"/>
                <a:ea typeface="DejaVu Sans"/>
              </a:rPr>
              <a:t> 	The value of group can be the name of a </a:t>
            </a:r>
            <a:r>
              <a:rPr lang="en-IN" sz="1800" b="0" strike="noStrike" spc="-1" dirty="0" smtClean="0">
                <a:solidFill>
                  <a:srgbClr val="000000"/>
                </a:solidFill>
                <a:latin typeface="Lucida Bright"/>
                <a:ea typeface="DejaVu Sans"/>
              </a:rPr>
              <a:t>group </a:t>
            </a:r>
            <a:r>
              <a:rPr lang="en-IN" sz="1800" b="0" strike="noStrike" spc="-1" dirty="0">
                <a:solidFill>
                  <a:srgbClr val="000000"/>
                </a:solidFill>
                <a:latin typeface="Lucida Bright"/>
                <a:ea typeface="DejaVu Sans"/>
              </a:rPr>
              <a:t>on the system or the group ID (GID) of a group on the system.</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Following example:</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 </a:t>
            </a:r>
            <a:r>
              <a:rPr lang="en-IN" sz="1800" b="0" strike="noStrike" spc="-1" dirty="0" err="1">
                <a:solidFill>
                  <a:srgbClr val="000000"/>
                </a:solidFill>
                <a:latin typeface="Lucida Bright"/>
                <a:ea typeface="DejaVu Sans"/>
              </a:rPr>
              <a:t>chgrp</a:t>
            </a:r>
            <a:r>
              <a:rPr lang="en-IN" sz="1800" b="0" strike="noStrike" spc="-1" dirty="0">
                <a:solidFill>
                  <a:srgbClr val="000000"/>
                </a:solidFill>
                <a:latin typeface="Lucida Bright"/>
                <a:ea typeface="DejaVu Sans"/>
              </a:rPr>
              <a:t> special </a:t>
            </a:r>
            <a:r>
              <a:rPr lang="en-IN" sz="1800" b="0" strike="noStrike" spc="-1" dirty="0" err="1">
                <a:solidFill>
                  <a:srgbClr val="000000"/>
                </a:solidFill>
                <a:latin typeface="Lucida Bright"/>
                <a:ea typeface="DejaVu Sans"/>
              </a:rPr>
              <a:t>testfile</a:t>
            </a:r>
            <a:r>
              <a:rPr lang="en-IN" sz="1800" b="0" strike="noStrike" spc="-1" dirty="0">
                <a:solidFill>
                  <a:srgbClr val="000000"/>
                </a:solidFill>
                <a:latin typeface="Lucida Bright"/>
                <a:ea typeface="DejaVu Sans"/>
              </a:rPr>
              <a:t> </a:t>
            </a:r>
            <a:endParaRPr lang="en-IN" sz="1800" b="0" strike="noStrike" spc="-1" dirty="0">
              <a:latin typeface="Arial"/>
            </a:endParaRPr>
          </a:p>
          <a:p>
            <a:pPr marL="343080" indent="-342360">
              <a:lnSpc>
                <a:spcPct val="150000"/>
              </a:lnSpc>
              <a:spcBef>
                <a:spcPts val="360"/>
              </a:spcBef>
              <a:buClr>
                <a:srgbClr val="000000"/>
              </a:buClr>
              <a:buFont typeface="Arial"/>
              <a:buChar char="•"/>
            </a:pPr>
            <a:r>
              <a:rPr lang="en-IN" sz="1800" b="0" strike="noStrike" spc="-1" dirty="0">
                <a:solidFill>
                  <a:srgbClr val="000000"/>
                </a:solidFill>
                <a:latin typeface="Lucida Bright"/>
                <a:ea typeface="DejaVu Sans"/>
              </a:rPr>
              <a:t>Changes the group of the given file to </a:t>
            </a:r>
            <a:r>
              <a:rPr lang="en-IN" sz="1800" b="1" strike="noStrike" spc="-1" dirty="0">
                <a:solidFill>
                  <a:srgbClr val="000000"/>
                </a:solidFill>
                <a:latin typeface="Lucida Bright"/>
                <a:ea typeface="DejaVu Sans"/>
              </a:rPr>
              <a:t>special</a:t>
            </a:r>
            <a:r>
              <a:rPr lang="en-IN" sz="1800" b="0" strike="noStrike" spc="-1" dirty="0">
                <a:solidFill>
                  <a:srgbClr val="000000"/>
                </a:solidFill>
                <a:latin typeface="Lucida Bright"/>
                <a:ea typeface="DejaVu Sans"/>
              </a:rPr>
              <a:t> group.</a:t>
            </a:r>
            <a:endParaRPr lang="en-IN" sz="1800" b="0" strike="noStrike" spc="-1" dirty="0">
              <a:latin typeface="Arial"/>
            </a:endParaRPr>
          </a:p>
          <a:p>
            <a:pPr>
              <a:lnSpc>
                <a:spcPct val="150000"/>
              </a:lnSpc>
              <a:spcBef>
                <a:spcPts val="360"/>
              </a:spcBef>
            </a:pPr>
            <a:endParaRPr lang="en-IN" sz="1800" b="0" strike="noStrike" spc="-1" dirty="0">
              <a:latin typeface="Arial"/>
            </a:endParaRPr>
          </a:p>
        </p:txBody>
      </p:sp>
      <p:sp>
        <p:nvSpPr>
          <p:cNvPr id="301"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C18125B-C463-48D4-8B69-5DF05661088C}" type="slidenum">
              <a:rPr lang="en-IN" sz="1200" b="0" strike="noStrike" spc="-1">
                <a:solidFill>
                  <a:srgbClr val="8B8B8B"/>
                </a:solidFill>
                <a:latin typeface="Arial"/>
                <a:ea typeface="DejaVu Sans"/>
              </a:rPr>
              <a:pPr algn="r">
                <a:lnSpc>
                  <a:spcPct val="100000"/>
                </a:lnSpc>
              </a:pPr>
              <a:t>29</a:t>
            </a:fld>
            <a:endParaRPr lang="en-IN" sz="1200" b="0" strike="noStrike" spc="-1">
              <a:latin typeface="Arial"/>
            </a:endParaRPr>
          </a:p>
        </p:txBody>
      </p:sp>
      <p:sp>
        <p:nvSpPr>
          <p:cNvPr id="302" name="Line 3"/>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03"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Security by file permissions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7484D03-F7EC-4A95-9817-922F07395283}" type="slidenum">
              <a:rPr lang="en-IN" sz="1200" b="0" strike="noStrike" spc="-1">
                <a:solidFill>
                  <a:srgbClr val="8B8B8B"/>
                </a:solidFill>
                <a:latin typeface="Arial"/>
                <a:ea typeface="DejaVu Sans"/>
              </a:rPr>
              <a:pPr algn="r">
                <a:lnSpc>
                  <a:spcPct val="100000"/>
                </a:lnSpc>
              </a:pPr>
              <a:t>3</a:t>
            </a:fld>
            <a:endParaRPr lang="en-IN" sz="1200" b="0" strike="noStrike" spc="-1">
              <a:latin typeface="Arial"/>
            </a:endParaRPr>
          </a:p>
        </p:txBody>
      </p:sp>
      <p:sp>
        <p:nvSpPr>
          <p:cNvPr id="209"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10" name="CustomShape 3"/>
          <p:cNvSpPr/>
          <p:nvPr/>
        </p:nvSpPr>
        <p:spPr>
          <a:xfrm>
            <a:off x="304920" y="914400"/>
            <a:ext cx="8228880" cy="6032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7760" indent="-347040">
              <a:lnSpc>
                <a:spcPct val="100000"/>
              </a:lnSpc>
              <a:spcAft>
                <a:spcPts val="1199"/>
              </a:spcAft>
            </a:pPr>
            <a:r>
              <a:rPr lang="en-IN" sz="1800" b="0" strike="noStrike" spc="-1">
                <a:solidFill>
                  <a:srgbClr val="000000"/>
                </a:solidFill>
                <a:latin typeface="Lucida Bright"/>
                <a:ea typeface="DejaVu Sans"/>
              </a:rPr>
              <a:t>File handling Utilities can be classified  in to following categories They are ,</a:t>
            </a:r>
            <a:endParaRPr lang="en-IN" sz="1800" b="0" strike="noStrike" spc="-1">
              <a:latin typeface="Arial"/>
            </a:endParaRPr>
          </a:p>
          <a:p>
            <a:pPr marL="347760" indent="-347040">
              <a:lnSpc>
                <a:spcPct val="100000"/>
              </a:lnSpc>
              <a:spcAft>
                <a:spcPts val="1199"/>
              </a:spcAft>
              <a:buClr>
                <a:srgbClr val="000000"/>
              </a:buClr>
              <a:buFont typeface="StarSymbol"/>
              <a:buAutoNum type="arabicParenR"/>
            </a:pPr>
            <a:r>
              <a:rPr lang="en-IN" sz="1800" b="0" strike="noStrike" spc="-1">
                <a:solidFill>
                  <a:srgbClr val="000000"/>
                </a:solidFill>
                <a:latin typeface="Lucida Bright"/>
                <a:ea typeface="DejaVu Sans"/>
              </a:rPr>
              <a:t>File creating and deleting </a:t>
            </a:r>
            <a:endParaRPr lang="en-IN" sz="1800" b="0" strike="noStrike" spc="-1">
              <a:latin typeface="Arial"/>
            </a:endParaRPr>
          </a:p>
          <a:p>
            <a:pPr marL="347760" indent="-347040">
              <a:lnSpc>
                <a:spcPct val="100000"/>
              </a:lnSpc>
              <a:spcAft>
                <a:spcPts val="1199"/>
              </a:spcAft>
              <a:buClr>
                <a:srgbClr val="000000"/>
              </a:buClr>
              <a:buFont typeface="StarSymbol"/>
              <a:buAutoNum type="arabicParenR"/>
            </a:pPr>
            <a:r>
              <a:rPr lang="en-IN" sz="1800" b="0" strike="noStrike" spc="-1">
                <a:solidFill>
                  <a:srgbClr val="000000"/>
                </a:solidFill>
                <a:latin typeface="Lucida Bright"/>
                <a:ea typeface="DejaVu Sans"/>
              </a:rPr>
              <a:t>File naming or renaming</a:t>
            </a:r>
            <a:endParaRPr lang="en-IN" sz="1800" b="0" strike="noStrike" spc="-1">
              <a:latin typeface="Arial"/>
            </a:endParaRPr>
          </a:p>
          <a:p>
            <a:pPr marL="347760" indent="-347040">
              <a:lnSpc>
                <a:spcPct val="100000"/>
              </a:lnSpc>
              <a:spcAft>
                <a:spcPts val="1199"/>
              </a:spcAft>
              <a:buClr>
                <a:srgbClr val="000000"/>
              </a:buClr>
              <a:buFont typeface="StarSymbol"/>
              <a:buAutoNum type="arabicParenR"/>
            </a:pPr>
            <a:r>
              <a:rPr lang="en-IN" sz="1800" b="0" strike="noStrike" spc="-1">
                <a:solidFill>
                  <a:srgbClr val="000000"/>
                </a:solidFill>
                <a:latin typeface="Lucida Bright"/>
                <a:ea typeface="DejaVu Sans"/>
              </a:rPr>
              <a:t>Editing files</a:t>
            </a:r>
            <a:endParaRPr lang="en-IN" sz="1800" b="0" strike="noStrike" spc="-1">
              <a:latin typeface="Arial"/>
            </a:endParaRPr>
          </a:p>
          <a:p>
            <a:pPr marL="347760" indent="-347040">
              <a:lnSpc>
                <a:spcPct val="100000"/>
              </a:lnSpc>
              <a:spcAft>
                <a:spcPts val="1199"/>
              </a:spcAft>
              <a:buClr>
                <a:srgbClr val="000000"/>
              </a:buClr>
              <a:buFont typeface="StarSymbol"/>
              <a:buAutoNum type="arabicParenR"/>
            </a:pPr>
            <a:r>
              <a:rPr lang="en-IN" sz="1800" b="0" strike="noStrike" spc="-1">
                <a:solidFill>
                  <a:srgbClr val="000000"/>
                </a:solidFill>
                <a:latin typeface="Lucida Bright"/>
                <a:ea typeface="DejaVu Sans"/>
              </a:rPr>
              <a:t>File access permissions</a:t>
            </a:r>
            <a:endParaRPr lang="en-IN" sz="1800" b="0" strike="noStrike" spc="-1">
              <a:latin typeface="Arial"/>
            </a:endParaRPr>
          </a:p>
          <a:p>
            <a:pPr marL="347760" indent="-347040">
              <a:lnSpc>
                <a:spcPct val="100000"/>
              </a:lnSpc>
              <a:spcAft>
                <a:spcPts val="1199"/>
              </a:spcAft>
            </a:pPr>
            <a:endParaRPr lang="en-IN" sz="1800" b="0" strike="noStrike" spc="-1">
              <a:latin typeface="Arial"/>
            </a:endParaRPr>
          </a:p>
          <a:p>
            <a:pPr marL="347760" indent="-347040">
              <a:lnSpc>
                <a:spcPct val="100000"/>
              </a:lnSpc>
              <a:spcAft>
                <a:spcPts val="1199"/>
              </a:spcAft>
            </a:pPr>
            <a:r>
              <a:rPr lang="en-IN" sz="1800" b="0" strike="noStrike" spc="-1">
                <a:solidFill>
                  <a:srgbClr val="FF0000"/>
                </a:solidFill>
                <a:latin typeface="Lucida Bright"/>
                <a:ea typeface="DejaVu Sans"/>
              </a:rPr>
              <a:t>1) File creating and deleting </a:t>
            </a:r>
            <a:endParaRPr lang="en-IN" sz="1800" b="0" strike="noStrike" spc="-1">
              <a:latin typeface="Arial"/>
            </a:endParaRPr>
          </a:p>
          <a:p>
            <a:pPr marL="347760" indent="-347040">
              <a:lnSpc>
                <a:spcPct val="100000"/>
              </a:lnSpc>
              <a:spcAft>
                <a:spcPts val="1199"/>
              </a:spcAft>
            </a:pPr>
            <a:r>
              <a:rPr lang="en-IN" sz="1800" b="0" strike="noStrike" spc="-1">
                <a:solidFill>
                  <a:srgbClr val="000000"/>
                </a:solidFill>
                <a:latin typeface="Lucida Bright"/>
                <a:ea typeface="DejaVu Sans"/>
              </a:rPr>
              <a:t>Commands for creating and deleting the files are cat and rm respectively.</a:t>
            </a:r>
            <a:endParaRPr lang="en-IN" sz="1800" b="0" strike="noStrike" spc="-1">
              <a:latin typeface="Arial"/>
            </a:endParaRPr>
          </a:p>
          <a:p>
            <a:pPr marL="347760" indent="-347040">
              <a:lnSpc>
                <a:spcPct val="100000"/>
              </a:lnSpc>
              <a:spcAft>
                <a:spcPts val="1199"/>
              </a:spcAft>
            </a:pPr>
            <a:r>
              <a:rPr lang="en-IN" sz="1800" b="0" strike="noStrike" spc="-1">
                <a:solidFill>
                  <a:srgbClr val="000000"/>
                </a:solidFill>
                <a:latin typeface="Lucida Bright"/>
                <a:ea typeface="DejaVu Sans"/>
              </a:rPr>
              <a:t>Creating: $ cat &gt; file1</a:t>
            </a:r>
            <a:endParaRPr lang="en-IN" sz="1800" b="0" strike="noStrike" spc="-1">
              <a:latin typeface="Arial"/>
            </a:endParaRPr>
          </a:p>
          <a:p>
            <a:pPr marL="347760" indent="-347040">
              <a:lnSpc>
                <a:spcPct val="100000"/>
              </a:lnSpc>
              <a:spcAft>
                <a:spcPts val="1199"/>
              </a:spcAft>
            </a:pPr>
            <a:r>
              <a:rPr lang="en-IN" sz="1800" b="0" strike="noStrike" spc="-1">
                <a:solidFill>
                  <a:srgbClr val="000000"/>
                </a:solidFill>
                <a:latin typeface="Lucida Bright"/>
                <a:ea typeface="DejaVu Sans"/>
              </a:rPr>
              <a:t>Enter your text</a:t>
            </a:r>
            <a:endParaRPr lang="en-IN" sz="1800" b="0" strike="noStrike" spc="-1">
              <a:latin typeface="Arial"/>
            </a:endParaRPr>
          </a:p>
          <a:p>
            <a:pPr marL="347760" indent="-347040">
              <a:lnSpc>
                <a:spcPct val="100000"/>
              </a:lnSpc>
              <a:spcAft>
                <a:spcPts val="1199"/>
              </a:spcAft>
            </a:pPr>
            <a:r>
              <a:rPr lang="en-IN" sz="1800" b="0" strike="noStrike" spc="-1">
                <a:solidFill>
                  <a:srgbClr val="000000"/>
                </a:solidFill>
                <a:latin typeface="Lucida Bright"/>
                <a:ea typeface="DejaVu Sans"/>
              </a:rPr>
              <a:t>Ctrl+d</a:t>
            </a:r>
            <a:endParaRPr lang="en-IN" sz="1800" b="0" strike="noStrike" spc="-1">
              <a:latin typeface="Arial"/>
            </a:endParaRPr>
          </a:p>
          <a:p>
            <a:pPr marL="347760" indent="-347040">
              <a:lnSpc>
                <a:spcPct val="100000"/>
              </a:lnSpc>
              <a:spcAft>
                <a:spcPts val="1199"/>
              </a:spcAft>
            </a:pPr>
            <a:r>
              <a:rPr lang="en-IN" sz="1800" b="0" strike="noStrike" spc="-1">
                <a:solidFill>
                  <a:srgbClr val="000000"/>
                </a:solidFill>
                <a:latin typeface="Lucida Bright"/>
                <a:ea typeface="DejaVu Sans"/>
              </a:rPr>
              <a:t>The file1 has been created</a:t>
            </a:r>
            <a:endParaRPr lang="en-IN" sz="1800" b="0" strike="noStrike" spc="-1">
              <a:latin typeface="Arial"/>
            </a:endParaRPr>
          </a:p>
          <a:p>
            <a:pPr marL="347760" indent="-347040">
              <a:lnSpc>
                <a:spcPct val="100000"/>
              </a:lnSpc>
              <a:spcAft>
                <a:spcPts val="1199"/>
              </a:spcAft>
            </a:pPr>
            <a:endParaRPr lang="en-IN" sz="1800" b="0" strike="noStrike" spc="-1">
              <a:latin typeface="Arial"/>
            </a:endParaRPr>
          </a:p>
        </p:txBody>
      </p:sp>
      <p:sp>
        <p:nvSpPr>
          <p:cNvPr id="211" name="CustomShape 4"/>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File Handling Utilities</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456800" y="184320"/>
            <a:ext cx="229320" cy="1002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t/>
            </a:r>
            <a:br/>
            <a:endParaRPr lang="en-IN" sz="1800" b="0" strike="noStrike" spc="-1">
              <a:latin typeface="Arial"/>
            </a:endParaRPr>
          </a:p>
          <a:p>
            <a:pPr>
              <a:lnSpc>
                <a:spcPct val="100000"/>
              </a:lnSpc>
            </a:pPr>
            <a:r>
              <a:rPr lang="en-IN" sz="1200" b="0" strike="noStrike" spc="-1">
                <a:solidFill>
                  <a:srgbClr val="000000"/>
                </a:solidFill>
                <a:latin typeface="Verdana"/>
                <a:ea typeface="DejaVu Sans"/>
              </a:rPr>
              <a:t> </a:t>
            </a:r>
            <a:endParaRPr lang="en-IN" sz="1200" b="0" strike="noStrike" spc="-1">
              <a:latin typeface="Arial"/>
            </a:endParaRPr>
          </a:p>
          <a:p>
            <a:pPr>
              <a:lnSpc>
                <a:spcPct val="100000"/>
              </a:lnSpc>
            </a:pPr>
            <a:endParaRPr lang="en-IN" sz="1200" b="0" strike="noStrike" spc="-1">
              <a:latin typeface="Arial"/>
            </a:endParaRPr>
          </a:p>
        </p:txBody>
      </p:sp>
      <p:sp>
        <p:nvSpPr>
          <p:cNvPr id="305" name="CustomShape 2"/>
          <p:cNvSpPr/>
          <p:nvPr/>
        </p:nvSpPr>
        <p:spPr>
          <a:xfrm>
            <a:off x="152280" y="838080"/>
            <a:ext cx="8762400" cy="461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dirty="0" err="1">
                <a:solidFill>
                  <a:srgbClr val="000000"/>
                </a:solidFill>
                <a:latin typeface="Lucida Bright"/>
                <a:ea typeface="DejaVu Sans"/>
              </a:rPr>
              <a:t>ps</a:t>
            </a:r>
            <a:r>
              <a:rPr lang="en-IN" sz="1800" b="0" strike="noStrike" spc="-1" dirty="0">
                <a:solidFill>
                  <a:srgbClr val="000000"/>
                </a:solidFill>
                <a:latin typeface="Lucida Bright"/>
                <a:ea typeface="DejaVu Sans"/>
              </a:rPr>
              <a:t> COMMAND: </a:t>
            </a:r>
            <a:endParaRPr lang="en-IN" sz="1800" b="0" strike="noStrike" spc="-1" dirty="0">
              <a:latin typeface="Arial"/>
            </a:endParaRPr>
          </a:p>
          <a:p>
            <a:pPr>
              <a:lnSpc>
                <a:spcPct val="150000"/>
              </a:lnSpc>
            </a:pPr>
            <a:r>
              <a:rPr lang="en-IN" sz="1800" b="0" strike="noStrike" spc="-1" dirty="0" err="1">
                <a:solidFill>
                  <a:srgbClr val="000000"/>
                </a:solidFill>
                <a:latin typeface="Lucida Bright"/>
                <a:ea typeface="DejaVu Sans"/>
              </a:rPr>
              <a:t>ps</a:t>
            </a:r>
            <a:r>
              <a:rPr lang="en-IN" sz="1800" b="0" strike="noStrike" spc="-1" dirty="0">
                <a:solidFill>
                  <a:srgbClr val="000000"/>
                </a:solidFill>
                <a:latin typeface="Lucida Bright"/>
                <a:ea typeface="DejaVu Sans"/>
              </a:rPr>
              <a:t> command is used to report the process status. </a:t>
            </a:r>
            <a:r>
              <a:rPr lang="en-IN" sz="1800" b="0" strike="noStrike" spc="-1" dirty="0" err="1">
                <a:solidFill>
                  <a:srgbClr val="000000"/>
                </a:solidFill>
                <a:latin typeface="Lucida Bright"/>
                <a:ea typeface="DejaVu Sans"/>
              </a:rPr>
              <a:t>ps</a:t>
            </a:r>
            <a:r>
              <a:rPr lang="en-IN" sz="1800" b="0" strike="noStrike" spc="-1" dirty="0">
                <a:solidFill>
                  <a:srgbClr val="000000"/>
                </a:solidFill>
                <a:latin typeface="Lucida Bright"/>
                <a:ea typeface="DejaVu Sans"/>
              </a:rPr>
              <a:t> is the short name for Process Status.</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SYNTAX: The Syntax is </a:t>
            </a:r>
            <a:r>
              <a:rPr lang="en-IN" sz="1800" b="0" strike="noStrike" spc="-1" dirty="0" err="1">
                <a:solidFill>
                  <a:srgbClr val="000000"/>
                </a:solidFill>
                <a:latin typeface="Lucida Bright"/>
                <a:ea typeface="DejaVu Sans"/>
              </a:rPr>
              <a:t>ps</a:t>
            </a:r>
            <a:r>
              <a:rPr lang="en-IN" sz="1800" b="0" strike="noStrike" spc="-1" dirty="0">
                <a:solidFill>
                  <a:srgbClr val="000000"/>
                </a:solidFill>
                <a:latin typeface="Lucida Bright"/>
                <a:ea typeface="DejaVu Sans"/>
              </a:rPr>
              <a:t> [options]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OPTIONS: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-e 	List information about every process now running.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-f 	Generates a full listing.</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–u	 option followed by user-id displays the processes owned by 	the user-id.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-l 	Generate a long listing. 	</a:t>
            </a:r>
            <a:endParaRPr lang="en-IN" sz="1800" b="0" strike="noStrike" spc="-1" dirty="0" smtClean="0">
              <a:solidFill>
                <a:srgbClr val="000000"/>
              </a:solidFill>
              <a:latin typeface="Lucida Bright"/>
              <a:ea typeface="DejaVu Sans"/>
            </a:endParaRPr>
          </a:p>
          <a:p>
            <a:pPr>
              <a:lnSpc>
                <a:spcPct val="150000"/>
              </a:lnSpc>
            </a:pPr>
            <a:endParaRPr lang="en-IN" sz="1800" b="0" strike="noStrike" spc="-1" dirty="0" smtClean="0">
              <a:solidFill>
                <a:srgbClr val="000000"/>
              </a:solidFill>
              <a:latin typeface="Lucida Bright"/>
            </a:endParaRPr>
          </a:p>
          <a:p>
            <a:pPr>
              <a:lnSpc>
                <a:spcPct val="150000"/>
              </a:lnSpc>
              <a:buFont typeface="Arial" pitchFamily="34" charset="0"/>
              <a:buChar char="•"/>
            </a:pPr>
            <a:r>
              <a:rPr lang="en-IN" spc="-1" dirty="0" smtClean="0">
                <a:solidFill>
                  <a:srgbClr val="000000"/>
                </a:solidFill>
                <a:latin typeface="Lucida Bright"/>
              </a:rPr>
              <a:t> To know the process ID of the process</a:t>
            </a:r>
          </a:p>
          <a:p>
            <a:pPr>
              <a:lnSpc>
                <a:spcPct val="150000"/>
              </a:lnSpc>
            </a:pPr>
            <a:r>
              <a:rPr lang="en-IN" spc="-1" dirty="0" smtClean="0">
                <a:solidFill>
                  <a:srgbClr val="000000"/>
                </a:solidFill>
                <a:latin typeface="Lucida Bright"/>
              </a:rPr>
              <a:t>	$ </a:t>
            </a:r>
            <a:r>
              <a:rPr lang="en-IN" spc="-1" dirty="0" err="1" smtClean="0">
                <a:solidFill>
                  <a:srgbClr val="000000"/>
                </a:solidFill>
                <a:latin typeface="Lucida Bright"/>
              </a:rPr>
              <a:t>pidof</a:t>
            </a:r>
            <a:r>
              <a:rPr lang="en-IN" spc="-1" dirty="0" smtClean="0">
                <a:solidFill>
                  <a:srgbClr val="000000"/>
                </a:solidFill>
                <a:latin typeface="Lucida Bright"/>
              </a:rPr>
              <a:t> </a:t>
            </a:r>
            <a:r>
              <a:rPr lang="en-IN" spc="-1" dirty="0" err="1" smtClean="0">
                <a:solidFill>
                  <a:srgbClr val="000000"/>
                </a:solidFill>
                <a:latin typeface="Lucida Bright"/>
              </a:rPr>
              <a:t>bashee</a:t>
            </a:r>
            <a:endParaRPr lang="en-IN" spc="-1" dirty="0" smtClean="0">
              <a:solidFill>
                <a:srgbClr val="000000"/>
              </a:solidFill>
              <a:latin typeface="Lucida Bright"/>
            </a:endParaRPr>
          </a:p>
          <a:p>
            <a:pPr>
              <a:lnSpc>
                <a:spcPct val="150000"/>
              </a:lnSpc>
            </a:pPr>
            <a:r>
              <a:rPr lang="en-IN" sz="1800" b="0" strike="noStrike" spc="-1" dirty="0" smtClean="0">
                <a:solidFill>
                  <a:srgbClr val="000000"/>
                </a:solidFill>
                <a:latin typeface="Lucida Bright"/>
              </a:rPr>
              <a:t>               24157</a:t>
            </a:r>
          </a:p>
          <a:p>
            <a:pPr>
              <a:lnSpc>
                <a:spcPct val="150000"/>
              </a:lnSpc>
            </a:pPr>
            <a:r>
              <a:rPr lang="en-IN" spc="-1" dirty="0" smtClean="0">
                <a:solidFill>
                  <a:srgbClr val="000000"/>
                </a:solidFill>
                <a:latin typeface="Lucida Bright"/>
              </a:rPr>
              <a:t>	$</a:t>
            </a:r>
            <a:endParaRPr lang="en-IN" sz="1800" b="0" strike="noStrike" spc="-1" dirty="0">
              <a:latin typeface="Arial"/>
            </a:endParaRPr>
          </a:p>
          <a:p>
            <a:pPr>
              <a:lnSpc>
                <a:spcPct val="150000"/>
              </a:lnSpc>
            </a:pPr>
            <a:endParaRPr lang="en-IN" sz="1800" b="0" strike="noStrike" spc="-1" dirty="0">
              <a:latin typeface="Arial"/>
            </a:endParaRPr>
          </a:p>
        </p:txBody>
      </p:sp>
      <p:sp>
        <p:nvSpPr>
          <p:cNvPr id="306"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Arial"/>
                <a:ea typeface="DejaVu Sans"/>
              </a:rPr>
              <a:t>Process utilities</a:t>
            </a:r>
            <a:r>
              <a:rPr lang="en-IN" sz="4000" b="0" strike="noStrike" spc="-1">
                <a:solidFill>
                  <a:srgbClr val="000000"/>
                </a:solidFill>
                <a:latin typeface="Arial"/>
                <a:ea typeface="DejaVu Sans"/>
              </a:rPr>
              <a:t> </a:t>
            </a:r>
            <a:endParaRPr lang="en-IN" sz="4000" b="0" strike="noStrike" spc="-1">
              <a:latin typeface="Arial"/>
            </a:endParaRPr>
          </a:p>
        </p:txBody>
      </p:sp>
      <p:sp>
        <p:nvSpPr>
          <p:cNvPr id="307"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5DEEB18-94CD-4F5A-9B0A-2D641DD4AEC9}" type="slidenum">
              <a:rPr lang="en-IN" sz="1200" b="0" strike="noStrike" spc="-1">
                <a:solidFill>
                  <a:srgbClr val="8B8B8B"/>
                </a:solidFill>
                <a:latin typeface="Arial"/>
                <a:ea typeface="DejaVu Sans"/>
              </a:rPr>
              <a:pPr algn="r">
                <a:lnSpc>
                  <a:spcPct val="100000"/>
                </a:lnSpc>
              </a:pPr>
              <a:t>30</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1"/>
          <p:cNvPicPr/>
          <p:nvPr/>
        </p:nvPicPr>
        <p:blipFill>
          <a:blip r:embed="rId2"/>
          <a:stretch/>
        </p:blipFill>
        <p:spPr>
          <a:xfrm>
            <a:off x="914400" y="2057400"/>
            <a:ext cx="7162200" cy="3123360"/>
          </a:xfrm>
          <a:prstGeom prst="rect">
            <a:avLst/>
          </a:prstGeom>
          <a:ln w="9360">
            <a:noFill/>
          </a:ln>
        </p:spPr>
      </p:pic>
      <p:sp>
        <p:nvSpPr>
          <p:cNvPr id="309" name="CustomShape 1"/>
          <p:cNvSpPr/>
          <p:nvPr/>
        </p:nvSpPr>
        <p:spPr>
          <a:xfrm>
            <a:off x="0" y="581400"/>
            <a:ext cx="9143280" cy="5301000"/>
          </a:xfrm>
          <a:prstGeom prst="rect">
            <a:avLst/>
          </a:prstGeom>
          <a:ln w="9360">
            <a:noFill/>
          </a:ln>
        </p:spPr>
        <p:style>
          <a:lnRef idx="0">
            <a:scrgbClr r="0" g="0" b="0"/>
          </a:lnRef>
          <a:fillRef idx="1001">
            <a:schemeClr val="lt1"/>
          </a:fillRef>
          <a:effectRef idx="0">
            <a:scrgbClr r="0" g="0" b="0"/>
          </a:effectRef>
          <a:fontRef idx="minor"/>
        </p:style>
        <p:txBody>
          <a:bodyPr lIns="90000" tIns="45000" rIns="90000" bIns="45000" anchor="ctr"/>
          <a:lstStyle/>
          <a:p>
            <a:pPr>
              <a:lnSpc>
                <a:spcPct val="150000"/>
              </a:lnSpc>
            </a:pPr>
            <a:r>
              <a:rPr lang="en-IN" sz="1800" b="0" strike="noStrike" spc="-1">
                <a:solidFill>
                  <a:srgbClr val="000000"/>
                </a:solidFill>
                <a:latin typeface="Lucida Bright"/>
                <a:ea typeface="DejaVu Sans"/>
              </a:rPr>
              <a:t>EXAMPLE: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1. ps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Output: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PID TTY TIME CMD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2540 pts/1 00:00:00 bash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2621 pts/1 00:00:00 ps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In the above example, typing ps alone would list the current running processes.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2. ps -f </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Output: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UID 		PID 	PPID 	C 	STIME 	TTY 	TIME  	CMD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abc   		2540 	2536 	0 	15:31 	pts/1 	00:00:00 bash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xyz 		2639 	2540 	0 	15:51 	pts/1 	00:00:00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ps -f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Displays full information about currently running processes.</a:t>
            </a:r>
            <a:endParaRPr lang="en-IN" sz="1800" b="0" strike="noStrike" spc="-1">
              <a:latin typeface="Arial"/>
            </a:endParaRPr>
          </a:p>
        </p:txBody>
      </p:sp>
      <p:sp>
        <p:nvSpPr>
          <p:cNvPr id="310" name="CustomShape 2"/>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Arial"/>
                <a:ea typeface="DejaVu Sans"/>
              </a:rPr>
              <a:t>Process utilities</a:t>
            </a:r>
            <a:endParaRPr lang="en-IN" sz="4000" b="0" strike="noStrike" spc="-1">
              <a:latin typeface="Arial"/>
            </a:endParaRPr>
          </a:p>
        </p:txBody>
      </p:sp>
      <p:sp>
        <p:nvSpPr>
          <p:cNvPr id="31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FD6AA55-D56E-4496-9087-BA4A3109477F}" type="slidenum">
              <a:rPr lang="en-IN" sz="1200" b="0" strike="noStrike" spc="-1">
                <a:solidFill>
                  <a:srgbClr val="8B8B8B"/>
                </a:solidFill>
                <a:latin typeface="Arial"/>
                <a:ea typeface="DejaVu Sans"/>
              </a:rPr>
              <a:pPr algn="r">
                <a:lnSpc>
                  <a:spcPct val="100000"/>
                </a:lnSpc>
              </a:pPr>
              <a:t>31</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0" y="762120"/>
            <a:ext cx="9143280" cy="5973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who COMMAND: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who command can list the names of users currently logged in, their terminal, the time they have been logged in, and the name of the host from which they have logged in.</a:t>
            </a:r>
            <a:endParaRPr lang="en-IN" sz="1800" b="0" strike="noStrike" spc="-1">
              <a:latin typeface="Arial"/>
            </a:endParaRPr>
          </a:p>
          <a:p>
            <a:pPr>
              <a:lnSpc>
                <a:spcPct val="150000"/>
              </a:lnSpc>
            </a:pPr>
            <a:r>
              <a:rPr lang="en-IN" sz="2000" b="0" strike="noStrike" spc="-1">
                <a:solidFill>
                  <a:srgbClr val="000000"/>
                </a:solidFill>
                <a:latin typeface="Lucida Bright"/>
                <a:ea typeface="DejaVu Sans"/>
              </a:rPr>
              <a:t>SYNTAX:  who [options] [file]</a:t>
            </a:r>
            <a:endParaRPr lang="en-IN" sz="2000" b="0" strike="noStrike" spc="-1">
              <a:latin typeface="Arial"/>
            </a:endParaRPr>
          </a:p>
          <a:p>
            <a:pPr>
              <a:lnSpc>
                <a:spcPct val="150000"/>
              </a:lnSpc>
            </a:pPr>
            <a:r>
              <a:rPr lang="en-IN" sz="2000" b="0" strike="noStrike" spc="-1">
                <a:solidFill>
                  <a:srgbClr val="000000"/>
                </a:solidFill>
                <a:latin typeface="Lucida Bright"/>
                <a:ea typeface="DejaVu Sans"/>
              </a:rPr>
              <a:t>OPTIONS:</a:t>
            </a:r>
            <a:endParaRPr lang="en-IN" sz="2000" b="0" strike="noStrike" spc="-1">
              <a:latin typeface="Arial"/>
            </a:endParaRPr>
          </a:p>
          <a:p>
            <a:pPr>
              <a:lnSpc>
                <a:spcPct val="150000"/>
              </a:lnSpc>
            </a:pPr>
            <a:r>
              <a:rPr lang="en-IN" sz="2000" b="0" strike="noStrike" spc="-1">
                <a:solidFill>
                  <a:srgbClr val="000000"/>
                </a:solidFill>
                <a:latin typeface="Lucida Bright"/>
                <a:ea typeface="DejaVu Sans"/>
              </a:rPr>
              <a:t>-H 	Print column headings above the output. 	</a:t>
            </a:r>
            <a:endParaRPr lang="en-IN" sz="2000" b="0" strike="noStrike" spc="-1">
              <a:latin typeface="Arial"/>
            </a:endParaRPr>
          </a:p>
          <a:p>
            <a:pPr>
              <a:lnSpc>
                <a:spcPct val="150000"/>
              </a:lnSpc>
            </a:pPr>
            <a:r>
              <a:rPr lang="en-IN" sz="2000" b="0" strike="noStrike" spc="-1">
                <a:solidFill>
                  <a:srgbClr val="000000"/>
                </a:solidFill>
                <a:latin typeface="Lucida Bright"/>
                <a:ea typeface="DejaVu Sans"/>
              </a:rPr>
              <a:t>-u	provides a detailed list</a:t>
            </a:r>
            <a:endParaRPr lang="en-IN" sz="2000" b="0" strike="noStrike" spc="-1">
              <a:latin typeface="Arial"/>
            </a:endParaRPr>
          </a:p>
          <a:p>
            <a:pPr>
              <a:lnSpc>
                <a:spcPct val="150000"/>
              </a:lnSpc>
            </a:pPr>
            <a:r>
              <a:rPr lang="en-IN" sz="2000" b="0" strike="noStrike" spc="-1">
                <a:solidFill>
                  <a:srgbClr val="000000"/>
                </a:solidFill>
                <a:latin typeface="Lucida Bright"/>
                <a:ea typeface="DejaVu Sans"/>
              </a:rPr>
              <a:t>EXAMPLE: </a:t>
            </a:r>
            <a:endParaRPr lang="en-IN" sz="2000" b="0" strike="noStrike" spc="-1">
              <a:latin typeface="Arial"/>
            </a:endParaRPr>
          </a:p>
          <a:p>
            <a:pPr marL="457200" indent="-456480">
              <a:lnSpc>
                <a:spcPct val="150000"/>
              </a:lnSpc>
              <a:buClr>
                <a:srgbClr val="000000"/>
              </a:buClr>
              <a:buFont typeface="StarSymbol"/>
              <a:buAutoNum type="arabicPeriod"/>
            </a:pPr>
            <a:r>
              <a:rPr lang="en-IN" sz="2000" b="0" strike="noStrike" spc="-1">
                <a:solidFill>
                  <a:srgbClr val="000000"/>
                </a:solidFill>
                <a:latin typeface="Lucida Bright"/>
                <a:ea typeface="DejaVu Sans"/>
              </a:rPr>
              <a:t>who -uH </a:t>
            </a:r>
            <a:endParaRPr lang="en-IN" sz="2000" b="0" strike="noStrike" spc="-1">
              <a:latin typeface="Arial"/>
            </a:endParaRPr>
          </a:p>
          <a:p>
            <a:pPr marL="457200" indent="-456480">
              <a:lnSpc>
                <a:spcPct val="100000"/>
              </a:lnSpc>
            </a:pPr>
            <a:r>
              <a:rPr lang="en-IN" sz="2000" b="0" strike="noStrike" spc="-1">
                <a:solidFill>
                  <a:srgbClr val="000000"/>
                </a:solidFill>
                <a:latin typeface="Lucida Bright"/>
                <a:ea typeface="DejaVu Sans"/>
              </a:rPr>
              <a:t>Output: </a:t>
            </a:r>
            <a:endParaRPr lang="en-IN" sz="2000" b="0" strike="noStrike" spc="-1">
              <a:latin typeface="Arial"/>
            </a:endParaRPr>
          </a:p>
          <a:p>
            <a:pPr marL="457200" indent="-456480">
              <a:lnSpc>
                <a:spcPct val="100000"/>
              </a:lnSpc>
            </a:pPr>
            <a:r>
              <a:rPr lang="en-IN" sz="2000" b="0" strike="noStrike" spc="-1">
                <a:solidFill>
                  <a:srgbClr val="000000"/>
                </a:solidFill>
                <a:latin typeface="Lucida Bright"/>
                <a:ea typeface="DejaVu Sans"/>
              </a:rPr>
              <a:t>NAME 	LINE 	TIME	 IDLE	 PID 	COMMENT </a:t>
            </a:r>
            <a:endParaRPr lang="en-IN" sz="2000" b="0" strike="noStrike" spc="-1">
              <a:latin typeface="Arial"/>
            </a:endParaRPr>
          </a:p>
          <a:p>
            <a:pPr marL="457200" indent="-456480">
              <a:lnSpc>
                <a:spcPct val="100000"/>
              </a:lnSpc>
            </a:pPr>
            <a:r>
              <a:rPr lang="en-IN" sz="2000" b="0" strike="noStrike" spc="-1">
                <a:solidFill>
                  <a:srgbClr val="000000"/>
                </a:solidFill>
                <a:latin typeface="Lucida Bright"/>
                <a:ea typeface="DejaVu Sans"/>
              </a:rPr>
              <a:t>hiox 	ttyp3	 Jul 10 11:08 . 4578</a:t>
            </a:r>
            <a:endParaRPr lang="en-IN" sz="2000" b="0" strike="noStrike" spc="-1">
              <a:latin typeface="Arial"/>
            </a:endParaRPr>
          </a:p>
          <a:p>
            <a:pPr marL="457200" indent="-456480">
              <a:lnSpc>
                <a:spcPct val="100000"/>
              </a:lnSpc>
            </a:pPr>
            <a:r>
              <a:rPr lang="en-IN" sz="1800" b="0" strike="noStrike" spc="-1">
                <a:solidFill>
                  <a:srgbClr val="000000"/>
                </a:solidFill>
                <a:latin typeface="Lucida Bright"/>
                <a:ea typeface="DejaVu Sans"/>
              </a:rPr>
              <a:t>This sample output was produced at 11 a.m. The "." indicates activity within the last minute</a:t>
            </a:r>
            <a:r>
              <a:rPr lang="en-IN" sz="2000" b="0" strike="noStrike" spc="-1">
                <a:solidFill>
                  <a:srgbClr val="000000"/>
                </a:solidFill>
                <a:latin typeface="Arial"/>
                <a:ea typeface="DejaVu Sans"/>
              </a:rPr>
              <a:t>.</a:t>
            </a:r>
            <a:endParaRPr lang="en-IN" sz="2000" b="0" strike="noStrike" spc="-1">
              <a:latin typeface="Arial"/>
            </a:endParaRPr>
          </a:p>
        </p:txBody>
      </p:sp>
      <p:sp>
        <p:nvSpPr>
          <p:cNvPr id="313" name="CustomShape 2"/>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Arial"/>
                <a:ea typeface="DejaVu Sans"/>
              </a:rPr>
              <a:t>Process utilities</a:t>
            </a:r>
            <a:endParaRPr lang="en-IN" sz="4000" b="0" strike="noStrike" spc="-1">
              <a:latin typeface="Arial"/>
            </a:endParaRPr>
          </a:p>
        </p:txBody>
      </p:sp>
      <p:sp>
        <p:nvSpPr>
          <p:cNvPr id="31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004762A-F555-4DB5-95D2-50D4CAC17378}" type="slidenum">
              <a:rPr lang="en-IN" sz="1200" b="0" strike="noStrike" spc="-1">
                <a:solidFill>
                  <a:srgbClr val="8B8B8B"/>
                </a:solidFill>
                <a:latin typeface="Arial"/>
                <a:ea typeface="DejaVu Sans"/>
              </a:rPr>
              <a:pPr algn="r">
                <a:lnSpc>
                  <a:spcPct val="100000"/>
                </a:lnSpc>
              </a:pPr>
              <a:t>32</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Arial"/>
                <a:ea typeface="DejaVu Sans"/>
              </a:rPr>
              <a:t>Process utilities</a:t>
            </a:r>
            <a:endParaRPr lang="en-IN" sz="4000" b="0" strike="noStrike" spc="-1">
              <a:latin typeface="Arial"/>
            </a:endParaRPr>
          </a:p>
        </p:txBody>
      </p:sp>
      <p:sp>
        <p:nvSpPr>
          <p:cNvPr id="316" name="CustomShape 2"/>
          <p:cNvSpPr/>
          <p:nvPr/>
        </p:nvSpPr>
        <p:spPr>
          <a:xfrm>
            <a:off x="0" y="838080"/>
            <a:ext cx="9143280" cy="653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dirty="0" smtClean="0">
                <a:solidFill>
                  <a:srgbClr val="FF0000"/>
                </a:solidFill>
                <a:latin typeface="Lucida Bright"/>
                <a:ea typeface="DejaVu Sans"/>
              </a:rPr>
              <a:t>who </a:t>
            </a:r>
            <a:r>
              <a:rPr lang="en-IN" sz="1800" b="0" strike="noStrike" spc="-1" dirty="0">
                <a:solidFill>
                  <a:srgbClr val="FF0000"/>
                </a:solidFill>
                <a:latin typeface="Lucida Bright"/>
                <a:ea typeface="DejaVu Sans"/>
              </a:rPr>
              <a:t>am </a:t>
            </a:r>
            <a:r>
              <a:rPr lang="en-IN" sz="1800" b="0" strike="noStrike" spc="-1" dirty="0" err="1">
                <a:solidFill>
                  <a:srgbClr val="FF0000"/>
                </a:solidFill>
                <a:latin typeface="Lucida Bright"/>
                <a:ea typeface="DejaVu Sans"/>
              </a:rPr>
              <a:t>i</a:t>
            </a:r>
            <a:r>
              <a:rPr lang="en-IN" sz="1800" b="0" strike="noStrike" spc="-1" dirty="0">
                <a:solidFill>
                  <a:srgbClr val="FF0000"/>
                </a:solidFill>
                <a:latin typeface="Lucida Bright"/>
                <a:ea typeface="DejaVu Sans"/>
              </a:rPr>
              <a:t> </a:t>
            </a:r>
            <a:endParaRPr lang="en-IN" sz="1800" b="0" strike="noStrike" spc="-1" dirty="0">
              <a:solidFill>
                <a:srgbClr val="FF0000"/>
              </a:solidFill>
              <a:latin typeface="Arial"/>
            </a:endParaRPr>
          </a:p>
          <a:p>
            <a:pPr>
              <a:lnSpc>
                <a:spcPct val="150000"/>
              </a:lnSpc>
            </a:pPr>
            <a:r>
              <a:rPr lang="en-IN" sz="1800" b="0" strike="noStrike" spc="-1" dirty="0">
                <a:solidFill>
                  <a:srgbClr val="000000"/>
                </a:solidFill>
                <a:latin typeface="Lucida Bright"/>
                <a:ea typeface="DejaVu Sans"/>
              </a:rPr>
              <a:t>who am </a:t>
            </a:r>
            <a:r>
              <a:rPr lang="en-IN" sz="1800" b="0" strike="noStrike" spc="-1" dirty="0" err="1">
                <a:solidFill>
                  <a:srgbClr val="000000"/>
                </a:solidFill>
                <a:latin typeface="Lucida Bright"/>
                <a:ea typeface="DejaVu Sans"/>
              </a:rPr>
              <a:t>i</a:t>
            </a:r>
            <a:r>
              <a:rPr lang="en-IN" sz="1800" b="0" strike="noStrike" spc="-1" dirty="0">
                <a:solidFill>
                  <a:srgbClr val="000000"/>
                </a:solidFill>
                <a:latin typeface="Lucida Bright"/>
                <a:ea typeface="DejaVu Sans"/>
              </a:rPr>
              <a:t> command prints the user name.</a:t>
            </a:r>
            <a:endParaRPr lang="en-IN" sz="1800" b="0" strike="noStrike" spc="-1" dirty="0">
              <a:latin typeface="Arial"/>
            </a:endParaRPr>
          </a:p>
          <a:p>
            <a:pPr>
              <a:lnSpc>
                <a:spcPct val="150000"/>
              </a:lnSpc>
            </a:pPr>
            <a:r>
              <a:rPr lang="en-IN" sz="1800" b="0" strike="noStrike" spc="-1" dirty="0">
                <a:solidFill>
                  <a:srgbClr val="FF0000"/>
                </a:solidFill>
                <a:latin typeface="Lucida Bright"/>
                <a:ea typeface="DejaVu Sans"/>
              </a:rPr>
              <a:t>w command:</a:t>
            </a:r>
            <a:endParaRPr lang="en-IN" sz="1800" b="0" strike="noStrike" spc="-1" dirty="0">
              <a:solidFill>
                <a:srgbClr val="FF0000"/>
              </a:solidFill>
              <a:latin typeface="Arial"/>
            </a:endParaRPr>
          </a:p>
          <a:p>
            <a:pPr>
              <a:lnSpc>
                <a:spcPct val="150000"/>
              </a:lnSpc>
            </a:pPr>
            <a:r>
              <a:rPr lang="en-IN" sz="1800" b="0" strike="noStrike" spc="-1" dirty="0">
                <a:solidFill>
                  <a:srgbClr val="000000"/>
                </a:solidFill>
                <a:latin typeface="Lucida Bright"/>
                <a:ea typeface="DejaVu Sans"/>
              </a:rPr>
              <a:t>w - show who is logged on and what they are doing </a:t>
            </a:r>
            <a:endParaRPr lang="en-IN" sz="1800" b="0" strike="noStrike" spc="-1" dirty="0">
              <a:latin typeface="Arial"/>
            </a:endParaRPr>
          </a:p>
          <a:p>
            <a:pPr>
              <a:lnSpc>
                <a:spcPct val="150000"/>
              </a:lnSpc>
            </a:pPr>
            <a:r>
              <a:rPr lang="en-IN" sz="1800" b="1" strike="noStrike" spc="-1" dirty="0">
                <a:solidFill>
                  <a:srgbClr val="000000"/>
                </a:solidFill>
                <a:latin typeface="Lucida Bright"/>
                <a:ea typeface="DejaVu Sans"/>
              </a:rPr>
              <a:t>DESCRIPTION</a:t>
            </a:r>
            <a:endParaRPr lang="en-IN" sz="1800" b="0" strike="noStrike" spc="-1" dirty="0">
              <a:latin typeface="Arial"/>
            </a:endParaRPr>
          </a:p>
          <a:p>
            <a:pPr>
              <a:lnSpc>
                <a:spcPct val="150000"/>
              </a:lnSpc>
            </a:pPr>
            <a:r>
              <a:rPr lang="en-IN" sz="1800" b="1" strike="noStrike" spc="-1" dirty="0">
                <a:solidFill>
                  <a:srgbClr val="000000"/>
                </a:solidFill>
                <a:latin typeface="Lucida Bright"/>
                <a:ea typeface="DejaVu Sans"/>
              </a:rPr>
              <a:t>w </a:t>
            </a:r>
            <a:r>
              <a:rPr lang="en-IN" sz="1800" b="0" strike="noStrike" spc="-1" dirty="0">
                <a:solidFill>
                  <a:srgbClr val="000000"/>
                </a:solidFill>
                <a:latin typeface="Lucida Bright"/>
                <a:ea typeface="DejaVu Sans"/>
              </a:rPr>
              <a:t>displays information about the users currently on the machine, and their processes. The header shows, in this order, the current time, how long the system has been running, how many users are currently logged on, and the system load averages for the past 1, 5, and 15 minutes. </a:t>
            </a:r>
            <a:endParaRPr lang="en-IN" sz="1800" b="0" strike="noStrike" spc="-1" dirty="0">
              <a:latin typeface="Arial"/>
            </a:endParaRPr>
          </a:p>
          <a:p>
            <a:pPr>
              <a:lnSpc>
                <a:spcPct val="150000"/>
              </a:lnSpc>
            </a:pPr>
            <a:r>
              <a:rPr lang="en-IN" sz="1800" b="0" strike="noStrike" spc="-1" dirty="0">
                <a:solidFill>
                  <a:srgbClr val="FF0000"/>
                </a:solidFill>
                <a:latin typeface="Lucida Bright"/>
                <a:ea typeface="DejaVu Sans"/>
              </a:rPr>
              <a:t>Kill COMMAND</a:t>
            </a:r>
            <a:r>
              <a:rPr lang="en-IN" sz="1800" b="0" strike="noStrike" spc="-1" dirty="0" smtClean="0">
                <a:solidFill>
                  <a:srgbClr val="FF0000"/>
                </a:solidFill>
                <a:latin typeface="Lucida Bright"/>
                <a:ea typeface="DejaVu Sans"/>
              </a:rPr>
              <a:t>:</a:t>
            </a:r>
          </a:p>
          <a:p>
            <a:pPr>
              <a:lnSpc>
                <a:spcPct val="150000"/>
              </a:lnSpc>
              <a:buFont typeface="Arial" pitchFamily="34" charset="0"/>
              <a:buChar char="•"/>
            </a:pPr>
            <a:r>
              <a:rPr lang="en-IN" spc="-1" dirty="0" smtClean="0">
                <a:solidFill>
                  <a:srgbClr val="000000"/>
                </a:solidFill>
                <a:latin typeface="Lucida Bright"/>
              </a:rPr>
              <a:t> To terminate the running process</a:t>
            </a:r>
            <a:endParaRPr lang="en-IN" sz="1800" b="0" strike="noStrike" spc="-1" dirty="0">
              <a:latin typeface="Arial"/>
            </a:endParaRPr>
          </a:p>
          <a:p>
            <a:pPr>
              <a:lnSpc>
                <a:spcPct val="150000"/>
              </a:lnSpc>
            </a:pPr>
            <a:r>
              <a:rPr lang="en-IN" sz="1800" b="1" strike="noStrike" spc="-1" dirty="0">
                <a:solidFill>
                  <a:srgbClr val="000000"/>
                </a:solidFill>
                <a:latin typeface="Arial"/>
                <a:ea typeface="DejaVu Sans"/>
              </a:rPr>
              <a:t>Kill command in UNIX</a:t>
            </a:r>
            <a:r>
              <a:rPr lang="en-IN" sz="1800" b="0" strike="noStrike" spc="-1" dirty="0">
                <a:solidFill>
                  <a:srgbClr val="000000"/>
                </a:solidFill>
                <a:latin typeface="Arial"/>
                <a:ea typeface="DejaVu Sans"/>
              </a:rPr>
              <a:t> and Linux is normally used to kill a suspended or hanged process or process group.</a:t>
            </a:r>
            <a:r>
              <a:t/>
            </a:r>
            <a:br/>
            <a:r>
              <a:rPr lang="en-IN" sz="1800" b="0" strike="noStrike" spc="-1" dirty="0">
                <a:solidFill>
                  <a:srgbClr val="000000"/>
                </a:solidFill>
                <a:latin typeface="Arial"/>
                <a:ea typeface="DejaVu Sans"/>
              </a:rPr>
              <a:t>Example: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“if you issue the </a:t>
            </a:r>
            <a:r>
              <a:rPr lang="en-IN" sz="1800" b="0" strike="noStrike" spc="-1" dirty="0" err="1">
                <a:solidFill>
                  <a:srgbClr val="000000"/>
                </a:solidFill>
                <a:latin typeface="Arial"/>
                <a:ea typeface="DejaVu Sans"/>
              </a:rPr>
              <a:t>ps</a:t>
            </a:r>
            <a:r>
              <a:rPr lang="en-IN" sz="1800" b="0" strike="noStrike" spc="-1" dirty="0">
                <a:solidFill>
                  <a:srgbClr val="000000"/>
                </a:solidFill>
                <a:latin typeface="Arial"/>
                <a:ea typeface="DejaVu Sans"/>
              </a:rPr>
              <a:t> command and find that one of your processes is hung or if you started a large job that you wish to stop, you can do so with the kill command”</a:t>
            </a:r>
            <a:r>
              <a:t/>
            </a:r>
            <a:br/>
            <a:endParaRPr lang="en-IN" sz="1800" b="0" strike="noStrike" spc="-1" dirty="0">
              <a:latin typeface="Arial"/>
            </a:endParaRPr>
          </a:p>
          <a:p>
            <a:pPr>
              <a:lnSpc>
                <a:spcPct val="100000"/>
              </a:lnSpc>
            </a:pPr>
            <a:endParaRPr lang="en-IN" sz="1800" b="0" strike="noStrike" spc="-1" dirty="0">
              <a:latin typeface="Arial"/>
            </a:endParaRPr>
          </a:p>
        </p:txBody>
      </p:sp>
      <p:sp>
        <p:nvSpPr>
          <p:cNvPr id="317"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8C2AD7C-4E11-4A1F-90D7-1EE3B21F2E7D}" type="slidenum">
              <a:rPr lang="en-IN" sz="1200" b="0" strike="noStrike" spc="-1">
                <a:solidFill>
                  <a:srgbClr val="8B8B8B"/>
                </a:solidFill>
                <a:latin typeface="Arial"/>
                <a:ea typeface="DejaVu Sans"/>
              </a:rPr>
              <a:pPr algn="r">
                <a:lnSpc>
                  <a:spcPct val="100000"/>
                </a:lnSpc>
              </a:pPr>
              <a:t>33</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762120"/>
            <a:ext cx="8914680" cy="6095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a:solidFill>
                  <a:srgbClr val="000000"/>
                </a:solidFill>
                <a:latin typeface="Lucida Bright"/>
                <a:ea typeface="DejaVu Sans"/>
              </a:rPr>
              <a:t>The following example shows how to kill a process,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$ps –ef | grep sales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Sales 19336  19334  0	05:24:32	pts/4  0:01  -ksh</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Sales 19426  19336  0	06:01:01	pts/4  0:00  ora</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Kill 19426   This will kill the process ora with PID 19426</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To terminate more than one process at a time, use the following syntax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$kill signal PID PID PID</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$pkill signal process process process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In kill utility we will give PID where as in pkill utility we have to give the name of the process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kill -9 is used to forcefully terminate a process in Unix. Here is syntax of kill command in UNIX.</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ps -ef| grep process_identifier // will give you PID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kill -9 PID</a:t>
            </a:r>
            <a:endParaRPr lang="en-IN" sz="1800" b="0" strike="noStrike" spc="-1">
              <a:latin typeface="Arial"/>
            </a:endParaRPr>
          </a:p>
          <a:p>
            <a:pPr marL="343080" indent="-342360">
              <a:lnSpc>
                <a:spcPct val="100000"/>
              </a:lnSpc>
              <a:spcBef>
                <a:spcPts val="360"/>
              </a:spcBef>
            </a:pPr>
            <a:r>
              <a:t/>
            </a:r>
            <a:br/>
            <a:r>
              <a:t/>
            </a:r>
            <a:br/>
            <a:r>
              <a:t/>
            </a:r>
            <a:b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a:p>
            <a:pPr>
              <a:lnSpc>
                <a:spcPct val="150000"/>
              </a:lnSpc>
              <a:spcBef>
                <a:spcPts val="360"/>
              </a:spcBef>
            </a:pPr>
            <a:endParaRPr lang="en-IN" sz="1800" b="0" strike="noStrike" spc="-1">
              <a:latin typeface="Arial"/>
            </a:endParaRPr>
          </a:p>
        </p:txBody>
      </p:sp>
      <p:sp>
        <p:nvSpPr>
          <p:cNvPr id="31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81E370B-4819-47F4-85B2-C1249E17A952}" type="slidenum">
              <a:rPr lang="en-IN" sz="1200" b="0" strike="noStrike" spc="-1">
                <a:solidFill>
                  <a:srgbClr val="8B8B8B"/>
                </a:solidFill>
                <a:latin typeface="Arial"/>
                <a:ea typeface="DejaVu Sans"/>
              </a:rPr>
              <a:pPr algn="r">
                <a:lnSpc>
                  <a:spcPct val="100000"/>
                </a:lnSpc>
              </a:pPr>
              <a:t>34</a:t>
            </a:fld>
            <a:endParaRPr lang="en-IN" sz="1200" b="0" strike="noStrike" spc="-1">
              <a:latin typeface="Arial"/>
            </a:endParaRPr>
          </a:p>
        </p:txBody>
      </p:sp>
      <p:sp>
        <p:nvSpPr>
          <p:cNvPr id="320" name="Line 3"/>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21"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Arial"/>
                <a:ea typeface="DejaVu Sans"/>
              </a:rPr>
              <a:t>Process utilities</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12200"/>
          </a:xfrm>
        </p:spPr>
        <p:txBody>
          <a:bodyPr/>
          <a:lstStyle/>
          <a:p>
            <a:r>
              <a:rPr lang="en-US" sz="2400" dirty="0" smtClean="0">
                <a:solidFill>
                  <a:srgbClr val="FF0000"/>
                </a:solidFill>
              </a:rPr>
              <a:t>Job Control: </a:t>
            </a:r>
            <a:endParaRPr lang="en-US" sz="2400" dirty="0">
              <a:solidFill>
                <a:srgbClr val="FF0000"/>
              </a:solidFill>
            </a:endParaRPr>
          </a:p>
        </p:txBody>
      </p:sp>
      <p:sp>
        <p:nvSpPr>
          <p:cNvPr id="3" name="Subtitle 2"/>
          <p:cNvSpPr>
            <a:spLocks noGrp="1"/>
          </p:cNvSpPr>
          <p:nvPr>
            <p:ph type="subTitle"/>
          </p:nvPr>
        </p:nvSpPr>
        <p:spPr>
          <a:xfrm>
            <a:off x="457200" y="762000"/>
            <a:ext cx="8229240" cy="6096000"/>
          </a:xfrm>
        </p:spPr>
        <p:txBody>
          <a:bodyPr anchor="t">
            <a:normAutofit/>
          </a:bodyPr>
          <a:lstStyle/>
          <a:p>
            <a:pPr>
              <a:buFont typeface="Wingdings" pitchFamily="2" charset="2"/>
              <a:buChar char="Ø"/>
            </a:pPr>
            <a:r>
              <a:rPr lang="en-US" dirty="0"/>
              <a:t> </a:t>
            </a:r>
            <a:r>
              <a:rPr lang="en-US" dirty="0" smtClean="0"/>
              <a:t>Lets simultaneously run a few commands that takes some time to complete.</a:t>
            </a:r>
            <a:br>
              <a:rPr lang="en-US" dirty="0" smtClean="0"/>
            </a:br>
            <a:r>
              <a:rPr lang="en-US" dirty="0" smtClean="0"/>
              <a:t/>
            </a:r>
            <a:br>
              <a:rPr lang="en-US" dirty="0" smtClean="0"/>
            </a:br>
            <a:r>
              <a:rPr lang="en-US" dirty="0" smtClean="0"/>
              <a:t>$ sleep 150 &amp; </a:t>
            </a:r>
          </a:p>
          <a:p>
            <a:r>
              <a:rPr lang="en-US" dirty="0" smtClean="0"/>
              <a:t>$ sleep 250 &amp; </a:t>
            </a:r>
          </a:p>
          <a:p>
            <a:r>
              <a:rPr lang="en-US" dirty="0" smtClean="0"/>
              <a:t>$ sleep 300 &amp; </a:t>
            </a:r>
          </a:p>
          <a:p>
            <a:r>
              <a:rPr lang="en-US" dirty="0" smtClean="0"/>
              <a:t>$ sleep 200 &amp;</a:t>
            </a:r>
          </a:p>
          <a:p>
            <a:endParaRPr lang="en-US" dirty="0"/>
          </a:p>
          <a:p>
            <a:r>
              <a:rPr lang="en-US" dirty="0" smtClean="0"/>
              <a:t>Here we have executed 4 sleep commands and all are started in the background as denoted by &amp;. </a:t>
            </a:r>
            <a:br>
              <a:rPr lang="en-US" dirty="0" smtClean="0"/>
            </a:br>
            <a:r>
              <a:rPr lang="en-US" dirty="0" smtClean="0"/>
              <a:t/>
            </a:r>
            <a:br>
              <a:rPr lang="en-US" dirty="0" smtClean="0"/>
            </a:br>
            <a:r>
              <a:rPr lang="en-US" b="1" dirty="0" smtClean="0"/>
              <a:t>List the running jobs</a:t>
            </a:r>
          </a:p>
          <a:p>
            <a:r>
              <a:rPr lang="en-US" dirty="0" smtClean="0"/>
              <a:t/>
            </a:r>
            <a:br>
              <a:rPr lang="en-US" dirty="0" smtClean="0"/>
            </a:br>
            <a:r>
              <a:rPr lang="en-US" dirty="0" smtClean="0"/>
              <a:t>$ jobs</a:t>
            </a:r>
          </a:p>
          <a:p>
            <a:endParaRPr lang="en-US" dirty="0" smtClean="0"/>
          </a:p>
          <a:p>
            <a:r>
              <a:rPr lang="en-US" dirty="0" smtClean="0"/>
              <a:t>And the output is ...</a:t>
            </a:r>
            <a:br>
              <a:rPr lang="en-US" dirty="0" smtClean="0"/>
            </a:br>
            <a:r>
              <a:rPr lang="en-US" dirty="0" smtClean="0"/>
              <a:t/>
            </a:r>
            <a:br>
              <a:rPr lang="en-US" dirty="0" smtClean="0"/>
            </a:br>
            <a:r>
              <a:rPr lang="en-US" dirty="0" smtClean="0"/>
              <a:t>[1] running sleep 150</a:t>
            </a:r>
          </a:p>
          <a:p>
            <a:r>
              <a:rPr lang="en-US" dirty="0" smtClean="0"/>
              <a:t> [2] running sleep 250</a:t>
            </a:r>
          </a:p>
          <a:p>
            <a:r>
              <a:rPr lang="en-US" dirty="0" smtClean="0"/>
              <a:t> [3] - running sleep 300</a:t>
            </a:r>
          </a:p>
          <a:p>
            <a:r>
              <a:rPr lang="en-US" dirty="0" smtClean="0"/>
              <a:t> [4] + running sleep 200</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28600" y="304800"/>
            <a:ext cx="8229240" cy="6324600"/>
          </a:xfrm>
        </p:spPr>
        <p:txBody>
          <a:bodyPr anchor="t"/>
          <a:lstStyle/>
          <a:p>
            <a:r>
              <a:rPr lang="en-US" dirty="0" smtClean="0"/>
              <a:t> In the output above, the number within [ and ] is the job number (job ID). The job number is unique for each job.</a:t>
            </a:r>
            <a:br>
              <a:rPr lang="en-US" dirty="0" smtClean="0"/>
            </a:br>
            <a:r>
              <a:rPr lang="en-US" dirty="0" smtClean="0"/>
              <a:t/>
            </a:r>
            <a:br>
              <a:rPr lang="en-US" dirty="0" smtClean="0"/>
            </a:br>
            <a:r>
              <a:rPr lang="en-US" b="1" dirty="0" smtClean="0"/>
              <a:t>Bring a job to the foreground</a:t>
            </a:r>
          </a:p>
          <a:p>
            <a:r>
              <a:rPr lang="en-US" dirty="0" smtClean="0"/>
              <a:t/>
            </a:r>
            <a:br>
              <a:rPr lang="en-US" dirty="0" smtClean="0"/>
            </a:br>
            <a:r>
              <a:rPr lang="en-US" dirty="0" smtClean="0"/>
              <a:t>           </a:t>
            </a:r>
            <a:r>
              <a:rPr lang="en-US" dirty="0" smtClean="0">
                <a:solidFill>
                  <a:srgbClr val="FF0000"/>
                </a:solidFill>
              </a:rPr>
              <a:t>$ </a:t>
            </a:r>
            <a:r>
              <a:rPr lang="en-US" dirty="0" err="1" smtClean="0">
                <a:solidFill>
                  <a:srgbClr val="FF0000"/>
                </a:solidFill>
              </a:rPr>
              <a:t>fg</a:t>
            </a:r>
            <a:r>
              <a:rPr lang="en-US" dirty="0" smtClean="0">
                <a:solidFill>
                  <a:srgbClr val="FF0000"/>
                </a:solidFill>
              </a:rPr>
              <a:t> %job-number</a:t>
            </a:r>
          </a:p>
          <a:p>
            <a:endParaRPr lang="en-US" dirty="0" smtClean="0">
              <a:solidFill>
                <a:srgbClr val="FF0000"/>
              </a:solidFill>
            </a:endParaRPr>
          </a:p>
          <a:p>
            <a:pPr>
              <a:buFont typeface="Wingdings" pitchFamily="2" charset="2"/>
              <a:buChar char="Ø"/>
            </a:pPr>
            <a:r>
              <a:rPr lang="en-US" dirty="0" smtClean="0"/>
              <a:t>To bring job number 2 to the foreground, you run the following command.</a:t>
            </a:r>
            <a:br>
              <a:rPr lang="en-US" dirty="0" smtClean="0"/>
            </a:br>
            <a:r>
              <a:rPr lang="en-US" dirty="0" smtClean="0"/>
              <a:t/>
            </a:r>
            <a:br>
              <a:rPr lang="en-US" dirty="0" smtClean="0"/>
            </a:br>
            <a:r>
              <a:rPr lang="en-US" dirty="0" smtClean="0"/>
              <a:t>$ </a:t>
            </a:r>
            <a:r>
              <a:rPr lang="en-US" dirty="0" err="1" smtClean="0"/>
              <a:t>fg</a:t>
            </a:r>
            <a:r>
              <a:rPr lang="en-US" dirty="0" smtClean="0"/>
              <a:t> %2</a:t>
            </a:r>
          </a:p>
          <a:p>
            <a:r>
              <a:rPr lang="en-US" dirty="0" smtClean="0"/>
              <a:t/>
            </a:r>
            <a:br>
              <a:rPr lang="en-US" dirty="0" smtClean="0"/>
            </a:br>
            <a:r>
              <a:rPr lang="en-US" b="1" dirty="0" smtClean="0"/>
              <a:t>Suspend the job</a:t>
            </a:r>
          </a:p>
          <a:p>
            <a:r>
              <a:rPr lang="en-US" dirty="0" smtClean="0"/>
              <a:t/>
            </a:r>
            <a:br>
              <a:rPr lang="en-US" dirty="0" smtClean="0"/>
            </a:br>
            <a:r>
              <a:rPr lang="en-US" dirty="0" smtClean="0"/>
              <a:t>To suspend a job, you first bring the job to the foreground and then press the keys Ctrl + z.</a:t>
            </a:r>
            <a:br>
              <a:rPr lang="en-US" dirty="0" smtClean="0"/>
            </a:br>
            <a:r>
              <a:rPr lang="en-US" dirty="0" smtClean="0"/>
              <a:t/>
            </a:r>
            <a:br>
              <a:rPr lang="en-US" dirty="0" smtClean="0"/>
            </a:br>
            <a:r>
              <a:rPr lang="en-US" dirty="0" smtClean="0"/>
              <a:t>Alternately, you can also suspend a job running in the background as follows.</a:t>
            </a:r>
            <a:br>
              <a:rPr lang="en-US" dirty="0" smtClean="0"/>
            </a:br>
            <a:r>
              <a:rPr lang="en-US" dirty="0" smtClean="0"/>
              <a:t/>
            </a:r>
            <a:br>
              <a:rPr lang="en-US" dirty="0" smtClean="0"/>
            </a:br>
            <a:r>
              <a:rPr lang="en-US" dirty="0" smtClean="0"/>
              <a:t>$ stop %job-number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228600"/>
            <a:ext cx="8229240" cy="6324600"/>
          </a:xfrm>
        </p:spPr>
        <p:txBody>
          <a:bodyPr anchor="t">
            <a:normAutofit fontScale="92500" lnSpcReduction="20000"/>
          </a:bodyPr>
          <a:lstStyle/>
          <a:p>
            <a:r>
              <a:rPr lang="en-US" dirty="0" smtClean="0"/>
              <a:t>   </a:t>
            </a:r>
            <a:r>
              <a:rPr lang="en-US" b="1" dirty="0" smtClean="0"/>
              <a:t>Send a job to the background</a:t>
            </a:r>
          </a:p>
          <a:p>
            <a:r>
              <a:rPr lang="en-US" dirty="0" smtClean="0"/>
              <a:t/>
            </a:r>
            <a:br>
              <a:rPr lang="en-US" dirty="0" smtClean="0"/>
            </a:br>
            <a:r>
              <a:rPr lang="en-US" dirty="0" smtClean="0"/>
              <a:t>$ </a:t>
            </a:r>
            <a:r>
              <a:rPr lang="en-US" dirty="0" err="1" smtClean="0"/>
              <a:t>bg</a:t>
            </a:r>
            <a:r>
              <a:rPr lang="en-US" dirty="0" smtClean="0"/>
              <a:t> %job-number</a:t>
            </a:r>
          </a:p>
          <a:p>
            <a:r>
              <a:rPr lang="en-US" dirty="0" smtClean="0"/>
              <a:t/>
            </a:r>
            <a:br>
              <a:rPr lang="en-US" dirty="0" smtClean="0"/>
            </a:br>
            <a:r>
              <a:rPr lang="en-US" dirty="0" smtClean="0"/>
              <a:t>To resume the suspended job 2 in the background, you can run the following command.</a:t>
            </a:r>
            <a:br>
              <a:rPr lang="en-US" dirty="0" smtClean="0"/>
            </a:br>
            <a:r>
              <a:rPr lang="en-US" dirty="0" smtClean="0"/>
              <a:t/>
            </a:r>
            <a:br>
              <a:rPr lang="en-US" dirty="0" smtClean="0"/>
            </a:br>
            <a:r>
              <a:rPr lang="en-US" dirty="0" smtClean="0"/>
              <a:t>$ </a:t>
            </a:r>
            <a:r>
              <a:rPr lang="en-US" dirty="0" err="1" smtClean="0"/>
              <a:t>bg</a:t>
            </a:r>
            <a:r>
              <a:rPr lang="en-US" dirty="0" smtClean="0"/>
              <a:t> %2</a:t>
            </a:r>
          </a:p>
          <a:p>
            <a:r>
              <a:rPr lang="en-US" dirty="0" smtClean="0"/>
              <a:t/>
            </a:r>
            <a:br>
              <a:rPr lang="en-US" dirty="0" smtClean="0"/>
            </a:br>
            <a:r>
              <a:rPr lang="en-US" b="1" dirty="0" smtClean="0"/>
              <a:t>List only running jobs</a:t>
            </a:r>
          </a:p>
          <a:p>
            <a:r>
              <a:rPr lang="en-US" dirty="0" smtClean="0"/>
              <a:t/>
            </a:r>
            <a:br>
              <a:rPr lang="en-US" dirty="0" smtClean="0"/>
            </a:br>
            <a:r>
              <a:rPr lang="en-US" dirty="0" smtClean="0"/>
              <a:t>$ jobs –r</a:t>
            </a:r>
          </a:p>
          <a:p>
            <a:r>
              <a:rPr lang="en-US" dirty="0" smtClean="0"/>
              <a:t/>
            </a:r>
            <a:br>
              <a:rPr lang="en-US" dirty="0" smtClean="0"/>
            </a:br>
            <a:r>
              <a:rPr lang="en-US" b="1" dirty="0" smtClean="0"/>
              <a:t>List only suspended jobs</a:t>
            </a:r>
          </a:p>
          <a:p>
            <a:r>
              <a:rPr lang="en-US" dirty="0" smtClean="0"/>
              <a:t/>
            </a:r>
            <a:br>
              <a:rPr lang="en-US" dirty="0" smtClean="0"/>
            </a:br>
            <a:r>
              <a:rPr lang="en-US" dirty="0" smtClean="0"/>
              <a:t>$ jobs –s</a:t>
            </a:r>
          </a:p>
          <a:p>
            <a:endParaRPr lang="en-US" dirty="0" smtClean="0"/>
          </a:p>
          <a:p>
            <a:r>
              <a:rPr lang="en-US" b="1" dirty="0" smtClean="0"/>
              <a:t>Terminate a job</a:t>
            </a:r>
          </a:p>
          <a:p>
            <a:r>
              <a:rPr lang="en-US" dirty="0" smtClean="0"/>
              <a:t/>
            </a:r>
            <a:br>
              <a:rPr lang="en-US" dirty="0" smtClean="0"/>
            </a:br>
            <a:r>
              <a:rPr lang="en-US" dirty="0" smtClean="0"/>
              <a:t>To terminate a job, you first bring the running job to the foreground, and then press the keys Ctrl + c.</a:t>
            </a:r>
            <a:br>
              <a:rPr lang="en-US" dirty="0" smtClean="0"/>
            </a:br>
            <a:r>
              <a:rPr lang="en-US" dirty="0" smtClean="0"/>
              <a:t/>
            </a:r>
            <a:br>
              <a:rPr lang="en-US" dirty="0" smtClean="0"/>
            </a:br>
            <a:r>
              <a:rPr lang="en-US" dirty="0" smtClean="0"/>
              <a:t>You can also terminate a job without bringing it in the foreground just by passing the job number to kill.</a:t>
            </a:r>
            <a:br>
              <a:rPr lang="en-US" dirty="0" smtClean="0"/>
            </a:br>
            <a:r>
              <a:rPr lang="en-US" dirty="0" smtClean="0"/>
              <a:t/>
            </a:r>
            <a:br>
              <a:rPr lang="en-US" dirty="0" smtClean="0"/>
            </a:br>
            <a:r>
              <a:rPr lang="en-US" dirty="0" smtClean="0"/>
              <a:t>$ kill %job-number</a:t>
            </a:r>
          </a:p>
          <a:p>
            <a:r>
              <a:rPr lang="en-US" dirty="0" smtClean="0"/>
              <a:t/>
            </a:r>
            <a:br>
              <a:rPr lang="en-US" dirty="0" smtClean="0"/>
            </a:br>
            <a:r>
              <a:rPr lang="en-US" dirty="0" smtClean="0"/>
              <a:t>For example, to kill the 3rd job, you can do as follows.</a:t>
            </a:r>
            <a:br>
              <a:rPr lang="en-US" dirty="0" smtClean="0"/>
            </a:br>
            <a:r>
              <a:rPr lang="en-US" dirty="0" smtClean="0"/>
              <a:t/>
            </a:r>
            <a:br>
              <a:rPr lang="en-US" dirty="0" smtClean="0"/>
            </a:br>
            <a:r>
              <a:rPr lang="en-US" dirty="0" smtClean="0"/>
              <a:t>$ kill %3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title"/>
          </p:nvPr>
        </p:nvSpPr>
        <p:spPr>
          <a:xfrm>
            <a:off x="457200" y="273600"/>
            <a:ext cx="8229240" cy="6051000"/>
          </a:xfrm>
        </p:spPr>
        <p:txBody>
          <a:bodyPr anchor="t"/>
          <a:lstStyle/>
          <a:p>
            <a:pPr marL="0" marR="0" lvl="0" indent="0" defTabSz="914400" rtl="0" eaLnBrk="1" fontAlgn="base" latinLnBrk="0" hangingPunct="1">
              <a:lnSpc>
                <a:spcPct val="100000"/>
              </a:lnSpc>
              <a:spcBef>
                <a:spcPct val="0"/>
              </a:spcBef>
              <a:spcAft>
                <a:spcPct val="0"/>
              </a:spcAft>
              <a:tabLst/>
            </a:pPr>
            <a:r>
              <a:rPr lang="en-US" sz="2000" dirty="0" smtClean="0"/>
              <a:t>Top command : </a:t>
            </a:r>
            <a:r>
              <a:rPr lang="en-US" dirty="0" smtClean="0"/>
              <a:t/>
            </a:r>
            <a:br>
              <a:rPr lang="en-US" dirty="0" smtClean="0"/>
            </a:br>
            <a:r>
              <a:rPr kumimoji="0" lang="en-US" sz="1800" b="0" i="0" u="none" strike="noStrike" cap="none" normalizeH="0" baseline="0" dirty="0" smtClean="0">
                <a:ln>
                  <a:noFill/>
                </a:ln>
                <a:solidFill>
                  <a:schemeClr val="tx1"/>
                </a:solidFill>
                <a:effectLst/>
                <a:latin typeface="Arial" charset="0"/>
              </a:rPr>
              <a:t> </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This utility tells the user about all the running processes on the Linux machine.</a:t>
            </a:r>
            <a:r>
              <a:rPr kumimoji="0" lang="en-US" sz="1800" b="0" i="0" u="none" strike="noStrike" cap="none" normalizeH="0" baseline="0" dirty="0" smtClean="0">
                <a:ln>
                  <a:noFill/>
                </a:ln>
                <a:solidFill>
                  <a:schemeClr val="tx1"/>
                </a:solidFill>
                <a:effectLst/>
                <a:latin typeface="Arial" charset="0"/>
                <a:hlinkClick r:id="rId2"/>
              </a:rPr>
              <a:t> </a:t>
            </a:r>
            <a:r>
              <a:rPr lang="en-US" dirty="0" smtClean="0"/>
              <a:t/>
            </a:r>
            <a:br>
              <a:rPr lang="en-US" dirty="0" smtClean="0"/>
            </a:br>
            <a:r>
              <a:rPr lang="en-US" dirty="0"/>
              <a:t/>
            </a:r>
            <a:br>
              <a:rPr lang="en-US" dirty="0"/>
            </a:br>
            <a:r>
              <a:rPr lang="en-US" dirty="0" smtClean="0"/>
              <a:t>  Display all the running processes</a:t>
            </a:r>
            <a:br>
              <a:rPr lang="en-US" dirty="0" smtClean="0"/>
            </a:br>
            <a:r>
              <a:rPr lang="en-US" dirty="0"/>
              <a:t/>
            </a:r>
            <a:br>
              <a:rPr lang="en-US" dirty="0"/>
            </a:br>
            <a:r>
              <a:rPr lang="en-US" dirty="0" smtClean="0"/>
              <a:t>                             </a:t>
            </a:r>
            <a:r>
              <a:rPr lang="en-US" dirty="0" smtClean="0">
                <a:solidFill>
                  <a:srgbClr val="FF0000"/>
                </a:solidFill>
              </a:rPr>
              <a:t>Syntax:  $ top </a:t>
            </a: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026" name="AutoShape 2" descr="Managing Processes in Linux/Unix: top, ps, kill, df, free, nice">
            <a:hlinkClick r:id="rId2"/>
          </p:cNvPr>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guru99.com/images/top.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Documents and Settings\snist\Desktop\top.png"/>
          <p:cNvPicPr>
            <a:picLocks noChangeAspect="1" noChangeArrowheads="1"/>
          </p:cNvPicPr>
          <p:nvPr/>
        </p:nvPicPr>
        <p:blipFill>
          <a:blip r:embed="rId3"/>
          <a:srcRect/>
          <a:stretch>
            <a:fillRect/>
          </a:stretch>
        </p:blipFill>
        <p:spPr bwMode="auto">
          <a:xfrm>
            <a:off x="457200" y="2438400"/>
            <a:ext cx="8686800" cy="3733799"/>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597"/>
          <a:ext cx="8915400" cy="6628360"/>
        </p:xfrm>
        <a:graphic>
          <a:graphicData uri="http://schemas.openxmlformats.org/drawingml/2006/table">
            <a:tbl>
              <a:tblPr/>
              <a:tblGrid>
                <a:gridCol w="2228850"/>
                <a:gridCol w="2228850"/>
                <a:gridCol w="2228850"/>
                <a:gridCol w="2228850"/>
              </a:tblGrid>
              <a:tr h="238866">
                <a:tc>
                  <a:txBody>
                    <a:bodyPr/>
                    <a:lstStyle/>
                    <a:p>
                      <a:pPr marL="0" marR="0">
                        <a:lnSpc>
                          <a:spcPct val="115000"/>
                        </a:lnSpc>
                        <a:spcBef>
                          <a:spcPts val="0"/>
                        </a:spcBef>
                        <a:spcAft>
                          <a:spcPts val="1000"/>
                        </a:spcAft>
                      </a:pPr>
                      <a:r>
                        <a:rPr lang="en-US" sz="1400" b="1" dirty="0">
                          <a:latin typeface="Calibri"/>
                          <a:ea typeface="Calibri"/>
                          <a:cs typeface="Times New Roman"/>
                        </a:rPr>
                        <a:t>Field </a:t>
                      </a:r>
                      <a:endParaRPr lang="en-US" sz="1400" dirty="0">
                        <a:latin typeface="Calibri"/>
                        <a:ea typeface="Calibri"/>
                        <a:cs typeface="Times New Roman"/>
                      </a:endParaRP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b="1">
                          <a:latin typeface="Calibri"/>
                          <a:ea typeface="Calibri"/>
                          <a:cs typeface="Times New Roman"/>
                        </a:rPr>
                        <a:t>Description </a:t>
                      </a:r>
                      <a:endParaRPr lang="en-US" sz="1400">
                        <a:latin typeface="Calibri"/>
                        <a:ea typeface="Calibri"/>
                        <a:cs typeface="Times New Roman"/>
                      </a:endParaRP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b="1">
                          <a:latin typeface="Calibri"/>
                          <a:ea typeface="Calibri"/>
                          <a:cs typeface="Times New Roman"/>
                        </a:rPr>
                        <a:t>Example 1 </a:t>
                      </a:r>
                      <a:endParaRPr lang="en-US" sz="1400">
                        <a:latin typeface="Calibri"/>
                        <a:ea typeface="Calibri"/>
                        <a:cs typeface="Times New Roman"/>
                      </a:endParaRP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b="1">
                          <a:latin typeface="Calibri"/>
                          <a:ea typeface="Calibri"/>
                          <a:cs typeface="Times New Roman"/>
                        </a:rPr>
                        <a:t>Example 2 </a:t>
                      </a:r>
                      <a:endParaRPr lang="en-US" sz="1400">
                        <a:latin typeface="Calibri"/>
                        <a:ea typeface="Calibri"/>
                        <a:cs typeface="Times New Roman"/>
                      </a:endParaRPr>
                    </a:p>
                  </a:txBody>
                  <a:tcPr marL="6641" marR="6641" marT="6641" marB="6641" anchor="ctr">
                    <a:lnL>
                      <a:noFill/>
                    </a:lnL>
                    <a:lnR>
                      <a:noFill/>
                    </a:lnR>
                    <a:lnT>
                      <a:noFill/>
                    </a:lnT>
                    <a:lnB>
                      <a:noFill/>
                    </a:lnB>
                  </a:tcPr>
                </a:tc>
              </a:tr>
              <a:tr h="438996">
                <a:tc>
                  <a:txBody>
                    <a:bodyPr/>
                    <a:lstStyle/>
                    <a:p>
                      <a:pPr marL="0" marR="0">
                        <a:lnSpc>
                          <a:spcPct val="115000"/>
                        </a:lnSpc>
                        <a:spcBef>
                          <a:spcPts val="0"/>
                        </a:spcBef>
                        <a:spcAft>
                          <a:spcPts val="1000"/>
                        </a:spcAft>
                      </a:pPr>
                      <a:r>
                        <a:rPr lang="en-US" sz="1400" dirty="0">
                          <a:latin typeface="Calibri"/>
                          <a:ea typeface="Calibri"/>
                          <a:cs typeface="Times New Roman"/>
                        </a:rPr>
                        <a:t>PID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The process ID of each task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1525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961 </a:t>
                      </a:r>
                    </a:p>
                  </a:txBody>
                  <a:tcPr marL="6641" marR="6641" marT="6641" marB="6641" anchor="ctr">
                    <a:lnL>
                      <a:noFill/>
                    </a:lnL>
                    <a:lnR>
                      <a:noFill/>
                    </a:lnR>
                    <a:lnT>
                      <a:noFill/>
                    </a:lnT>
                    <a:lnB>
                      <a:noFill/>
                    </a:lnB>
                  </a:tcPr>
                </a:tc>
              </a:tr>
              <a:tr h="438996">
                <a:tc>
                  <a:txBody>
                    <a:bodyPr/>
                    <a:lstStyle/>
                    <a:p>
                      <a:pPr marL="0" marR="0">
                        <a:lnSpc>
                          <a:spcPct val="115000"/>
                        </a:lnSpc>
                        <a:spcBef>
                          <a:spcPts val="0"/>
                        </a:spcBef>
                        <a:spcAft>
                          <a:spcPts val="1000"/>
                        </a:spcAft>
                      </a:pPr>
                      <a:r>
                        <a:rPr lang="en-US" sz="1400" dirty="0">
                          <a:latin typeface="Calibri"/>
                          <a:ea typeface="Calibri"/>
                          <a:cs typeface="Times New Roman"/>
                        </a:rPr>
                        <a:t>User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The username of task owner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Home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Root </a:t>
                      </a:r>
                    </a:p>
                  </a:txBody>
                  <a:tcPr marL="6641" marR="6641" marT="6641" marB="6641" anchor="ctr">
                    <a:lnL>
                      <a:noFill/>
                    </a:lnL>
                    <a:lnR>
                      <a:noFill/>
                    </a:lnR>
                    <a:lnT>
                      <a:noFill/>
                    </a:lnT>
                    <a:lnB>
                      <a:noFill/>
                    </a:lnB>
                  </a:tcPr>
                </a:tc>
              </a:tr>
              <a:tr h="438996">
                <a:tc>
                  <a:txBody>
                    <a:bodyPr/>
                    <a:lstStyle/>
                    <a:p>
                      <a:pPr marL="0" marR="0">
                        <a:lnSpc>
                          <a:spcPct val="115000"/>
                        </a:lnSpc>
                        <a:spcBef>
                          <a:spcPts val="0"/>
                        </a:spcBef>
                        <a:spcAft>
                          <a:spcPts val="1000"/>
                        </a:spcAft>
                      </a:pPr>
                      <a:r>
                        <a:rPr lang="en-US" sz="1400" dirty="0">
                          <a:latin typeface="Calibri"/>
                          <a:ea typeface="Calibri"/>
                          <a:cs typeface="Times New Roman"/>
                        </a:rPr>
                        <a:t>PR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Priority Can be 20(highest) or -20(lowest)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20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20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dirty="0">
                          <a:latin typeface="Calibri"/>
                          <a:ea typeface="Calibri"/>
                          <a:cs typeface="Times New Roman"/>
                        </a:rPr>
                        <a:t>NI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The nice value of a task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0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0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dirty="0">
                          <a:latin typeface="Calibri"/>
                          <a:ea typeface="Calibri"/>
                          <a:cs typeface="Times New Roman"/>
                        </a:rPr>
                        <a:t>VIRT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Virtual memory used (kb)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1775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75972 </a:t>
                      </a:r>
                    </a:p>
                  </a:txBody>
                  <a:tcPr marL="6641" marR="6641" marT="6641" marB="6641" anchor="ctr">
                    <a:lnL>
                      <a:noFill/>
                    </a:lnL>
                    <a:lnR>
                      <a:noFill/>
                    </a:lnR>
                    <a:lnT>
                      <a:noFill/>
                    </a:lnT>
                    <a:lnB>
                      <a:noFill/>
                    </a:lnB>
                  </a:tcPr>
                </a:tc>
              </a:tr>
              <a:tr h="438996">
                <a:tc>
                  <a:txBody>
                    <a:bodyPr/>
                    <a:lstStyle/>
                    <a:p>
                      <a:pPr marL="0" marR="0">
                        <a:lnSpc>
                          <a:spcPct val="115000"/>
                        </a:lnSpc>
                        <a:spcBef>
                          <a:spcPts val="0"/>
                        </a:spcBef>
                        <a:spcAft>
                          <a:spcPts val="1000"/>
                        </a:spcAft>
                      </a:pPr>
                      <a:r>
                        <a:rPr lang="en-US" sz="1400" dirty="0">
                          <a:latin typeface="Calibri"/>
                          <a:ea typeface="Calibri"/>
                          <a:cs typeface="Times New Roman"/>
                        </a:rPr>
                        <a:t>RES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Physical memory used (kb)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100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51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dirty="0">
                          <a:latin typeface="Calibri"/>
                          <a:ea typeface="Calibri"/>
                          <a:cs typeface="Times New Roman"/>
                        </a:rPr>
                        <a:t>SHR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Shared memory used (kb)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28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7952 </a:t>
                      </a:r>
                    </a:p>
                  </a:txBody>
                  <a:tcPr marL="6641" marR="6641" marT="6641" marB="6641" anchor="ctr">
                    <a:lnL>
                      <a:noFill/>
                    </a:lnL>
                    <a:lnR>
                      <a:noFill/>
                    </a:lnR>
                    <a:lnT>
                      <a:noFill/>
                    </a:lnT>
                    <a:lnB>
                      <a:noFill/>
                    </a:lnB>
                  </a:tcPr>
                </a:tc>
              </a:tr>
              <a:tr h="2321891">
                <a:tc>
                  <a:txBody>
                    <a:bodyPr/>
                    <a:lstStyle/>
                    <a:p>
                      <a:pPr marL="0" marR="0">
                        <a:lnSpc>
                          <a:spcPct val="115000"/>
                        </a:lnSpc>
                        <a:spcBef>
                          <a:spcPts val="0"/>
                        </a:spcBef>
                        <a:spcAft>
                          <a:spcPts val="1000"/>
                        </a:spcAft>
                      </a:pPr>
                      <a:r>
                        <a:rPr lang="en-US" sz="1400" dirty="0">
                          <a:latin typeface="Calibri"/>
                          <a:ea typeface="Calibri"/>
                          <a:cs typeface="Times New Roman"/>
                        </a:rPr>
                        <a:t>S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a:latin typeface="Calibri"/>
                          <a:ea typeface="Calibri"/>
                          <a:cs typeface="Times New Roman"/>
                        </a:rPr>
                        <a:t>Status </a:t>
                      </a:r>
                    </a:p>
                    <a:p>
                      <a:pPr marL="0" marR="0">
                        <a:lnSpc>
                          <a:spcPct val="115000"/>
                        </a:lnSpc>
                        <a:spcBef>
                          <a:spcPts val="0"/>
                        </a:spcBef>
                        <a:spcAft>
                          <a:spcPts val="1000"/>
                        </a:spcAft>
                      </a:pPr>
                      <a:r>
                        <a:rPr lang="en-US" sz="1400" dirty="0">
                          <a:latin typeface="Calibri"/>
                          <a:ea typeface="Calibri"/>
                          <a:cs typeface="Times New Roman"/>
                        </a:rPr>
                        <a:t>There are five types: </a:t>
                      </a:r>
                    </a:p>
                    <a:p>
                      <a:pPr marL="0" marR="0">
                        <a:lnSpc>
                          <a:spcPct val="115000"/>
                        </a:lnSpc>
                        <a:spcBef>
                          <a:spcPts val="0"/>
                        </a:spcBef>
                        <a:spcAft>
                          <a:spcPts val="1000"/>
                        </a:spcAft>
                      </a:pPr>
                      <a:r>
                        <a:rPr lang="en-US" sz="1400" dirty="0">
                          <a:latin typeface="Calibri"/>
                          <a:ea typeface="Calibri"/>
                          <a:cs typeface="Times New Roman"/>
                        </a:rPr>
                        <a:t>          'D' = uninterruptible sleep </a:t>
                      </a:r>
                    </a:p>
                    <a:p>
                      <a:pPr marL="0" marR="0">
                        <a:lnSpc>
                          <a:spcPct val="115000"/>
                        </a:lnSpc>
                        <a:spcBef>
                          <a:spcPts val="0"/>
                        </a:spcBef>
                        <a:spcAft>
                          <a:spcPts val="1000"/>
                        </a:spcAft>
                      </a:pPr>
                      <a:r>
                        <a:rPr lang="en-US" sz="1400" dirty="0">
                          <a:latin typeface="Calibri"/>
                          <a:ea typeface="Calibri"/>
                          <a:cs typeface="Times New Roman"/>
                        </a:rPr>
                        <a:t>          'R' = running </a:t>
                      </a:r>
                    </a:p>
                    <a:p>
                      <a:pPr marL="0" marR="0">
                        <a:lnSpc>
                          <a:spcPct val="115000"/>
                        </a:lnSpc>
                        <a:spcBef>
                          <a:spcPts val="0"/>
                        </a:spcBef>
                        <a:spcAft>
                          <a:spcPts val="1000"/>
                        </a:spcAft>
                      </a:pPr>
                      <a:r>
                        <a:rPr lang="en-US" sz="1400" dirty="0">
                          <a:latin typeface="Calibri"/>
                          <a:ea typeface="Calibri"/>
                          <a:cs typeface="Times New Roman"/>
                        </a:rPr>
                        <a:t>          'S' = sleeping </a:t>
                      </a:r>
                    </a:p>
                    <a:p>
                      <a:pPr marL="0" marR="0">
                        <a:lnSpc>
                          <a:spcPct val="115000"/>
                        </a:lnSpc>
                        <a:spcBef>
                          <a:spcPts val="0"/>
                        </a:spcBef>
                        <a:spcAft>
                          <a:spcPts val="1000"/>
                        </a:spcAft>
                      </a:pPr>
                      <a:r>
                        <a:rPr lang="en-US" sz="1400" dirty="0">
                          <a:latin typeface="Calibri"/>
                          <a:ea typeface="Calibri"/>
                          <a:cs typeface="Times New Roman"/>
                        </a:rPr>
                        <a:t>          'T' = traced or stopped </a:t>
                      </a:r>
                    </a:p>
                    <a:p>
                      <a:pPr marL="0" marR="0">
                        <a:lnSpc>
                          <a:spcPct val="115000"/>
                        </a:lnSpc>
                        <a:spcBef>
                          <a:spcPts val="0"/>
                        </a:spcBef>
                        <a:spcAft>
                          <a:spcPts val="1000"/>
                        </a:spcAft>
                      </a:pPr>
                      <a:r>
                        <a:rPr lang="en-US" sz="1400" dirty="0">
                          <a:latin typeface="Calibri"/>
                          <a:ea typeface="Calibri"/>
                          <a:cs typeface="Times New Roman"/>
                        </a:rPr>
                        <a:t>          'Z' = zombie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a:latin typeface="Calibri"/>
                          <a:ea typeface="Calibri"/>
                          <a:cs typeface="Times New Roman"/>
                        </a:rPr>
                        <a:t>S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R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a:latin typeface="Calibri"/>
                          <a:ea typeface="Calibri"/>
                          <a:cs typeface="Times New Roman"/>
                        </a:rPr>
                        <a:t>%CPU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 of CPU time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a:latin typeface="Calibri"/>
                          <a:ea typeface="Calibri"/>
                          <a:cs typeface="Times New Roman"/>
                        </a:rPr>
                        <a:t>1.7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1.0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a:latin typeface="Calibri"/>
                          <a:ea typeface="Calibri"/>
                          <a:cs typeface="Times New Roman"/>
                        </a:rPr>
                        <a:t>%MEM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Physical memory used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a:latin typeface="Calibri"/>
                          <a:ea typeface="Calibri"/>
                          <a:cs typeface="Times New Roman"/>
                        </a:rPr>
                        <a:t>10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5.1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a:latin typeface="Calibri"/>
                          <a:ea typeface="Calibri"/>
                          <a:cs typeface="Times New Roman"/>
                        </a:rPr>
                        <a:t>TIME+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Total CPU time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a:latin typeface="Calibri"/>
                          <a:ea typeface="Calibri"/>
                          <a:cs typeface="Times New Roman"/>
                        </a:rPr>
                        <a:t>5:05.34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2:23.42 </a:t>
                      </a:r>
                    </a:p>
                  </a:txBody>
                  <a:tcPr marL="6641" marR="6641" marT="6641" marB="6641" anchor="ctr">
                    <a:lnL>
                      <a:noFill/>
                    </a:lnL>
                    <a:lnR>
                      <a:noFill/>
                    </a:lnR>
                    <a:lnT>
                      <a:noFill/>
                    </a:lnT>
                    <a:lnB>
                      <a:noFill/>
                    </a:lnB>
                  </a:tcPr>
                </a:tc>
              </a:tr>
              <a:tr h="238866">
                <a:tc>
                  <a:txBody>
                    <a:bodyPr/>
                    <a:lstStyle/>
                    <a:p>
                      <a:pPr marL="0" marR="0">
                        <a:lnSpc>
                          <a:spcPct val="115000"/>
                        </a:lnSpc>
                        <a:spcBef>
                          <a:spcPts val="0"/>
                        </a:spcBef>
                        <a:spcAft>
                          <a:spcPts val="1000"/>
                        </a:spcAft>
                      </a:pPr>
                      <a:r>
                        <a:rPr lang="en-US" sz="1400">
                          <a:latin typeface="Calibri"/>
                          <a:ea typeface="Calibri"/>
                          <a:cs typeface="Times New Roman"/>
                        </a:rPr>
                        <a:t>Command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a:latin typeface="Calibri"/>
                          <a:ea typeface="Calibri"/>
                          <a:cs typeface="Times New Roman"/>
                        </a:rPr>
                        <a:t>Command name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a:latin typeface="Calibri"/>
                          <a:ea typeface="Calibri"/>
                          <a:cs typeface="Times New Roman"/>
                        </a:rPr>
                        <a:t>Photoshop.exe </a:t>
                      </a:r>
                    </a:p>
                  </a:txBody>
                  <a:tcPr marL="6641" marR="6641" marT="6641" marB="6641" anchor="ctr">
                    <a:lnL>
                      <a:noFill/>
                    </a:lnL>
                    <a:lnR>
                      <a:noFill/>
                    </a:lnR>
                    <a:lnT>
                      <a:noFill/>
                    </a:lnT>
                    <a:lnB>
                      <a:noFill/>
                    </a:lnB>
                  </a:tcPr>
                </a:tc>
                <a:tc>
                  <a:txBody>
                    <a:bodyPr/>
                    <a:lstStyle/>
                    <a:p>
                      <a:pPr marL="0" marR="0">
                        <a:lnSpc>
                          <a:spcPct val="115000"/>
                        </a:lnSpc>
                        <a:spcBef>
                          <a:spcPts val="0"/>
                        </a:spcBef>
                        <a:spcAft>
                          <a:spcPts val="1000"/>
                        </a:spcAft>
                      </a:pPr>
                      <a:r>
                        <a:rPr lang="en-US" sz="1400" dirty="0" err="1">
                          <a:latin typeface="Calibri"/>
                          <a:ea typeface="Calibri"/>
                          <a:cs typeface="Times New Roman"/>
                        </a:rPr>
                        <a:t>Xorg</a:t>
                      </a:r>
                      <a:r>
                        <a:rPr lang="en-US" sz="1400" dirty="0">
                          <a:latin typeface="Calibri"/>
                          <a:ea typeface="Calibri"/>
                          <a:cs typeface="Times New Roman"/>
                        </a:rPr>
                        <a:t> </a:t>
                      </a:r>
                    </a:p>
                  </a:txBody>
                  <a:tcPr marL="6641" marR="6641" marT="6641" marB="6641" anchor="ctr">
                    <a:lnL>
                      <a:noFill/>
                    </a:lnL>
                    <a:lnR>
                      <a:noFill/>
                    </a:lnR>
                    <a:lnT>
                      <a:noFill/>
                    </a:lnT>
                    <a:lnB>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52280" y="990720"/>
            <a:ext cx="8762400" cy="62622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dirty="0" smtClean="0">
                <a:solidFill>
                  <a:srgbClr val="FF0000"/>
                </a:solidFill>
                <a:latin typeface="Lucida Bright"/>
                <a:ea typeface="DejaVu Sans"/>
              </a:rPr>
              <a:t>Deleting: </a:t>
            </a:r>
            <a:r>
              <a:rPr lang="en-IN" sz="1800" b="0" strike="noStrike" spc="-1" dirty="0" err="1" smtClean="0">
                <a:solidFill>
                  <a:srgbClr val="FF0000"/>
                </a:solidFill>
                <a:latin typeface="Lucida Bright"/>
                <a:ea typeface="DejaVu Sans"/>
              </a:rPr>
              <a:t>rm</a:t>
            </a:r>
            <a:r>
              <a:rPr lang="en-IN" sz="1800" b="0" strike="noStrike" spc="-1" dirty="0" smtClean="0">
                <a:solidFill>
                  <a:srgbClr val="FF0000"/>
                </a:solidFill>
                <a:latin typeface="Lucida Bright"/>
                <a:ea typeface="DejaVu Sans"/>
              </a:rPr>
              <a:t> </a:t>
            </a:r>
            <a:r>
              <a:rPr lang="en-IN" sz="1800" b="0" strike="noStrike" spc="-1" dirty="0">
                <a:solidFill>
                  <a:srgbClr val="FF0000"/>
                </a:solidFill>
                <a:latin typeface="Lucida Bright"/>
                <a:ea typeface="DejaVu Sans"/>
              </a:rPr>
              <a:t>COMMAND:</a:t>
            </a:r>
            <a:endParaRPr lang="en-IN" sz="1800" b="0" strike="noStrike" spc="-1" dirty="0">
              <a:latin typeface="Arial"/>
            </a:endParaRPr>
          </a:p>
          <a:p>
            <a:pPr>
              <a:lnSpc>
                <a:spcPct val="150000"/>
              </a:lnSpc>
            </a:pPr>
            <a:r>
              <a:rPr lang="en-IN" sz="1800" b="0" strike="noStrike" spc="-1" dirty="0" err="1" smtClean="0">
                <a:solidFill>
                  <a:srgbClr val="000000"/>
                </a:solidFill>
                <a:latin typeface="Lucida Bright"/>
                <a:ea typeface="DejaVu Sans"/>
              </a:rPr>
              <a:t>rm</a:t>
            </a:r>
            <a:r>
              <a:rPr lang="en-IN" sz="1800" b="0" strike="noStrike" spc="-1" dirty="0" smtClean="0">
                <a:solidFill>
                  <a:srgbClr val="000000"/>
                </a:solidFill>
                <a:latin typeface="Lucida Bright"/>
                <a:ea typeface="DejaVu Sans"/>
              </a:rPr>
              <a:t> </a:t>
            </a:r>
            <a:r>
              <a:rPr lang="en-IN" sz="1800" b="0" strike="noStrike" spc="-1" dirty="0" err="1">
                <a:solidFill>
                  <a:srgbClr val="000000"/>
                </a:solidFill>
                <a:latin typeface="Lucida Bright"/>
                <a:ea typeface="DejaVu Sans"/>
              </a:rPr>
              <a:t>linux</a:t>
            </a:r>
            <a:r>
              <a:rPr lang="en-IN" sz="1800" b="0" strike="noStrike" spc="-1" dirty="0">
                <a:solidFill>
                  <a:srgbClr val="000000"/>
                </a:solidFill>
                <a:latin typeface="Lucida Bright"/>
                <a:ea typeface="DejaVu Sans"/>
              </a:rPr>
              <a:t> </a:t>
            </a:r>
            <a:r>
              <a:rPr lang="en-IN" sz="1800" b="0" strike="noStrike" spc="-1" dirty="0" smtClean="0">
                <a:solidFill>
                  <a:srgbClr val="000000"/>
                </a:solidFill>
                <a:latin typeface="Lucida Bright"/>
                <a:ea typeface="DejaVu Sans"/>
              </a:rPr>
              <a:t>command </a:t>
            </a:r>
            <a:r>
              <a:rPr lang="en-IN" sz="1800" b="0" strike="noStrike" spc="-1" dirty="0">
                <a:solidFill>
                  <a:srgbClr val="000000"/>
                </a:solidFill>
                <a:latin typeface="Lucida Bright"/>
                <a:ea typeface="DejaVu Sans"/>
              </a:rPr>
              <a:t>is used to remove/delete the file from the directory.</a:t>
            </a:r>
            <a:endParaRPr lang="en-IN" sz="1800" b="0" strike="noStrike" spc="-1" dirty="0">
              <a:latin typeface="Arial"/>
            </a:endParaRPr>
          </a:p>
          <a:p>
            <a:pPr>
              <a:lnSpc>
                <a:spcPct val="150000"/>
              </a:lnSpc>
            </a:pPr>
            <a:r>
              <a:rPr lang="en-IN" sz="1800" b="0" strike="noStrike" spc="-1" dirty="0">
                <a:solidFill>
                  <a:srgbClr val="FF0000"/>
                </a:solidFill>
                <a:latin typeface="Lucida Bright"/>
                <a:ea typeface="DejaVu Sans"/>
              </a:rPr>
              <a:t>SYNTAX: $</a:t>
            </a:r>
            <a:r>
              <a:rPr lang="en-IN" sz="1800" b="0" strike="noStrike" spc="-1" dirty="0" err="1">
                <a:solidFill>
                  <a:srgbClr val="FF0000"/>
                </a:solidFill>
                <a:latin typeface="Lucida Bright"/>
                <a:ea typeface="DejaVu Sans"/>
              </a:rPr>
              <a:t>rm</a:t>
            </a:r>
            <a:r>
              <a:rPr lang="en-IN" sz="1800" b="0" strike="noStrike" spc="-1" dirty="0">
                <a:solidFill>
                  <a:srgbClr val="FF0000"/>
                </a:solidFill>
                <a:latin typeface="Lucida Bright"/>
                <a:ea typeface="DejaVu Sans"/>
              </a:rPr>
              <a:t> [options..] [file | directory] </a:t>
            </a:r>
            <a:endParaRPr lang="en-IN" sz="1800" b="0" strike="noStrike" spc="-1" dirty="0">
              <a:solidFill>
                <a:srgbClr val="FF0000"/>
              </a:solidFill>
              <a:latin typeface="Arial"/>
            </a:endParaRPr>
          </a:p>
          <a:p>
            <a:pPr>
              <a:lnSpc>
                <a:spcPct val="150000"/>
              </a:lnSpc>
            </a:pPr>
            <a:r>
              <a:rPr lang="en-IN" sz="1800" b="0" strike="noStrike" spc="-1" dirty="0">
                <a:solidFill>
                  <a:srgbClr val="000000"/>
                </a:solidFill>
                <a:latin typeface="Lucida Bright"/>
                <a:ea typeface="DejaVu Sans"/>
              </a:rPr>
              <a:t>OPTIONS: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-f   Remove all files in a directory without prompting the user.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a:t>
            </a:r>
            <a:r>
              <a:rPr lang="en-IN" sz="1800" b="0" strike="noStrike" spc="-1" dirty="0" err="1">
                <a:solidFill>
                  <a:srgbClr val="000000"/>
                </a:solidFill>
                <a:latin typeface="Lucida Bright"/>
                <a:ea typeface="DejaVu Sans"/>
              </a:rPr>
              <a:t>i</a:t>
            </a:r>
            <a:r>
              <a:rPr lang="en-IN" sz="1800" b="0" strike="noStrike" spc="-1" dirty="0">
                <a:solidFill>
                  <a:srgbClr val="000000"/>
                </a:solidFill>
                <a:latin typeface="Lucida Bright"/>
                <a:ea typeface="DejaVu Sans"/>
              </a:rPr>
              <a:t>   Interactive. With this option, </a:t>
            </a:r>
            <a:r>
              <a:rPr lang="en-IN" sz="1800" b="0" strike="noStrike" spc="-1" dirty="0" err="1">
                <a:solidFill>
                  <a:srgbClr val="000000"/>
                </a:solidFill>
                <a:latin typeface="Lucida Bright"/>
                <a:ea typeface="DejaVu Sans"/>
              </a:rPr>
              <a:t>rm</a:t>
            </a:r>
            <a:r>
              <a:rPr lang="en-IN" sz="1800" b="0" strike="noStrike" spc="-1" dirty="0">
                <a:solidFill>
                  <a:srgbClr val="000000"/>
                </a:solidFill>
                <a:latin typeface="Lucida Bright"/>
                <a:ea typeface="DejaVu Sans"/>
              </a:rPr>
              <a:t> prompts for confirmation before removing any files.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-r (or) –R  Recursively remove directories and subdirectories in the argument list. The directory will be emptied of files and removed. The user is normally prompted for removal of any write-protected files which the directory contains. </a:t>
            </a:r>
            <a:endParaRPr lang="en-IN" sz="1800" b="0" strike="noStrike" spc="-1" dirty="0" smtClean="0">
              <a:solidFill>
                <a:srgbClr val="000000"/>
              </a:solidFill>
              <a:latin typeface="Lucida Bright"/>
              <a:ea typeface="DejaVu Sans"/>
            </a:endParaRPr>
          </a:p>
          <a:p>
            <a:pPr>
              <a:lnSpc>
                <a:spcPct val="100000"/>
              </a:lnSpc>
            </a:pPr>
            <a:r>
              <a:rPr lang="en-IN" sz="1800" b="0" strike="noStrike" spc="-1" dirty="0" smtClean="0">
                <a:solidFill>
                  <a:srgbClr val="000000"/>
                </a:solidFill>
                <a:latin typeface="Lucida Bright"/>
                <a:ea typeface="DejaVu Sans"/>
              </a:rPr>
              <a:t>Ex: </a:t>
            </a:r>
          </a:p>
          <a:p>
            <a:pPr>
              <a:lnSpc>
                <a:spcPct val="100000"/>
              </a:lnSpc>
            </a:pPr>
            <a:r>
              <a:rPr lang="en-IN" spc="-1" dirty="0" smtClean="0">
                <a:solidFill>
                  <a:srgbClr val="000000"/>
                </a:solidFill>
                <a:latin typeface="Lucida Bright"/>
                <a:ea typeface="DejaVu Sans"/>
              </a:rPr>
              <a:t>            </a:t>
            </a:r>
            <a:r>
              <a:rPr lang="en-IN" sz="1800" b="0" strike="noStrike" spc="-1" dirty="0" smtClean="0">
                <a:solidFill>
                  <a:srgbClr val="000000"/>
                </a:solidFill>
                <a:latin typeface="Lucida Bright"/>
                <a:ea typeface="DejaVu Sans"/>
              </a:rPr>
              <a:t>  </a:t>
            </a:r>
            <a:r>
              <a:rPr lang="en-IN" spc="-1" dirty="0" smtClean="0">
                <a:solidFill>
                  <a:srgbClr val="FF0000"/>
                </a:solidFill>
                <a:latin typeface="Lucida Bright"/>
              </a:rPr>
              <a:t>$ </a:t>
            </a:r>
            <a:r>
              <a:rPr lang="en-IN" spc="-1" dirty="0" err="1" smtClean="0">
                <a:solidFill>
                  <a:srgbClr val="FF0000"/>
                </a:solidFill>
                <a:latin typeface="Lucida Bright"/>
              </a:rPr>
              <a:t>rm</a:t>
            </a:r>
            <a:r>
              <a:rPr lang="en-IN" spc="-1" dirty="0" smtClean="0">
                <a:solidFill>
                  <a:srgbClr val="FF0000"/>
                </a:solidFill>
                <a:latin typeface="Lucida Bright"/>
              </a:rPr>
              <a:t>   file1</a:t>
            </a:r>
            <a:endParaRPr lang="en-IN" spc="-1" dirty="0" smtClean="0"/>
          </a:p>
          <a:p>
            <a:pPr>
              <a:lnSpc>
                <a:spcPct val="100000"/>
              </a:lnSpc>
            </a:pPr>
            <a:r>
              <a:rPr lang="en-IN" spc="-1" dirty="0" smtClean="0">
                <a:solidFill>
                  <a:srgbClr val="000000"/>
                </a:solidFill>
                <a:latin typeface="Lucida Bright"/>
              </a:rPr>
              <a:t>           The file1 has been deleted</a:t>
            </a:r>
            <a:endParaRPr lang="en-IN" spc="-1" dirty="0" smtClean="0"/>
          </a:p>
          <a:p>
            <a:pPr>
              <a:lnSpc>
                <a:spcPct val="150000"/>
              </a:lnSpc>
            </a:pPr>
            <a:r>
              <a:rPr lang="en-IN" sz="1800" b="0" strike="noStrike" spc="-1" dirty="0">
                <a:solidFill>
                  <a:srgbClr val="000000"/>
                </a:solidFill>
                <a:latin typeface="Lucida Bright"/>
                <a:ea typeface="DejaVu Sans"/>
              </a:rPr>
              <a:t>	</a:t>
            </a:r>
            <a:endParaRPr lang="en-IN" sz="1800" b="0" strike="noStrike" spc="-1" dirty="0">
              <a:latin typeface="Arial"/>
            </a:endParaRPr>
          </a:p>
          <a:p>
            <a:pPr marL="343080" indent="-342360">
              <a:lnSpc>
                <a:spcPct val="150000"/>
              </a:lnSpc>
            </a:pPr>
            <a:endParaRPr lang="en-IN" sz="1800" b="0" strike="noStrike" spc="-1" dirty="0">
              <a:latin typeface="Arial"/>
            </a:endParaRPr>
          </a:p>
        </p:txBody>
      </p:sp>
      <p:sp>
        <p:nvSpPr>
          <p:cNvPr id="213"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a:t>
            </a:r>
            <a:endParaRPr lang="en-IN" sz="4000" b="0" strike="noStrike" spc="-1">
              <a:latin typeface="Arial"/>
            </a:endParaRPr>
          </a:p>
          <a:p>
            <a:pPr algn="ctr">
              <a:lnSpc>
                <a:spcPct val="100000"/>
              </a:lnSpc>
            </a:pPr>
            <a:endParaRPr lang="en-IN" sz="4000" b="0" strike="noStrike" spc="-1">
              <a:latin typeface="Arial"/>
            </a:endParaRPr>
          </a:p>
        </p:txBody>
      </p:sp>
      <p:sp>
        <p:nvSpPr>
          <p:cNvPr id="21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35D1A23-F4D5-4266-AB7B-8069451932F9}" type="slidenum">
              <a:rPr lang="en-IN" sz="1200" b="0" strike="noStrike" spc="-1">
                <a:solidFill>
                  <a:srgbClr val="8B8B8B"/>
                </a:solidFill>
                <a:latin typeface="Arial"/>
                <a:ea typeface="DejaVu Sans"/>
              </a:rPr>
              <a:pPr algn="r">
                <a:lnSpc>
                  <a:spcPct val="100000"/>
                </a:lnSpc>
              </a:pPr>
              <a:t>4</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304800"/>
            <a:ext cx="8381640" cy="6324600"/>
          </a:xfrm>
        </p:spPr>
        <p:txBody>
          <a:bodyPr anchor="t">
            <a:normAutofit lnSpcReduction="10000"/>
          </a:bodyPr>
          <a:lstStyle/>
          <a:p>
            <a:r>
              <a:rPr lang="en-US" sz="2200" dirty="0" smtClean="0">
                <a:latin typeface="Times New Roman" pitchFamily="18" charset="0"/>
                <a:cs typeface="Times New Roman" pitchFamily="18" charset="0"/>
              </a:rPr>
              <a:t>Nice: </a:t>
            </a:r>
          </a:p>
          <a:p>
            <a:pPr>
              <a:buFont typeface="Arial" pitchFamily="34" charset="0"/>
              <a:buChar char="•"/>
            </a:pPr>
            <a:r>
              <a:rPr lang="en-US" sz="2000" dirty="0" smtClean="0">
                <a:latin typeface="Times New Roman" pitchFamily="18" charset="0"/>
                <a:cs typeface="Times New Roman" pitchFamily="18" charset="0"/>
              </a:rPr>
              <a:t>Starts a process with a given priority</a:t>
            </a:r>
          </a:p>
          <a:p>
            <a:pPr>
              <a:buFont typeface="Wingdings" pitchFamily="2" charset="2"/>
              <a:buChar char="§"/>
            </a:pPr>
            <a:r>
              <a:rPr lang="en-US" sz="2200" dirty="0" smtClean="0">
                <a:latin typeface="Times New Roman" pitchFamily="18" charset="0"/>
                <a:cs typeface="Times New Roman" pitchFamily="18" charset="0"/>
              </a:rPr>
              <a:t>Linux can run a lot of processes at a time, which can slow down the speed of some high priority processes and result in poor performance. </a:t>
            </a:r>
          </a:p>
          <a:p>
            <a:pPr>
              <a:buFont typeface="Arial" pitchFamily="34" charset="0"/>
              <a:buChar char="•"/>
            </a:pPr>
            <a:r>
              <a:rPr lang="en-US" sz="2200" dirty="0" smtClean="0">
                <a:latin typeface="Times New Roman" pitchFamily="18" charset="0"/>
                <a:cs typeface="Times New Roman" pitchFamily="18" charset="0"/>
              </a:rPr>
              <a:t>To avoid this, you can tell your machine to prioritize processes as per your requirements. </a:t>
            </a:r>
          </a:p>
          <a:p>
            <a:pPr>
              <a:buFont typeface="Arial" pitchFamily="34" charset="0"/>
              <a:buChar char="•"/>
            </a:pPr>
            <a:r>
              <a:rPr lang="en-US" sz="2200" dirty="0" smtClean="0">
                <a:latin typeface="Times New Roman" pitchFamily="18" charset="0"/>
                <a:cs typeface="Times New Roman" pitchFamily="18" charset="0"/>
              </a:rPr>
              <a:t>This priority is called Niceness in Linux, and it has a value between -20 to 19. </a:t>
            </a:r>
          </a:p>
          <a:p>
            <a:pPr>
              <a:buFont typeface="Arial" pitchFamily="34" charset="0"/>
              <a:buChar char="•"/>
            </a:pPr>
            <a:r>
              <a:rPr lang="en-US" sz="2200" dirty="0" smtClean="0">
                <a:latin typeface="Times New Roman" pitchFamily="18" charset="0"/>
                <a:cs typeface="Times New Roman" pitchFamily="18" charset="0"/>
              </a:rPr>
              <a:t>The lower the Niceness index, the higher would be a priority given to that task. </a:t>
            </a:r>
          </a:p>
          <a:p>
            <a:pPr>
              <a:buFont typeface="Arial" pitchFamily="34" charset="0"/>
              <a:buChar char="•"/>
            </a:pPr>
            <a:r>
              <a:rPr lang="en-US" sz="2200" dirty="0" smtClean="0">
                <a:latin typeface="Times New Roman" pitchFamily="18" charset="0"/>
                <a:cs typeface="Times New Roman" pitchFamily="18" charset="0"/>
              </a:rPr>
              <a:t>The default value of all the processes is 0. </a:t>
            </a:r>
          </a:p>
          <a:p>
            <a:pPr>
              <a:buFont typeface="Arial" pitchFamily="34" charset="0"/>
              <a:buChar char="•"/>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To start a process with a niceness value other than the default value use the following syntax</a:t>
            </a: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p>
          <a:p>
            <a:pPr lvl="0" algn="l" rtl="0"/>
            <a:r>
              <a:rPr kumimoji="0" lang="en-US" sz="2200" b="0" i="0" u="none" strike="noStrike" cap="none" normalizeH="0" baseline="0" dirty="0" smtClean="0">
                <a:ln>
                  <a:noFill/>
                </a:ln>
                <a:solidFill>
                  <a:srgbClr val="FF0000"/>
                </a:solidFill>
                <a:effectLst/>
                <a:latin typeface="Times New Roman" pitchFamily="18" charset="0"/>
                <a:cs typeface="Times New Roman" pitchFamily="18" charset="0"/>
              </a:rPr>
              <a:t>        Syntax:     $  nice -n 'Nice value' process name </a:t>
            </a:r>
          </a:p>
          <a:p>
            <a:pPr lvl="0" algn="l" rtl="0"/>
            <a:endParaRPr kumimoji="0" lang="en-US" sz="1600" b="0" i="0" u="none" strike="noStrike" cap="none" normalizeH="0" baseline="0" dirty="0" smtClean="0">
              <a:ln>
                <a:noFill/>
              </a:ln>
              <a:solidFill>
                <a:srgbClr val="FF0000"/>
              </a:solidFill>
              <a:effectLst/>
              <a:latin typeface="Arial" pitchFamily="34" charset="0"/>
            </a:endParaRPr>
          </a:p>
          <a:p>
            <a:pPr>
              <a:buFont typeface="Arial" pitchFamily="34" charset="0"/>
              <a:buChar char="•"/>
            </a:pPr>
            <a:r>
              <a:rPr lang="en-US" sz="2200" dirty="0" smtClean="0">
                <a:latin typeface="Times New Roman" pitchFamily="18" charset="0"/>
                <a:cs typeface="Times New Roman" pitchFamily="18" charset="0"/>
              </a:rPr>
              <a:t>If there is some process already running on the system, then you can '</a:t>
            </a:r>
            <a:r>
              <a:rPr lang="en-US" sz="2200" dirty="0" err="1" smtClean="0">
                <a:latin typeface="Times New Roman" pitchFamily="18" charset="0"/>
                <a:cs typeface="Times New Roman" pitchFamily="18" charset="0"/>
              </a:rPr>
              <a:t>Renice</a:t>
            </a:r>
            <a:r>
              <a:rPr lang="en-US" sz="2200" dirty="0" smtClean="0">
                <a:latin typeface="Times New Roman" pitchFamily="18" charset="0"/>
                <a:cs typeface="Times New Roman" pitchFamily="18" charset="0"/>
              </a:rPr>
              <a:t>' its value using syntax. </a:t>
            </a:r>
          </a:p>
          <a:p>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Syntax: </a:t>
            </a:r>
            <a:r>
              <a:rPr lang="en-US" sz="2200" dirty="0" err="1" smtClean="0">
                <a:solidFill>
                  <a:srgbClr val="FF0000"/>
                </a:solidFill>
                <a:latin typeface="Times New Roman" pitchFamily="18" charset="0"/>
                <a:cs typeface="Times New Roman" pitchFamily="18" charset="0"/>
              </a:rPr>
              <a:t>renice</a:t>
            </a:r>
            <a:r>
              <a:rPr lang="en-US" sz="2200" dirty="0" smtClean="0">
                <a:solidFill>
                  <a:srgbClr val="FF0000"/>
                </a:solidFill>
                <a:latin typeface="Times New Roman" pitchFamily="18" charset="0"/>
                <a:cs typeface="Times New Roman" pitchFamily="18" charset="0"/>
              </a:rPr>
              <a:t> 'nice value' -p 'PID</a:t>
            </a:r>
            <a:r>
              <a:rPr lang="en-US" sz="2200" dirty="0" smtClean="0">
                <a:latin typeface="Times New Roman" pitchFamily="18" charset="0"/>
                <a:cs typeface="Times New Roman" pitchFamily="18" charset="0"/>
              </a:rPr>
              <a:t>'</a:t>
            </a:r>
            <a:endParaRPr kumimoji="0" lang="en-US" sz="2200" b="0" i="0" u="none" strike="noStrike" cap="none" normalizeH="0" baseline="0" dirty="0" smtClean="0">
              <a:ln>
                <a:noFill/>
              </a:ln>
              <a:solidFill>
                <a:srgbClr val="FF0000"/>
              </a:solidFill>
              <a:effectLst/>
              <a:latin typeface="Times New Roman" pitchFamily="18" charset="0"/>
              <a:cs typeface="Times New Roman" pitchFamily="18" charset="0"/>
            </a:endParaRPr>
          </a:p>
          <a:p>
            <a:endParaRPr lang="en-US" dirty="0" smtClean="0"/>
          </a:p>
          <a:p>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Documents and Settings\snist\Desktop\renicing.png"/>
          <p:cNvPicPr>
            <a:picLocks noChangeAspect="1" noChangeArrowheads="1"/>
          </p:cNvPicPr>
          <p:nvPr/>
        </p:nvPicPr>
        <p:blipFill>
          <a:blip r:embed="rId2"/>
          <a:srcRect/>
          <a:stretch>
            <a:fillRect/>
          </a:stretch>
        </p:blipFill>
        <p:spPr bwMode="auto">
          <a:xfrm>
            <a:off x="228600" y="914400"/>
            <a:ext cx="8686800" cy="5943600"/>
          </a:xfrm>
          <a:prstGeom prst="rect">
            <a:avLst/>
          </a:prstGeom>
          <a:noFill/>
        </p:spPr>
      </p:pic>
      <p:sp>
        <p:nvSpPr>
          <p:cNvPr id="6" name="Rectangle 5"/>
          <p:cNvSpPr/>
          <p:nvPr/>
        </p:nvSpPr>
        <p:spPr>
          <a:xfrm>
            <a:off x="228600" y="228600"/>
            <a:ext cx="8382000" cy="923330"/>
          </a:xfrm>
          <a:prstGeom prst="rect">
            <a:avLst/>
          </a:prstGeom>
        </p:spPr>
        <p:txBody>
          <a:bodyPr wrap="square">
            <a:spAutoFit/>
          </a:bodyPr>
          <a:lstStyle/>
          <a:p>
            <a:pPr algn="just"/>
            <a:r>
              <a:rPr lang="en-US" dirty="0" smtClean="0"/>
              <a:t>To change Niceness, you can use the 'top' command to determine the PID (process id) and its Nice value. Later use the </a:t>
            </a:r>
            <a:r>
              <a:rPr lang="en-US" dirty="0" err="1" smtClean="0"/>
              <a:t>renice</a:t>
            </a:r>
            <a:r>
              <a:rPr lang="en-US" dirty="0" smtClean="0"/>
              <a:t> command to change the value.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457200"/>
            <a:ext cx="8229240" cy="5124600"/>
          </a:xfrm>
        </p:spPr>
        <p:txBody>
          <a:bodyPr anchor="t"/>
          <a:lstStyle/>
          <a:p>
            <a:r>
              <a:rPr lang="en-US" dirty="0" smtClean="0"/>
              <a:t> </a:t>
            </a:r>
            <a:r>
              <a:rPr lang="en-US" dirty="0" err="1">
                <a:solidFill>
                  <a:srgbClr val="FF0000"/>
                </a:solidFill>
              </a:rPr>
              <a:t>n</a:t>
            </a:r>
            <a:r>
              <a:rPr lang="en-US" dirty="0" err="1" smtClean="0">
                <a:solidFill>
                  <a:srgbClr val="FF0000"/>
                </a:solidFill>
              </a:rPr>
              <a:t>ohup</a:t>
            </a:r>
            <a:r>
              <a:rPr lang="en-US" dirty="0" smtClean="0">
                <a:solidFill>
                  <a:srgbClr val="FF0000"/>
                </a:solidFill>
              </a:rPr>
              <a:t> : </a:t>
            </a:r>
          </a:p>
          <a:p>
            <a:pPr>
              <a:buFont typeface="Wingdings" pitchFamily="2" charset="2"/>
              <a:buChar char="q"/>
            </a:pPr>
            <a:r>
              <a:rPr lang="en-US" dirty="0" smtClean="0"/>
              <a:t>When using the </a:t>
            </a:r>
            <a:r>
              <a:rPr lang="en-US" dirty="0" smtClean="0">
                <a:hlinkClick r:id="rId2"/>
              </a:rPr>
              <a:t>command shell</a:t>
            </a:r>
            <a:r>
              <a:rPr lang="en-US" dirty="0" smtClean="0"/>
              <a:t>, prefixing a command with </a:t>
            </a:r>
            <a:r>
              <a:rPr lang="en-US" b="1" dirty="0" err="1" smtClean="0"/>
              <a:t>nohup</a:t>
            </a:r>
            <a:r>
              <a:rPr lang="en-US" dirty="0" smtClean="0"/>
              <a:t> prevents the command from being aborted automatically when you </a:t>
            </a:r>
            <a:r>
              <a:rPr lang="en-US" dirty="0" smtClean="0">
                <a:hlinkClick r:id="rId3"/>
              </a:rPr>
              <a:t>log out</a:t>
            </a:r>
            <a:r>
              <a:rPr lang="en-US" dirty="0" smtClean="0"/>
              <a:t> or exit the shell.</a:t>
            </a:r>
          </a:p>
          <a:p>
            <a:endParaRPr lang="en-US" dirty="0" smtClean="0"/>
          </a:p>
          <a:p>
            <a:pPr>
              <a:buFont typeface="Wingdings" pitchFamily="2" charset="2"/>
              <a:buChar char="q"/>
            </a:pPr>
            <a:r>
              <a:rPr lang="en-US" dirty="0"/>
              <a:t> </a:t>
            </a:r>
            <a:r>
              <a:rPr lang="en-US" dirty="0" smtClean="0"/>
              <a:t>The name </a:t>
            </a:r>
            <a:r>
              <a:rPr lang="en-US" b="1" dirty="0" err="1" smtClean="0"/>
              <a:t>nohup</a:t>
            </a:r>
            <a:r>
              <a:rPr lang="en-US" dirty="0" smtClean="0"/>
              <a:t> stands for "no </a:t>
            </a:r>
            <a:r>
              <a:rPr lang="en-US" dirty="0" err="1" smtClean="0"/>
              <a:t>hangup</a:t>
            </a:r>
            <a:r>
              <a:rPr lang="en-US" dirty="0" smtClean="0"/>
              <a:t>." The </a:t>
            </a:r>
            <a:r>
              <a:rPr lang="en-US" dirty="0" err="1" smtClean="0"/>
              <a:t>hangup</a:t>
            </a:r>
            <a:r>
              <a:rPr lang="en-US" dirty="0" smtClean="0"/>
              <a:t> (</a:t>
            </a:r>
            <a:r>
              <a:rPr lang="en-US" b="1" dirty="0" smtClean="0"/>
              <a:t>HUP</a:t>
            </a:r>
            <a:r>
              <a:rPr lang="en-US" dirty="0" smtClean="0"/>
              <a:t>) </a:t>
            </a:r>
            <a:r>
              <a:rPr lang="en-US" dirty="0" smtClean="0">
                <a:hlinkClick r:id="rId4"/>
              </a:rPr>
              <a:t>signal</a:t>
            </a:r>
            <a:r>
              <a:rPr lang="en-US" dirty="0" smtClean="0"/>
              <a:t>, which is normally sent to a </a:t>
            </a:r>
            <a:r>
              <a:rPr lang="en-US" dirty="0" smtClean="0">
                <a:hlinkClick r:id="rId5"/>
              </a:rPr>
              <a:t>process</a:t>
            </a:r>
            <a:r>
              <a:rPr lang="en-US" dirty="0" smtClean="0"/>
              <a:t> to inform it that the user has logged off (or "hung up"), is intercepted by </a:t>
            </a:r>
            <a:r>
              <a:rPr lang="en-US" b="1" dirty="0" err="1" smtClean="0"/>
              <a:t>nohup</a:t>
            </a:r>
            <a:r>
              <a:rPr lang="en-US" dirty="0" smtClean="0"/>
              <a:t>, allowing the process to continue running.</a:t>
            </a:r>
          </a:p>
          <a:p>
            <a:pPr>
              <a:buFont typeface="Wingdings" pitchFamily="2" charset="2"/>
              <a:buChar char="q"/>
            </a:pPr>
            <a:endParaRPr lang="en-US" dirty="0"/>
          </a:p>
          <a:p>
            <a:pPr>
              <a:buFont typeface="Wingdings" pitchFamily="2" charset="2"/>
              <a:buChar char="q"/>
            </a:pPr>
            <a:r>
              <a:rPr lang="en-US" dirty="0" smtClean="0"/>
              <a:t>$ </a:t>
            </a:r>
            <a:r>
              <a:rPr lang="en-US" dirty="0" err="1" smtClean="0"/>
              <a:t>nohup</a:t>
            </a:r>
            <a:r>
              <a:rPr lang="en-US" dirty="0" smtClean="0"/>
              <a:t> sleep 200&amp;</a:t>
            </a:r>
          </a:p>
          <a:p>
            <a:r>
              <a:rPr lang="en-US" dirty="0" smtClean="0"/>
              <a:t>21343 </a:t>
            </a:r>
          </a:p>
          <a:p>
            <a:endParaRPr lang="en-US" dirty="0"/>
          </a:p>
          <a:p>
            <a:r>
              <a:rPr lang="en-US" dirty="0" smtClean="0"/>
              <a:t>$ </a:t>
            </a:r>
            <a:r>
              <a:rPr lang="en-US" dirty="0" err="1" smtClean="0"/>
              <a:t>ps</a:t>
            </a:r>
            <a:r>
              <a:rPr lang="en-US" dirty="0" smtClean="0"/>
              <a:t> aux | </a:t>
            </a:r>
            <a:r>
              <a:rPr lang="en-US" dirty="0" err="1" smtClean="0"/>
              <a:t>grep</a:t>
            </a:r>
            <a:r>
              <a:rPr lang="en-US" dirty="0" smtClean="0"/>
              <a:t> sleep</a:t>
            </a:r>
          </a:p>
          <a:p>
            <a:endParaRPr lang="en-US" dirty="0" smtClean="0"/>
          </a:p>
          <a:p>
            <a:pPr>
              <a:buFont typeface="Wingdings" pitchFamily="2" charset="2"/>
              <a:buChar char="q"/>
            </a:pPr>
            <a:endParaRPr lang="en-US" dirty="0"/>
          </a:p>
          <a:p>
            <a:pPr>
              <a:buFont typeface="Wingdings" pitchFamily="2" charset="2"/>
              <a:buChar char="q"/>
            </a:pP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0" y="914400"/>
            <a:ext cx="9143280" cy="5866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360"/>
              </a:spcBef>
            </a:pPr>
            <a:r>
              <a:rPr lang="en-IN" sz="1800" b="0" strike="noStrike" spc="-1" dirty="0">
                <a:solidFill>
                  <a:srgbClr val="000000"/>
                </a:solidFill>
                <a:latin typeface="Lucida Bright"/>
                <a:ea typeface="DejaVu Sans"/>
              </a:rPr>
              <a:t>The utilities which will display the information about the disk is known as the disk utilities.</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Lucida Bright"/>
                <a:ea typeface="DejaVu Sans"/>
              </a:rPr>
              <a:t>The following mentioned are the disk utilities</a:t>
            </a:r>
            <a:endParaRPr lang="en-IN" sz="1800" b="0" strike="noStrike" spc="-1" dirty="0">
              <a:latin typeface="Arial"/>
            </a:endParaRPr>
          </a:p>
          <a:p>
            <a:pPr marL="343080" indent="-342360">
              <a:lnSpc>
                <a:spcPct val="100000"/>
              </a:lnSpc>
              <a:spcBef>
                <a:spcPts val="360"/>
              </a:spcBef>
            </a:pPr>
            <a:r>
              <a:rPr lang="en-IN" sz="1800" b="0" strike="noStrike" spc="-1" dirty="0">
                <a:solidFill>
                  <a:srgbClr val="000000"/>
                </a:solidFill>
                <a:latin typeface="Lucida Bright"/>
                <a:ea typeface="DejaVu Sans"/>
              </a:rPr>
              <a:t>which are used in common,</a:t>
            </a:r>
            <a:endParaRPr lang="en-IN" sz="1800" b="0" strike="noStrike" spc="-1" dirty="0">
              <a:latin typeface="Arial"/>
            </a:endParaRPr>
          </a:p>
          <a:p>
            <a:pPr marL="514440" indent="-513720">
              <a:lnSpc>
                <a:spcPct val="100000"/>
              </a:lnSpc>
              <a:spcBef>
                <a:spcPts val="360"/>
              </a:spcBef>
              <a:buClr>
                <a:srgbClr val="000000"/>
              </a:buClr>
              <a:buFont typeface="Arial"/>
              <a:buAutoNum type="arabicParenR"/>
            </a:pPr>
            <a:r>
              <a:rPr lang="en-IN" sz="1800" b="0" strike="noStrike" spc="-1" dirty="0" err="1">
                <a:solidFill>
                  <a:srgbClr val="000000"/>
                </a:solidFill>
                <a:latin typeface="Lucida Bright"/>
                <a:ea typeface="DejaVu Sans"/>
              </a:rPr>
              <a:t>df</a:t>
            </a:r>
            <a:endParaRPr lang="en-IN" sz="1800" b="0" strike="noStrike" spc="-1" dirty="0">
              <a:latin typeface="Arial"/>
            </a:endParaRPr>
          </a:p>
          <a:p>
            <a:pPr marL="514440" indent="-513720">
              <a:lnSpc>
                <a:spcPct val="100000"/>
              </a:lnSpc>
              <a:spcBef>
                <a:spcPts val="360"/>
              </a:spcBef>
              <a:buClr>
                <a:srgbClr val="000000"/>
              </a:buClr>
              <a:buFont typeface="Arial"/>
              <a:buAutoNum type="arabicParenR"/>
            </a:pPr>
            <a:r>
              <a:rPr lang="en-IN" sz="1800" b="0" strike="noStrike" spc="-1" dirty="0">
                <a:solidFill>
                  <a:srgbClr val="000000"/>
                </a:solidFill>
                <a:latin typeface="Lucida Bright"/>
                <a:ea typeface="DejaVu Sans"/>
              </a:rPr>
              <a:t>du</a:t>
            </a:r>
            <a:endParaRPr lang="en-IN" sz="1800" b="0" strike="noStrike" spc="-1" dirty="0">
              <a:latin typeface="Arial"/>
            </a:endParaRPr>
          </a:p>
          <a:p>
            <a:pPr marL="514440" indent="-513720">
              <a:lnSpc>
                <a:spcPct val="100000"/>
              </a:lnSpc>
              <a:spcBef>
                <a:spcPts val="360"/>
              </a:spcBef>
            </a:pPr>
            <a:r>
              <a:rPr lang="en-IN" sz="1800" b="0" strike="noStrike" spc="-1" dirty="0" err="1">
                <a:solidFill>
                  <a:srgbClr val="000000"/>
                </a:solidFill>
                <a:latin typeface="Lucida Bright"/>
                <a:ea typeface="DejaVu Sans"/>
              </a:rPr>
              <a:t>df</a:t>
            </a:r>
            <a:r>
              <a:rPr lang="en-IN" sz="1800" b="0" strike="noStrike" spc="-1" dirty="0">
                <a:solidFill>
                  <a:srgbClr val="000000"/>
                </a:solidFill>
                <a:latin typeface="Lucida Bright"/>
                <a:ea typeface="DejaVu Sans"/>
              </a:rPr>
              <a:t> COMMAND:</a:t>
            </a:r>
            <a:endParaRPr lang="en-IN" sz="1800" b="0" strike="noStrike" spc="-1" dirty="0">
              <a:latin typeface="Arial"/>
            </a:endParaRPr>
          </a:p>
          <a:p>
            <a:pPr marL="514440" indent="-513720">
              <a:lnSpc>
                <a:spcPct val="100000"/>
              </a:lnSpc>
              <a:spcBef>
                <a:spcPts val="360"/>
              </a:spcBef>
            </a:pPr>
            <a:r>
              <a:rPr lang="en-IN" sz="1800" b="0" strike="noStrike" spc="-1" dirty="0" err="1">
                <a:solidFill>
                  <a:srgbClr val="000000"/>
                </a:solidFill>
                <a:latin typeface="Lucida Bright"/>
                <a:ea typeface="DejaVu Sans"/>
              </a:rPr>
              <a:t>df</a:t>
            </a:r>
            <a:r>
              <a:rPr lang="en-IN" sz="1800" b="0" strike="noStrike" spc="-1" dirty="0">
                <a:solidFill>
                  <a:srgbClr val="000000"/>
                </a:solidFill>
                <a:latin typeface="Lucida Bright"/>
                <a:ea typeface="DejaVu Sans"/>
              </a:rPr>
              <a:t>  command is used to find the empty disk space. </a:t>
            </a:r>
            <a:r>
              <a:rPr lang="en-IN" sz="1800" b="0" strike="noStrike" spc="-1" dirty="0" err="1">
                <a:solidFill>
                  <a:srgbClr val="000000"/>
                </a:solidFill>
                <a:latin typeface="Lucida Bright"/>
                <a:ea typeface="DejaVu Sans"/>
              </a:rPr>
              <a:t>Df</a:t>
            </a:r>
            <a:r>
              <a:rPr lang="en-IN" sz="1800" b="0" strike="noStrike" spc="-1" dirty="0">
                <a:solidFill>
                  <a:srgbClr val="000000"/>
                </a:solidFill>
                <a:latin typeface="Lucida Bright"/>
                <a:ea typeface="DejaVu Sans"/>
              </a:rPr>
              <a:t> stands for disk free.</a:t>
            </a:r>
            <a:endParaRPr lang="en-IN" sz="1800" b="0" strike="noStrike" spc="-1" dirty="0">
              <a:latin typeface="Arial"/>
            </a:endParaRPr>
          </a:p>
          <a:p>
            <a:pPr marL="514440" indent="-513720">
              <a:lnSpc>
                <a:spcPct val="100000"/>
              </a:lnSpc>
              <a:spcBef>
                <a:spcPts val="360"/>
              </a:spcBef>
            </a:pPr>
            <a:r>
              <a:rPr lang="en-IN" sz="1800" b="0" strike="noStrike" spc="-1" dirty="0">
                <a:solidFill>
                  <a:srgbClr val="000000"/>
                </a:solidFill>
                <a:latin typeface="Lucida Bright"/>
                <a:ea typeface="DejaVu Sans"/>
              </a:rPr>
              <a:t>Example:</a:t>
            </a:r>
            <a:endParaRPr lang="en-IN" sz="1800" b="0" strike="noStrike" spc="-1" dirty="0">
              <a:latin typeface="Arial"/>
            </a:endParaRPr>
          </a:p>
          <a:p>
            <a:pPr marL="514440" indent="-513720">
              <a:lnSpc>
                <a:spcPct val="100000"/>
              </a:lnSpc>
              <a:spcBef>
                <a:spcPts val="360"/>
              </a:spcBef>
            </a:pPr>
            <a:r>
              <a:rPr lang="en-IN" sz="1800" b="0" strike="noStrike" spc="-1" dirty="0">
                <a:solidFill>
                  <a:srgbClr val="000000"/>
                </a:solidFill>
                <a:latin typeface="Calibri"/>
                <a:ea typeface="DejaVu Sans"/>
              </a:rPr>
              <a:t> $ </a:t>
            </a:r>
            <a:r>
              <a:rPr lang="en-IN" sz="1800" b="0" strike="noStrike" spc="-1" dirty="0" err="1">
                <a:solidFill>
                  <a:srgbClr val="000000"/>
                </a:solidFill>
                <a:latin typeface="Calibri"/>
                <a:ea typeface="DejaVu Sans"/>
              </a:rPr>
              <a:t>df</a:t>
            </a:r>
            <a:r>
              <a:rPr lang="en-IN" sz="1800" b="0" strike="noStrike" spc="-1" dirty="0">
                <a:solidFill>
                  <a:srgbClr val="000000"/>
                </a:solidFill>
                <a:latin typeface="Calibri"/>
                <a:ea typeface="DejaVu Sans"/>
              </a:rPr>
              <a:t> </a:t>
            </a:r>
            <a:endParaRPr lang="en-IN" sz="1800" b="0" strike="noStrike" spc="-1" dirty="0">
              <a:latin typeface="Arial"/>
            </a:endParaRPr>
          </a:p>
          <a:p>
            <a:pPr marL="514440" indent="-513720">
              <a:lnSpc>
                <a:spcPct val="100000"/>
              </a:lnSpc>
              <a:spcBef>
                <a:spcPts val="360"/>
              </a:spcBef>
            </a:pPr>
            <a:r>
              <a:rPr lang="en-IN" sz="1800" b="0" strike="noStrike" spc="-1" dirty="0" err="1">
                <a:solidFill>
                  <a:srgbClr val="000000"/>
                </a:solidFill>
                <a:latin typeface="Calibri"/>
                <a:ea typeface="DejaVu Sans"/>
              </a:rPr>
              <a:t>Filesystem</a:t>
            </a:r>
            <a:r>
              <a:rPr lang="en-IN" sz="1800" b="0" strike="noStrike" spc="-1" dirty="0">
                <a:solidFill>
                  <a:srgbClr val="000000"/>
                </a:solidFill>
                <a:latin typeface="Calibri"/>
                <a:ea typeface="DejaVu Sans"/>
              </a:rPr>
              <a:t> 	1K-blocks 	Used 	Available 		Use% 	Mounted on </a:t>
            </a:r>
            <a:endParaRPr lang="en-IN" sz="1800" b="0" strike="noStrike" spc="-1" dirty="0">
              <a:latin typeface="Arial"/>
            </a:endParaRPr>
          </a:p>
          <a:p>
            <a:pPr marL="514440" indent="-513720">
              <a:lnSpc>
                <a:spcPct val="100000"/>
              </a:lnSpc>
              <a:spcBef>
                <a:spcPts val="360"/>
              </a:spcBef>
            </a:pPr>
            <a:r>
              <a:rPr lang="en-IN" sz="1800" b="0" strike="noStrike" spc="-1" dirty="0">
                <a:solidFill>
                  <a:srgbClr val="000000"/>
                </a:solidFill>
                <a:latin typeface="Calibri"/>
                <a:ea typeface="DejaVu Sans"/>
              </a:rPr>
              <a:t>/dev/sda1	 132239776 	6210884 119311504 	5% 	/</a:t>
            </a:r>
            <a:endParaRPr lang="en-IN" sz="1800" b="0" strike="noStrike" spc="-1" dirty="0">
              <a:latin typeface="Arial"/>
            </a:endParaRPr>
          </a:p>
          <a:p>
            <a:pPr marL="514440" indent="-513720">
              <a:lnSpc>
                <a:spcPct val="100000"/>
              </a:lnSpc>
              <a:spcBef>
                <a:spcPts val="360"/>
              </a:spcBef>
            </a:pPr>
            <a:r>
              <a:rPr lang="en-IN" sz="1800" b="0" strike="noStrike" spc="-1" dirty="0">
                <a:solidFill>
                  <a:srgbClr val="000000"/>
                </a:solidFill>
                <a:latin typeface="Calibri"/>
                <a:ea typeface="DejaVu Sans"/>
              </a:rPr>
              <a:t>/</a:t>
            </a:r>
            <a:r>
              <a:rPr lang="en-IN" sz="1800" b="0" strike="noStrike" spc="-1" dirty="0" err="1">
                <a:solidFill>
                  <a:srgbClr val="000000"/>
                </a:solidFill>
                <a:latin typeface="Calibri"/>
                <a:ea typeface="DejaVu Sans"/>
              </a:rPr>
              <a:t>tmpfs</a:t>
            </a:r>
            <a:r>
              <a:rPr lang="en-IN" sz="1800" b="0" strike="noStrike" spc="-1" dirty="0">
                <a:solidFill>
                  <a:srgbClr val="000000"/>
                </a:solidFill>
                <a:latin typeface="Calibri"/>
                <a:ea typeface="DejaVu Sans"/>
              </a:rPr>
              <a:t> 		4021876 		0 	4021876 		0% 	/dev/</a:t>
            </a:r>
            <a:r>
              <a:rPr lang="en-IN" sz="1800" b="0" strike="noStrike" spc="-1" dirty="0" err="1">
                <a:solidFill>
                  <a:srgbClr val="000000"/>
                </a:solidFill>
                <a:latin typeface="Calibri"/>
                <a:ea typeface="DejaVu Sans"/>
              </a:rPr>
              <a:t>shm</a:t>
            </a:r>
            <a:r>
              <a:rPr lang="en-IN" sz="1800" b="0" strike="noStrike" spc="-1" dirty="0">
                <a:solidFill>
                  <a:srgbClr val="000000"/>
                </a:solidFill>
                <a:latin typeface="Calibri"/>
                <a:ea typeface="DejaVu Sans"/>
              </a:rPr>
              <a:t> </a:t>
            </a:r>
            <a:endParaRPr lang="en-IN" sz="1800" b="0" strike="noStrike" spc="-1" dirty="0">
              <a:latin typeface="Arial"/>
            </a:endParaRPr>
          </a:p>
          <a:p>
            <a:pPr marL="514440" indent="-513720">
              <a:lnSpc>
                <a:spcPct val="100000"/>
              </a:lnSpc>
              <a:spcBef>
                <a:spcPts val="360"/>
              </a:spcBef>
            </a:pPr>
            <a:r>
              <a:rPr lang="en-IN" sz="1800" b="0" strike="noStrike" spc="-1" dirty="0">
                <a:solidFill>
                  <a:srgbClr val="000000"/>
                </a:solidFill>
                <a:latin typeface="Calibri"/>
                <a:ea typeface="DejaVu Sans"/>
              </a:rPr>
              <a:t>/dev/sdb2 	30969600 	117740     29278696 	1%          /home/oracle </a:t>
            </a:r>
            <a:endParaRPr lang="en-IN" sz="1800" b="0" strike="noStrike" spc="-1" dirty="0">
              <a:latin typeface="Arial"/>
            </a:endParaRPr>
          </a:p>
          <a:p>
            <a:pPr marL="514440" indent="-513720">
              <a:lnSpc>
                <a:spcPct val="100000"/>
              </a:lnSpc>
              <a:spcBef>
                <a:spcPts val="360"/>
              </a:spcBef>
            </a:pPr>
            <a:r>
              <a:rPr lang="en-IN" sz="1800" b="0" strike="noStrike" spc="-1" dirty="0">
                <a:solidFill>
                  <a:srgbClr val="000000"/>
                </a:solidFill>
                <a:latin typeface="Calibri"/>
                <a:ea typeface="DejaVu Sans"/>
              </a:rPr>
              <a:t>/dev/sdc1 	576310180 	71232 	546964104 	1% 	/home/data</a:t>
            </a:r>
            <a:endParaRPr lang="en-IN" sz="1800" b="0" strike="noStrike" spc="-1" dirty="0">
              <a:latin typeface="Arial"/>
            </a:endParaRPr>
          </a:p>
          <a:p>
            <a:pPr marL="514440" indent="-513720">
              <a:lnSpc>
                <a:spcPct val="100000"/>
              </a:lnSpc>
              <a:spcBef>
                <a:spcPts val="360"/>
              </a:spcBef>
            </a:pPr>
            <a:endParaRPr lang="en-IN" sz="1800" b="0" strike="noStrike" spc="-1" dirty="0">
              <a:latin typeface="Arial"/>
            </a:endParaRPr>
          </a:p>
          <a:p>
            <a:pPr marL="514440" indent="-513720">
              <a:lnSpc>
                <a:spcPct val="100000"/>
              </a:lnSpc>
              <a:spcBef>
                <a:spcPts val="360"/>
              </a:spcBef>
            </a:pPr>
            <a:endParaRPr lang="en-IN" sz="1800" b="0" strike="noStrike" spc="-1" dirty="0">
              <a:latin typeface="Arial"/>
            </a:endParaRPr>
          </a:p>
          <a:p>
            <a:pPr marL="514440" indent="-513720">
              <a:lnSpc>
                <a:spcPct val="100000"/>
              </a:lnSpc>
              <a:spcBef>
                <a:spcPts val="360"/>
              </a:spcBef>
            </a:pPr>
            <a:endParaRPr lang="en-IN" sz="1800" b="0" strike="noStrike" spc="-1" dirty="0">
              <a:latin typeface="Arial"/>
            </a:endParaRPr>
          </a:p>
        </p:txBody>
      </p:sp>
      <p:sp>
        <p:nvSpPr>
          <p:cNvPr id="323"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DD8EB0A-FBD6-48DC-848A-5C4BEA23F889}" type="slidenum">
              <a:rPr lang="en-IN" sz="1200" b="0" strike="noStrike" spc="-1">
                <a:solidFill>
                  <a:srgbClr val="8B8B8B"/>
                </a:solidFill>
                <a:latin typeface="Arial"/>
                <a:ea typeface="DejaVu Sans"/>
              </a:rPr>
              <a:pPr algn="r">
                <a:lnSpc>
                  <a:spcPct val="100000"/>
                </a:lnSpc>
              </a:pPr>
              <a:t>43</a:t>
            </a:fld>
            <a:endParaRPr lang="en-IN" sz="1200" b="0" strike="noStrike" spc="-1">
              <a:latin typeface="Arial"/>
            </a:endParaRPr>
          </a:p>
        </p:txBody>
      </p:sp>
      <p:sp>
        <p:nvSpPr>
          <p:cNvPr id="324" name="Line 3"/>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25"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Arial"/>
                <a:ea typeface="DejaVu Sans"/>
              </a:rPr>
              <a:t>Disk utilities</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1295400"/>
          </a:xfrm>
        </p:spPr>
        <p:txBody>
          <a:bodyPr anchor="t">
            <a:normAutofit fontScale="85000" lnSpcReduction="20000"/>
          </a:bodyPr>
          <a:lstStyle/>
          <a:p>
            <a:pPr>
              <a:buFont typeface="Arial" pitchFamily="34" charset="0"/>
              <a:buChar char="•"/>
            </a:pPr>
            <a:r>
              <a:rPr lang="en-US"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If you want the above information in a readable format, then use the command </a:t>
            </a:r>
          </a:p>
          <a:p>
            <a:r>
              <a:rPr lang="en-US" sz="2900" dirty="0" smtClean="0">
                <a:latin typeface="Times New Roman" pitchFamily="18" charset="0"/>
                <a:cs typeface="Times New Roman" pitchFamily="18" charset="0"/>
              </a:rPr>
              <a:t>       </a:t>
            </a:r>
          </a:p>
          <a:p>
            <a:r>
              <a:rPr lang="en-US" sz="2900"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                           $  </a:t>
            </a:r>
            <a:r>
              <a:rPr lang="en-US" sz="2900" dirty="0" err="1" smtClean="0">
                <a:latin typeface="Times New Roman" pitchFamily="18" charset="0"/>
                <a:cs typeface="Times New Roman" pitchFamily="18" charset="0"/>
              </a:rPr>
              <a:t>df</a:t>
            </a:r>
            <a:r>
              <a:rPr lang="en-US" sz="2900" dirty="0" smtClean="0">
                <a:latin typeface="Times New Roman" pitchFamily="18" charset="0"/>
                <a:cs typeface="Times New Roman" pitchFamily="18" charset="0"/>
              </a:rPr>
              <a:t> –h </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pic>
        <p:nvPicPr>
          <p:cNvPr id="203778" name="Picture 2" descr="C:\Documents and Settings\snist\Desktop\df-h.png"/>
          <p:cNvPicPr>
            <a:picLocks noChangeAspect="1" noChangeArrowheads="1"/>
          </p:cNvPicPr>
          <p:nvPr/>
        </p:nvPicPr>
        <p:blipFill>
          <a:blip r:embed="rId2"/>
          <a:srcRect/>
          <a:stretch>
            <a:fillRect/>
          </a:stretch>
        </p:blipFill>
        <p:spPr bwMode="auto">
          <a:xfrm>
            <a:off x="304800" y="1524000"/>
            <a:ext cx="8229599" cy="2057400"/>
          </a:xfrm>
          <a:prstGeom prst="rect">
            <a:avLst/>
          </a:prstGeom>
          <a:noFill/>
        </p:spPr>
      </p:pic>
      <p:sp>
        <p:nvSpPr>
          <p:cNvPr id="5" name="Rectangle 4"/>
          <p:cNvSpPr/>
          <p:nvPr/>
        </p:nvSpPr>
        <p:spPr>
          <a:xfrm>
            <a:off x="304800" y="3657600"/>
            <a:ext cx="8458200" cy="4062651"/>
          </a:xfrm>
          <a:prstGeom prst="rect">
            <a:avLst/>
          </a:prstGeom>
        </p:spPr>
        <p:txBody>
          <a:bodyPr wrap="square">
            <a:spAutoFit/>
          </a:bodyPr>
          <a:lstStyle/>
          <a:p>
            <a:r>
              <a:rPr lang="en-US" sz="2400" b="1" dirty="0" smtClean="0">
                <a:latin typeface="Times New Roman" pitchFamily="18" charset="0"/>
                <a:cs typeface="Times New Roman" pitchFamily="18" charset="0"/>
              </a:rPr>
              <a:t>Free : </a:t>
            </a:r>
          </a:p>
          <a:p>
            <a:r>
              <a:rPr lang="en-US" sz="2400" dirty="0" smtClean="0">
                <a:latin typeface="Times New Roman" pitchFamily="18" charset="0"/>
                <a:cs typeface="Times New Roman" pitchFamily="18" charset="0"/>
              </a:rPr>
              <a:t>This command shows the free and used memory (RAM) on the Linux system.</a:t>
            </a:r>
          </a:p>
          <a:p>
            <a:pPr>
              <a:buFont typeface="Arial" pitchFamily="34" charset="0"/>
              <a:buChar char="•"/>
            </a:pPr>
            <a:r>
              <a:rPr lang="en-US" sz="2400" dirty="0" smtClean="0">
                <a:latin typeface="Times New Roman" pitchFamily="18" charset="0"/>
                <a:cs typeface="Times New Roman" pitchFamily="18" charset="0"/>
              </a:rPr>
              <a:t> You can use the arguments </a:t>
            </a:r>
          </a:p>
          <a:p>
            <a:pPr lvl="2">
              <a:buFont typeface="Arial" pitchFamily="34" charset="0"/>
              <a:buChar char="•"/>
            </a:pPr>
            <a:r>
              <a:rPr lang="en-US" sz="2400" dirty="0" smtClean="0">
                <a:latin typeface="Times New Roman" pitchFamily="18" charset="0"/>
                <a:cs typeface="Times New Roman" pitchFamily="18" charset="0"/>
              </a:rPr>
              <a:t>free -m to display output in MB </a:t>
            </a:r>
          </a:p>
          <a:p>
            <a:pPr lvl="2">
              <a:buFont typeface="Arial" pitchFamily="34" charset="0"/>
              <a:buChar char="•"/>
            </a:pPr>
            <a:r>
              <a:rPr lang="en-US" sz="2400" dirty="0" smtClean="0">
                <a:latin typeface="Times New Roman" pitchFamily="18" charset="0"/>
                <a:cs typeface="Times New Roman" pitchFamily="18" charset="0"/>
              </a:rPr>
              <a:t>free -g to display output in GB </a:t>
            </a:r>
          </a:p>
          <a:p>
            <a:pPr>
              <a:buFont typeface="Wingdings" pitchFamily="2" charset="2"/>
              <a:buChar char="Ø"/>
            </a:pPr>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0" y="762120"/>
            <a:ext cx="2742480" cy="532800"/>
          </a:xfrm>
          <a:prstGeom prst="rect">
            <a:avLst/>
          </a:prstGeom>
          <a:noFill/>
          <a:ln w="9360">
            <a:noFill/>
          </a:ln>
        </p:spPr>
        <p:style>
          <a:lnRef idx="0">
            <a:scrgbClr r="0" g="0" b="0"/>
          </a:lnRef>
          <a:fillRef idx="0">
            <a:scrgbClr r="0" g="0" b="0"/>
          </a:fillRef>
          <a:effectRef idx="0">
            <a:scrgbClr r="0" g="0" b="0"/>
          </a:effectRef>
          <a:fontRef idx="minor"/>
        </p:style>
      </p:sp>
      <p:sp>
        <p:nvSpPr>
          <p:cNvPr id="327" name="CustomShape 2"/>
          <p:cNvSpPr/>
          <p:nvPr/>
        </p:nvSpPr>
        <p:spPr>
          <a:xfrm>
            <a:off x="0" y="1524000"/>
            <a:ext cx="9143280" cy="4938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endParaRPr lang="en-IN" sz="1800" b="0" strike="noStrike" spc="-1" dirty="0" smtClean="0">
              <a:solidFill>
                <a:srgbClr val="000000"/>
              </a:solidFill>
              <a:latin typeface="Lucida Bright"/>
              <a:ea typeface="DejaVu Sans"/>
            </a:endParaRPr>
          </a:p>
          <a:p>
            <a:pPr>
              <a:lnSpc>
                <a:spcPct val="100000"/>
              </a:lnSpc>
              <a:spcBef>
                <a:spcPts val="601"/>
              </a:spcBef>
            </a:pPr>
            <a:r>
              <a:rPr lang="en-IN" sz="1800" b="0" strike="noStrike" spc="-1" dirty="0" smtClean="0">
                <a:solidFill>
                  <a:srgbClr val="000000"/>
                </a:solidFill>
                <a:latin typeface="Lucida Bright"/>
                <a:ea typeface="DejaVu Sans"/>
              </a:rPr>
              <a:t>Syntax</a:t>
            </a:r>
            <a:r>
              <a:rPr lang="en-IN" sz="1800" b="0" strike="noStrike" spc="-1" dirty="0">
                <a:solidFill>
                  <a:srgbClr val="000000"/>
                </a:solidFill>
                <a:latin typeface="Lucida Bright"/>
                <a:ea typeface="DejaVu Sans"/>
              </a:rPr>
              <a:t>:</a:t>
            </a:r>
            <a:endParaRPr lang="en-IN" sz="1800" b="0" strike="noStrike" spc="-1" dirty="0">
              <a:latin typeface="Arial"/>
            </a:endParaRPr>
          </a:p>
          <a:p>
            <a:pPr>
              <a:lnSpc>
                <a:spcPct val="100000"/>
              </a:lnSpc>
              <a:spcBef>
                <a:spcPts val="601"/>
              </a:spcBef>
            </a:pPr>
            <a:r>
              <a:rPr lang="en-IN" sz="1800" b="0" strike="noStrike" spc="-1" dirty="0">
                <a:solidFill>
                  <a:srgbClr val="000000"/>
                </a:solidFill>
                <a:latin typeface="Lucida Bright"/>
                <a:ea typeface="DejaVu Sans"/>
              </a:rPr>
              <a:t>du [option]….[file]</a:t>
            </a:r>
            <a:endParaRPr lang="en-IN" sz="1800" b="0" strike="noStrike" spc="-1" dirty="0">
              <a:latin typeface="Arial"/>
            </a:endParaRPr>
          </a:p>
          <a:p>
            <a:pPr>
              <a:lnSpc>
                <a:spcPct val="100000"/>
              </a:lnSpc>
              <a:spcBef>
                <a:spcPts val="601"/>
              </a:spcBef>
            </a:pPr>
            <a:r>
              <a:rPr lang="en-IN" sz="1800" b="0" strike="noStrike" spc="-1" dirty="0">
                <a:solidFill>
                  <a:srgbClr val="000000"/>
                </a:solidFill>
                <a:latin typeface="Lucida Bright"/>
                <a:ea typeface="DejaVu Sans"/>
              </a:rPr>
              <a:t>Options:</a:t>
            </a:r>
            <a:endParaRPr lang="en-IN" sz="1800" b="0" strike="noStrike" spc="-1" dirty="0">
              <a:latin typeface="Arial"/>
            </a:endParaRPr>
          </a:p>
          <a:p>
            <a:pPr marL="343080" indent="-342360">
              <a:lnSpc>
                <a:spcPct val="100000"/>
              </a:lnSpc>
              <a:spcBef>
                <a:spcPts val="601"/>
              </a:spcBef>
              <a:buClr>
                <a:srgbClr val="000000"/>
              </a:buClr>
              <a:buFont typeface="StarSymbol"/>
              <a:buAutoNum type="arabicParenR"/>
            </a:pPr>
            <a:r>
              <a:rPr lang="en-IN" sz="1800" b="0" strike="noStrike" spc="-1" dirty="0">
                <a:solidFill>
                  <a:srgbClr val="000000"/>
                </a:solidFill>
                <a:latin typeface="Lucida Bright"/>
                <a:ea typeface="DejaVu Sans"/>
              </a:rPr>
              <a:t>–a: it writes counts for all files, not just for directories	.</a:t>
            </a:r>
            <a:endParaRPr lang="en-IN" sz="1800" b="0" strike="noStrike" spc="-1" dirty="0">
              <a:latin typeface="Arial"/>
            </a:endParaRPr>
          </a:p>
          <a:p>
            <a:pPr marL="343080" indent="-342360">
              <a:lnSpc>
                <a:spcPct val="100000"/>
              </a:lnSpc>
              <a:spcBef>
                <a:spcPts val="601"/>
              </a:spcBef>
              <a:buClr>
                <a:srgbClr val="000000"/>
              </a:buClr>
              <a:buFont typeface="StarSymbol"/>
              <a:buAutoNum type="arabicParenR"/>
            </a:pPr>
            <a:r>
              <a:rPr lang="en-IN" sz="1800" b="0" strike="noStrike" spc="-1" dirty="0">
                <a:solidFill>
                  <a:srgbClr val="000000"/>
                </a:solidFill>
                <a:latin typeface="Lucida Bright"/>
                <a:ea typeface="DejaVu Sans"/>
              </a:rPr>
              <a:t>-b: it prints the size in bytes.</a:t>
            </a:r>
            <a:endParaRPr lang="en-IN" sz="1800" b="0" strike="noStrike" spc="-1" dirty="0">
              <a:latin typeface="Arial"/>
            </a:endParaRPr>
          </a:p>
          <a:p>
            <a:pPr marL="343080" indent="-342360">
              <a:lnSpc>
                <a:spcPct val="100000"/>
              </a:lnSpc>
              <a:spcBef>
                <a:spcPts val="601"/>
              </a:spcBef>
              <a:buClr>
                <a:srgbClr val="000000"/>
              </a:buClr>
              <a:buFont typeface="StarSymbol"/>
              <a:buAutoNum type="arabicParenR"/>
            </a:pPr>
            <a:r>
              <a:rPr lang="en-IN" sz="1800" b="0" strike="noStrike" spc="-1" dirty="0">
                <a:solidFill>
                  <a:srgbClr val="000000"/>
                </a:solidFill>
                <a:latin typeface="Lucida Bright"/>
                <a:ea typeface="DejaVu Sans"/>
              </a:rPr>
              <a:t>-c: it prints the grand total (</a:t>
            </a:r>
            <a:r>
              <a:rPr lang="en-IN" sz="1800" b="0" strike="noStrike" spc="-1" dirty="0" err="1">
                <a:solidFill>
                  <a:srgbClr val="000000"/>
                </a:solidFill>
                <a:latin typeface="Lucida Bright"/>
                <a:ea typeface="DejaVu Sans"/>
              </a:rPr>
              <a:t>i.e</a:t>
            </a:r>
            <a:r>
              <a:rPr lang="en-IN" sz="1800" b="0" strike="noStrike" spc="-1" dirty="0">
                <a:solidFill>
                  <a:srgbClr val="000000"/>
                </a:solidFill>
                <a:latin typeface="Lucida Bright"/>
                <a:ea typeface="DejaVu Sans"/>
              </a:rPr>
              <a:t>, the total disk space used by the directory).</a:t>
            </a:r>
            <a:endParaRPr lang="en-IN" sz="1800" b="0" strike="noStrike" spc="-1" dirty="0">
              <a:latin typeface="Arial"/>
            </a:endParaRPr>
          </a:p>
          <a:p>
            <a:pPr marL="343080" indent="-342360">
              <a:lnSpc>
                <a:spcPct val="100000"/>
              </a:lnSpc>
              <a:spcBef>
                <a:spcPts val="601"/>
              </a:spcBef>
              <a:buClr>
                <a:srgbClr val="000000"/>
              </a:buClr>
              <a:buFont typeface="StarSymbol"/>
              <a:buAutoNum type="arabicParenR"/>
            </a:pPr>
            <a:r>
              <a:rPr lang="en-IN" sz="1800" b="0" strike="noStrike" spc="-1" dirty="0">
                <a:solidFill>
                  <a:srgbClr val="000000"/>
                </a:solidFill>
                <a:latin typeface="Lucida Bright"/>
                <a:ea typeface="DejaVu Sans"/>
              </a:rPr>
              <a:t>-h: it prints the human readable formats.example1k,2g</a:t>
            </a:r>
            <a:endParaRPr lang="en-IN" sz="1800" b="0" strike="noStrike" spc="-1" dirty="0">
              <a:latin typeface="Arial"/>
            </a:endParaRPr>
          </a:p>
          <a:p>
            <a:pPr marL="343080" indent="-342360">
              <a:lnSpc>
                <a:spcPct val="100000"/>
              </a:lnSpc>
              <a:spcBef>
                <a:spcPts val="601"/>
              </a:spcBef>
              <a:buClr>
                <a:srgbClr val="000000"/>
              </a:buClr>
              <a:buFont typeface="StarSymbol"/>
              <a:buAutoNum type="arabicParenR"/>
            </a:pPr>
            <a:r>
              <a:rPr lang="en-IN" sz="1800" b="0" strike="noStrike" spc="-1" dirty="0">
                <a:solidFill>
                  <a:srgbClr val="000000"/>
                </a:solidFill>
                <a:latin typeface="Lucida Bright"/>
                <a:ea typeface="DejaVu Sans"/>
              </a:rPr>
              <a:t>-s: it does not show the size of sub-directories.</a:t>
            </a:r>
            <a:endParaRPr lang="en-IN" sz="1800" b="0" strike="noStrike" spc="-1" dirty="0">
              <a:latin typeface="Arial"/>
            </a:endParaRPr>
          </a:p>
          <a:p>
            <a:pPr marL="343080" indent="-342360">
              <a:lnSpc>
                <a:spcPct val="100000"/>
              </a:lnSpc>
              <a:spcBef>
                <a:spcPts val="601"/>
              </a:spcBef>
            </a:pPr>
            <a:r>
              <a:rPr lang="en-IN" sz="1800" b="0" strike="noStrike" spc="-1" dirty="0" smtClean="0">
                <a:solidFill>
                  <a:srgbClr val="000000"/>
                </a:solidFill>
                <a:latin typeface="Lucida Bright"/>
                <a:ea typeface="DejaVu Sans"/>
              </a:rPr>
              <a:t>[</a:t>
            </a:r>
            <a:r>
              <a:rPr lang="en-IN" spc="-1" dirty="0" err="1" smtClean="0">
                <a:solidFill>
                  <a:srgbClr val="000000"/>
                </a:solidFill>
                <a:latin typeface="Lucida Bright"/>
                <a:ea typeface="DejaVu Sans"/>
              </a:rPr>
              <a:t>mamta</a:t>
            </a:r>
            <a:r>
              <a:rPr lang="en-IN" sz="1800" b="0" strike="noStrike" spc="-1" dirty="0" err="1" smtClean="0">
                <a:solidFill>
                  <a:srgbClr val="000000"/>
                </a:solidFill>
                <a:latin typeface="Lucida Bright"/>
                <a:ea typeface="DejaVu Sans"/>
              </a:rPr>
              <a:t>@localhost</a:t>
            </a:r>
            <a:r>
              <a:rPr lang="en-IN" sz="1800" b="0" strike="noStrike" spc="-1" dirty="0" smtClean="0">
                <a:solidFill>
                  <a:srgbClr val="000000"/>
                </a:solidFill>
                <a:latin typeface="Lucida Bright"/>
                <a:ea typeface="DejaVu Sans"/>
              </a:rPr>
              <a:t> </a:t>
            </a:r>
            <a:r>
              <a:rPr lang="en-IN" sz="1800" b="0" strike="noStrike" spc="-1" dirty="0">
                <a:solidFill>
                  <a:srgbClr val="000000"/>
                </a:solidFill>
                <a:latin typeface="Lucida Bright"/>
                <a:ea typeface="DejaVu Sans"/>
              </a:rPr>
              <a:t>~]$ du -a</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8       ./.</a:t>
            </a:r>
            <a:r>
              <a:rPr lang="en-IN" sz="1800" b="0" strike="noStrike" spc="-1" dirty="0" err="1">
                <a:solidFill>
                  <a:srgbClr val="000000"/>
                </a:solidFill>
                <a:latin typeface="Lucida Bright"/>
                <a:ea typeface="DejaVu Sans"/>
              </a:rPr>
              <a:t>zshrc</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8       ./f1</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8       ./.</a:t>
            </a:r>
            <a:r>
              <a:rPr lang="en-IN" sz="1800" b="0" strike="noStrike" spc="-1" dirty="0" err="1">
                <a:solidFill>
                  <a:srgbClr val="000000"/>
                </a:solidFill>
                <a:latin typeface="Lucida Bright"/>
                <a:ea typeface="DejaVu Sans"/>
              </a:rPr>
              <a:t>bashrc</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8       ./.</a:t>
            </a:r>
            <a:r>
              <a:rPr lang="en-IN" sz="1800" b="0" strike="noStrike" spc="-1" dirty="0" err="1">
                <a:solidFill>
                  <a:srgbClr val="000000"/>
                </a:solidFill>
                <a:latin typeface="Lucida Bright"/>
                <a:ea typeface="DejaVu Sans"/>
              </a:rPr>
              <a:t>kde</a:t>
            </a:r>
            <a:r>
              <a:rPr lang="en-IN" sz="1800" b="0" strike="noStrike" spc="-1" dirty="0">
                <a:solidFill>
                  <a:srgbClr val="000000"/>
                </a:solidFill>
                <a:latin typeface="Lucida Bright"/>
                <a:ea typeface="DejaVu Sans"/>
              </a:rPr>
              <a:t>/</a:t>
            </a:r>
            <a:r>
              <a:rPr lang="en-IN" sz="1800" b="0" strike="noStrike" spc="-1" dirty="0" err="1">
                <a:solidFill>
                  <a:srgbClr val="000000"/>
                </a:solidFill>
                <a:latin typeface="Lucida Bright"/>
                <a:ea typeface="DejaVu Sans"/>
              </a:rPr>
              <a:t>Autostart</a:t>
            </a:r>
            <a:r>
              <a:rPr lang="en-IN" sz="1800" b="0" strike="noStrike" spc="-1" dirty="0">
                <a:solidFill>
                  <a:srgbClr val="000000"/>
                </a:solidFill>
                <a:latin typeface="Lucida Bright"/>
                <a:ea typeface="DejaVu Sans"/>
              </a:rPr>
              <a:t>/.directory</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16      ./.</a:t>
            </a:r>
            <a:r>
              <a:rPr lang="en-IN" sz="1800" b="0" strike="noStrike" spc="-1" dirty="0" err="1">
                <a:solidFill>
                  <a:srgbClr val="000000"/>
                </a:solidFill>
                <a:latin typeface="Lucida Bright"/>
                <a:ea typeface="DejaVu Sans"/>
              </a:rPr>
              <a:t>kde</a:t>
            </a:r>
            <a:r>
              <a:rPr lang="en-IN" sz="1800" b="0" strike="noStrike" spc="-1" dirty="0">
                <a:solidFill>
                  <a:srgbClr val="000000"/>
                </a:solidFill>
                <a:latin typeface="Lucida Bright"/>
                <a:ea typeface="DejaVu Sans"/>
              </a:rPr>
              <a:t>/</a:t>
            </a:r>
            <a:r>
              <a:rPr lang="en-IN" sz="1800" b="0" strike="noStrike" spc="-1" dirty="0" err="1">
                <a:solidFill>
                  <a:srgbClr val="000000"/>
                </a:solidFill>
                <a:latin typeface="Lucida Bright"/>
                <a:ea typeface="DejaVu Sans"/>
              </a:rPr>
              <a:t>Autostart</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24      ./.</a:t>
            </a:r>
            <a:r>
              <a:rPr lang="en-IN" sz="1800" b="0" strike="noStrike" spc="-1" dirty="0" err="1">
                <a:solidFill>
                  <a:srgbClr val="000000"/>
                </a:solidFill>
                <a:latin typeface="Lucida Bright"/>
                <a:ea typeface="DejaVu Sans"/>
              </a:rPr>
              <a:t>kdehst</a:t>
            </a:r>
            <a:endParaRPr lang="en-IN" sz="1800" b="0" strike="noStrike" spc="-1" dirty="0">
              <a:latin typeface="Arial"/>
            </a:endParaRPr>
          </a:p>
          <a:p>
            <a:pPr marL="343080" indent="-342360">
              <a:lnSpc>
                <a:spcPct val="100000"/>
              </a:lnSpc>
              <a:spcBef>
                <a:spcPts val="601"/>
              </a:spcBef>
            </a:pPr>
            <a:r>
              <a:rPr lang="en-IN" sz="1800" b="0" strike="noStrike" spc="-1" dirty="0">
                <a:solidFill>
                  <a:srgbClr val="000000"/>
                </a:solidFill>
                <a:latin typeface="Lucida Bright"/>
                <a:ea typeface="DejaVu Sans"/>
              </a:rPr>
              <a:t>			</a:t>
            </a:r>
            <a:endParaRPr lang="en-IN" sz="1800" b="0" strike="noStrike" spc="-1" dirty="0">
              <a:latin typeface="Arial"/>
            </a:endParaRPr>
          </a:p>
        </p:txBody>
      </p:sp>
      <p:sp>
        <p:nvSpPr>
          <p:cNvPr id="328"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Calibri"/>
                <a:ea typeface="DejaVu Sans"/>
              </a:rPr>
              <a:t>Disk utilities</a:t>
            </a:r>
            <a:endParaRPr lang="en-IN" sz="4000" b="0" strike="noStrike" spc="-1">
              <a:latin typeface="Arial"/>
            </a:endParaRPr>
          </a:p>
        </p:txBody>
      </p:sp>
      <p:sp>
        <p:nvSpPr>
          <p:cNvPr id="329"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7A495CE-9012-40D9-9039-49EA559A02DD}" type="slidenum">
              <a:rPr lang="en-IN" sz="1200" b="0" strike="noStrike" spc="-1">
                <a:solidFill>
                  <a:srgbClr val="8B8B8B"/>
                </a:solidFill>
                <a:latin typeface="Arial"/>
                <a:ea typeface="DejaVu Sans"/>
              </a:rPr>
              <a:pPr algn="r">
                <a:lnSpc>
                  <a:spcPct val="100000"/>
                </a:lnSpc>
              </a:pPr>
              <a:t>45</a:t>
            </a:fld>
            <a:endParaRPr lang="en-IN" sz="1200" b="0" strike="noStrike" spc="-1">
              <a:latin typeface="Arial"/>
            </a:endParaRPr>
          </a:p>
        </p:txBody>
      </p:sp>
      <p:sp>
        <p:nvSpPr>
          <p:cNvPr id="6" name="Rectangle 5"/>
          <p:cNvSpPr/>
          <p:nvPr/>
        </p:nvSpPr>
        <p:spPr>
          <a:xfrm>
            <a:off x="0" y="762000"/>
            <a:ext cx="8839200" cy="974626"/>
          </a:xfrm>
          <a:prstGeom prst="rect">
            <a:avLst/>
          </a:prstGeom>
        </p:spPr>
        <p:txBody>
          <a:bodyPr wrap="square">
            <a:spAutoFit/>
          </a:bodyPr>
          <a:lstStyle/>
          <a:p>
            <a:pPr marL="514440" indent="-513720">
              <a:lnSpc>
                <a:spcPct val="100000"/>
              </a:lnSpc>
              <a:spcBef>
                <a:spcPts val="360"/>
              </a:spcBef>
            </a:pPr>
            <a:r>
              <a:rPr lang="en-IN" spc="-1" dirty="0" smtClean="0">
                <a:solidFill>
                  <a:srgbClr val="000000"/>
                </a:solidFill>
                <a:latin typeface="Calibri"/>
              </a:rPr>
              <a:t>Du COMMAND:</a:t>
            </a:r>
            <a:endParaRPr lang="en-IN" spc="-1" dirty="0" smtClean="0"/>
          </a:p>
          <a:p>
            <a:pPr marL="514440" indent="-513720">
              <a:lnSpc>
                <a:spcPct val="100000"/>
              </a:lnSpc>
              <a:spcBef>
                <a:spcPts val="360"/>
              </a:spcBef>
            </a:pPr>
            <a:r>
              <a:rPr lang="en-IN" spc="-1" dirty="0" smtClean="0">
                <a:solidFill>
                  <a:srgbClr val="000000"/>
                </a:solidFill>
                <a:latin typeface="Lucida Bright"/>
              </a:rPr>
              <a:t>The du command displays the disk space used by the specified files and directories. </a:t>
            </a:r>
            <a:endParaRPr lang="en-IN"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200800"/>
          </a:xfrm>
        </p:spPr>
        <p:txBody>
          <a:bodyPr anchor="t"/>
          <a:lstStyle/>
          <a:p>
            <a:r>
              <a:rPr lang="en-US" dirty="0" smtClean="0"/>
              <a:t>To see the file size </a:t>
            </a:r>
          </a:p>
          <a:p>
            <a:r>
              <a:rPr lang="en-US" dirty="0" smtClean="0"/>
              <a:t>$ du –</a:t>
            </a:r>
            <a:r>
              <a:rPr lang="en-US" dirty="0" err="1" smtClean="0"/>
              <a:t>sh</a:t>
            </a:r>
            <a:r>
              <a:rPr lang="en-US" dirty="0" smtClean="0"/>
              <a:t>  new.tar</a:t>
            </a:r>
          </a:p>
          <a:p>
            <a:endParaRPr lang="en-US" dirty="0"/>
          </a:p>
          <a:p>
            <a:r>
              <a:rPr lang="en-US" dirty="0" smtClean="0"/>
              <a:t>12k   new.tar</a:t>
            </a:r>
          </a:p>
          <a:p>
            <a:r>
              <a:rPr lang="en-US" dirty="0"/>
              <a:t> </a:t>
            </a:r>
            <a:r>
              <a:rPr lang="en-US" dirty="0" smtClean="0"/>
              <a:t>to compress the tar file use </a:t>
            </a:r>
            <a:r>
              <a:rPr lang="en-US" dirty="0" err="1" smtClean="0"/>
              <a:t>gzip</a:t>
            </a:r>
            <a:endParaRPr lang="en-US" dirty="0" smtClean="0"/>
          </a:p>
          <a:p>
            <a:endParaRPr lang="en-US" dirty="0"/>
          </a:p>
          <a:p>
            <a:r>
              <a:rPr lang="en-US" dirty="0" smtClean="0"/>
              <a:t>$ </a:t>
            </a:r>
            <a:r>
              <a:rPr lang="en-US" dirty="0" err="1" smtClean="0"/>
              <a:t>gzip</a:t>
            </a:r>
            <a:r>
              <a:rPr lang="en-US" dirty="0" smtClean="0"/>
              <a:t> –v new.tar</a:t>
            </a:r>
          </a:p>
          <a:p>
            <a:r>
              <a:rPr lang="en-US" dirty="0" smtClean="0"/>
              <a:t>$ </a:t>
            </a:r>
            <a:r>
              <a:rPr lang="en-US" dirty="0" err="1" smtClean="0"/>
              <a:t>ls</a:t>
            </a:r>
            <a:endParaRPr lang="en-US" dirty="0"/>
          </a:p>
          <a:p>
            <a:r>
              <a:rPr lang="en-US" dirty="0" smtClean="0"/>
              <a:t>  </a:t>
            </a:r>
            <a:r>
              <a:rPr lang="en-US" dirty="0" err="1" smtClean="0"/>
              <a:t>new.tar.gz</a:t>
            </a:r>
            <a:endParaRPr lang="en-US" dirty="0" smtClean="0"/>
          </a:p>
          <a:p>
            <a:endParaRPr lang="en-US" dirty="0"/>
          </a:p>
          <a:p>
            <a:r>
              <a:rPr lang="en-US" dirty="0" smtClean="0"/>
              <a:t>To check whether the file is compressed or not type</a:t>
            </a:r>
          </a:p>
          <a:p>
            <a:r>
              <a:rPr lang="en-US" dirty="0" smtClean="0"/>
              <a:t>‘$ du –</a:t>
            </a:r>
            <a:r>
              <a:rPr lang="en-US" dirty="0" err="1" smtClean="0"/>
              <a:t>sh</a:t>
            </a:r>
            <a:r>
              <a:rPr lang="en-US" dirty="0" smtClean="0"/>
              <a:t> </a:t>
            </a:r>
            <a:r>
              <a:rPr lang="en-US" dirty="0" err="1" smtClean="0"/>
              <a:t>new.tar.gz</a:t>
            </a:r>
            <a:endParaRPr lang="en-US" dirty="0" smtClean="0"/>
          </a:p>
          <a:p>
            <a:endParaRPr lang="en-US" dirty="0"/>
          </a:p>
          <a:p>
            <a:r>
              <a:rPr lang="en-US" dirty="0" smtClean="0"/>
              <a:t>4.0k </a:t>
            </a:r>
            <a:r>
              <a:rPr lang="en-US" dirty="0" err="1" smtClean="0"/>
              <a:t>new.tar.gz</a:t>
            </a:r>
            <a:endParaRPr lang="en-US" dirty="0" smtClean="0"/>
          </a:p>
          <a:p>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0" y="838080"/>
            <a:ext cx="9143280" cy="6476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360"/>
              </a:spcBef>
            </a:pPr>
            <a:r>
              <a:rPr lang="en-IN" sz="1800" b="0" strike="noStrike" spc="-1">
                <a:solidFill>
                  <a:srgbClr val="000000"/>
                </a:solidFill>
                <a:latin typeface="Lucida Bright"/>
                <a:ea typeface="DejaVu Sans"/>
              </a:rPr>
              <a:t>The commands which we will use for the communication between more than</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one system for sharing resources or any other issue are known as the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networking commands.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Commands such as telnet, ftp, rlogin, finger are commonly used networking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commands.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telnet COMMAND: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telnet is a internet protocol which enables user to connect a remote system and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transfer data.</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Syntax:   $ telnet hostname or telnet ip_address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Example :	</a:t>
            </a:r>
            <a:r>
              <a:rPr lang="en-IN" sz="1800" b="0" i="1" strike="noStrike" spc="-1">
                <a:solidFill>
                  <a:srgbClr val="000000"/>
                </a:solidFill>
                <a:latin typeface="Lucida Bright"/>
                <a:ea typeface="DejaVu Sans"/>
              </a:rPr>
              <a:t>$ telnet itctnss0123</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Trying 164.130….</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Connected to itctnss0123.</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Escape character is ‘^]’.</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SunOS 5.8</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login: root</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Password: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Last login: Thu Feb 24 16:13:12 from itctnss0123</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Sun Microsystems Inc. SunOS 5.8 Generic Patch February 2004</a:t>
            </a:r>
            <a:r>
              <a:t/>
            </a:r>
            <a:br/>
            <a:endParaRPr lang="en-IN" sz="1800" b="0" strike="noStrike" spc="-1">
              <a:latin typeface="Arial"/>
            </a:endParaRPr>
          </a:p>
          <a:p>
            <a:pPr marL="343080" indent="-342360">
              <a:lnSpc>
                <a:spcPct val="100000"/>
              </a:lnSpc>
              <a:spcBef>
                <a:spcPts val="360"/>
              </a:spcBef>
            </a:pP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a:t>
            </a:r>
            <a:endParaRPr lang="en-IN" sz="1800" b="0" strike="noStrike" spc="-1">
              <a:latin typeface="Arial"/>
            </a:endParaRPr>
          </a:p>
        </p:txBody>
      </p:sp>
      <p:sp>
        <p:nvSpPr>
          <p:cNvPr id="331"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B432F77-B698-4DBB-83F9-7F05F7C2C210}" type="slidenum">
              <a:rPr lang="en-IN" sz="1200" b="0" strike="noStrike" spc="-1">
                <a:solidFill>
                  <a:srgbClr val="8B8B8B"/>
                </a:solidFill>
                <a:latin typeface="Arial"/>
                <a:ea typeface="DejaVu Sans"/>
              </a:rPr>
              <a:pPr algn="r">
                <a:lnSpc>
                  <a:spcPct val="100000"/>
                </a:lnSpc>
              </a:pPr>
              <a:t>47</a:t>
            </a:fld>
            <a:endParaRPr lang="en-IN" sz="1200" b="0" strike="noStrike" spc="-1">
              <a:latin typeface="Arial"/>
            </a:endParaRPr>
          </a:p>
        </p:txBody>
      </p:sp>
      <p:sp>
        <p:nvSpPr>
          <p:cNvPr id="332"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Lucida Bright"/>
                <a:ea typeface="DejaVu Sans"/>
              </a:rPr>
              <a:t>Networking commands</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DDCC784-FF09-408C-BFD0-25E1506C1ED9}" type="slidenum">
              <a:rPr lang="en-IN" sz="1200" b="0" strike="noStrike" spc="-1">
                <a:solidFill>
                  <a:srgbClr val="8B8B8B"/>
                </a:solidFill>
                <a:latin typeface="Arial"/>
                <a:ea typeface="DejaVu Sans"/>
              </a:rPr>
              <a:pPr algn="r">
                <a:lnSpc>
                  <a:spcPct val="100000"/>
                </a:lnSpc>
              </a:pPr>
              <a:t>48</a:t>
            </a:fld>
            <a:endParaRPr lang="en-IN" sz="1200" b="0" strike="noStrike" spc="-1">
              <a:latin typeface="Arial"/>
            </a:endParaRPr>
          </a:p>
        </p:txBody>
      </p:sp>
      <p:sp>
        <p:nvSpPr>
          <p:cNvPr id="334" name="CustomShape 2"/>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sp>
      <p:sp>
        <p:nvSpPr>
          <p:cNvPr id="335" name="CustomShape 3"/>
          <p:cNvSpPr/>
          <p:nvPr/>
        </p:nvSpPr>
        <p:spPr>
          <a:xfrm>
            <a:off x="1760040" y="152280"/>
            <a:ext cx="6041880" cy="6994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4000" b="0" strike="noStrike" spc="-1">
                <a:solidFill>
                  <a:srgbClr val="000000"/>
                </a:solidFill>
                <a:latin typeface="Lucida Bright"/>
                <a:ea typeface="DejaVu Sans"/>
              </a:rPr>
              <a:t>Networking commands</a:t>
            </a:r>
            <a:endParaRPr lang="en-IN" sz="4000" b="0" strike="noStrike" spc="-1">
              <a:latin typeface="Arial"/>
            </a:endParaRPr>
          </a:p>
        </p:txBody>
      </p:sp>
      <p:sp>
        <p:nvSpPr>
          <p:cNvPr id="336" name="CustomShape 4"/>
          <p:cNvSpPr/>
          <p:nvPr/>
        </p:nvSpPr>
        <p:spPr>
          <a:xfrm>
            <a:off x="8229600" y="6400800"/>
            <a:ext cx="183600" cy="366120"/>
          </a:xfrm>
          <a:prstGeom prst="rect">
            <a:avLst/>
          </a:prstGeom>
          <a:noFill/>
          <a:ln w="9360">
            <a:noFill/>
          </a:ln>
        </p:spPr>
        <p:style>
          <a:lnRef idx="0">
            <a:scrgbClr r="0" g="0" b="0"/>
          </a:lnRef>
          <a:fillRef idx="0">
            <a:scrgbClr r="0" g="0" b="0"/>
          </a:fillRef>
          <a:effectRef idx="0">
            <a:scrgbClr r="0" g="0" b="0"/>
          </a:effectRef>
          <a:fontRef idx="minor"/>
        </p:style>
      </p:sp>
      <p:sp>
        <p:nvSpPr>
          <p:cNvPr id="337" name="CustomShape 5"/>
          <p:cNvSpPr/>
          <p:nvPr/>
        </p:nvSpPr>
        <p:spPr>
          <a:xfrm>
            <a:off x="0" y="941760"/>
            <a:ext cx="9143280" cy="5576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800" b="0" strike="noStrike" spc="-1">
                <a:solidFill>
                  <a:srgbClr val="000000"/>
                </a:solidFill>
                <a:latin typeface="Lucida Bright"/>
                <a:ea typeface="DejaVu Sans"/>
              </a:rPr>
              <a:t>Finger COMMAND:</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The finger command is used to find out the details of a user, on both local and remote system.</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Finger may be disabled on other systems for security reasons.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Following are the simple syntax to use finger command:</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Check all the logged in users on local machine as follows: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Examples:</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[amar@localhost ~]$ finger</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Login     Name       Tty      Idle  Login Time   Office     Office Phone</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amar                 pts/1          May 25 10:06 (172.16.10.5)</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root      root       pts/0      7d  May 16 14:03 (:0.0)</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[amar@localhost ~]$ finger amar</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Login: amar                             Name: (null)</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Directory: /home/amar                   Shell: /bin/bash</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On since Sat May 25 10:06 (IST) on pts/1 from 172.16.10.5</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No mail.</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No Plan.</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0" y="685800"/>
            <a:ext cx="9143280" cy="6857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a:solidFill>
                  <a:srgbClr val="000000"/>
                </a:solidFill>
                <a:latin typeface="Lucida Bright"/>
                <a:ea typeface="DejaVu Sans"/>
              </a:rPr>
              <a:t>Ftp</a:t>
            </a:r>
            <a:r>
              <a:rPr lang="en-IN" sz="1800" b="0" strike="noStrike" spc="-1">
                <a:solidFill>
                  <a:srgbClr val="000000"/>
                </a:solidFill>
                <a:latin typeface="Lucida Bright"/>
                <a:ea typeface="DejaVu Sans"/>
              </a:rPr>
              <a:t> is the user interface to the </a:t>
            </a:r>
            <a:r>
              <a:rPr lang="en-IN" sz="1800" b="1" strike="noStrike" spc="-1">
                <a:solidFill>
                  <a:srgbClr val="000000"/>
                </a:solidFill>
                <a:latin typeface="Lucida Bright"/>
                <a:ea typeface="DejaVu Sans"/>
              </a:rPr>
              <a:t>Internet</a:t>
            </a:r>
            <a:r>
              <a:rPr lang="en-IN" sz="1800" b="0" strike="noStrike" spc="-1">
                <a:solidFill>
                  <a:srgbClr val="000000"/>
                </a:solidFill>
                <a:latin typeface="Lucida Bright"/>
                <a:ea typeface="DejaVu Sans"/>
              </a:rPr>
              <a:t> standard File Transfer Protocol. The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program allows a user to transfer files to and from a remote network site.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This utility helps you to upload and download your file from one computer to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another computer.</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The ftp utility has its own set of UNIX like commands which allow you to </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perform tasks such as: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Connect and login to a remote host.</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Navigate directories.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List directory contents</a:t>
            </a:r>
            <a:endParaRPr lang="en-IN" sz="1800" b="0" strike="noStrike" spc="-1">
              <a:latin typeface="Arial"/>
            </a:endParaRPr>
          </a:p>
          <a:p>
            <a:pPr marL="343080" indent="-342360">
              <a:lnSpc>
                <a:spcPct val="150000"/>
              </a:lnSpc>
              <a:spcBef>
                <a:spcPts val="360"/>
              </a:spcBef>
            </a:pPr>
            <a:r>
              <a:rPr lang="en-IN" sz="1800" b="0" strike="noStrike" spc="-1">
                <a:solidFill>
                  <a:srgbClr val="000000"/>
                </a:solidFill>
                <a:latin typeface="Lucida Bright"/>
                <a:ea typeface="DejaVu Sans"/>
              </a:rPr>
              <a:t>	Put and get files</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	Transfer files as ascii, ebcdic or binary</a:t>
            </a:r>
            <a:endParaRPr lang="en-IN" sz="1800" b="0" strike="noStrike" spc="-1">
              <a:latin typeface="Arial"/>
            </a:endParaRPr>
          </a:p>
          <a:p>
            <a:pPr marL="343080" indent="-342360">
              <a:lnSpc>
                <a:spcPct val="100000"/>
              </a:lnSpc>
              <a:spcBef>
                <a:spcPts val="360"/>
              </a:spcBef>
            </a:pPr>
            <a:r>
              <a:rPr lang="en-IN" sz="1800" b="1" strike="noStrike" spc="-1">
                <a:solidFill>
                  <a:srgbClr val="000000"/>
                </a:solidFill>
                <a:latin typeface="Lucida Bright"/>
                <a:ea typeface="DejaVu Sans"/>
              </a:rPr>
              <a:t>Syntax:</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Following is the simple syntax to use </a:t>
            </a:r>
            <a:r>
              <a:rPr lang="en-IN" sz="1800" b="1" strike="noStrike" spc="-1">
                <a:solidFill>
                  <a:srgbClr val="000000"/>
                </a:solidFill>
                <a:latin typeface="Lucida Bright"/>
                <a:ea typeface="DejaVu Sans"/>
              </a:rPr>
              <a:t>ping</a:t>
            </a:r>
            <a:r>
              <a:rPr lang="en-IN" sz="1800" b="0" strike="noStrike" spc="-1">
                <a:solidFill>
                  <a:srgbClr val="000000"/>
                </a:solidFill>
                <a:latin typeface="Lucida Bright"/>
                <a:ea typeface="DejaVu Sans"/>
              </a:rPr>
              <a:t> command:</a:t>
            </a:r>
            <a:endParaRPr lang="en-IN" sz="1800" b="0" strike="noStrike" spc="-1">
              <a:latin typeface="Arial"/>
            </a:endParaRPr>
          </a:p>
          <a:p>
            <a:pPr marL="343080" indent="-342360">
              <a:lnSpc>
                <a:spcPct val="100000"/>
              </a:lnSpc>
              <a:spcBef>
                <a:spcPts val="360"/>
              </a:spcBef>
            </a:pPr>
            <a:r>
              <a:rPr lang="en-IN" sz="1800" b="0" strike="noStrike" spc="-1">
                <a:solidFill>
                  <a:srgbClr val="000000"/>
                </a:solidFill>
                <a:latin typeface="Lucida Bright"/>
                <a:ea typeface="DejaVu Sans"/>
              </a:rPr>
              <a:t>$ftp hostname or ip-address</a:t>
            </a:r>
            <a:endParaRPr lang="en-IN" sz="1800" b="0" strike="noStrike" spc="-1">
              <a:latin typeface="Arial"/>
            </a:endParaRPr>
          </a:p>
        </p:txBody>
      </p:sp>
      <p:sp>
        <p:nvSpPr>
          <p:cNvPr id="33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F9F9C8D-699F-4CB5-8C8C-30AAC9B0B757}" type="slidenum">
              <a:rPr lang="en-IN" sz="1200" b="0" strike="noStrike" spc="-1">
                <a:solidFill>
                  <a:srgbClr val="8B8B8B"/>
                </a:solidFill>
                <a:latin typeface="Arial"/>
                <a:ea typeface="DejaVu Sans"/>
              </a:rPr>
              <a:pPr algn="r">
                <a:lnSpc>
                  <a:spcPct val="100000"/>
                </a:lnSpc>
              </a:pPr>
              <a:t>49</a:t>
            </a:fld>
            <a:endParaRPr lang="en-IN" sz="1200" b="0" strike="noStrike" spc="-1">
              <a:latin typeface="Arial"/>
            </a:endParaRPr>
          </a:p>
        </p:txBody>
      </p:sp>
      <p:sp>
        <p:nvSpPr>
          <p:cNvPr id="340" name="Line 3"/>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41"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3600" b="0" strike="noStrike" spc="-1">
                <a:solidFill>
                  <a:srgbClr val="000000"/>
                </a:solidFill>
                <a:latin typeface="Lucida Bright"/>
                <a:ea typeface="DejaVu Sans"/>
              </a:rPr>
              <a:t>Networking commands</a:t>
            </a:r>
            <a:endParaRPr lang="en-IN"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1DAEB61-B8BC-49C3-BC5F-448F1ED6AE5B}" type="slidenum">
              <a:rPr lang="en-IN" sz="1200" b="0" strike="noStrike" spc="-1">
                <a:solidFill>
                  <a:srgbClr val="8B8B8B"/>
                </a:solidFill>
                <a:latin typeface="Arial"/>
                <a:ea typeface="DejaVu Sans"/>
              </a:rPr>
              <a:pPr algn="r">
                <a:lnSpc>
                  <a:spcPct val="100000"/>
                </a:lnSpc>
              </a:pPr>
              <a:t>5</a:t>
            </a:fld>
            <a:endParaRPr lang="en-IN" sz="1200" b="0" strike="noStrike" spc="-1">
              <a:latin typeface="Arial"/>
            </a:endParaRPr>
          </a:p>
        </p:txBody>
      </p:sp>
      <p:sp>
        <p:nvSpPr>
          <p:cNvPr id="216" name="CustomShape 2"/>
          <p:cNvSpPr/>
          <p:nvPr/>
        </p:nvSpPr>
        <p:spPr>
          <a:xfrm>
            <a:off x="533520" y="990720"/>
            <a:ext cx="8000280" cy="338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EXAMPLE:  1)  To Remove / Delete a file: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rm file1.txt </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Here rm command will remove/delete the file file1.txt. </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2. To delete a directory tree: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 -ir tmp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This rm command recursively removes the contents of all subdirectories of the tmp directory, prompting you regarding the removal of each file, and then removes the tmp directory itself.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3. To remove more files at once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 file1.txt file2.txt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rm command removes file1.txt and file2.txt files at the same time. </a:t>
            </a:r>
            <a:endParaRPr lang="en-IN" sz="1800" b="0" strike="noStrike" spc="-1">
              <a:latin typeface="Arial"/>
            </a:endParaRPr>
          </a:p>
        </p:txBody>
      </p:sp>
      <p:sp>
        <p:nvSpPr>
          <p:cNvPr id="217" name="CustomShape 3"/>
          <p:cNvSpPr/>
          <p:nvPr/>
        </p:nvSpPr>
        <p:spPr>
          <a:xfrm>
            <a:off x="4456800" y="184320"/>
            <a:ext cx="229320" cy="10026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t/>
            </a:r>
            <a:br/>
            <a:endParaRPr lang="en-IN" sz="1800" b="0" strike="noStrike" spc="-1">
              <a:latin typeface="Arial"/>
            </a:endParaRPr>
          </a:p>
          <a:p>
            <a:pPr>
              <a:lnSpc>
                <a:spcPct val="100000"/>
              </a:lnSpc>
            </a:pPr>
            <a:r>
              <a:rPr lang="en-IN" sz="1200" b="0" strike="noStrike" spc="-1">
                <a:solidFill>
                  <a:srgbClr val="000000"/>
                </a:solidFill>
                <a:latin typeface="Verdana"/>
                <a:ea typeface="DejaVu Sans"/>
              </a:rPr>
              <a:t> </a:t>
            </a:r>
            <a:endParaRPr lang="en-IN" sz="1200" b="0" strike="noStrike" spc="-1">
              <a:latin typeface="Arial"/>
            </a:endParaRPr>
          </a:p>
          <a:p>
            <a:pPr>
              <a:lnSpc>
                <a:spcPct val="100000"/>
              </a:lnSpc>
            </a:pPr>
            <a:endParaRPr lang="en-IN" sz="1200" b="0" strike="noStrike" spc="-1">
              <a:latin typeface="Arial"/>
            </a:endParaRPr>
          </a:p>
        </p:txBody>
      </p:sp>
      <p:sp>
        <p:nvSpPr>
          <p:cNvPr id="218" name="CustomShape 4"/>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Arial"/>
                <a:ea typeface="DejaVu Sans"/>
              </a:rPr>
              <a:t>Commands </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228600" y="990720"/>
            <a:ext cx="8381160" cy="316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7760" indent="-347040">
              <a:lnSpc>
                <a:spcPct val="100000"/>
              </a:lnSpc>
              <a:spcAft>
                <a:spcPts val="601"/>
              </a:spcAft>
            </a:pPr>
            <a:r>
              <a:rPr lang="en-IN" sz="1800" b="0" strike="noStrike" spc="-1">
                <a:solidFill>
                  <a:srgbClr val="000000"/>
                </a:solidFill>
                <a:latin typeface="Lucida Bright"/>
                <a:ea typeface="DejaVu Sans"/>
              </a:rPr>
              <a:t>[amar@localhost ~]$ ftp amar</a:t>
            </a:r>
            <a:endParaRPr lang="en-IN" sz="1800" b="0" strike="noStrike" spc="-1">
              <a:latin typeface="Arial"/>
            </a:endParaRPr>
          </a:p>
          <a:p>
            <a:pPr marL="347760" indent="-347040">
              <a:lnSpc>
                <a:spcPct val="100000"/>
              </a:lnSpc>
              <a:spcAft>
                <a:spcPts val="601"/>
              </a:spcAft>
            </a:pPr>
            <a:r>
              <a:rPr lang="en-IN" sz="1800" b="0" strike="noStrike" spc="-1">
                <a:solidFill>
                  <a:srgbClr val="000000"/>
                </a:solidFill>
                <a:latin typeface="Lucida Bright"/>
                <a:ea typeface="DejaVu Sans"/>
              </a:rPr>
              <a:t>ftp: amar: unknown host</a:t>
            </a:r>
            <a:endParaRPr lang="en-IN" sz="1800" b="0" strike="noStrike" spc="-1">
              <a:latin typeface="Arial"/>
            </a:endParaRPr>
          </a:p>
          <a:p>
            <a:pPr marL="347760" indent="-347040">
              <a:lnSpc>
                <a:spcPct val="100000"/>
              </a:lnSpc>
              <a:spcAft>
                <a:spcPts val="601"/>
              </a:spcAft>
            </a:pPr>
            <a:r>
              <a:rPr lang="en-IN" sz="1800" b="0" strike="noStrike" spc="-1">
                <a:solidFill>
                  <a:srgbClr val="000000"/>
                </a:solidFill>
                <a:latin typeface="Lucida Bright"/>
                <a:ea typeface="DejaVu Sans"/>
              </a:rPr>
              <a:t>ftp&gt; quit</a:t>
            </a:r>
            <a:endParaRPr lang="en-IN" sz="1800" b="0" strike="noStrike" spc="-1">
              <a:latin typeface="Arial"/>
            </a:endParaRPr>
          </a:p>
          <a:p>
            <a:pPr marL="347760" indent="-347040">
              <a:lnSpc>
                <a:spcPct val="100000"/>
              </a:lnSpc>
              <a:spcAft>
                <a:spcPts val="601"/>
              </a:spcAft>
            </a:pPr>
            <a:r>
              <a:rPr lang="en-IN" sz="1800" b="0" strike="noStrike" spc="-1">
                <a:solidFill>
                  <a:srgbClr val="000000"/>
                </a:solidFill>
                <a:latin typeface="Lucida Bright"/>
                <a:ea typeface="DejaVu Sans"/>
              </a:rPr>
              <a:t>[amar@localhost ~]$ ftp 172.16.1.254</a:t>
            </a:r>
            <a:endParaRPr lang="en-IN" sz="1800" b="0" strike="noStrike" spc="-1">
              <a:latin typeface="Arial"/>
            </a:endParaRPr>
          </a:p>
          <a:p>
            <a:pPr marL="347760" indent="-347040">
              <a:lnSpc>
                <a:spcPct val="100000"/>
              </a:lnSpc>
              <a:spcAft>
                <a:spcPts val="601"/>
              </a:spcAft>
            </a:pPr>
            <a:r>
              <a:rPr lang="en-IN" sz="1800" b="0" strike="noStrike" spc="-1">
                <a:solidFill>
                  <a:srgbClr val="000000"/>
                </a:solidFill>
                <a:latin typeface="Lucida Bright"/>
                <a:ea typeface="DejaVu Sans"/>
              </a:rPr>
              <a:t>ftp: connect: Connection refused</a:t>
            </a:r>
            <a:endParaRPr lang="en-IN" sz="1800" b="0" strike="noStrike" spc="-1">
              <a:latin typeface="Arial"/>
            </a:endParaRPr>
          </a:p>
          <a:p>
            <a:pPr marL="347760" indent="-347040">
              <a:lnSpc>
                <a:spcPct val="100000"/>
              </a:lnSpc>
              <a:spcAft>
                <a:spcPts val="601"/>
              </a:spcAft>
            </a:pPr>
            <a:r>
              <a:rPr lang="en-IN" sz="1800" b="0" strike="noStrike" spc="-1">
                <a:solidFill>
                  <a:srgbClr val="000000"/>
                </a:solidFill>
                <a:latin typeface="Lucida Bright"/>
                <a:ea typeface="DejaVu Sans"/>
              </a:rPr>
              <a:t>ftp&gt;</a:t>
            </a:r>
            <a:endParaRPr lang="en-IN" sz="1800" b="0" strike="noStrike" spc="-1">
              <a:latin typeface="Arial"/>
            </a:endParaRPr>
          </a:p>
          <a:p>
            <a:pPr marL="347760" indent="-347040">
              <a:lnSpc>
                <a:spcPct val="100000"/>
              </a:lnSpc>
              <a:spcAft>
                <a:spcPts val="601"/>
              </a:spcAft>
            </a:pPr>
            <a:r>
              <a:rPr lang="en-IN" sz="1800" b="0" strike="noStrike" spc="-1">
                <a:solidFill>
                  <a:srgbClr val="000000"/>
                </a:solidFill>
                <a:latin typeface="Lucida Bright"/>
                <a:ea typeface="DejaVu Sans"/>
              </a:rPr>
              <a:t>ftp&gt; quit</a:t>
            </a:r>
            <a:endParaRPr lang="en-IN" sz="1800" b="0" strike="noStrike" spc="-1">
              <a:latin typeface="Arial"/>
            </a:endParaRPr>
          </a:p>
          <a:p>
            <a:pPr marL="347760" indent="-347040">
              <a:lnSpc>
                <a:spcPct val="100000"/>
              </a:lnSpc>
              <a:spcAft>
                <a:spcPts val="601"/>
              </a:spcAft>
            </a:pPr>
            <a:endParaRPr lang="en-IN" sz="1800" b="0" strike="noStrike" spc="-1">
              <a:latin typeface="Arial"/>
            </a:endParaRPr>
          </a:p>
          <a:p>
            <a:pPr marL="347760" indent="-347040">
              <a:lnSpc>
                <a:spcPct val="100000"/>
              </a:lnSpc>
              <a:spcAft>
                <a:spcPts val="601"/>
              </a:spcAft>
            </a:pPr>
            <a:endParaRPr lang="en-IN" sz="1800" b="0" strike="noStrike" spc="-1">
              <a:latin typeface="Arial"/>
            </a:endParaRPr>
          </a:p>
        </p:txBody>
      </p:sp>
      <p:sp>
        <p:nvSpPr>
          <p:cNvPr id="343" name="CustomShape 2"/>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Lucida Bright"/>
                <a:ea typeface="DejaVu Sans"/>
              </a:rPr>
              <a:t>Networking commands</a:t>
            </a:r>
            <a:endParaRPr lang="en-IN" sz="4000" b="0" strike="noStrike" spc="-1">
              <a:latin typeface="Arial"/>
            </a:endParaRPr>
          </a:p>
        </p:txBody>
      </p:sp>
      <p:sp>
        <p:nvSpPr>
          <p:cNvPr id="34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227C964-F6C9-4F8B-8983-8A8797119929}" type="slidenum">
              <a:rPr lang="en-IN" sz="1200" b="0" strike="noStrike" spc="-1">
                <a:solidFill>
                  <a:srgbClr val="8B8B8B"/>
                </a:solidFill>
                <a:latin typeface="Arial"/>
                <a:ea typeface="DejaVu Sans"/>
              </a:rPr>
              <a:pPr algn="r">
                <a:lnSpc>
                  <a:spcPct val="100000"/>
                </a:lnSpc>
              </a:pPr>
              <a:t>50</a:t>
            </a:fld>
            <a:endParaRPr lang="en-IN" sz="1200" b="0" strike="noStrike" spc="-1">
              <a:latin typeface="Arial"/>
            </a:endParaRPr>
          </a:p>
        </p:txBody>
      </p:sp>
      <p:graphicFrame>
        <p:nvGraphicFramePr>
          <p:cNvPr id="345" name="Table 4"/>
          <p:cNvGraphicFramePr/>
          <p:nvPr/>
        </p:nvGraphicFramePr>
        <p:xfrm>
          <a:off x="457200" y="3505320"/>
          <a:ext cx="7162560" cy="3200400"/>
        </p:xfrm>
        <a:graphic>
          <a:graphicData uri="http://schemas.openxmlformats.org/drawingml/2006/table">
            <a:tbl>
              <a:tblPr/>
              <a:tblGrid>
                <a:gridCol w="1790640"/>
                <a:gridCol w="5371920"/>
              </a:tblGrid>
              <a:tr h="232560">
                <a:tc>
                  <a:txBody>
                    <a:bodyPr/>
                    <a:lstStyle/>
                    <a:p>
                      <a:pPr algn="ctr">
                        <a:lnSpc>
                          <a:spcPct val="100000"/>
                        </a:lnSpc>
                      </a:pPr>
                      <a:r>
                        <a:rPr lang="en-IN" sz="1200" b="1" strike="noStrike" spc="-1">
                          <a:solidFill>
                            <a:srgbClr val="000000"/>
                          </a:solidFill>
                          <a:latin typeface="Times New Roman"/>
                          <a:ea typeface="Times New Roman"/>
                        </a:rPr>
                        <a:t>Command</a:t>
                      </a:r>
                      <a:endParaRPr lang="en-IN" sz="1200" b="0" strike="noStrike" spc="-1">
                        <a:latin typeface="Arial"/>
                      </a:endParaRPr>
                    </a:p>
                  </a:txBody>
                  <a:tcPr marL="47520" marR="47520">
                    <a:noFill/>
                  </a:tcPr>
                </a:tc>
                <a:tc>
                  <a:txBody>
                    <a:bodyPr/>
                    <a:lstStyle/>
                    <a:p>
                      <a:pPr algn="ctr">
                        <a:lnSpc>
                          <a:spcPct val="100000"/>
                        </a:lnSpc>
                      </a:pPr>
                      <a:r>
                        <a:rPr lang="en-IN" sz="1200" b="1" strike="noStrike" spc="-1">
                          <a:solidFill>
                            <a:srgbClr val="000000"/>
                          </a:solidFill>
                          <a:latin typeface="Times New Roman"/>
                          <a:ea typeface="Times New Roman"/>
                        </a:rPr>
                        <a:t>Description</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put filename</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Upload filename from local machine to remote machine.</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get filename</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Download filename from remote machine to local machine.</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mput file list</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Upload more than one files from local machine to remove machine.</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mget file list</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Download more than one files from remote machine to local machine.</a:t>
                      </a:r>
                      <a:endParaRPr lang="en-IN" sz="1200" b="0" strike="noStrike" spc="-1">
                        <a:latin typeface="Arial"/>
                      </a:endParaRPr>
                    </a:p>
                  </a:txBody>
                  <a:tcPr marL="47520" marR="47520">
                    <a:noFill/>
                  </a:tcPr>
                </a:tc>
              </a:tr>
              <a:tr h="372600">
                <a:tc>
                  <a:txBody>
                    <a:bodyPr/>
                    <a:lstStyle/>
                    <a:p>
                      <a:pPr>
                        <a:lnSpc>
                          <a:spcPct val="100000"/>
                        </a:lnSpc>
                      </a:pPr>
                      <a:r>
                        <a:rPr lang="en-IN" sz="1200" b="0" strike="noStrike" spc="-1">
                          <a:solidFill>
                            <a:srgbClr val="000000"/>
                          </a:solidFill>
                          <a:latin typeface="Times New Roman"/>
                          <a:ea typeface="Times New Roman"/>
                        </a:rPr>
                        <a:t>prompt off</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Turns prompt off, by default you would be prompted to upload or download movies using mput or mget commands.</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prompt on</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Turns prompt on.</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dir</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List all the files available in the current directory of remote machine.</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cd dirname</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Change directory to dirname on remote machine.</a:t>
                      </a:r>
                      <a:endParaRPr lang="en-IN" sz="1200" b="0" strike="noStrike" spc="-1">
                        <a:latin typeface="Arial"/>
                      </a:endParaRPr>
                    </a:p>
                  </a:txBody>
                  <a:tcPr marL="47520" marR="47520">
                    <a:noFill/>
                  </a:tcPr>
                </a:tc>
              </a:tr>
              <a:tr h="234000">
                <a:tc>
                  <a:txBody>
                    <a:bodyPr/>
                    <a:lstStyle/>
                    <a:p>
                      <a:pPr>
                        <a:lnSpc>
                          <a:spcPct val="100000"/>
                        </a:lnSpc>
                      </a:pPr>
                      <a:r>
                        <a:rPr lang="en-IN" sz="1200" b="0" strike="noStrike" spc="-1">
                          <a:solidFill>
                            <a:srgbClr val="000000"/>
                          </a:solidFill>
                          <a:latin typeface="Times New Roman"/>
                          <a:ea typeface="Times New Roman"/>
                        </a:rPr>
                        <a:t>lcd dirname</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Change directory to dirname on local machine.</a:t>
                      </a:r>
                      <a:endParaRPr lang="en-IN" sz="1200" b="0" strike="noStrike" spc="-1">
                        <a:latin typeface="Arial"/>
                      </a:endParaRPr>
                    </a:p>
                  </a:txBody>
                  <a:tcPr marL="47520" marR="47520">
                    <a:noFill/>
                  </a:tcPr>
                </a:tc>
              </a:tr>
              <a:tr h="233640">
                <a:tc>
                  <a:txBody>
                    <a:bodyPr/>
                    <a:lstStyle/>
                    <a:p>
                      <a:pPr>
                        <a:lnSpc>
                          <a:spcPct val="100000"/>
                        </a:lnSpc>
                      </a:pPr>
                      <a:r>
                        <a:rPr lang="en-IN" sz="1200" b="0" strike="noStrike" spc="-1">
                          <a:solidFill>
                            <a:srgbClr val="000000"/>
                          </a:solidFill>
                          <a:latin typeface="Times New Roman"/>
                          <a:ea typeface="Times New Roman"/>
                        </a:rPr>
                        <a:t>quit</a:t>
                      </a:r>
                      <a:endParaRPr lang="en-IN" sz="1200" b="0" strike="noStrike" spc="-1">
                        <a:latin typeface="Arial"/>
                      </a:endParaRPr>
                    </a:p>
                  </a:txBody>
                  <a:tcPr marL="47520" marR="47520">
                    <a:noFill/>
                  </a:tcPr>
                </a:tc>
                <a:tc>
                  <a:txBody>
                    <a:bodyPr/>
                    <a:lstStyle/>
                    <a:p>
                      <a:pPr>
                        <a:lnSpc>
                          <a:spcPct val="100000"/>
                        </a:lnSpc>
                      </a:pPr>
                      <a:r>
                        <a:rPr lang="en-IN" sz="1200" b="0" strike="noStrike" spc="-1">
                          <a:solidFill>
                            <a:srgbClr val="000000"/>
                          </a:solidFill>
                          <a:latin typeface="Times New Roman"/>
                          <a:ea typeface="Times New Roman"/>
                        </a:rPr>
                        <a:t>Logout from the current login.</a:t>
                      </a:r>
                      <a:endParaRPr lang="en-IN" sz="1200" b="0" strike="noStrike" spc="-1">
                        <a:latin typeface="Arial"/>
                      </a:endParaRPr>
                    </a:p>
                  </a:txBody>
                  <a:tcPr marL="47520" marR="47520">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0" y="685800"/>
            <a:ext cx="9143280" cy="7496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rlogin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rlogin command helps the user to log on to his identical remote account, with out using either the username or password.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a:t>
            </a:r>
            <a:r>
              <a:rPr lang="en-IN" sz="1800" b="0" i="1" strike="noStrike" spc="-1">
                <a:solidFill>
                  <a:srgbClr val="000000"/>
                </a:solidFill>
                <a:latin typeface="Lucida Bright"/>
                <a:ea typeface="DejaVu Sans"/>
              </a:rPr>
              <a:t>rlogin</a:t>
            </a:r>
            <a:r>
              <a:rPr lang="en-IN" sz="1800" b="0" strike="noStrike" spc="-1">
                <a:solidFill>
                  <a:srgbClr val="000000"/>
                </a:solidFill>
                <a:latin typeface="Lucida Bright"/>
                <a:ea typeface="DejaVu Sans"/>
              </a:rPr>
              <a:t>” command is similar to telnet. The rlogin starts a terminal session on a remote host.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 : </a:t>
            </a:r>
            <a:r>
              <a:rPr lang="en-IN" sz="1800" b="0" i="1" strike="noStrike" spc="-1">
                <a:solidFill>
                  <a:srgbClr val="000000"/>
                </a:solidFill>
                <a:latin typeface="Lucida Bright"/>
                <a:ea typeface="DejaVu Sans"/>
              </a:rPr>
              <a:t>$rlogin hostname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Example : 1)   [amar@localhost ~]$ rlogin 172.16.1.254</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connect to address 172.16.1.254 port 543: Connection refused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Trying krb4 rlogin...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connect to address 172.16.1.254 port 543: Connection refused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trying normal rlogin (/usr/bin/rlogin)</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2)  [amar@localhost ~]$ rlogin amar</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amar: host unknown</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Trying krb4 rlogin...</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amar: host unknown</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trying normal rlogin (/usr/bin/rlogin)</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amar: Unknown host</a:t>
            </a:r>
            <a:endParaRPr lang="en-IN" sz="1800" b="0" strike="noStrike" spc="-1">
              <a:latin typeface="Arial"/>
            </a:endParaRPr>
          </a:p>
          <a:p>
            <a:pPr>
              <a:lnSpc>
                <a:spcPct val="150000"/>
              </a:lnSpc>
            </a:pPr>
            <a:endParaRPr lang="en-IN" sz="1800" b="0" strike="noStrike" spc="-1">
              <a:latin typeface="Arial"/>
            </a:endParaRPr>
          </a:p>
          <a:p>
            <a:pPr>
              <a:lnSpc>
                <a:spcPct val="150000"/>
              </a:lnSpc>
            </a:pPr>
            <a:endParaRPr lang="en-IN" sz="1800" b="0" strike="noStrike" spc="-1">
              <a:latin typeface="Arial"/>
            </a:endParaRPr>
          </a:p>
          <a:p>
            <a:pPr>
              <a:lnSpc>
                <a:spcPct val="150000"/>
              </a:lnSpc>
              <a:spcAft>
                <a:spcPts val="601"/>
              </a:spcAft>
            </a:pPr>
            <a:endParaRPr lang="en-IN" sz="1800" b="0" strike="noStrike" spc="-1">
              <a:latin typeface="Arial"/>
            </a:endParaRPr>
          </a:p>
        </p:txBody>
      </p:sp>
      <p:sp>
        <p:nvSpPr>
          <p:cNvPr id="347" name="CustomShape 2"/>
          <p:cNvSpPr/>
          <p:nvPr/>
        </p:nvSpPr>
        <p:spPr>
          <a:xfrm>
            <a:off x="762120" y="5715000"/>
            <a:ext cx="807660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0070C0"/>
                </a:solidFill>
                <a:latin typeface="Times New Roman"/>
                <a:ea typeface="DejaVu Sans"/>
              </a:rPr>
              <a:t>                                   </a:t>
            </a:r>
            <a:endParaRPr lang="en-IN" sz="2400" b="0" strike="noStrike" spc="-1">
              <a:latin typeface="Arial"/>
            </a:endParaRPr>
          </a:p>
        </p:txBody>
      </p:sp>
      <p:sp>
        <p:nvSpPr>
          <p:cNvPr id="348"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Lucida Bright"/>
                <a:ea typeface="DejaVu Sans"/>
              </a:rPr>
              <a:t>Networking commands</a:t>
            </a:r>
            <a:endParaRPr lang="en-IN" sz="4000" b="0" strike="noStrike" spc="-1">
              <a:latin typeface="Arial"/>
            </a:endParaRPr>
          </a:p>
        </p:txBody>
      </p:sp>
      <p:sp>
        <p:nvSpPr>
          <p:cNvPr id="349" name="CustomShape 4"/>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0FC0EF3-6059-4662-8E96-A1F688ED6129}" type="slidenum">
              <a:rPr lang="en-IN" sz="1200" b="0" strike="noStrike" spc="-1">
                <a:solidFill>
                  <a:srgbClr val="8B8B8B"/>
                </a:solidFill>
                <a:latin typeface="Arial"/>
                <a:ea typeface="DejaVu Sans"/>
              </a:rPr>
              <a:pPr algn="r">
                <a:lnSpc>
                  <a:spcPct val="100000"/>
                </a:lnSpc>
              </a:pPr>
              <a:t>51</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0" y="685800"/>
            <a:ext cx="9143280" cy="502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a filter is a program that accepts input, transforms it and outputs the transformed data. The idea of the filter is closely associated with several ideas that are part of the UNIX operating system: standard input and output, input/output redirection and pipes.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Standard input and output refer to default locations from which a program will take input and to which it will write output. The standard input (STDIN) for a program running interactively at the command line is the keyboard; the standard output (STDOUT) is the terminal screen.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With input/output redirection, a program can take input or send output using a location other than standard input or output—a file, for example. Redirection of STDIN is accomplished using the &lt; symbol, redirection of STDOUT by &gt;. </a:t>
            </a:r>
            <a:endParaRPr lang="en-IN" sz="1800" b="0" strike="noStrike" spc="-1">
              <a:latin typeface="Arial"/>
            </a:endParaRPr>
          </a:p>
        </p:txBody>
      </p:sp>
      <p:sp>
        <p:nvSpPr>
          <p:cNvPr id="351" name="CustomShape 2"/>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Arial"/>
                <a:ea typeface="DejaVu Sans"/>
              </a:rPr>
              <a:t>Filters</a:t>
            </a:r>
            <a:endParaRPr lang="en-IN" sz="4000" b="0" strike="noStrike" spc="-1">
              <a:latin typeface="Arial"/>
            </a:endParaRPr>
          </a:p>
        </p:txBody>
      </p:sp>
      <p:sp>
        <p:nvSpPr>
          <p:cNvPr id="352"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504AB2B-DC45-4C82-A515-85CF6DB8F15F}" type="slidenum">
              <a:rPr lang="en-IN" sz="1200" b="0" strike="noStrike" spc="-1">
                <a:solidFill>
                  <a:srgbClr val="8B8B8B"/>
                </a:solidFill>
                <a:latin typeface="Arial"/>
                <a:ea typeface="DejaVu Sans"/>
              </a:rPr>
              <a:pPr algn="r">
                <a:lnSpc>
                  <a:spcPct val="100000"/>
                </a:lnSpc>
              </a:pPr>
              <a:t>52</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F016E73-C53A-4413-AC1B-CEC7F5E1C6C7}" type="slidenum">
              <a:rPr lang="en-IN" sz="1200" b="0" strike="noStrike" spc="-1">
                <a:solidFill>
                  <a:srgbClr val="8B8B8B"/>
                </a:solidFill>
                <a:latin typeface="Arial"/>
                <a:ea typeface="DejaVu Sans"/>
              </a:rPr>
              <a:pPr algn="r">
                <a:lnSpc>
                  <a:spcPct val="100000"/>
                </a:lnSpc>
              </a:pPr>
              <a:t>53</a:t>
            </a:fld>
            <a:endParaRPr lang="en-IN" sz="1200" b="0" strike="noStrike" spc="-1">
              <a:latin typeface="Arial"/>
            </a:endParaRPr>
          </a:p>
        </p:txBody>
      </p:sp>
      <p:sp>
        <p:nvSpPr>
          <p:cNvPr id="354" name="CustomShape 2"/>
          <p:cNvSpPr/>
          <p:nvPr/>
        </p:nvSpPr>
        <p:spPr>
          <a:xfrm>
            <a:off x="0" y="762120"/>
            <a:ext cx="9143280" cy="6948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Lucida Bright"/>
                <a:ea typeface="DejaVu Sans"/>
              </a:rPr>
              <a:t>cat COMMAND:</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cat linux command concatenates files and print it on the standard output.</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r>
              <a:rPr lang="en-IN" sz="1800" b="1" strike="noStrike" spc="-1">
                <a:solidFill>
                  <a:srgbClr val="000000"/>
                </a:solidFill>
                <a:latin typeface="Lucida Bright"/>
                <a:ea typeface="DejaVu Sans"/>
              </a:rPr>
              <a:t>SYNTAX: $ cat [OPTIONS] [FILE]...</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OPTIONS: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-A 	Show all.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-b 	Omits line numbers for blank space in the output.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-e 	A $ character will be printed at the end of each line prior to a new line.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-E 	Displays a $ (dollar sign) at the end of each line.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-n 	Line numbers for all the output lines.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-s 	If the output has multiple empty lines it replaces it with one empty line.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 	Displays the tab characters in the output.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-v 	Non-printing characters (with the exception of tabs, new-lines and form-feeds) 	are printed visibly.</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Examples: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1. To Create a new file: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cat &gt; file1.txt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This command creates a new file file1.txt. After typing into the file press control+d (^d) simultaneously to end the file. 	</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55"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Calibri"/>
                <a:ea typeface="DejaVu Sans"/>
              </a:rPr>
              <a:t>Filters	</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0" y="762120"/>
            <a:ext cx="9295560" cy="6262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2. To Append data into the 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&gt;&gt; file1.txt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To append data into the same file use append operator &gt;&gt; to write into the file, else the file will be overwritten (i.e., all of its contents will be erased).</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3. To display a 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file1.txt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This command displays the data in the file.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4. To concatenate several files and display: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file1.txt file2.txt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above cat command will concatenate the two files (file1.txt and file2.txt) and it will display the output in the screen. Some times the output may not fit the monitor screen. In such situation you can print those files in a new file or display the file using less command.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file1.txt file2.txt | less</a:t>
            </a:r>
            <a:endParaRPr lang="en-IN" sz="1800" b="0" strike="noStrike" spc="-1">
              <a:latin typeface="Arial"/>
            </a:endParaRPr>
          </a:p>
          <a:p>
            <a:pPr>
              <a:lnSpc>
                <a:spcPct val="150000"/>
              </a:lnSpc>
            </a:pPr>
            <a:endParaRPr lang="en-IN" sz="1800" b="0" strike="noStrike" spc="-1">
              <a:latin typeface="Arial"/>
            </a:endParaRPr>
          </a:p>
        </p:txBody>
      </p:sp>
      <p:sp>
        <p:nvSpPr>
          <p:cNvPr id="357" name="CustomShape 2"/>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1" strike="noStrike" spc="-1">
                <a:solidFill>
                  <a:srgbClr val="000000"/>
                </a:solidFill>
                <a:latin typeface="Calibri"/>
                <a:ea typeface="DejaVu Sans"/>
              </a:rPr>
              <a:t>Filters </a:t>
            </a:r>
            <a:endParaRPr lang="en-IN" sz="4000" b="0" strike="noStrike" spc="-1">
              <a:latin typeface="Arial"/>
            </a:endParaRPr>
          </a:p>
        </p:txBody>
      </p:sp>
      <p:sp>
        <p:nvSpPr>
          <p:cNvPr id="358"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4D06931-7393-4C08-920D-2B2E96C9863B}" type="slidenum">
              <a:rPr lang="en-IN" sz="1200" b="0" strike="noStrike" spc="-1">
                <a:solidFill>
                  <a:srgbClr val="8B8B8B"/>
                </a:solidFill>
                <a:latin typeface="Arial"/>
                <a:ea typeface="DejaVu Sans"/>
              </a:rPr>
              <a:pPr algn="r">
                <a:lnSpc>
                  <a:spcPct val="100000"/>
                </a:lnSpc>
              </a:pPr>
              <a:t>54</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a:p>
            <a:pPr algn="ctr">
              <a:lnSpc>
                <a:spcPct val="100000"/>
              </a:lnSpc>
            </a:pPr>
            <a:endParaRPr lang="en-IN" sz="4000" b="0" strike="noStrike" spc="-1">
              <a:latin typeface="Arial"/>
            </a:endParaRPr>
          </a:p>
        </p:txBody>
      </p:sp>
      <p:sp>
        <p:nvSpPr>
          <p:cNvPr id="360" name="CustomShape 2"/>
          <p:cNvSpPr/>
          <p:nvPr/>
        </p:nvSpPr>
        <p:spPr>
          <a:xfrm>
            <a:off x="0" y="838080"/>
            <a:ext cx="9143280" cy="528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0" strike="noStrike" spc="-1" dirty="0">
                <a:solidFill>
                  <a:srgbClr val="000000"/>
                </a:solidFill>
                <a:latin typeface="Lucida Bright"/>
                <a:ea typeface="DejaVu Sans"/>
              </a:rPr>
              <a:t>5. To concatenate several files and to transfer the output to another file. </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cat file1.txt file2.txt &gt; file3.txt </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In the above example the output is redirected to new file file3.txt. The cat </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command will create new file file3.txt and store the concatenated output into </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file3.txt. </a:t>
            </a:r>
            <a:endParaRPr lang="en-IN" sz="1800" b="0" strike="noStrike" spc="-1" dirty="0">
              <a:latin typeface="Arial"/>
            </a:endParaRPr>
          </a:p>
          <a:p>
            <a:pPr marL="343080" indent="-342360">
              <a:lnSpc>
                <a:spcPct val="150000"/>
              </a:lnSpc>
              <a:spcBef>
                <a:spcPts val="360"/>
              </a:spcBef>
            </a:pPr>
            <a:r>
              <a:rPr lang="en-IN" sz="1800" b="1" strike="noStrike" spc="-1" dirty="0">
                <a:solidFill>
                  <a:srgbClr val="000000"/>
                </a:solidFill>
                <a:latin typeface="Lucida Bright"/>
                <a:ea typeface="DejaVu Sans"/>
              </a:rPr>
              <a:t>Display beginning and end of files</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head COMMAND:</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head command is used to display the first ten lines of a file, and also specifies </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how many lines to display </a:t>
            </a:r>
            <a:r>
              <a:rPr lang="en-IN" sz="1800" b="1" strike="noStrike" spc="-1" dirty="0">
                <a:solidFill>
                  <a:srgbClr val="000000"/>
                </a:solidFill>
                <a:latin typeface="Lucida Bright"/>
                <a:ea typeface="DejaVu Sans"/>
              </a:rPr>
              <a:t> </a:t>
            </a:r>
            <a:endParaRPr lang="en-IN" sz="1800" b="0" strike="noStrike" spc="-1" dirty="0">
              <a:latin typeface="Arial"/>
            </a:endParaRPr>
          </a:p>
          <a:p>
            <a:pPr marL="343080" indent="-342360">
              <a:lnSpc>
                <a:spcPct val="150000"/>
              </a:lnSpc>
              <a:spcBef>
                <a:spcPts val="360"/>
              </a:spcBef>
            </a:pPr>
            <a:r>
              <a:rPr lang="en-IN" sz="1800" b="0" strike="noStrike" spc="-1" dirty="0">
                <a:solidFill>
                  <a:srgbClr val="FF0000"/>
                </a:solidFill>
                <a:latin typeface="Lucida Bright"/>
                <a:ea typeface="DejaVu Sans"/>
              </a:rPr>
              <a:t>SYNTAX: $ head [options] filename </a:t>
            </a:r>
            <a:endParaRPr lang="en-IN" sz="1800" b="0" strike="noStrike" spc="-1" dirty="0">
              <a:solidFill>
                <a:srgbClr val="FF0000"/>
              </a:solidFill>
              <a:latin typeface="Arial"/>
            </a:endParaRPr>
          </a:p>
          <a:p>
            <a:pPr marL="343080" indent="-342360">
              <a:lnSpc>
                <a:spcPct val="150000"/>
              </a:lnSpc>
              <a:spcBef>
                <a:spcPts val="360"/>
              </a:spcBef>
            </a:pPr>
            <a:endParaRPr lang="en-IN" sz="1800" b="0" strike="noStrike" spc="-1" dirty="0">
              <a:latin typeface="Arial"/>
            </a:endParaRPr>
          </a:p>
        </p:txBody>
      </p:sp>
      <p:sp>
        <p:nvSpPr>
          <p:cNvPr id="361"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1F709E4-0FB4-4CF9-BB23-BBFBBAF74A8A}" type="slidenum">
              <a:rPr lang="en-IN" sz="1200" b="0" strike="noStrike" spc="-1">
                <a:solidFill>
                  <a:srgbClr val="8B8B8B"/>
                </a:solidFill>
                <a:latin typeface="Arial"/>
                <a:ea typeface="DejaVu Sans"/>
              </a:rPr>
              <a:pPr algn="r">
                <a:lnSpc>
                  <a:spcPct val="100000"/>
                </a:lnSpc>
              </a:pPr>
              <a:t>55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FE87409E-1171-4006-B150-0CD8D00043D0}" type="slidenum">
              <a:rPr lang="en-IN" sz="1200" b="0" strike="noStrike" spc="-1">
                <a:solidFill>
                  <a:srgbClr val="8B8B8B"/>
                </a:solidFill>
                <a:latin typeface="Arial"/>
                <a:ea typeface="DejaVu Sans"/>
              </a:rPr>
              <a:pPr algn="r">
                <a:lnSpc>
                  <a:spcPct val="100000"/>
                </a:lnSpc>
              </a:pPr>
              <a:t>56</a:t>
            </a:fld>
            <a:endParaRPr lang="en-IN" sz="1200" b="0" strike="noStrike" spc="-1">
              <a:latin typeface="Arial"/>
            </a:endParaRPr>
          </a:p>
        </p:txBody>
      </p:sp>
      <p:sp>
        <p:nvSpPr>
          <p:cNvPr id="363" name="CustomShape 2"/>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a:p>
            <a:pPr algn="ctr">
              <a:lnSpc>
                <a:spcPct val="100000"/>
              </a:lnSpc>
            </a:pPr>
            <a:endParaRPr lang="en-IN" sz="4000" b="0" strike="noStrike" spc="-1">
              <a:latin typeface="Arial"/>
            </a:endParaRPr>
          </a:p>
        </p:txBody>
      </p:sp>
      <p:sp>
        <p:nvSpPr>
          <p:cNvPr id="364" name="CustomShape 3"/>
          <p:cNvSpPr/>
          <p:nvPr/>
        </p:nvSpPr>
        <p:spPr>
          <a:xfrm>
            <a:off x="8229600" y="6400800"/>
            <a:ext cx="183600" cy="366120"/>
          </a:xfrm>
          <a:prstGeom prst="rect">
            <a:avLst/>
          </a:prstGeom>
          <a:noFill/>
          <a:ln w="9360">
            <a:noFill/>
          </a:ln>
        </p:spPr>
        <p:style>
          <a:lnRef idx="0">
            <a:scrgbClr r="0" g="0" b="0"/>
          </a:lnRef>
          <a:fillRef idx="0">
            <a:scrgbClr r="0" g="0" b="0"/>
          </a:fillRef>
          <a:effectRef idx="0">
            <a:scrgbClr r="0" g="0" b="0"/>
          </a:effectRef>
          <a:fontRef idx="minor"/>
        </p:style>
      </p:sp>
      <p:sp>
        <p:nvSpPr>
          <p:cNvPr id="365" name="CustomShape 4"/>
          <p:cNvSpPr/>
          <p:nvPr/>
        </p:nvSpPr>
        <p:spPr>
          <a:xfrm>
            <a:off x="0" y="1168920"/>
            <a:ext cx="9143280" cy="5302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800" b="1" strike="noStrike" spc="-1" dirty="0">
                <a:solidFill>
                  <a:srgbClr val="000000"/>
                </a:solidFill>
                <a:latin typeface="Lucida Bright"/>
                <a:ea typeface="DejaVu Sans"/>
              </a:rPr>
              <a:t>OPTIONS: </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-n	 	To specify how many lines you want to display. 	</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-n number 	The number option-argument must be a decimal integer whose sign 		affects the location in the file, measured in lines. 	</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-c number 	The number option-argument must be a decimal integer whose sign 		affects the location in the file, measured in bytes. 	</a:t>
            </a:r>
            <a:endParaRPr lang="en-IN" sz="1800" b="0" strike="noStrike" spc="-1" dirty="0">
              <a:latin typeface="Arial"/>
            </a:endParaRPr>
          </a:p>
          <a:p>
            <a:pPr>
              <a:lnSpc>
                <a:spcPct val="100000"/>
              </a:lnSpc>
            </a:pPr>
            <a:r>
              <a:rPr lang="en-IN" sz="1800" b="1" strike="noStrike" spc="-1" dirty="0">
                <a:solidFill>
                  <a:srgbClr val="000000"/>
                </a:solidFill>
                <a:latin typeface="Lucida Bright"/>
                <a:ea typeface="DejaVu Sans"/>
              </a:rPr>
              <a:t>EXAMPLE: </a:t>
            </a:r>
            <a:endParaRPr lang="en-IN" sz="1800" b="0" strike="noStrike" spc="-1" dirty="0">
              <a:latin typeface="Arial"/>
            </a:endParaRPr>
          </a:p>
          <a:p>
            <a:pPr marL="343080" indent="-342360">
              <a:lnSpc>
                <a:spcPct val="100000"/>
              </a:lnSpc>
              <a:buClr>
                <a:srgbClr val="000000"/>
              </a:buClr>
              <a:buFont typeface="StarSymbol"/>
              <a:buAutoNum type="arabicPeriod"/>
            </a:pPr>
            <a:r>
              <a:rPr lang="en-IN" sz="1800" b="0" strike="noStrike" spc="-1" dirty="0">
                <a:solidFill>
                  <a:srgbClr val="000000"/>
                </a:solidFill>
                <a:latin typeface="Lucida Bright"/>
                <a:ea typeface="DejaVu Sans"/>
              </a:rPr>
              <a:t>head f1.txt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This command prints the first 10 lines of ' f1.txt '.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2. head -5 f1.txt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The head command displays the first 5 lines of ' f1.txt '.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3. head -c 5 f1.txt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The above command displays the first 5 characters of ' f1.txt '. </a:t>
            </a:r>
            <a:endParaRPr lang="en-IN" sz="1800" b="0" strike="noStrike" spc="-1" dirty="0">
              <a:latin typeface="Arial"/>
            </a:endParaRPr>
          </a:p>
          <a:p>
            <a:pPr marL="343080" indent="-342360">
              <a:lnSpc>
                <a:spcPct val="100000"/>
              </a:lnSpc>
            </a:pPr>
            <a:r>
              <a:rPr lang="en-IN" sz="1800" b="1" strike="noStrike" spc="-1" dirty="0">
                <a:solidFill>
                  <a:srgbClr val="000000"/>
                </a:solidFill>
                <a:latin typeface="Lucida Bright"/>
                <a:ea typeface="DejaVu Sans"/>
              </a:rPr>
              <a:t>tail COMMAND:</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Tail command is used to display the last or bottom part of the file. By default it displays last 10 lines of a file.</a:t>
            </a:r>
            <a:endParaRPr lang="en-IN" sz="1800" b="0" strike="noStrike" spc="-1" dirty="0">
              <a:latin typeface="Arial"/>
            </a:endParaRPr>
          </a:p>
          <a:p>
            <a:pPr marL="343080" indent="-342360">
              <a:lnSpc>
                <a:spcPct val="100000"/>
              </a:lnSpc>
            </a:pPr>
            <a:endParaRPr lang="en-IN" sz="1800" b="0" strike="noStrike" spc="-1" dirty="0">
              <a:latin typeface="Arial"/>
            </a:endParaRPr>
          </a:p>
          <a:p>
            <a:pPr marL="343080" indent="-342360">
              <a:lnSpc>
                <a:spcPct val="100000"/>
              </a:lnSpc>
            </a:pPr>
            <a:r>
              <a:rPr lang="en-IN" sz="1800" b="0" strike="noStrike" spc="-1" dirty="0">
                <a:solidFill>
                  <a:srgbClr val="FF0000"/>
                </a:solidFill>
                <a:latin typeface="Lucida Bright"/>
                <a:ea typeface="DejaVu Sans"/>
              </a:rPr>
              <a:t>SYNTAX: </a:t>
            </a:r>
            <a:endParaRPr lang="en-IN" sz="1800" b="0" strike="noStrike" spc="-1" dirty="0">
              <a:solidFill>
                <a:srgbClr val="FF0000"/>
              </a:solidFill>
              <a:latin typeface="Arial"/>
            </a:endParaRPr>
          </a:p>
          <a:p>
            <a:pPr marL="343080" indent="-342360">
              <a:lnSpc>
                <a:spcPct val="100000"/>
              </a:lnSpc>
            </a:pPr>
            <a:r>
              <a:rPr lang="en-IN" sz="1800" b="0" strike="noStrike" spc="-1" dirty="0">
                <a:solidFill>
                  <a:srgbClr val="FF0000"/>
                </a:solidFill>
                <a:latin typeface="Lucida Bright"/>
                <a:ea typeface="DejaVu Sans"/>
              </a:rPr>
              <a:t>$ tail [options] filename</a:t>
            </a:r>
            <a:endParaRPr lang="en-IN" sz="1800" b="0" strike="noStrike" spc="-1" dirty="0">
              <a:solidFill>
                <a:srgbClr val="FF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D68CC82-9A3B-4A5F-93B8-4E8571C51FB5}" type="slidenum">
              <a:rPr lang="en-IN" sz="1200" b="0" strike="noStrike" spc="-1">
                <a:solidFill>
                  <a:srgbClr val="8B8B8B"/>
                </a:solidFill>
                <a:latin typeface="Arial"/>
                <a:ea typeface="DejaVu Sans"/>
              </a:rPr>
              <a:pPr algn="r">
                <a:lnSpc>
                  <a:spcPct val="100000"/>
                </a:lnSpc>
              </a:pPr>
              <a:t>57</a:t>
            </a:fld>
            <a:endParaRPr lang="en-IN" sz="1200" b="0" strike="noStrike" spc="-1">
              <a:latin typeface="Arial"/>
            </a:endParaRPr>
          </a:p>
        </p:txBody>
      </p:sp>
      <p:sp>
        <p:nvSpPr>
          <p:cNvPr id="367"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68" name="CustomShape 3"/>
          <p:cNvSpPr/>
          <p:nvPr/>
        </p:nvSpPr>
        <p:spPr>
          <a:xfrm>
            <a:off x="0" y="1066680"/>
            <a:ext cx="9143280" cy="5987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dirty="0">
                <a:solidFill>
                  <a:srgbClr val="000000"/>
                </a:solidFill>
                <a:latin typeface="Lucida Bright"/>
                <a:ea typeface="DejaVu Sans"/>
              </a:rPr>
              <a:t>OPTIONS: </a:t>
            </a:r>
            <a:endParaRPr lang="en-IN" sz="1800" b="0" strike="noStrike" spc="-1" dirty="0">
              <a:latin typeface="Arial"/>
            </a:endParaRPr>
          </a:p>
          <a:p>
            <a:pPr>
              <a:lnSpc>
                <a:spcPct val="150000"/>
              </a:lnSpc>
            </a:pPr>
            <a:r>
              <a:rPr lang="en-IN" sz="1800" b="0" strike="noStrike" spc="-1" dirty="0" smtClean="0">
                <a:solidFill>
                  <a:srgbClr val="000000"/>
                </a:solidFill>
                <a:latin typeface="Lucida Bright"/>
                <a:ea typeface="DejaVu Sans"/>
              </a:rPr>
              <a:t>-</a:t>
            </a:r>
            <a:r>
              <a:rPr lang="en-IN" sz="1800" b="0" strike="noStrike" spc="-1" dirty="0">
                <a:solidFill>
                  <a:srgbClr val="000000"/>
                </a:solidFill>
                <a:latin typeface="Lucida Bright"/>
                <a:ea typeface="DejaVu Sans"/>
              </a:rPr>
              <a:t>b 	To specify the units of blocks.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-n 	To specify how many lines you want to display.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-c number 	The number option-argument must be a decimal integer whose 		sign affects the location in the file, measured in bytes. 	</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-n number 	The number option-argument must be a decimal integer whose 		sign affects the location in the file, measured in lines. 	</a:t>
            </a:r>
            <a:endParaRPr lang="en-IN" sz="1800" b="0" strike="noStrike" spc="-1" dirty="0">
              <a:latin typeface="Arial"/>
            </a:endParaRPr>
          </a:p>
          <a:p>
            <a:pPr>
              <a:lnSpc>
                <a:spcPct val="150000"/>
              </a:lnSpc>
            </a:pPr>
            <a:r>
              <a:rPr lang="en-IN" sz="1800" b="1" strike="noStrike" spc="-1" dirty="0">
                <a:solidFill>
                  <a:srgbClr val="000000"/>
                </a:solidFill>
                <a:latin typeface="Lucida Bright"/>
                <a:ea typeface="DejaVu Sans"/>
              </a:rPr>
              <a:t>EXAMPLE: </a:t>
            </a:r>
            <a:endParaRPr lang="en-IN" sz="1800" b="0" strike="noStrike" spc="-1" dirty="0">
              <a:latin typeface="Arial"/>
            </a:endParaRPr>
          </a:p>
          <a:p>
            <a:pPr marL="343080" indent="-342360">
              <a:lnSpc>
                <a:spcPct val="100000"/>
              </a:lnSpc>
              <a:buClr>
                <a:srgbClr val="000000"/>
              </a:buClr>
              <a:buFont typeface="StarSymbol"/>
              <a:buAutoNum type="arabicPeriod"/>
            </a:pPr>
            <a:r>
              <a:rPr lang="en-IN" sz="1800" b="0" strike="noStrike" spc="-1" dirty="0">
                <a:solidFill>
                  <a:srgbClr val="000000"/>
                </a:solidFill>
                <a:latin typeface="Lucida Bright"/>
                <a:ea typeface="DejaVu Sans"/>
              </a:rPr>
              <a:t>tail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It displays the last 10 lines of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2. tail -2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It displays the last 2 lines of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3. tail -n 5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It displays the last 5 lines of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4. tail -c 5 index.php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Lucida Bright"/>
                <a:ea typeface="DejaVu Sans"/>
              </a:rPr>
              <a:t>        It displays the last 5 characters of 'index.php'. </a:t>
            </a:r>
            <a:endParaRPr lang="en-IN" sz="1800" b="0" strike="noStrike" spc="-1" dirty="0">
              <a:latin typeface="Arial"/>
            </a:endParaRPr>
          </a:p>
        </p:txBody>
      </p:sp>
      <p:sp>
        <p:nvSpPr>
          <p:cNvPr id="369" name="CustomShape 4"/>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216000" y="2438400"/>
            <a:ext cx="8481240" cy="3397920"/>
          </a:xfrm>
          <a:prstGeom prst="rect">
            <a:avLst/>
          </a:prstGeom>
          <a:noFill/>
          <a:ln>
            <a:noFill/>
          </a:ln>
        </p:spPr>
        <p:txBody>
          <a:bodyPr lIns="90000" tIns="45000" rIns="90000" bIns="45000"/>
          <a:lstStyle/>
          <a:p>
            <a:r>
              <a:rPr lang="en-IN" sz="1800" b="0" strike="noStrike" spc="-1" dirty="0">
                <a:latin typeface="Arial"/>
              </a:rPr>
              <a:t>/</a:t>
            </a:r>
            <a:r>
              <a:rPr lang="en-IN" sz="1800" b="0" strike="noStrike" spc="-1" dirty="0" smtClean="0">
                <a:latin typeface="Arial"/>
              </a:rPr>
              <a:t>mam123 $ </a:t>
            </a:r>
            <a:r>
              <a:rPr lang="en-IN" sz="1800" b="0" strike="noStrike" spc="-1" dirty="0">
                <a:latin typeface="Arial"/>
              </a:rPr>
              <a:t>cat </a:t>
            </a:r>
            <a:r>
              <a:rPr lang="en-IN" sz="1800" b="0" strike="noStrike" spc="-1" dirty="0" err="1">
                <a:latin typeface="Arial"/>
              </a:rPr>
              <a:t>hii</a:t>
            </a:r>
            <a:r>
              <a:rPr lang="en-IN" sz="1800" b="0" strike="noStrike" spc="-1" dirty="0">
                <a:latin typeface="Arial"/>
              </a:rPr>
              <a:t> </a:t>
            </a:r>
          </a:p>
          <a:p>
            <a:r>
              <a:rPr lang="en-IN" sz="1800" b="0" strike="noStrike" spc="-1" dirty="0" err="1">
                <a:latin typeface="Arial"/>
              </a:rPr>
              <a:t>hii</a:t>
            </a:r>
            <a:endParaRPr lang="en-IN" sz="1800" b="0" strike="noStrike" spc="-1" dirty="0">
              <a:latin typeface="Arial"/>
            </a:endParaRPr>
          </a:p>
          <a:p>
            <a:r>
              <a:rPr lang="en-IN" sz="1800" b="0" strike="noStrike" spc="-1" dirty="0">
                <a:latin typeface="Arial"/>
              </a:rPr>
              <a:t>how r u</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fine thank you</a:t>
            </a:r>
          </a:p>
          <a:p>
            <a:r>
              <a:rPr lang="en-IN" sz="1800" b="0" strike="noStrike" spc="-1" dirty="0">
                <a:latin typeface="Arial"/>
              </a:rPr>
              <a:t>bye </a:t>
            </a:r>
          </a:p>
          <a:p>
            <a:endParaRPr lang="en-IN" sz="1800" b="0" strike="noStrike" spc="-1" dirty="0">
              <a:latin typeface="Arial"/>
            </a:endParaRPr>
          </a:p>
          <a:p>
            <a:r>
              <a:rPr lang="en-IN" sz="1800" b="0" strike="noStrike" spc="-1" dirty="0" smtClean="0">
                <a:latin typeface="Arial"/>
              </a:rPr>
              <a:t>snist@snist-HP-Compaq-4000-Pro-SFF-PC</a:t>
            </a:r>
            <a:r>
              <a:rPr lang="en-IN" sz="1800" b="0" strike="noStrike" spc="-1" dirty="0">
                <a:latin typeface="Arial"/>
              </a:rPr>
              <a:t>:~/mam123$ tail +4 </a:t>
            </a:r>
            <a:r>
              <a:rPr lang="en-IN" sz="1800" b="0" strike="noStrike" spc="-1" dirty="0" err="1">
                <a:latin typeface="Arial"/>
              </a:rPr>
              <a:t>hii</a:t>
            </a:r>
            <a:endParaRPr lang="en-IN" sz="1800" b="0" strike="noStrike" spc="-1" dirty="0">
              <a:latin typeface="Arial"/>
            </a:endParaRPr>
          </a:p>
          <a:p>
            <a:endParaRPr lang="en-IN" sz="1800" b="0" strike="noStrike" spc="-1" dirty="0">
              <a:latin typeface="Arial"/>
            </a:endParaRPr>
          </a:p>
          <a:p>
            <a:r>
              <a:rPr lang="en-IN" sz="1800" b="0" strike="noStrike" spc="-1" dirty="0">
                <a:latin typeface="Arial"/>
              </a:rPr>
              <a:t>fine thank you</a:t>
            </a:r>
          </a:p>
          <a:p>
            <a:r>
              <a:rPr lang="en-IN" sz="1800" b="0" strike="noStrike" spc="-1" dirty="0">
                <a:latin typeface="Arial"/>
              </a:rPr>
              <a:t>bye </a:t>
            </a:r>
          </a:p>
        </p:txBody>
      </p:sp>
      <p:sp>
        <p:nvSpPr>
          <p:cNvPr id="371" name="TextShape 2"/>
          <p:cNvSpPr txBox="1"/>
          <p:nvPr/>
        </p:nvSpPr>
        <p:spPr>
          <a:xfrm>
            <a:off x="360000" y="720000"/>
            <a:ext cx="7920000" cy="720000"/>
          </a:xfrm>
          <a:prstGeom prst="rect">
            <a:avLst/>
          </a:prstGeom>
          <a:noFill/>
          <a:ln>
            <a:noFill/>
          </a:ln>
        </p:spPr>
        <p:txBody>
          <a:bodyPr lIns="90000" tIns="45000" rIns="90000" bIns="45000"/>
          <a:lstStyle/>
          <a:p>
            <a:r>
              <a:rPr lang="en-IN" sz="2000" b="0" strike="noStrike" spc="-1" dirty="0">
                <a:latin typeface="Times New Roman" pitchFamily="18" charset="0"/>
                <a:cs typeface="Times New Roman" pitchFamily="18" charset="0"/>
              </a:rPr>
              <a:t>Tail command also comes with an ‘+’ option which is not present in the head command. With this option tail command prints the data starting from specified line number of the file instead of end. For command: tail +n </a:t>
            </a:r>
            <a:r>
              <a:rPr lang="en-IN" sz="2000" b="0" strike="noStrike" spc="-1" dirty="0" err="1">
                <a:latin typeface="Times New Roman" pitchFamily="18" charset="0"/>
                <a:cs typeface="Times New Roman" pitchFamily="18" charset="0"/>
              </a:rPr>
              <a:t>file_name</a:t>
            </a:r>
            <a:r>
              <a:rPr lang="en-IN" sz="2000" b="0" strike="noStrike" spc="-1" dirty="0">
                <a:latin typeface="Times New Roman" pitchFamily="18" charset="0"/>
                <a:cs typeface="Times New Roman" pitchFamily="18" charset="0"/>
              </a:rPr>
              <a:t>, data will start printing from line number ‘n’ till the end of the file specified.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8BC66E6-C531-4E01-9406-FAB2BD10C8FA}" type="slidenum">
              <a:rPr lang="en-IN" sz="1200" b="0" strike="noStrike" spc="-1">
                <a:solidFill>
                  <a:srgbClr val="8B8B8B"/>
                </a:solidFill>
                <a:latin typeface="Arial"/>
                <a:ea typeface="DejaVu Sans"/>
              </a:rPr>
              <a:pPr algn="r">
                <a:lnSpc>
                  <a:spcPct val="100000"/>
                </a:lnSpc>
              </a:pPr>
              <a:t>59</a:t>
            </a:fld>
            <a:endParaRPr lang="en-IN" sz="1200" b="0" strike="noStrike" spc="-1">
              <a:latin typeface="Arial"/>
            </a:endParaRPr>
          </a:p>
        </p:txBody>
      </p:sp>
      <p:sp>
        <p:nvSpPr>
          <p:cNvPr id="373" name="CustomShape 2"/>
          <p:cNvSpPr/>
          <p:nvPr/>
        </p:nvSpPr>
        <p:spPr>
          <a:xfrm>
            <a:off x="0" y="990720"/>
            <a:ext cx="9143280" cy="585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latin typeface="Lucida Bright"/>
                <a:ea typeface="DejaVu Sans"/>
              </a:rPr>
              <a:t>cut COMMAND: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cut command is used to cut out selected fields of each line of a file. The cut command uses delimiters to determine where to split fields. </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SYNTAX: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cut [options] </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OPTIONS:</a:t>
            </a: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 -c 	Specifies character positions.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-b 	Specifies byte positions.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-d 	flags Specifies the delimiters and fields.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EXAMPLE: </a:t>
            </a:r>
            <a:endParaRPr lang="en-IN" sz="1800" b="0" strike="noStrike" spc="-1">
              <a:latin typeface="Arial"/>
            </a:endParaRPr>
          </a:p>
          <a:p>
            <a:pPr marL="343080" indent="-342360">
              <a:lnSpc>
                <a:spcPct val="100000"/>
              </a:lnSpc>
              <a:buClr>
                <a:srgbClr val="000000"/>
              </a:buClr>
              <a:buFont typeface="StarSymbol"/>
              <a:buAutoNum type="arabicPeriod"/>
            </a:pPr>
            <a:r>
              <a:rPr lang="en-IN" sz="1800" b="0" strike="noStrike" spc="-1">
                <a:solidFill>
                  <a:srgbClr val="000000"/>
                </a:solidFill>
                <a:latin typeface="Lucida Bright"/>
                <a:ea typeface="DejaVu Sans"/>
              </a:rPr>
              <a:t>cut -c1-3 text.txt </a:t>
            </a:r>
            <a:endParaRPr lang="en-IN" sz="1800" b="0" strike="noStrike" spc="-1">
              <a:latin typeface="Arial"/>
            </a:endParaRPr>
          </a:p>
          <a:p>
            <a:pPr marL="343080" indent="-342360">
              <a:lnSpc>
                <a:spcPct val="100000"/>
              </a:lnSpc>
            </a:pPr>
            <a:r>
              <a:rPr lang="en-IN" sz="1800" b="1" strike="noStrike" spc="-1">
                <a:solidFill>
                  <a:srgbClr val="000000"/>
                </a:solidFill>
                <a:latin typeface="Lucida Bright"/>
                <a:ea typeface="DejaVu Sans"/>
              </a:rPr>
              <a:t>Output: </a:t>
            </a:r>
            <a:endParaRPr lang="en-IN" sz="1800" b="0" strike="noStrike" spc="-1">
              <a:latin typeface="Arial"/>
            </a:endParaRPr>
          </a:p>
          <a:p>
            <a:pPr marL="343080" indent="-342360">
              <a:lnSpc>
                <a:spcPct val="100000"/>
              </a:lnSpc>
            </a:pPr>
            <a:r>
              <a:rPr lang="en-IN" sz="1800" b="0" strike="noStrike" spc="-1">
                <a:solidFill>
                  <a:srgbClr val="000000"/>
                </a:solidFill>
                <a:latin typeface="Lucida Bright"/>
                <a:ea typeface="DejaVu Sans"/>
              </a:rPr>
              <a:t>Thi </a:t>
            </a:r>
            <a:endParaRPr lang="en-IN" sz="1800" b="0" strike="noStrike" spc="-1">
              <a:latin typeface="Arial"/>
            </a:endParaRPr>
          </a:p>
          <a:p>
            <a:pPr marL="343080" indent="-342360">
              <a:lnSpc>
                <a:spcPct val="100000"/>
              </a:lnSpc>
            </a:pPr>
            <a:r>
              <a:rPr lang="en-IN" sz="1800" b="0" strike="noStrike" spc="-1">
                <a:solidFill>
                  <a:srgbClr val="000000"/>
                </a:solidFill>
                <a:latin typeface="Lucida Bright"/>
                <a:ea typeface="DejaVu Sans"/>
              </a:rPr>
              <a:t>Cut the first three letters from the above line. </a:t>
            </a:r>
            <a:endParaRPr lang="en-IN" sz="1800" b="0" strike="noStrike" spc="-1">
              <a:latin typeface="Arial"/>
            </a:endParaRPr>
          </a:p>
          <a:p>
            <a:pPr marL="343080" indent="-342360">
              <a:lnSpc>
                <a:spcPct val="100000"/>
              </a:lnSpc>
            </a:pPr>
            <a:r>
              <a:rPr lang="en-IN" sz="1800" b="0" strike="noStrike" spc="-1">
                <a:solidFill>
                  <a:srgbClr val="000000"/>
                </a:solidFill>
                <a:latin typeface="Lucida Bright"/>
                <a:ea typeface="DejaVu Sans"/>
              </a:rPr>
              <a:t>2. cut -d, -f1,2 text.txt </a:t>
            </a:r>
            <a:endParaRPr lang="en-IN" sz="1800" b="0" strike="noStrike" spc="-1">
              <a:latin typeface="Arial"/>
            </a:endParaRPr>
          </a:p>
          <a:p>
            <a:pPr marL="343080" indent="-342360">
              <a:lnSpc>
                <a:spcPct val="100000"/>
              </a:lnSpc>
            </a:pPr>
            <a:r>
              <a:rPr lang="en-IN" sz="1800" b="1" strike="noStrike" spc="-1">
                <a:solidFill>
                  <a:srgbClr val="000000"/>
                </a:solidFill>
                <a:latin typeface="Lucida Bright"/>
                <a:ea typeface="DejaVu Sans"/>
              </a:rPr>
              <a:t>Output: </a:t>
            </a:r>
            <a:endParaRPr lang="en-IN" sz="1800" b="0" strike="noStrike" spc="-1">
              <a:latin typeface="Arial"/>
            </a:endParaRPr>
          </a:p>
          <a:p>
            <a:pPr marL="343080" indent="-342360">
              <a:lnSpc>
                <a:spcPct val="100000"/>
              </a:lnSpc>
            </a:pPr>
            <a:r>
              <a:rPr lang="en-IN" sz="1800" b="0" strike="noStrike" spc="-1">
                <a:solidFill>
                  <a:srgbClr val="000000"/>
                </a:solidFill>
                <a:latin typeface="Lucida Bright"/>
                <a:ea typeface="DejaVu Sans"/>
              </a:rPr>
              <a:t>This is, an example program </a:t>
            </a:r>
            <a:endParaRPr lang="en-IN" sz="1800" b="0" strike="noStrike" spc="-1">
              <a:latin typeface="Arial"/>
            </a:endParaRPr>
          </a:p>
          <a:p>
            <a:pPr marL="343080" indent="-342360">
              <a:lnSpc>
                <a:spcPct val="100000"/>
              </a:lnSpc>
            </a:pPr>
            <a:r>
              <a:rPr lang="en-IN" sz="1800" b="0" strike="noStrike" spc="-1">
                <a:solidFill>
                  <a:srgbClr val="000000"/>
                </a:solidFill>
                <a:latin typeface="Lucida Bright"/>
                <a:ea typeface="DejaVu Sans"/>
              </a:rPr>
              <a:t>The above command is used to split the fields using delimiter and cut the first two fields. </a:t>
            </a:r>
            <a:endParaRPr lang="en-IN" sz="1800" b="0" strike="noStrike" spc="-1">
              <a:latin typeface="Arial"/>
            </a:endParaRPr>
          </a:p>
          <a:p>
            <a:pPr marL="343080" indent="-342360">
              <a:lnSpc>
                <a:spcPct val="100000"/>
              </a:lnSpc>
            </a:pPr>
            <a:endParaRPr lang="en-IN" sz="1800" b="0" strike="noStrike" spc="-1">
              <a:latin typeface="Arial"/>
            </a:endParaRPr>
          </a:p>
        </p:txBody>
      </p:sp>
      <p:sp>
        <p:nvSpPr>
          <p:cNvPr id="374" name="CustomShape 3"/>
          <p:cNvSpPr/>
          <p:nvPr/>
        </p:nvSpPr>
        <p:spPr>
          <a:xfrm>
            <a:off x="0" y="0"/>
            <a:ext cx="9143280" cy="10659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Filters</a:t>
            </a:r>
            <a:endParaRPr lang="en-IN" sz="4000" b="0" strike="noStrike" spc="-1">
              <a:latin typeface="Arial"/>
            </a:endParaRPr>
          </a:p>
          <a:p>
            <a:pPr algn="ctr">
              <a:lnSpc>
                <a:spcPct val="100000"/>
              </a:lnSpc>
            </a:pPr>
            <a:r>
              <a:rPr lang="en-IN" sz="4000" b="0" strike="noStrike" spc="-1">
                <a:solidFill>
                  <a:srgbClr val="000000"/>
                </a:solidFill>
                <a:latin typeface="Calibri"/>
                <a:ea typeface="DejaVu Sans"/>
              </a:rPr>
              <a:t>	</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2A2C43F-0805-4B82-85C8-4B1D28AF6257}" type="slidenum">
              <a:rPr lang="en-IN" sz="1200" b="0" strike="noStrike" spc="-1">
                <a:solidFill>
                  <a:srgbClr val="8B8B8B"/>
                </a:solidFill>
                <a:latin typeface="Arial"/>
                <a:ea typeface="DejaVu Sans"/>
              </a:rPr>
              <a:pPr algn="r">
                <a:lnSpc>
                  <a:spcPct val="100000"/>
                </a:lnSpc>
              </a:pPr>
              <a:t>6</a:t>
            </a:fld>
            <a:endParaRPr lang="en-IN" sz="1200" b="0" strike="noStrike" spc="-1">
              <a:latin typeface="Arial"/>
            </a:endParaRPr>
          </a:p>
        </p:txBody>
      </p:sp>
      <p:sp>
        <p:nvSpPr>
          <p:cNvPr id="220"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21" name="CustomShape 3"/>
          <p:cNvSpPr/>
          <p:nvPr/>
        </p:nvSpPr>
        <p:spPr>
          <a:xfrm>
            <a:off x="380880" y="1066680"/>
            <a:ext cx="8533800" cy="502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FF0000"/>
                </a:solidFill>
                <a:latin typeface="Lucida Bright"/>
                <a:ea typeface="DejaVu Sans"/>
              </a:rPr>
              <a:t>2) File naming or renaming: </a:t>
            </a:r>
            <a:r>
              <a:rPr lang="en-IN" sz="1800" b="0" strike="noStrike" spc="-1">
                <a:solidFill>
                  <a:srgbClr val="000000"/>
                </a:solidFill>
                <a:latin typeface="Lucida Bright"/>
                <a:ea typeface="DejaVu Sans"/>
              </a:rPr>
              <a:t>Unix support following command for renaming the file as,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FF0000"/>
                </a:solidFill>
                <a:latin typeface="Lucida Bright"/>
                <a:ea typeface="DejaVu Sans"/>
              </a:rPr>
              <a:t>      $ mv  [options] file1 newfile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file1 renamed as newfile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mv command which is short for move. It is used to move/rename file from one directory to another. mv command is different from cp command as it completely removes the file from the source and moves to the directory specified, where cp command just copies the content from one file to another.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OPTIONS: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-f    This will not prompt before overwriting (equivalent to --reply=yes). mv -f will move the file(s) without prompting even if it is writing over an existing target.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-i    Prompts before overwriting another file. 	</a:t>
            </a:r>
            <a:endParaRPr lang="en-IN" sz="1800" b="0" strike="noStrike" spc="-1">
              <a:latin typeface="Arial"/>
            </a:endParaRPr>
          </a:p>
        </p:txBody>
      </p:sp>
      <p:sp>
        <p:nvSpPr>
          <p:cNvPr id="222" name="CustomShape 4"/>
          <p:cNvSpPr/>
          <p:nvPr/>
        </p:nvSpPr>
        <p:spPr>
          <a:xfrm>
            <a:off x="0" y="0"/>
            <a:ext cx="9143280" cy="7617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Commands</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304800" y="304800"/>
            <a:ext cx="8534400" cy="2209800"/>
          </a:xfrm>
          <a:prstGeom prst="rect">
            <a:avLst/>
          </a:prstGeom>
          <a:noFill/>
          <a:ln>
            <a:noFill/>
          </a:ln>
        </p:spPr>
        <p:txBody>
          <a:bodyPr lIns="90000" tIns="45000" rIns="90000" bIns="45000"/>
          <a:lstStyle/>
          <a:p>
            <a:r>
              <a:rPr lang="en-IN" sz="1800" b="0" strike="noStrike" spc="-1" dirty="0">
                <a:latin typeface="Arial"/>
              </a:rPr>
              <a:t>mam123$ cat </a:t>
            </a:r>
            <a:r>
              <a:rPr lang="en-IN" sz="1800" b="0" strike="noStrike" spc="-1" dirty="0" err="1">
                <a:latin typeface="Arial"/>
              </a:rPr>
              <a:t>hii</a:t>
            </a:r>
            <a:endParaRPr lang="en-IN" sz="1800" b="0" strike="noStrike" spc="-1" dirty="0">
              <a:latin typeface="Arial"/>
            </a:endParaRPr>
          </a:p>
          <a:p>
            <a:r>
              <a:rPr lang="en-IN" sz="1800" b="0" strike="noStrike" spc="-1" dirty="0" err="1">
                <a:latin typeface="Arial"/>
              </a:rPr>
              <a:t>hii</a:t>
            </a:r>
            <a:endParaRPr lang="en-IN" sz="1800" b="0" strike="noStrike" spc="-1" dirty="0">
              <a:latin typeface="Arial"/>
            </a:endParaRPr>
          </a:p>
          <a:p>
            <a:r>
              <a:rPr lang="en-IN" sz="1800" b="0" strike="noStrike" spc="-1" dirty="0">
                <a:latin typeface="Arial"/>
              </a:rPr>
              <a:t>how r u</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fine thank you</a:t>
            </a:r>
          </a:p>
          <a:p>
            <a:r>
              <a:rPr lang="en-IN" sz="1800" b="0" strike="noStrike" spc="-1" dirty="0">
                <a:latin typeface="Arial"/>
              </a:rPr>
              <a:t>bye </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snist@snist-HP-Compaq-4000-Pro-SFF-PC:~/mam123$ cut -c1 </a:t>
            </a:r>
            <a:r>
              <a:rPr lang="en-IN" sz="1800" b="0" strike="noStrike" spc="-1" dirty="0" err="1">
                <a:latin typeface="Arial"/>
              </a:rPr>
              <a:t>hii</a:t>
            </a:r>
            <a:endParaRPr lang="en-IN" sz="1800" b="0" strike="noStrike" spc="-1" dirty="0">
              <a:latin typeface="Arial"/>
            </a:endParaRPr>
          </a:p>
          <a:p>
            <a:r>
              <a:rPr lang="en-IN" sz="1800" b="0" strike="noStrike" spc="-1" dirty="0">
                <a:latin typeface="Arial"/>
              </a:rPr>
              <a:t>h</a:t>
            </a:r>
          </a:p>
          <a:p>
            <a:r>
              <a:rPr lang="en-IN" sz="1800" b="0" strike="noStrike" spc="-1" dirty="0">
                <a:latin typeface="Arial"/>
              </a:rPr>
              <a:t>h</a:t>
            </a:r>
          </a:p>
          <a:p>
            <a:endParaRPr lang="en-IN" sz="1800" b="0" strike="noStrike" spc="-1" dirty="0">
              <a:latin typeface="Arial"/>
            </a:endParaRPr>
          </a:p>
          <a:p>
            <a:endParaRPr lang="en-IN" sz="1800" b="0" strike="noStrike" spc="-1" dirty="0">
              <a:latin typeface="Arial"/>
            </a:endParaRPr>
          </a:p>
          <a:p>
            <a:r>
              <a:rPr lang="en-IN" sz="1800" b="0" strike="noStrike" spc="-1" dirty="0">
                <a:latin typeface="Arial"/>
              </a:rPr>
              <a:t>f</a:t>
            </a:r>
          </a:p>
          <a:p>
            <a:r>
              <a:rPr lang="en-IN" spc="-1" dirty="0">
                <a:latin typeface="Arial"/>
              </a:rPr>
              <a:t>b</a:t>
            </a:r>
            <a:endParaRPr lang="en-IN" sz="1800" b="0" strike="noStrike" spc="-1" dirty="0">
              <a:latin typeface="Arial"/>
            </a:endParaRPr>
          </a:p>
          <a:p>
            <a:r>
              <a:rPr lang="en-IN" sz="1800" b="0" strike="noStrike" spc="-1" dirty="0" smtClean="0">
                <a:latin typeface="Arial"/>
              </a:rPr>
              <a:t>snist@snist-HP-Compaq-4000-Pro-SFF-PC</a:t>
            </a:r>
            <a:r>
              <a:rPr lang="en-IN" sz="1800" b="0" strike="noStrike" spc="-1" dirty="0">
                <a:latin typeface="Arial"/>
              </a:rPr>
              <a:t>:~/mam123$ cut -c2 </a:t>
            </a:r>
            <a:r>
              <a:rPr lang="en-IN" sz="1800" b="0" strike="noStrike" spc="-1" dirty="0" err="1">
                <a:latin typeface="Arial"/>
              </a:rPr>
              <a:t>hii</a:t>
            </a:r>
            <a:endParaRPr lang="en-IN" sz="1800" b="0" strike="noStrike" spc="-1" dirty="0">
              <a:latin typeface="Arial"/>
            </a:endParaRPr>
          </a:p>
          <a:p>
            <a:r>
              <a:rPr lang="en-IN" sz="1800" b="0" strike="noStrike" spc="-1" dirty="0" err="1">
                <a:latin typeface="Arial"/>
              </a:rPr>
              <a:t>i</a:t>
            </a:r>
            <a:endParaRPr lang="en-IN" sz="1800" b="0" strike="noStrike" spc="-1" dirty="0">
              <a:latin typeface="Arial"/>
            </a:endParaRPr>
          </a:p>
          <a:p>
            <a:r>
              <a:rPr lang="en-IN" sz="1800" b="0" strike="noStrike" spc="-1" dirty="0">
                <a:latin typeface="Arial"/>
              </a:rPr>
              <a:t>o</a:t>
            </a:r>
          </a:p>
          <a:p>
            <a:endParaRPr lang="en-IN" sz="1800" b="0" strike="noStrike" spc="-1" dirty="0">
              <a:latin typeface="Arial"/>
            </a:endParaRPr>
          </a:p>
          <a:p>
            <a:endParaRPr lang="en-IN" sz="1800" b="0" strike="noStrike" spc="-1" dirty="0">
              <a:latin typeface="Arial"/>
            </a:endParaRPr>
          </a:p>
          <a:p>
            <a:r>
              <a:rPr lang="en-IN" sz="1800" b="0" strike="noStrike" spc="-1" dirty="0" err="1">
                <a:latin typeface="Arial"/>
              </a:rPr>
              <a:t>i</a:t>
            </a:r>
            <a:endParaRPr lang="en-IN" sz="1800" b="0" strike="noStrike" spc="-1" dirty="0">
              <a:latin typeface="Arial"/>
            </a:endParaRPr>
          </a:p>
          <a:p>
            <a:r>
              <a:rPr lang="en-IN" sz="1800" b="0" strike="noStrike" spc="-1" dirty="0">
                <a:latin typeface="Arial"/>
              </a:rPr>
              <a:t>y</a:t>
            </a:r>
          </a:p>
          <a:p>
            <a:endParaRPr lang="en-IN" sz="1800" b="0" strike="noStrike" spc="-1" dirty="0">
              <a:latin typeface="Arial"/>
            </a:endParaRPr>
          </a:p>
          <a:p>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457200"/>
            <a:ext cx="8229240" cy="5124600"/>
          </a:xfrm>
        </p:spPr>
        <p:txBody>
          <a:bodyPr>
            <a:normAutofit/>
          </a:bodyPr>
          <a:lstStyle/>
          <a:p>
            <a:r>
              <a:rPr lang="en-IN" sz="1800" b="0" strike="noStrike" spc="-1" dirty="0" smtClean="0">
                <a:latin typeface="Arial"/>
              </a:rPr>
              <a:t>snist@snist-HP-Compaq-4000-Pro-SFF-PC:~/mam123</a:t>
            </a:r>
            <a:r>
              <a:rPr lang="en-IN" sz="1800" b="0" strike="noStrike" spc="-1" dirty="0" smtClean="0">
                <a:solidFill>
                  <a:srgbClr val="FF0000"/>
                </a:solidFill>
                <a:latin typeface="Arial"/>
              </a:rPr>
              <a:t>$ cut -c -2 </a:t>
            </a:r>
            <a:r>
              <a:rPr lang="en-IN" sz="1800" b="0" strike="noStrike" spc="-1" dirty="0" err="1" smtClean="0">
                <a:solidFill>
                  <a:srgbClr val="FF0000"/>
                </a:solidFill>
                <a:latin typeface="Arial"/>
              </a:rPr>
              <a:t>hii</a:t>
            </a:r>
            <a:endParaRPr lang="en-IN" sz="1800" b="0" strike="noStrike" spc="-1" dirty="0" smtClean="0">
              <a:solidFill>
                <a:srgbClr val="FF0000"/>
              </a:solidFill>
              <a:latin typeface="Arial"/>
            </a:endParaRPr>
          </a:p>
          <a:p>
            <a:r>
              <a:rPr lang="en-IN" sz="1800" b="0" strike="noStrike" spc="-1" dirty="0" smtClean="0">
                <a:latin typeface="Arial"/>
              </a:rPr>
              <a:t>hi</a:t>
            </a:r>
          </a:p>
          <a:p>
            <a:r>
              <a:rPr lang="en-IN" sz="1800" b="0" strike="noStrike" spc="-1" dirty="0" smtClean="0">
                <a:latin typeface="Arial"/>
              </a:rPr>
              <a:t>ho</a:t>
            </a:r>
          </a:p>
          <a:p>
            <a:endParaRPr lang="en-IN" sz="1800" b="0" strike="noStrike" spc="-1" dirty="0" smtClean="0">
              <a:latin typeface="Arial"/>
            </a:endParaRPr>
          </a:p>
          <a:p>
            <a:endParaRPr lang="en-IN" sz="1800" b="0" strike="noStrike" spc="-1" dirty="0" smtClean="0">
              <a:latin typeface="Arial"/>
            </a:endParaRPr>
          </a:p>
          <a:p>
            <a:r>
              <a:rPr lang="en-IN" sz="1800" b="0" strike="noStrike" spc="-1" dirty="0" err="1" smtClean="0">
                <a:latin typeface="Arial"/>
              </a:rPr>
              <a:t>fi</a:t>
            </a:r>
            <a:endParaRPr lang="en-IN" sz="1800" b="0" strike="noStrike" spc="-1" dirty="0" smtClean="0">
              <a:latin typeface="Arial"/>
            </a:endParaRPr>
          </a:p>
          <a:p>
            <a:r>
              <a:rPr lang="en-IN" sz="1800" b="0" strike="noStrike" spc="-1" dirty="0" smtClean="0">
                <a:latin typeface="Arial"/>
              </a:rPr>
              <a:t>by</a:t>
            </a:r>
          </a:p>
          <a:p>
            <a:endParaRPr lang="en-IN" sz="1800" b="0" strike="noStrike" spc="-1" dirty="0" smtClean="0">
              <a:latin typeface="Arial"/>
            </a:endParaRPr>
          </a:p>
          <a:p>
            <a:endParaRPr lang="en-IN" sz="1800" b="0" strike="noStrike" spc="-1" dirty="0" smtClean="0">
              <a:latin typeface="Arial"/>
            </a:endParaRPr>
          </a:p>
          <a:p>
            <a:r>
              <a:rPr lang="en-IN" sz="1800" b="0" strike="noStrike" spc="-1" dirty="0" smtClean="0">
                <a:latin typeface="Arial"/>
              </a:rPr>
              <a:t>snist@snist-HP-Compaq-4000-Pro-SFF-PC:~/mam123$ </a:t>
            </a:r>
            <a:r>
              <a:rPr lang="en-IN" sz="1800" b="0" strike="noStrike" spc="-1" dirty="0" smtClean="0">
                <a:solidFill>
                  <a:srgbClr val="FF0000"/>
                </a:solidFill>
                <a:latin typeface="Arial"/>
              </a:rPr>
              <a:t>cut -c 2- </a:t>
            </a:r>
            <a:r>
              <a:rPr lang="en-IN" sz="1800" b="0" strike="noStrike" spc="-1" dirty="0" err="1" smtClean="0">
                <a:solidFill>
                  <a:srgbClr val="FF0000"/>
                </a:solidFill>
                <a:latin typeface="Arial"/>
              </a:rPr>
              <a:t>hii</a:t>
            </a:r>
            <a:endParaRPr lang="en-IN" sz="1800" b="0" strike="noStrike" spc="-1" dirty="0" smtClean="0">
              <a:solidFill>
                <a:srgbClr val="FF0000"/>
              </a:solidFill>
              <a:latin typeface="Arial"/>
            </a:endParaRPr>
          </a:p>
          <a:p>
            <a:r>
              <a:rPr lang="en-IN" sz="1800" b="0" strike="noStrike" spc="-1" dirty="0" smtClean="0">
                <a:latin typeface="Arial"/>
              </a:rPr>
              <a:t>ii</a:t>
            </a:r>
          </a:p>
          <a:p>
            <a:r>
              <a:rPr lang="en-IN" sz="1800" b="0" strike="noStrike" spc="-1" dirty="0" err="1" smtClean="0">
                <a:latin typeface="Arial"/>
              </a:rPr>
              <a:t>ow</a:t>
            </a:r>
            <a:r>
              <a:rPr lang="en-IN" sz="1800" b="0" strike="noStrike" spc="-1" dirty="0" smtClean="0">
                <a:latin typeface="Arial"/>
              </a:rPr>
              <a:t> r u</a:t>
            </a:r>
          </a:p>
          <a:p>
            <a:endParaRPr lang="en-IN" sz="1800" b="0" strike="noStrike" spc="-1" dirty="0" smtClean="0">
              <a:latin typeface="Arial"/>
            </a:endParaRPr>
          </a:p>
          <a:p>
            <a:endParaRPr lang="en-IN" sz="1800" b="0" strike="noStrike" spc="-1" dirty="0" smtClean="0">
              <a:latin typeface="Arial"/>
            </a:endParaRPr>
          </a:p>
          <a:p>
            <a:r>
              <a:rPr lang="en-IN" sz="1800" b="0" strike="noStrike" spc="-1" dirty="0" err="1" smtClean="0">
                <a:latin typeface="Arial"/>
              </a:rPr>
              <a:t>ine</a:t>
            </a:r>
            <a:r>
              <a:rPr lang="en-IN" sz="1800" b="0" strike="noStrike" spc="-1" dirty="0" smtClean="0">
                <a:latin typeface="Arial"/>
              </a:rPr>
              <a:t> thank you</a:t>
            </a:r>
          </a:p>
          <a:p>
            <a:r>
              <a:rPr lang="en-IN" sz="1800" b="0" strike="noStrike" spc="-1" dirty="0" smtClean="0">
                <a:latin typeface="Arial"/>
              </a:rPr>
              <a:t>ye </a:t>
            </a:r>
          </a:p>
          <a:p>
            <a:endParaRPr lang="en-IN" sz="1800" b="0" strike="noStrike" spc="-1" dirty="0" smtClean="0">
              <a:latin typeface="Arial"/>
            </a:endParaRP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6248400"/>
          </a:xfrm>
        </p:spPr>
        <p:txBody>
          <a:bodyPr anchor="t">
            <a:normAutofit/>
          </a:bodyPr>
          <a:lstStyle/>
          <a:p>
            <a:r>
              <a:rPr lang="en-US" dirty="0" smtClean="0"/>
              <a:t>  $ cat state.txt </a:t>
            </a:r>
          </a:p>
          <a:p>
            <a:r>
              <a:rPr lang="en-US" dirty="0" smtClean="0"/>
              <a:t>Andhra Pradesh </a:t>
            </a:r>
          </a:p>
          <a:p>
            <a:r>
              <a:rPr lang="en-US" dirty="0" smtClean="0"/>
              <a:t>Arunachal Pradesh</a:t>
            </a:r>
          </a:p>
          <a:p>
            <a:r>
              <a:rPr lang="en-US" dirty="0" smtClean="0"/>
              <a:t> Assam </a:t>
            </a:r>
          </a:p>
          <a:p>
            <a:r>
              <a:rPr lang="en-US" dirty="0" smtClean="0"/>
              <a:t>Bihar </a:t>
            </a:r>
          </a:p>
          <a:p>
            <a:r>
              <a:rPr lang="en-US" dirty="0" smtClean="0"/>
              <a:t>Chhattisgarh</a:t>
            </a:r>
          </a:p>
          <a:p>
            <a:endParaRPr lang="en-US" dirty="0"/>
          </a:p>
          <a:p>
            <a:r>
              <a:rPr lang="en-US" b="1" dirty="0" smtClean="0"/>
              <a:t>$ cut -b 1-3,5-7 state.txt</a:t>
            </a:r>
            <a:r>
              <a:rPr lang="en-US" dirty="0" smtClean="0"/>
              <a:t> </a:t>
            </a:r>
          </a:p>
          <a:p>
            <a:r>
              <a:rPr lang="en-US" dirty="0" err="1" smtClean="0"/>
              <a:t>Andra</a:t>
            </a:r>
            <a:r>
              <a:rPr lang="en-US" dirty="0" smtClean="0"/>
              <a:t> </a:t>
            </a:r>
          </a:p>
          <a:p>
            <a:r>
              <a:rPr lang="en-US" dirty="0" err="1" smtClean="0"/>
              <a:t>Aruach</a:t>
            </a:r>
            <a:r>
              <a:rPr lang="en-US" dirty="0" smtClean="0"/>
              <a:t> </a:t>
            </a:r>
          </a:p>
          <a:p>
            <a:r>
              <a:rPr lang="en-US" dirty="0" err="1" smtClean="0"/>
              <a:t>Assm</a:t>
            </a:r>
            <a:endParaRPr lang="en-US" dirty="0" smtClean="0"/>
          </a:p>
          <a:p>
            <a:r>
              <a:rPr lang="en-US" dirty="0" smtClean="0"/>
              <a:t> </a:t>
            </a:r>
            <a:r>
              <a:rPr lang="en-US" dirty="0" err="1" smtClean="0"/>
              <a:t>Bihr</a:t>
            </a:r>
            <a:r>
              <a:rPr lang="en-US" dirty="0" smtClean="0"/>
              <a:t> </a:t>
            </a:r>
          </a:p>
          <a:p>
            <a:r>
              <a:rPr lang="en-US" dirty="0" err="1" smtClean="0"/>
              <a:t>Chhtti</a:t>
            </a:r>
            <a:endParaRPr lang="en-US" dirty="0" smtClean="0"/>
          </a:p>
          <a:p>
            <a:endParaRPr lang="en-US" dirty="0" smtClean="0"/>
          </a:p>
          <a:p>
            <a:r>
              <a:rPr lang="en-US" dirty="0" smtClean="0"/>
              <a:t>In this, 1- indicate from 1st byte to end byte of a line</a:t>
            </a:r>
          </a:p>
          <a:p>
            <a:r>
              <a:rPr lang="en-US" dirty="0" smtClean="0"/>
              <a:t>             </a:t>
            </a:r>
            <a:r>
              <a:rPr lang="en-US" b="1" dirty="0" smtClean="0"/>
              <a:t>$ cut -b 1- state.txt</a:t>
            </a:r>
            <a:r>
              <a:rPr lang="en-US" dirty="0" smtClean="0"/>
              <a:t> </a:t>
            </a:r>
          </a:p>
          <a:p>
            <a:r>
              <a:rPr lang="en-US" dirty="0" smtClean="0"/>
              <a:t>Andhra Pradesh </a:t>
            </a:r>
          </a:p>
          <a:p>
            <a:r>
              <a:rPr lang="en-US" dirty="0" smtClean="0"/>
              <a:t>Arunachal Pradesh</a:t>
            </a:r>
          </a:p>
          <a:p>
            <a:r>
              <a:rPr lang="en-US" dirty="0" smtClean="0"/>
              <a:t> Assam</a:t>
            </a:r>
          </a:p>
          <a:p>
            <a:r>
              <a:rPr lang="en-US" dirty="0" smtClean="0"/>
              <a:t> Bihar </a:t>
            </a:r>
          </a:p>
          <a:p>
            <a:r>
              <a:rPr lang="en-US" dirty="0" err="1" smtClean="0"/>
              <a:t>hhattisgarh</a:t>
            </a:r>
            <a:r>
              <a:rPr lang="en-US" dirty="0" smtClean="0"/>
              <a:t> </a:t>
            </a:r>
            <a:br>
              <a:rPr lang="en-US" dirty="0" smtClean="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6553200"/>
          </a:xfrm>
        </p:spPr>
        <p:txBody>
          <a:bodyPr anchor="t">
            <a:normAutofit lnSpcReduction="10000"/>
          </a:bodyPr>
          <a:lstStyle/>
          <a:p>
            <a:pPr>
              <a:buFont typeface="Wingdings" pitchFamily="2" charset="2"/>
              <a:buChar char="q"/>
            </a:pPr>
            <a:r>
              <a:rPr lang="en-US" dirty="0" smtClean="0"/>
              <a:t>  In this, -3 indicate from 1st byte to 3rd byte of a line</a:t>
            </a:r>
          </a:p>
          <a:p>
            <a:endParaRPr lang="en-US" dirty="0"/>
          </a:p>
          <a:p>
            <a:r>
              <a:rPr lang="en-US" dirty="0" smtClean="0"/>
              <a:t> </a:t>
            </a:r>
            <a:r>
              <a:rPr lang="en-US" b="1" dirty="0" smtClean="0"/>
              <a:t>$ cut -b -3 state.txt</a:t>
            </a:r>
            <a:r>
              <a:rPr lang="en-US" dirty="0" smtClean="0"/>
              <a:t> </a:t>
            </a:r>
          </a:p>
          <a:p>
            <a:r>
              <a:rPr lang="en-US" dirty="0" smtClean="0"/>
              <a:t>And </a:t>
            </a:r>
          </a:p>
          <a:p>
            <a:r>
              <a:rPr lang="en-US" dirty="0" err="1" smtClean="0"/>
              <a:t>Aru</a:t>
            </a:r>
            <a:r>
              <a:rPr lang="en-US" dirty="0" smtClean="0"/>
              <a:t> </a:t>
            </a:r>
          </a:p>
          <a:p>
            <a:r>
              <a:rPr lang="en-US" dirty="0" smtClean="0"/>
              <a:t>Ass </a:t>
            </a:r>
          </a:p>
          <a:p>
            <a:r>
              <a:rPr lang="en-US" dirty="0" err="1" smtClean="0"/>
              <a:t>Bih</a:t>
            </a:r>
            <a:endParaRPr lang="en-US" dirty="0" smtClean="0"/>
          </a:p>
          <a:p>
            <a:r>
              <a:rPr lang="en-US" dirty="0" smtClean="0"/>
              <a:t> </a:t>
            </a:r>
            <a:r>
              <a:rPr lang="en-US" dirty="0" err="1" smtClean="0"/>
              <a:t>Chh</a:t>
            </a:r>
            <a:endParaRPr lang="en-US" dirty="0" smtClean="0"/>
          </a:p>
          <a:p>
            <a:endParaRPr lang="en-US" dirty="0"/>
          </a:p>
          <a:p>
            <a:pPr>
              <a:buFont typeface="Wingdings" pitchFamily="2" charset="2"/>
              <a:buChar char="q"/>
            </a:pPr>
            <a:r>
              <a:rPr lang="en-US" dirty="0" smtClean="0"/>
              <a:t> </a:t>
            </a:r>
            <a:r>
              <a:rPr lang="en-US" b="1" dirty="0"/>
              <a:t> -f (field):</a:t>
            </a:r>
            <a:r>
              <a:rPr lang="en-US" dirty="0"/>
              <a:t> </a:t>
            </a:r>
            <a:r>
              <a:rPr lang="en-US" b="1" dirty="0"/>
              <a:t>-c</a:t>
            </a:r>
            <a:r>
              <a:rPr lang="en-US" dirty="0"/>
              <a:t> option is useful for fixed-length lines. Most </a:t>
            </a:r>
            <a:r>
              <a:rPr lang="en-US" dirty="0" err="1"/>
              <a:t>unix</a:t>
            </a:r>
            <a:r>
              <a:rPr lang="en-US" dirty="0"/>
              <a:t> files doesn’t have fixed-length lines. To extract the useful information you need to cut by fields rather than columns. List of the fields number specified must be separated by </a:t>
            </a:r>
            <a:r>
              <a:rPr lang="en-US" dirty="0" err="1"/>
              <a:t>comma.</a:t>
            </a:r>
            <a:r>
              <a:rPr lang="en-US" i="1" dirty="0" err="1"/>
              <a:t>Ranges</a:t>
            </a:r>
            <a:r>
              <a:rPr lang="en-US" i="1" dirty="0"/>
              <a:t> are not described with -f option</a:t>
            </a:r>
            <a:r>
              <a:rPr lang="en-US" dirty="0"/>
              <a:t>. </a:t>
            </a:r>
            <a:r>
              <a:rPr lang="en-US" b="1" dirty="0"/>
              <a:t>cut </a:t>
            </a:r>
            <a:r>
              <a:rPr lang="en-US" dirty="0"/>
              <a:t>uses </a:t>
            </a:r>
            <a:r>
              <a:rPr lang="en-US" b="1" dirty="0"/>
              <a:t>tab </a:t>
            </a:r>
            <a:r>
              <a:rPr lang="en-US" dirty="0"/>
              <a:t>as a default field delimiter but can also work with other delimiter by using </a:t>
            </a:r>
            <a:r>
              <a:rPr lang="en-US" b="1" dirty="0"/>
              <a:t>-d</a:t>
            </a:r>
            <a:r>
              <a:rPr lang="en-US" dirty="0"/>
              <a:t> option.</a:t>
            </a:r>
            <a:r>
              <a:rPr lang="en-US" dirty="0" smtClean="0"/>
              <a:t/>
            </a:r>
            <a:br>
              <a:rPr lang="en-US" dirty="0" smtClean="0"/>
            </a:br>
            <a:r>
              <a:rPr lang="en-US" b="1" dirty="0"/>
              <a:t>Note:</a:t>
            </a:r>
            <a:r>
              <a:rPr lang="en-US" dirty="0"/>
              <a:t> Space is not considered as delimiter in UNIX</a:t>
            </a:r>
            <a:r>
              <a:rPr lang="en-US" dirty="0" smtClean="0"/>
              <a:t>. </a:t>
            </a:r>
          </a:p>
          <a:p>
            <a:endParaRPr lang="en-US" dirty="0"/>
          </a:p>
          <a:p>
            <a:r>
              <a:rPr lang="en-US" dirty="0"/>
              <a:t>Like in the file </a:t>
            </a:r>
            <a:r>
              <a:rPr lang="en-US" b="1" dirty="0"/>
              <a:t>state.txt</a:t>
            </a:r>
            <a:r>
              <a:rPr lang="en-US" dirty="0"/>
              <a:t> fields are separated by space if -d option is not used then it prints whole line</a:t>
            </a:r>
            <a:r>
              <a:rPr lang="en-US" dirty="0" smtClean="0"/>
              <a:t>:</a:t>
            </a:r>
          </a:p>
          <a:p>
            <a:endParaRPr lang="en-US" dirty="0"/>
          </a:p>
          <a:p>
            <a:r>
              <a:rPr lang="en-US" b="1" dirty="0" smtClean="0"/>
              <a:t>$ cut -f 1 state.txt</a:t>
            </a:r>
            <a:r>
              <a:rPr lang="en-US" dirty="0" smtClean="0"/>
              <a:t> </a:t>
            </a:r>
          </a:p>
          <a:p>
            <a:r>
              <a:rPr lang="en-US" dirty="0" smtClean="0"/>
              <a:t>Andhra Pradesh</a:t>
            </a:r>
          </a:p>
          <a:p>
            <a:r>
              <a:rPr lang="en-US" dirty="0" smtClean="0"/>
              <a:t> Arunachal Pradesh </a:t>
            </a:r>
          </a:p>
          <a:p>
            <a:r>
              <a:rPr lang="en-US" dirty="0" smtClean="0"/>
              <a:t>Assam </a:t>
            </a:r>
          </a:p>
          <a:p>
            <a:r>
              <a:rPr lang="en-US" dirty="0" smtClean="0"/>
              <a:t>Bihar C</a:t>
            </a:r>
          </a:p>
          <a:p>
            <a:r>
              <a:rPr lang="en-US" dirty="0" err="1" smtClean="0"/>
              <a:t>hhattisgarh</a:t>
            </a:r>
            <a:endParaRPr lang="en-US" dirty="0" smtClean="0"/>
          </a:p>
          <a:p>
            <a:pPr>
              <a:buFont typeface="Wingdings" pitchFamily="2" charset="2"/>
              <a:buChar char="q"/>
            </a:pPr>
            <a:endParaRPr lang="en-US" dirty="0" smtClean="0"/>
          </a:p>
          <a:p>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200800"/>
          </a:xfrm>
        </p:spPr>
        <p:txBody>
          <a:bodyPr anchor="t">
            <a:normAutofit lnSpcReduction="10000"/>
          </a:bodyPr>
          <a:lstStyle/>
          <a:p>
            <a:pPr fontAlgn="base">
              <a:buFont typeface="Wingdings" pitchFamily="2" charset="2"/>
              <a:buChar char="q"/>
            </a:pPr>
            <a:r>
              <a:rPr lang="en-US" dirty="0" smtClean="0"/>
              <a:t>  If </a:t>
            </a:r>
            <a:r>
              <a:rPr lang="en-US" dirty="0"/>
              <a:t>-d option is used then it considered space as a field separator or delimiter:</a:t>
            </a:r>
          </a:p>
          <a:p>
            <a:r>
              <a:rPr lang="en-US" b="1" dirty="0" smtClean="0"/>
              <a:t>    </a:t>
            </a:r>
          </a:p>
          <a:p>
            <a:r>
              <a:rPr lang="en-US" b="1" dirty="0"/>
              <a:t> </a:t>
            </a:r>
            <a:r>
              <a:rPr lang="en-US" b="1" dirty="0" smtClean="0"/>
              <a:t>     $ cut -d " " -f 1 state.txt</a:t>
            </a:r>
            <a:r>
              <a:rPr lang="en-US" dirty="0" smtClean="0"/>
              <a:t>  </a:t>
            </a:r>
          </a:p>
          <a:p>
            <a:endParaRPr lang="en-US" dirty="0" smtClean="0"/>
          </a:p>
          <a:p>
            <a:r>
              <a:rPr lang="en-US" dirty="0" smtClean="0"/>
              <a:t>Andhra </a:t>
            </a:r>
          </a:p>
          <a:p>
            <a:r>
              <a:rPr lang="en-US" dirty="0" smtClean="0"/>
              <a:t>Arunachal </a:t>
            </a:r>
          </a:p>
          <a:p>
            <a:r>
              <a:rPr lang="en-US" dirty="0" smtClean="0"/>
              <a:t>Assam </a:t>
            </a:r>
          </a:p>
          <a:p>
            <a:r>
              <a:rPr lang="en-US" dirty="0" smtClean="0"/>
              <a:t>Bihar</a:t>
            </a:r>
          </a:p>
          <a:p>
            <a:r>
              <a:rPr lang="en-US" dirty="0" smtClean="0"/>
              <a:t> Chhattisgarh</a:t>
            </a:r>
          </a:p>
          <a:p>
            <a:endParaRPr lang="en-US" dirty="0"/>
          </a:p>
          <a:p>
            <a:pPr>
              <a:buFont typeface="Wingdings" pitchFamily="2" charset="2"/>
              <a:buChar char="q"/>
            </a:pPr>
            <a:r>
              <a:rPr lang="en-US" dirty="0" smtClean="0"/>
              <a:t> Command prints field from first to fourth of each line from the file. </a:t>
            </a:r>
            <a:r>
              <a:rPr lang="en-US" b="1" dirty="0" smtClean="0"/>
              <a:t>Command:</a:t>
            </a:r>
            <a:r>
              <a:rPr lang="en-US" dirty="0" smtClean="0"/>
              <a:t> </a:t>
            </a:r>
          </a:p>
          <a:p>
            <a:endParaRPr lang="en-US" dirty="0"/>
          </a:p>
          <a:p>
            <a:r>
              <a:rPr lang="en-US" b="1" dirty="0" smtClean="0"/>
              <a:t>$ cut -d " " -f 1-4 state.txt</a:t>
            </a:r>
          </a:p>
          <a:p>
            <a:endParaRPr lang="en-US" dirty="0"/>
          </a:p>
          <a:p>
            <a:r>
              <a:rPr lang="en-US" dirty="0" smtClean="0"/>
              <a:t> </a:t>
            </a:r>
          </a:p>
          <a:p>
            <a:r>
              <a:rPr lang="en-US" dirty="0" smtClean="0"/>
              <a:t>Andhra Pradesh </a:t>
            </a:r>
          </a:p>
          <a:p>
            <a:r>
              <a:rPr lang="en-US" dirty="0" smtClean="0"/>
              <a:t>Arunachal Pradesh </a:t>
            </a:r>
          </a:p>
          <a:p>
            <a:r>
              <a:rPr lang="en-US" dirty="0" smtClean="0"/>
              <a:t>Assam </a:t>
            </a:r>
          </a:p>
          <a:p>
            <a:r>
              <a:rPr lang="en-US" dirty="0" smtClean="0"/>
              <a:t>Bihar </a:t>
            </a:r>
          </a:p>
          <a:p>
            <a:r>
              <a:rPr lang="en-US" dirty="0" smtClean="0"/>
              <a:t>Chhattisgarh</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598A1DE-C4CA-49BA-A55F-BBC5D788F1F5}" type="slidenum">
              <a:rPr lang="en-IN" sz="1200" b="0" strike="noStrike" spc="-1">
                <a:solidFill>
                  <a:srgbClr val="8B8B8B"/>
                </a:solidFill>
                <a:latin typeface="Arial"/>
                <a:ea typeface="DejaVu Sans"/>
              </a:rPr>
              <a:pPr algn="r">
                <a:lnSpc>
                  <a:spcPct val="100000"/>
                </a:lnSpc>
              </a:pPr>
              <a:t>65</a:t>
            </a:fld>
            <a:endParaRPr lang="en-IN" sz="1200" b="0" strike="noStrike" spc="-1">
              <a:latin typeface="Arial"/>
            </a:endParaRPr>
          </a:p>
        </p:txBody>
      </p:sp>
      <p:sp>
        <p:nvSpPr>
          <p:cNvPr id="377" name="CustomShape 2"/>
          <p:cNvSpPr/>
          <p:nvPr/>
        </p:nvSpPr>
        <p:spPr>
          <a:xfrm>
            <a:off x="0" y="838080"/>
            <a:ext cx="9143280" cy="667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dirty="0">
                <a:solidFill>
                  <a:srgbClr val="000000"/>
                </a:solidFill>
                <a:latin typeface="Lucida Bright"/>
                <a:ea typeface="DejaVu Sans"/>
              </a:rPr>
              <a:t>paste COMMAND:</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paste command is used to paste the content from one file to another file. It is also used to set column format for each line. </a:t>
            </a:r>
            <a:endParaRPr lang="en-IN" sz="1800" b="0" strike="noStrike" spc="-1" dirty="0" smtClean="0">
              <a:solidFill>
                <a:srgbClr val="000000"/>
              </a:solidFill>
              <a:latin typeface="Lucida Bright"/>
              <a:ea typeface="DejaVu Sans"/>
            </a:endParaRPr>
          </a:p>
          <a:p>
            <a:pPr>
              <a:lnSpc>
                <a:spcPct val="100000"/>
              </a:lnSpc>
              <a:buFont typeface="Wingdings" pitchFamily="2" charset="2"/>
              <a:buChar char="q"/>
            </a:pPr>
            <a:r>
              <a:rPr lang="en-US" dirty="0" smtClean="0"/>
              <a:t>Paste command is one of the useful commands in Unix or Linux operating system. It is used to join files horizontally (parallel merging) by outputting lines consisting of lines from each file specified, separated by </a:t>
            </a:r>
            <a:r>
              <a:rPr lang="en-US" b="1" dirty="0" smtClean="0"/>
              <a:t>tab</a:t>
            </a:r>
            <a:r>
              <a:rPr lang="en-US" dirty="0" smtClean="0"/>
              <a:t> as delimiter, to the standard output. </a:t>
            </a:r>
            <a:endParaRPr lang="en-IN" sz="1800" b="0" strike="noStrike" spc="-1" dirty="0">
              <a:latin typeface="Arial"/>
            </a:endParaRPr>
          </a:p>
          <a:p>
            <a:pPr>
              <a:lnSpc>
                <a:spcPct val="100000"/>
              </a:lnSpc>
            </a:pPr>
            <a:r>
              <a:rPr lang="en-IN" sz="1800" b="0" strike="noStrike" spc="-1" dirty="0" smtClean="0">
                <a:solidFill>
                  <a:srgbClr val="000000"/>
                </a:solidFill>
                <a:latin typeface="Lucida Bright"/>
                <a:ea typeface="DejaVu Sans"/>
              </a:rPr>
              <a:t> </a:t>
            </a:r>
          </a:p>
          <a:p>
            <a:pPr>
              <a:lnSpc>
                <a:spcPct val="100000"/>
              </a:lnSpc>
            </a:pPr>
            <a:r>
              <a:rPr lang="en-IN" spc="-1" dirty="0" smtClean="0">
                <a:solidFill>
                  <a:srgbClr val="000000"/>
                </a:solidFill>
                <a:latin typeface="Lucida Bright"/>
                <a:ea typeface="DejaVu Sans"/>
              </a:rPr>
              <a:t>       </a:t>
            </a:r>
            <a:r>
              <a:rPr lang="en-IN" sz="1800" b="0" strike="noStrike" spc="-1" dirty="0" smtClean="0">
                <a:solidFill>
                  <a:srgbClr val="000000"/>
                </a:solidFill>
                <a:latin typeface="Lucida Bright"/>
                <a:ea typeface="DejaVu Sans"/>
              </a:rPr>
              <a:t>SYNTAX</a:t>
            </a:r>
            <a:r>
              <a:rPr lang="en-IN" sz="1800" b="0" strike="noStrike" spc="-1" dirty="0">
                <a:solidFill>
                  <a:srgbClr val="000000"/>
                </a:solidFill>
                <a:latin typeface="Lucida Bright"/>
                <a:ea typeface="DejaVu Sans"/>
              </a:rPr>
              <a:t>: </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 paste [options</a:t>
            </a:r>
            <a:r>
              <a:rPr lang="en-IN" sz="1800" b="0" strike="noStrike" spc="-1" dirty="0" smtClean="0">
                <a:solidFill>
                  <a:srgbClr val="000000"/>
                </a:solidFill>
                <a:latin typeface="Lucida Bright"/>
                <a:ea typeface="DejaVu Sans"/>
              </a:rPr>
              <a:t>] </a:t>
            </a:r>
            <a:r>
              <a:rPr lang="en-US" b="1" dirty="0" smtClean="0"/>
              <a:t>[FILES]...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OPTIONS:</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 -s 	Paste one file at a time instead of in parallel. 	</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-d 	Reuse characters from LIST instead of TABs . 	</a:t>
            </a:r>
            <a:endParaRPr lang="en-IN" sz="1800" b="0" strike="noStrike" spc="-1" dirty="0">
              <a:latin typeface="Arial"/>
            </a:endParaRPr>
          </a:p>
          <a:p>
            <a:pPr>
              <a:lnSpc>
                <a:spcPct val="100000"/>
              </a:lnSpc>
            </a:pPr>
            <a:r>
              <a:rPr lang="en-IN" sz="1800" b="1" strike="noStrike" spc="-1" dirty="0" smtClean="0">
                <a:solidFill>
                  <a:srgbClr val="000000"/>
                </a:solidFill>
                <a:latin typeface="Arial"/>
                <a:ea typeface="DejaVu Sans"/>
              </a:rPr>
              <a:t> </a:t>
            </a:r>
          </a:p>
          <a:p>
            <a:pPr>
              <a:lnSpc>
                <a:spcPct val="100000"/>
              </a:lnSpc>
            </a:pPr>
            <a:r>
              <a:rPr lang="en-IN" sz="1800" b="1" strike="noStrike" spc="-1" dirty="0" smtClean="0">
                <a:solidFill>
                  <a:srgbClr val="000000"/>
                </a:solidFill>
                <a:latin typeface="Arial"/>
                <a:ea typeface="DejaVu Sans"/>
              </a:rPr>
              <a:t>EXAMPLE</a:t>
            </a:r>
            <a:r>
              <a:rPr lang="en-IN" sz="1800" b="1" strike="noStrike" spc="-1" dirty="0">
                <a:solidFill>
                  <a:srgbClr val="000000"/>
                </a:solidFill>
                <a:latin typeface="Arial"/>
                <a:ea typeface="DejaVu Sans"/>
              </a:rPr>
              <a:t>: </a:t>
            </a:r>
            <a:endParaRPr lang="en-IN" sz="1800" b="0" strike="noStrike" spc="-1" dirty="0">
              <a:latin typeface="Arial"/>
            </a:endParaRPr>
          </a:p>
          <a:p>
            <a:pPr marL="343080" indent="-342360">
              <a:lnSpc>
                <a:spcPct val="100000"/>
              </a:lnSpc>
              <a:buClr>
                <a:srgbClr val="000000"/>
              </a:buClr>
              <a:buFont typeface="StarSymbol"/>
              <a:buAutoNum type="arabicPeriod"/>
            </a:pPr>
            <a:r>
              <a:rPr lang="en-IN" sz="1800" b="0" strike="noStrike" spc="-1" dirty="0">
                <a:solidFill>
                  <a:srgbClr val="000000"/>
                </a:solidFill>
                <a:latin typeface="Arial"/>
                <a:ea typeface="DejaVu Sans"/>
              </a:rPr>
              <a:t>paste test.txt&gt;test1.txt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Arial"/>
                <a:ea typeface="DejaVu Sans"/>
              </a:rPr>
              <a:t>	Paste the content from 'test.txt' file to 'test1.txt' file.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Arial"/>
                <a:ea typeface="DejaVu Sans"/>
              </a:rPr>
              <a:t>2. </a:t>
            </a:r>
            <a:r>
              <a:rPr lang="en-IN" sz="1800" b="0" strike="noStrike" spc="-1" dirty="0" err="1">
                <a:solidFill>
                  <a:srgbClr val="000000"/>
                </a:solidFill>
                <a:latin typeface="Arial"/>
                <a:ea typeface="DejaVu Sans"/>
              </a:rPr>
              <a:t>ls</a:t>
            </a:r>
            <a:r>
              <a:rPr lang="en-IN" sz="1800" b="0" strike="noStrike" spc="-1" dirty="0">
                <a:solidFill>
                  <a:srgbClr val="000000"/>
                </a:solidFill>
                <a:latin typeface="Arial"/>
                <a:ea typeface="DejaVu Sans"/>
              </a:rPr>
              <a:t> | paste - - - - </a:t>
            </a:r>
            <a:endParaRPr lang="en-IN" sz="1800" b="0" strike="noStrike" spc="-1" dirty="0">
              <a:latin typeface="Arial"/>
            </a:endParaRPr>
          </a:p>
          <a:p>
            <a:pPr marL="343080" indent="-342360">
              <a:lnSpc>
                <a:spcPct val="100000"/>
              </a:lnSpc>
            </a:pPr>
            <a:r>
              <a:rPr lang="en-IN" sz="1800" b="0" strike="noStrike" spc="-1" dirty="0">
                <a:solidFill>
                  <a:srgbClr val="000000"/>
                </a:solidFill>
                <a:latin typeface="Arial"/>
                <a:ea typeface="DejaVu Sans"/>
              </a:rPr>
              <a:t>      List all files and directories in four columns for each line.</a:t>
            </a:r>
            <a:endParaRPr lang="en-IN" sz="1800" b="0" strike="noStrike" spc="-1" dirty="0">
              <a:latin typeface="Arial"/>
            </a:endParaRPr>
          </a:p>
          <a:p>
            <a:pPr marL="343080" indent="-342360">
              <a:lnSpc>
                <a:spcPct val="100000"/>
              </a:lnSpc>
            </a:pPr>
            <a:endParaRPr lang="en-IN" sz="1800" b="0" strike="noStrike" spc="-1" dirty="0">
              <a:latin typeface="Arial"/>
            </a:endParaRPr>
          </a:p>
          <a:p>
            <a:pPr marL="343080" indent="-342360">
              <a:lnSpc>
                <a:spcPct val="100000"/>
              </a:lnSpc>
            </a:pPr>
            <a:endParaRPr lang="en-IN" sz="1800" b="0" strike="noStrike" spc="-1" dirty="0">
              <a:latin typeface="Arial"/>
            </a:endParaRPr>
          </a:p>
        </p:txBody>
      </p:sp>
      <p:sp>
        <p:nvSpPr>
          <p:cNvPr id="378" name="CustomShape 3"/>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Filters</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1000" y="228600"/>
            <a:ext cx="8229240" cy="6400800"/>
          </a:xfrm>
        </p:spPr>
        <p:txBody>
          <a:bodyPr anchor="t">
            <a:normAutofit fontScale="92500" lnSpcReduction="10000"/>
          </a:bodyPr>
          <a:lstStyle/>
          <a:p>
            <a:r>
              <a:rPr lang="en-US" b="1" dirty="0" smtClean="0"/>
              <a:t>$ cat numbers</a:t>
            </a:r>
          </a:p>
          <a:p>
            <a:r>
              <a:rPr lang="en-US" dirty="0" smtClean="0"/>
              <a:t>1</a:t>
            </a:r>
          </a:p>
          <a:p>
            <a:r>
              <a:rPr lang="en-US" dirty="0" smtClean="0"/>
              <a:t>2</a:t>
            </a:r>
          </a:p>
          <a:p>
            <a:r>
              <a:rPr lang="en-US" dirty="0" smtClean="0"/>
              <a:t>3</a:t>
            </a:r>
          </a:p>
          <a:p>
            <a:r>
              <a:rPr lang="en-US" dirty="0" smtClean="0"/>
              <a:t>4</a:t>
            </a:r>
          </a:p>
          <a:p>
            <a:r>
              <a:rPr lang="en-US" dirty="0" smtClean="0"/>
              <a:t>5 </a:t>
            </a:r>
            <a:endParaRPr lang="en-US" b="1" dirty="0"/>
          </a:p>
          <a:p>
            <a:r>
              <a:rPr lang="en-US" b="1" dirty="0" smtClean="0"/>
              <a:t>$ cat state</a:t>
            </a:r>
            <a:r>
              <a:rPr lang="en-US" dirty="0" smtClean="0"/>
              <a:t> </a:t>
            </a:r>
          </a:p>
          <a:p>
            <a:r>
              <a:rPr lang="en-US" dirty="0" smtClean="0"/>
              <a:t>Arunachal Pradesh </a:t>
            </a:r>
          </a:p>
          <a:p>
            <a:r>
              <a:rPr lang="en-US" dirty="0" smtClean="0"/>
              <a:t>Assam </a:t>
            </a:r>
          </a:p>
          <a:p>
            <a:r>
              <a:rPr lang="en-US" dirty="0" smtClean="0"/>
              <a:t>Andhra Pradesh</a:t>
            </a:r>
          </a:p>
          <a:p>
            <a:r>
              <a:rPr lang="en-US" dirty="0" smtClean="0"/>
              <a:t> Bihar </a:t>
            </a:r>
          </a:p>
          <a:p>
            <a:r>
              <a:rPr lang="en-US" dirty="0" err="1" smtClean="0"/>
              <a:t>Chhattisgrah</a:t>
            </a:r>
            <a:r>
              <a:rPr lang="en-US" dirty="0" smtClean="0"/>
              <a:t> </a:t>
            </a:r>
          </a:p>
          <a:p>
            <a:endParaRPr lang="en-US" dirty="0" smtClean="0"/>
          </a:p>
          <a:p>
            <a:r>
              <a:rPr lang="en-US" b="1" dirty="0" smtClean="0"/>
              <a:t>$ cat capital</a:t>
            </a:r>
            <a:r>
              <a:rPr lang="en-US" dirty="0" smtClean="0"/>
              <a:t> </a:t>
            </a:r>
          </a:p>
          <a:p>
            <a:r>
              <a:rPr lang="en-US" dirty="0" err="1" smtClean="0"/>
              <a:t>Tanagar</a:t>
            </a:r>
            <a:endParaRPr lang="en-US" dirty="0" smtClean="0"/>
          </a:p>
          <a:p>
            <a:r>
              <a:rPr lang="en-US" dirty="0" smtClean="0"/>
              <a:t> </a:t>
            </a:r>
            <a:r>
              <a:rPr lang="en-US" dirty="0" err="1" smtClean="0"/>
              <a:t>Dispur</a:t>
            </a:r>
            <a:endParaRPr lang="en-US" dirty="0" smtClean="0"/>
          </a:p>
          <a:p>
            <a:r>
              <a:rPr lang="en-US" dirty="0" smtClean="0"/>
              <a:t> Hyderabad</a:t>
            </a:r>
          </a:p>
          <a:p>
            <a:r>
              <a:rPr lang="en-US" dirty="0" smtClean="0"/>
              <a:t> Patna </a:t>
            </a:r>
          </a:p>
          <a:p>
            <a:r>
              <a:rPr lang="en-US" dirty="0" smtClean="0"/>
              <a:t>Raipur</a:t>
            </a:r>
          </a:p>
          <a:p>
            <a:endParaRPr lang="en-US" dirty="0" smtClean="0"/>
          </a:p>
          <a:p>
            <a:r>
              <a:rPr lang="en-US" b="1" dirty="0" smtClean="0"/>
              <a:t>$ paste number state capital</a:t>
            </a:r>
            <a:r>
              <a:rPr lang="en-US" dirty="0" smtClean="0"/>
              <a:t> </a:t>
            </a:r>
          </a:p>
          <a:p>
            <a:r>
              <a:rPr lang="en-US" dirty="0" smtClean="0"/>
              <a:t>1 Arunachal Pradesh        </a:t>
            </a:r>
            <a:r>
              <a:rPr lang="en-US" dirty="0" err="1" smtClean="0"/>
              <a:t>Itanagar</a:t>
            </a:r>
            <a:r>
              <a:rPr lang="en-US" dirty="0" smtClean="0"/>
              <a:t> </a:t>
            </a:r>
          </a:p>
          <a:p>
            <a:r>
              <a:rPr lang="en-US" dirty="0" smtClean="0"/>
              <a:t>2 Assam                            </a:t>
            </a:r>
            <a:r>
              <a:rPr lang="en-US" dirty="0" err="1" smtClean="0"/>
              <a:t>Dispur</a:t>
            </a:r>
            <a:r>
              <a:rPr lang="en-US" dirty="0" smtClean="0"/>
              <a:t> </a:t>
            </a:r>
          </a:p>
          <a:p>
            <a:r>
              <a:rPr lang="en-US" dirty="0" smtClean="0"/>
              <a:t>3 Andhra Pradesh             Hyderabad</a:t>
            </a:r>
          </a:p>
          <a:p>
            <a:r>
              <a:rPr lang="en-US" dirty="0" smtClean="0"/>
              <a:t> 4 Bihar                              Patna </a:t>
            </a:r>
          </a:p>
          <a:p>
            <a:r>
              <a:rPr lang="en-US" dirty="0" smtClean="0"/>
              <a:t>5 </a:t>
            </a:r>
            <a:r>
              <a:rPr lang="en-US" dirty="0" err="1" smtClean="0"/>
              <a:t>Chhattisgrah</a:t>
            </a:r>
            <a:r>
              <a:rPr lang="en-US" dirty="0" smtClean="0"/>
              <a:t>                   Raipur</a:t>
            </a:r>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6324600"/>
          </a:xfrm>
        </p:spPr>
        <p:txBody>
          <a:bodyPr anchor="t">
            <a:normAutofit lnSpcReduction="10000"/>
          </a:bodyPr>
          <a:lstStyle/>
          <a:p>
            <a:pPr>
              <a:buFont typeface="Wingdings" pitchFamily="2" charset="2"/>
              <a:buChar char="q"/>
            </a:pPr>
            <a:r>
              <a:rPr lang="en-US" b="1" dirty="0" smtClean="0"/>
              <a:t> d </a:t>
            </a:r>
            <a:r>
              <a:rPr lang="en-US" b="1" dirty="0"/>
              <a:t>(delimiter):</a:t>
            </a:r>
            <a:r>
              <a:rPr lang="en-US" dirty="0"/>
              <a:t> Paste command uses the tab delimiter by default for merging the files. The delimiter can be changed to any other character by using the </a:t>
            </a:r>
            <a:r>
              <a:rPr lang="en-US" b="1" dirty="0"/>
              <a:t>-d</a:t>
            </a:r>
            <a:r>
              <a:rPr lang="en-US" dirty="0"/>
              <a:t> option. If more than one character is specified as delimiter then paste uses it in a circular fashion </a:t>
            </a:r>
            <a:r>
              <a:rPr lang="en-US" dirty="0" smtClean="0"/>
              <a:t>for  </a:t>
            </a:r>
            <a:r>
              <a:rPr lang="en-US" dirty="0"/>
              <a:t>each file line separation</a:t>
            </a:r>
            <a:r>
              <a:rPr lang="en-US" dirty="0" smtClean="0"/>
              <a:t>.</a:t>
            </a:r>
          </a:p>
          <a:p>
            <a:pPr>
              <a:buFont typeface="Wingdings" pitchFamily="2" charset="2"/>
              <a:buChar char="q"/>
            </a:pPr>
            <a:endParaRPr lang="en-US" dirty="0"/>
          </a:p>
          <a:p>
            <a:r>
              <a:rPr lang="en-US" b="1" dirty="0" smtClean="0"/>
              <a:t>Only one character is specified</a:t>
            </a:r>
          </a:p>
          <a:p>
            <a:endParaRPr lang="en-US" b="1" dirty="0" smtClean="0"/>
          </a:p>
          <a:p>
            <a:r>
              <a:rPr lang="en-US" dirty="0" smtClean="0"/>
              <a:t>       </a:t>
            </a:r>
            <a:r>
              <a:rPr lang="en-US" b="1" dirty="0" smtClean="0"/>
              <a:t>$ paste -d "|" number state capital</a:t>
            </a:r>
            <a:r>
              <a:rPr lang="en-US" dirty="0" smtClean="0"/>
              <a:t> </a:t>
            </a:r>
          </a:p>
          <a:p>
            <a:r>
              <a:rPr lang="en-US" dirty="0" smtClean="0"/>
              <a:t> </a:t>
            </a:r>
            <a:endParaRPr lang="en-US" dirty="0"/>
          </a:p>
          <a:p>
            <a:r>
              <a:rPr lang="en-US" dirty="0" smtClean="0"/>
              <a:t>1|Arunachal </a:t>
            </a:r>
            <a:r>
              <a:rPr lang="en-US" dirty="0" err="1" smtClean="0"/>
              <a:t>Pradesh|Itanagar</a:t>
            </a:r>
            <a:r>
              <a:rPr lang="en-US" dirty="0" smtClean="0"/>
              <a:t> </a:t>
            </a:r>
          </a:p>
          <a:p>
            <a:r>
              <a:rPr lang="en-US" dirty="0" smtClean="0"/>
              <a:t>2|Assam|Dispur </a:t>
            </a:r>
          </a:p>
          <a:p>
            <a:r>
              <a:rPr lang="en-US" dirty="0" smtClean="0"/>
              <a:t>3|Andhra </a:t>
            </a:r>
            <a:r>
              <a:rPr lang="en-US" dirty="0" err="1" smtClean="0"/>
              <a:t>Pradesh|Hyderabad</a:t>
            </a:r>
            <a:r>
              <a:rPr lang="en-US" dirty="0" smtClean="0"/>
              <a:t> </a:t>
            </a:r>
          </a:p>
          <a:p>
            <a:r>
              <a:rPr lang="en-US" dirty="0" smtClean="0"/>
              <a:t>4|Bihar|Patna</a:t>
            </a:r>
          </a:p>
          <a:p>
            <a:r>
              <a:rPr lang="en-US" dirty="0" smtClean="0"/>
              <a:t> 5|Chhattisgrah|Raipur</a:t>
            </a:r>
          </a:p>
          <a:p>
            <a:endParaRPr lang="en-US" dirty="0"/>
          </a:p>
          <a:p>
            <a:r>
              <a:rPr lang="en-US" b="1" dirty="0" smtClean="0"/>
              <a:t>More than one character is specified</a:t>
            </a:r>
            <a:r>
              <a:rPr lang="en-US" dirty="0" smtClean="0"/>
              <a:t> </a:t>
            </a:r>
          </a:p>
          <a:p>
            <a:endParaRPr lang="en-US" dirty="0" smtClean="0"/>
          </a:p>
          <a:p>
            <a:r>
              <a:rPr lang="en-US" b="1" dirty="0" smtClean="0"/>
              <a:t>$ paste -d "|," number state capital</a:t>
            </a:r>
            <a:r>
              <a:rPr lang="en-US" dirty="0" smtClean="0"/>
              <a:t> </a:t>
            </a:r>
          </a:p>
          <a:p>
            <a:r>
              <a:rPr lang="en-US" dirty="0" smtClean="0"/>
              <a:t>1|Arunachal </a:t>
            </a:r>
            <a:r>
              <a:rPr lang="en-US" dirty="0" err="1" smtClean="0"/>
              <a:t>Pradesh,Itanagar</a:t>
            </a:r>
            <a:r>
              <a:rPr lang="en-US" dirty="0" smtClean="0"/>
              <a:t> </a:t>
            </a:r>
          </a:p>
          <a:p>
            <a:r>
              <a:rPr lang="en-US" dirty="0" smtClean="0"/>
              <a:t>2|Assam,Dispur </a:t>
            </a:r>
          </a:p>
          <a:p>
            <a:r>
              <a:rPr lang="en-US" dirty="0" smtClean="0"/>
              <a:t>3|Andhra </a:t>
            </a:r>
            <a:r>
              <a:rPr lang="en-US" dirty="0" err="1" smtClean="0"/>
              <a:t>Pradesh,Hyderabad</a:t>
            </a:r>
            <a:endParaRPr lang="en-US" dirty="0" smtClean="0"/>
          </a:p>
          <a:p>
            <a:r>
              <a:rPr lang="en-US" dirty="0" smtClean="0"/>
              <a:t> 4|Bihar,Patna </a:t>
            </a:r>
          </a:p>
          <a:p>
            <a:r>
              <a:rPr lang="en-US" dirty="0" smtClean="0"/>
              <a:t>5|Chhattisgrah,Raipur</a:t>
            </a:r>
            <a:br>
              <a:rPr lang="en-US" dirty="0" smtClean="0"/>
            </a:b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p:nvPr>
        </p:nvSpPr>
        <p:spPr>
          <a:xfrm>
            <a:off x="457200" y="228600"/>
            <a:ext cx="8229600" cy="5353050"/>
          </a:xfrm>
        </p:spPr>
        <p:txBody>
          <a:bodyPr anchor="t"/>
          <a:lstStyle/>
          <a:p>
            <a:pPr>
              <a:buFont typeface="Wingdings" pitchFamily="2" charset="2"/>
              <a:buChar char="q"/>
            </a:pPr>
            <a:r>
              <a:rPr lang="en-US" dirty="0" smtClean="0"/>
              <a:t> </a:t>
            </a:r>
            <a:r>
              <a:rPr lang="en-US" b="1" dirty="0"/>
              <a:t>-</a:t>
            </a:r>
            <a:r>
              <a:rPr lang="en-US" sz="2000" b="1" dirty="0"/>
              <a:t>s (serial):</a:t>
            </a:r>
            <a:r>
              <a:rPr lang="en-US" sz="2000" dirty="0"/>
              <a:t> We can merge the files in sequentially manner using the -s option. It reads all the lines from a single file and merges all these lines into a single line with each line separated by tab. And these single lines are separated by newline</a:t>
            </a:r>
            <a:r>
              <a:rPr lang="en-US" sz="2000" dirty="0" smtClean="0"/>
              <a:t>.</a:t>
            </a:r>
          </a:p>
          <a:p>
            <a:pPr>
              <a:buFont typeface="Wingdings" pitchFamily="2" charset="2"/>
              <a:buChar char="q"/>
            </a:pPr>
            <a:endParaRPr lang="en-US" sz="2000" dirty="0"/>
          </a:p>
          <a:p>
            <a:r>
              <a:rPr lang="en-US" sz="2000" b="1" dirty="0" smtClean="0"/>
              <a:t>$ paste -s number state capital</a:t>
            </a:r>
            <a:r>
              <a:rPr lang="en-US" sz="2000" dirty="0" smtClean="0"/>
              <a:t> </a:t>
            </a:r>
          </a:p>
          <a:p>
            <a:r>
              <a:rPr lang="en-US" sz="2000" dirty="0" smtClean="0"/>
              <a:t>1 2 3 4 5 </a:t>
            </a:r>
          </a:p>
          <a:p>
            <a:r>
              <a:rPr lang="en-US" sz="2000" dirty="0" smtClean="0"/>
              <a:t>Arunachal Pradesh Assam Andhra Pradesh Bihar </a:t>
            </a:r>
            <a:r>
              <a:rPr lang="en-US" sz="2000" dirty="0" err="1" smtClean="0"/>
              <a:t>Chhattisgrah</a:t>
            </a:r>
            <a:r>
              <a:rPr lang="en-US" sz="2000" dirty="0" smtClean="0"/>
              <a:t> </a:t>
            </a:r>
          </a:p>
          <a:p>
            <a:r>
              <a:rPr lang="en-US" sz="2000" dirty="0" err="1" smtClean="0"/>
              <a:t>Itanagar</a:t>
            </a:r>
            <a:r>
              <a:rPr lang="en-US" sz="2000" dirty="0" smtClean="0"/>
              <a:t> </a:t>
            </a:r>
            <a:r>
              <a:rPr lang="en-US" sz="2000" dirty="0" err="1" smtClean="0"/>
              <a:t>Dispur</a:t>
            </a:r>
            <a:r>
              <a:rPr lang="en-US" sz="2000" dirty="0" smtClean="0"/>
              <a:t> Hyderabad Patna Raipur</a:t>
            </a:r>
          </a:p>
          <a:p>
            <a:endParaRPr lang="en-US" sz="2000" dirty="0"/>
          </a:p>
          <a:p>
            <a:pPr>
              <a:buFont typeface="Wingdings" pitchFamily="2" charset="2"/>
              <a:buChar char="ü"/>
            </a:pPr>
            <a:r>
              <a:rPr lang="en-US" sz="2000" dirty="0" smtClean="0"/>
              <a:t> In </a:t>
            </a:r>
            <a:r>
              <a:rPr lang="en-US" sz="2000" dirty="0"/>
              <a:t>the above command, first it reads data from </a:t>
            </a:r>
            <a:r>
              <a:rPr lang="en-US" sz="2000" b="1" dirty="0"/>
              <a:t>number</a:t>
            </a:r>
            <a:r>
              <a:rPr lang="en-US" sz="2000" dirty="0"/>
              <a:t> file and merge them into single line with each line separated by tab. After that newline character is introduced and reading from next file i.e. </a:t>
            </a:r>
            <a:r>
              <a:rPr lang="en-US" sz="2000" b="1" dirty="0"/>
              <a:t>state</a:t>
            </a:r>
            <a:r>
              <a:rPr lang="en-US" sz="2000" dirty="0"/>
              <a:t> starts and process repeats again till all files are read.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533400"/>
            <a:ext cx="8229240" cy="5867400"/>
          </a:xfrm>
        </p:spPr>
        <p:txBody>
          <a:bodyPr anchor="t">
            <a:normAutofit/>
          </a:bodyPr>
          <a:lstStyle/>
          <a:p>
            <a:pPr fontAlgn="base">
              <a:buFont typeface="Wingdings" pitchFamily="2" charset="2"/>
              <a:buChar char="q"/>
            </a:pPr>
            <a:r>
              <a:rPr lang="en-US" sz="2000" b="1" dirty="0"/>
              <a:t>Combination of -d and -s:</a:t>
            </a:r>
            <a:r>
              <a:rPr lang="en-US" sz="2000" dirty="0"/>
              <a:t> </a:t>
            </a:r>
            <a:endParaRPr lang="en-US" sz="2000" dirty="0" smtClean="0"/>
          </a:p>
          <a:p>
            <a:pPr fontAlgn="base"/>
            <a:endParaRPr lang="en-US" sz="2000" dirty="0"/>
          </a:p>
          <a:p>
            <a:pPr fontAlgn="base"/>
            <a:r>
              <a:rPr lang="en-US" sz="2000" dirty="0" smtClean="0"/>
              <a:t>The </a:t>
            </a:r>
            <a:r>
              <a:rPr lang="en-US" sz="2000" dirty="0"/>
              <a:t>following example shows how to specify a delimiter for sequential merging of files</a:t>
            </a:r>
            <a:r>
              <a:rPr lang="en-US" sz="2000" dirty="0" smtClean="0"/>
              <a:t>:</a:t>
            </a:r>
          </a:p>
          <a:p>
            <a:pPr fontAlgn="base"/>
            <a:endParaRPr lang="en-US" sz="2000" dirty="0"/>
          </a:p>
          <a:p>
            <a:r>
              <a:rPr lang="en-US" sz="2000" b="1" dirty="0" smtClean="0"/>
              <a:t>$ paste -s -d ":" number state capital</a:t>
            </a:r>
            <a:r>
              <a:rPr lang="en-US" sz="2000" dirty="0" smtClean="0"/>
              <a:t> </a:t>
            </a:r>
          </a:p>
          <a:p>
            <a:endParaRPr lang="en-US" sz="2000" dirty="0"/>
          </a:p>
          <a:p>
            <a:r>
              <a:rPr lang="en-US" sz="2000" dirty="0" smtClean="0"/>
              <a:t>1:2:3:4:5 </a:t>
            </a:r>
          </a:p>
          <a:p>
            <a:r>
              <a:rPr lang="en-US" sz="2000" dirty="0" smtClean="0"/>
              <a:t>Arunachal </a:t>
            </a:r>
            <a:r>
              <a:rPr lang="en-US" sz="2000" dirty="0" err="1" smtClean="0"/>
              <a:t>Pradesh:Assam:Andhra</a:t>
            </a:r>
            <a:r>
              <a:rPr lang="en-US" sz="2000" dirty="0" smtClean="0"/>
              <a:t> </a:t>
            </a:r>
            <a:r>
              <a:rPr lang="en-US" sz="2000" dirty="0" err="1" smtClean="0"/>
              <a:t>Pradesh:Bihar:Chhattisgrah</a:t>
            </a:r>
            <a:r>
              <a:rPr lang="en-US" sz="2000" dirty="0" smtClean="0"/>
              <a:t> </a:t>
            </a:r>
          </a:p>
          <a:p>
            <a:r>
              <a:rPr lang="en-US" sz="2000" dirty="0" err="1" smtClean="0"/>
              <a:t>Itanagar:Dispur:Hyderabad:Patna:Raipur</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DFB68B7-80D0-4884-96EA-EE5F6831CE25}" type="slidenum">
              <a:rPr lang="en-IN" sz="1200" b="0" strike="noStrike" spc="-1">
                <a:solidFill>
                  <a:srgbClr val="8B8B8B"/>
                </a:solidFill>
                <a:latin typeface="Arial"/>
                <a:ea typeface="DejaVu Sans"/>
              </a:rPr>
              <a:pPr algn="r">
                <a:lnSpc>
                  <a:spcPct val="100000"/>
                </a:lnSpc>
              </a:pPr>
              <a:t>7</a:t>
            </a:fld>
            <a:endParaRPr lang="en-IN" sz="1200" b="0" strike="noStrike" spc="-1">
              <a:latin typeface="Arial"/>
            </a:endParaRPr>
          </a:p>
        </p:txBody>
      </p:sp>
      <p:sp>
        <p:nvSpPr>
          <p:cNvPr id="224"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225" name="CustomShape 3"/>
          <p:cNvSpPr/>
          <p:nvPr/>
        </p:nvSpPr>
        <p:spPr>
          <a:xfrm>
            <a:off x="0" y="914400"/>
            <a:ext cx="8838360" cy="6262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EXAMPLE: </a:t>
            </a:r>
            <a:endParaRPr lang="en-IN" sz="1800" b="0" strike="noStrike" spc="-1">
              <a:latin typeface="Arial"/>
            </a:endParaRPr>
          </a:p>
          <a:p>
            <a:pPr marL="457200" indent="-456480">
              <a:lnSpc>
                <a:spcPct val="150000"/>
              </a:lnSpc>
              <a:buClr>
                <a:srgbClr val="000000"/>
              </a:buClr>
              <a:buFont typeface="StarSymbol"/>
              <a:buAutoNum type="arabicPeriod"/>
            </a:pPr>
            <a:r>
              <a:rPr lang="en-IN" sz="1800" b="0" strike="noStrike" spc="-1">
                <a:solidFill>
                  <a:srgbClr val="000000"/>
                </a:solidFill>
                <a:latin typeface="Lucida Bright"/>
                <a:ea typeface="DejaVu Sans"/>
              </a:rPr>
              <a:t>To Rename / Move a file: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mv file1.txt file2.txt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This command renames file1.txt as file2.txt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2. To move a directory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mv hscripts tmp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In the above line mv command moves all the files, directories and sub-directories from hscripts folder/directory to tmp directory if the tmp directory already exists. If there is no tmp directory it rename's the hscripts directory as tmp directory.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3. To Move multiple files/More files into another directory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mv file1.txt tmp/file2.txt newdir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This command moves the files file1.txt from the current directory and file2.txt from the tmp folder/directory to newdir. </a:t>
            </a:r>
            <a:endParaRPr lang="en-IN" sz="1800" b="0" strike="noStrike" spc="-1">
              <a:latin typeface="Arial"/>
            </a:endParaRPr>
          </a:p>
          <a:p>
            <a:pPr>
              <a:lnSpc>
                <a:spcPct val="150000"/>
              </a:lnSpc>
            </a:pPr>
            <a:endParaRPr lang="en-IN" sz="1800" b="0" strike="noStrike" spc="-1">
              <a:latin typeface="Arial"/>
            </a:endParaRPr>
          </a:p>
        </p:txBody>
      </p:sp>
      <p:sp>
        <p:nvSpPr>
          <p:cNvPr id="226" name="CustomShape 4"/>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Commands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lstStyle/>
          <a:p>
            <a:pPr marL="343080" indent="-342360">
              <a:lnSpc>
                <a:spcPct val="100000"/>
              </a:lnSpc>
            </a:pPr>
            <a:r>
              <a:rPr lang="en-IN" sz="2000" b="1" strike="noStrike" spc="-1" dirty="0" smtClean="0">
                <a:solidFill>
                  <a:srgbClr val="000000"/>
                </a:solidFill>
                <a:latin typeface="Arial"/>
                <a:ea typeface="DejaVu Sans"/>
              </a:rPr>
              <a:t>sort COMMAND:</a:t>
            </a:r>
            <a:endParaRPr lang="en-IN" sz="2000" b="0" strike="noStrike" spc="-1" dirty="0" smtClean="0">
              <a:latin typeface="Arial"/>
            </a:endParaRPr>
          </a:p>
          <a:p>
            <a:pPr marL="343080" indent="-342360">
              <a:lnSpc>
                <a:spcPct val="100000"/>
              </a:lnSpc>
              <a:buFont typeface="Wingdings" pitchFamily="2" charset="2"/>
              <a:buChar char="Ø"/>
            </a:pPr>
            <a:r>
              <a:rPr lang="en-IN" sz="1800" b="0" strike="noStrike" spc="-1" dirty="0" smtClean="0">
                <a:solidFill>
                  <a:srgbClr val="000000"/>
                </a:solidFill>
                <a:latin typeface="Arial"/>
                <a:ea typeface="DejaVu Sans"/>
              </a:rPr>
              <a:t>sort command is used to sort the lines in a text file.</a:t>
            </a:r>
          </a:p>
          <a:p>
            <a:pPr marL="343080" indent="-342360">
              <a:buFont typeface="Wingdings" pitchFamily="2" charset="2"/>
              <a:buChar char="Ø"/>
            </a:pPr>
            <a:r>
              <a:rPr lang="en-US" dirty="0"/>
              <a:t>SORT command sorts the contents of a text file, line by line.</a:t>
            </a:r>
          </a:p>
          <a:p>
            <a:pPr marL="343080" indent="-342360">
              <a:buFont typeface="Wingdings" pitchFamily="2" charset="2"/>
              <a:buChar char="Ø"/>
            </a:pPr>
            <a:r>
              <a:rPr lang="en-US" dirty="0"/>
              <a:t>The sort command is a command line utility for sorting lines of text files. It supports sorting alphabetically, in reverse order, by number, by month and can also remove duplicates.</a:t>
            </a:r>
          </a:p>
          <a:p>
            <a:pPr marL="343080" indent="-342360">
              <a:lnSpc>
                <a:spcPct val="100000"/>
              </a:lnSpc>
            </a:pPr>
            <a:endParaRPr lang="en-IN" sz="1800" b="0" strike="noStrike" spc="-1" dirty="0" smtClean="0">
              <a:solidFill>
                <a:srgbClr val="000000"/>
              </a:solidFill>
              <a:latin typeface="Arial"/>
              <a:ea typeface="DejaVu Sans"/>
            </a:endParaRPr>
          </a:p>
          <a:p>
            <a:pPr marL="343080" indent="-342360">
              <a:lnSpc>
                <a:spcPct val="100000"/>
              </a:lnSpc>
            </a:pPr>
            <a:endParaRPr lang="en-IN" sz="1800" b="0" strike="noStrike" spc="-1" dirty="0" smtClean="0">
              <a:solidFill>
                <a:srgbClr val="000000"/>
              </a:solidFill>
              <a:latin typeface="Arial"/>
              <a:ea typeface="DejaVu Sans"/>
            </a:endParaRPr>
          </a:p>
          <a:p>
            <a:pPr marL="343080" indent="-342360">
              <a:lnSpc>
                <a:spcPct val="100000"/>
              </a:lnSpc>
            </a:pPr>
            <a:endParaRPr lang="en-IN" sz="1800" b="0" strike="noStrike" spc="-1" dirty="0" smtClean="0">
              <a:latin typeface="Arial"/>
            </a:endParaRPr>
          </a:p>
          <a:p>
            <a:pPr marL="343080" indent="-342360">
              <a:lnSpc>
                <a:spcPct val="100000"/>
              </a:lnSpc>
            </a:pPr>
            <a:r>
              <a:rPr lang="en-IN" sz="1800" b="1" strike="noStrike" spc="-1" dirty="0" smtClean="0">
                <a:solidFill>
                  <a:srgbClr val="FF0000"/>
                </a:solidFill>
                <a:latin typeface="Arial"/>
                <a:ea typeface="DejaVu Sans"/>
              </a:rPr>
              <a:t>SYNTAX:</a:t>
            </a:r>
            <a:endParaRPr lang="en-IN" sz="1800" b="0" strike="noStrike" spc="-1" dirty="0" smtClean="0">
              <a:solidFill>
                <a:srgbClr val="FF0000"/>
              </a:solidFill>
              <a:latin typeface="Arial"/>
            </a:endParaRPr>
          </a:p>
          <a:p>
            <a:pPr marL="343080" indent="-342360">
              <a:lnSpc>
                <a:spcPct val="100000"/>
              </a:lnSpc>
            </a:pPr>
            <a:r>
              <a:rPr lang="en-IN" sz="1800" b="0" strike="noStrike" spc="-1" dirty="0" smtClean="0">
                <a:solidFill>
                  <a:srgbClr val="FF0000"/>
                </a:solidFill>
                <a:latin typeface="Arial"/>
                <a:ea typeface="DejaVu Sans"/>
              </a:rPr>
              <a:t>Sort  [options] filename</a:t>
            </a:r>
          </a:p>
          <a:p>
            <a:pPr marL="343080" indent="-342360">
              <a:lnSpc>
                <a:spcPct val="100000"/>
              </a:lnSpc>
            </a:pPr>
            <a:endParaRPr lang="en-IN" sz="1800" b="0" strike="noStrike" spc="-1" dirty="0" smtClean="0">
              <a:latin typeface="Arial"/>
            </a:endParaRPr>
          </a:p>
          <a:p>
            <a:pPr marL="343080" indent="-342360">
              <a:lnSpc>
                <a:spcPct val="100000"/>
              </a:lnSpc>
            </a:pPr>
            <a:r>
              <a:rPr lang="en-IN" sz="1800" b="1" strike="noStrike" spc="-1" dirty="0" smtClean="0">
                <a:solidFill>
                  <a:srgbClr val="000000"/>
                </a:solidFill>
                <a:latin typeface="Arial"/>
                <a:ea typeface="DejaVu Sans"/>
              </a:rPr>
              <a:t>OPTIONS: </a:t>
            </a:r>
            <a:endParaRPr lang="en-IN" sz="1800" b="0" strike="noStrike" spc="-1" dirty="0" smtClean="0">
              <a:latin typeface="Arial"/>
            </a:endParaRPr>
          </a:p>
          <a:p>
            <a:pPr marL="343080" indent="-342360">
              <a:lnSpc>
                <a:spcPct val="100000"/>
              </a:lnSpc>
            </a:pPr>
            <a:r>
              <a:rPr lang="en-IN" sz="1800" b="0" strike="noStrike" spc="-1" dirty="0" smtClean="0">
                <a:solidFill>
                  <a:srgbClr val="000000"/>
                </a:solidFill>
                <a:latin typeface="Arial"/>
                <a:ea typeface="DejaVu Sans"/>
              </a:rPr>
              <a:t>-r 	Sorts in reverse order. 	</a:t>
            </a:r>
            <a:endParaRPr lang="en-IN" sz="1800" b="0" strike="noStrike" spc="-1" dirty="0" smtClean="0">
              <a:latin typeface="Arial"/>
            </a:endParaRPr>
          </a:p>
          <a:p>
            <a:pPr marL="343080" indent="-342360">
              <a:lnSpc>
                <a:spcPct val="100000"/>
              </a:lnSpc>
            </a:pPr>
            <a:r>
              <a:rPr lang="en-IN" sz="1800" b="0" strike="noStrike" spc="-1" dirty="0" smtClean="0">
                <a:solidFill>
                  <a:srgbClr val="000000"/>
                </a:solidFill>
                <a:latin typeface="Arial"/>
                <a:ea typeface="DejaVu Sans"/>
              </a:rPr>
              <a:t>-u 	If line is duplicated display only once. 	</a:t>
            </a:r>
            <a:endParaRPr lang="en-IN" sz="1800" b="0" strike="noStrike" spc="-1" dirty="0" smtClean="0">
              <a:latin typeface="Arial"/>
            </a:endParaRPr>
          </a:p>
          <a:p>
            <a:pPr marL="343080" indent="-342360">
              <a:lnSpc>
                <a:spcPct val="100000"/>
              </a:lnSpc>
            </a:pPr>
            <a:r>
              <a:rPr lang="en-IN" sz="1800" b="0" strike="noStrike" spc="-1" dirty="0" smtClean="0">
                <a:solidFill>
                  <a:srgbClr val="000000"/>
                </a:solidFill>
                <a:latin typeface="Arial"/>
                <a:ea typeface="DejaVu Sans"/>
              </a:rPr>
              <a:t>-o filename 	Sends sorted output to a file. 	</a:t>
            </a:r>
            <a:endParaRPr lang="en-IN" sz="1800" b="0" strike="noStrike" spc="-1" dirty="0" smtClean="0">
              <a:latin typeface="Arial"/>
            </a:endParaRP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6172200"/>
          </a:xfrm>
        </p:spPr>
        <p:txBody>
          <a:bodyPr anchor="t">
            <a:normAutofit/>
          </a:bodyPr>
          <a:lstStyle/>
          <a:p>
            <a:r>
              <a:rPr lang="en-US" dirty="0" smtClean="0"/>
              <a:t>$ cat &gt; file.txt </a:t>
            </a:r>
          </a:p>
          <a:p>
            <a:r>
              <a:rPr lang="en-US" dirty="0" err="1" smtClean="0"/>
              <a:t>abhishek</a:t>
            </a:r>
            <a:r>
              <a:rPr lang="en-US" dirty="0" smtClean="0"/>
              <a:t> </a:t>
            </a:r>
          </a:p>
          <a:p>
            <a:r>
              <a:rPr lang="en-US" dirty="0" err="1" smtClean="0"/>
              <a:t>chitransh</a:t>
            </a:r>
            <a:r>
              <a:rPr lang="en-US" dirty="0" smtClean="0"/>
              <a:t> </a:t>
            </a:r>
          </a:p>
          <a:p>
            <a:r>
              <a:rPr lang="en-US" dirty="0" err="1" smtClean="0"/>
              <a:t>satish</a:t>
            </a:r>
            <a:r>
              <a:rPr lang="en-US" dirty="0" smtClean="0"/>
              <a:t> </a:t>
            </a:r>
          </a:p>
          <a:p>
            <a:r>
              <a:rPr lang="en-US" dirty="0" err="1" smtClean="0"/>
              <a:t>Rajan</a:t>
            </a:r>
            <a:endParaRPr lang="en-US" dirty="0" smtClean="0"/>
          </a:p>
          <a:p>
            <a:r>
              <a:rPr lang="en-US" dirty="0" smtClean="0"/>
              <a:t> </a:t>
            </a:r>
            <a:r>
              <a:rPr lang="en-US" dirty="0" err="1" smtClean="0"/>
              <a:t>naveen</a:t>
            </a:r>
            <a:endParaRPr lang="en-US" dirty="0" smtClean="0"/>
          </a:p>
          <a:p>
            <a:r>
              <a:rPr lang="en-US" dirty="0" smtClean="0"/>
              <a:t> </a:t>
            </a:r>
            <a:r>
              <a:rPr lang="en-US" dirty="0" err="1" smtClean="0"/>
              <a:t>divyam</a:t>
            </a:r>
            <a:endParaRPr lang="en-US" dirty="0" smtClean="0"/>
          </a:p>
          <a:p>
            <a:r>
              <a:rPr lang="en-US" dirty="0" smtClean="0"/>
              <a:t> harsh</a:t>
            </a:r>
          </a:p>
          <a:p>
            <a:endParaRPr lang="en-US" dirty="0" smtClean="0"/>
          </a:p>
          <a:p>
            <a:r>
              <a:rPr lang="en-US" dirty="0" smtClean="0"/>
              <a:t>$ sort file.txt </a:t>
            </a:r>
          </a:p>
          <a:p>
            <a:endParaRPr lang="en-US" dirty="0" smtClean="0"/>
          </a:p>
          <a:p>
            <a:r>
              <a:rPr lang="en-US" dirty="0" smtClean="0"/>
              <a:t>Output : </a:t>
            </a:r>
          </a:p>
          <a:p>
            <a:r>
              <a:rPr lang="en-US" dirty="0" err="1" smtClean="0"/>
              <a:t>abhishek</a:t>
            </a:r>
            <a:r>
              <a:rPr lang="en-US" dirty="0" smtClean="0"/>
              <a:t> </a:t>
            </a:r>
          </a:p>
          <a:p>
            <a:r>
              <a:rPr lang="en-US" dirty="0" err="1" smtClean="0"/>
              <a:t>chitransh</a:t>
            </a:r>
            <a:r>
              <a:rPr lang="en-US" dirty="0" smtClean="0"/>
              <a:t> </a:t>
            </a:r>
          </a:p>
          <a:p>
            <a:r>
              <a:rPr lang="en-US" dirty="0" err="1" smtClean="0"/>
              <a:t>divyam</a:t>
            </a:r>
            <a:r>
              <a:rPr lang="en-US" dirty="0" smtClean="0"/>
              <a:t> </a:t>
            </a:r>
          </a:p>
          <a:p>
            <a:r>
              <a:rPr lang="en-US" dirty="0" smtClean="0"/>
              <a:t>harsh </a:t>
            </a:r>
          </a:p>
          <a:p>
            <a:r>
              <a:rPr lang="en-US" dirty="0" err="1" smtClean="0"/>
              <a:t>naveen</a:t>
            </a:r>
            <a:r>
              <a:rPr lang="en-US" dirty="0" smtClean="0"/>
              <a:t> </a:t>
            </a:r>
          </a:p>
          <a:p>
            <a:r>
              <a:rPr lang="en-US" dirty="0" err="1" smtClean="0"/>
              <a:t>rajan</a:t>
            </a:r>
            <a:r>
              <a:rPr lang="en-US" dirty="0" smtClean="0"/>
              <a:t> </a:t>
            </a:r>
          </a:p>
          <a:p>
            <a:r>
              <a:rPr lang="en-US" dirty="0" err="1" smtClean="0"/>
              <a:t>satish</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943600"/>
          </a:xfrm>
        </p:spPr>
        <p:txBody>
          <a:bodyPr anchor="t"/>
          <a:lstStyle/>
          <a:p>
            <a:pPr fontAlgn="base"/>
            <a:r>
              <a:rPr lang="en-US" b="1" dirty="0"/>
              <a:t>Sort function with mix file i.e. uppercase and lower case : </a:t>
            </a:r>
            <a:r>
              <a:rPr lang="en-US" dirty="0"/>
              <a:t>When we have a mix file with both uppercase and lowercase letters </a:t>
            </a:r>
            <a:r>
              <a:rPr lang="en-US" dirty="0" smtClean="0"/>
              <a:t>then </a:t>
            </a:r>
            <a:r>
              <a:rPr lang="en-US" dirty="0"/>
              <a:t>first the lower case letters would be sorted following with the upper case letters .</a:t>
            </a:r>
            <a:br>
              <a:rPr lang="en-US" dirty="0"/>
            </a:br>
            <a:r>
              <a:rPr lang="en-US" dirty="0"/>
              <a:t>Example</a:t>
            </a:r>
            <a:r>
              <a:rPr lang="en-US" dirty="0" smtClean="0"/>
              <a:t>:</a:t>
            </a:r>
          </a:p>
          <a:p>
            <a:pPr fontAlgn="base"/>
            <a:r>
              <a:rPr lang="en-US" dirty="0" smtClean="0"/>
              <a:t>Create </a:t>
            </a:r>
            <a:r>
              <a:rPr lang="en-US" dirty="0"/>
              <a:t>a file </a:t>
            </a:r>
            <a:r>
              <a:rPr lang="en-US" dirty="0" smtClean="0"/>
              <a:t>mix.txt</a:t>
            </a:r>
          </a:p>
          <a:p>
            <a:endParaRPr lang="en-US" dirty="0"/>
          </a:p>
          <a:p>
            <a:r>
              <a:rPr lang="en-US" dirty="0" smtClean="0"/>
              <a:t>$ cat &gt; mix.txt </a:t>
            </a:r>
          </a:p>
          <a:p>
            <a:r>
              <a:rPr lang="en-US" dirty="0" err="1" smtClean="0"/>
              <a:t>abc</a:t>
            </a:r>
            <a:r>
              <a:rPr lang="en-US" dirty="0" smtClean="0"/>
              <a:t> </a:t>
            </a:r>
          </a:p>
          <a:p>
            <a:r>
              <a:rPr lang="en-US" dirty="0" smtClean="0"/>
              <a:t>apple </a:t>
            </a:r>
          </a:p>
          <a:p>
            <a:r>
              <a:rPr lang="en-US" dirty="0" smtClean="0"/>
              <a:t>BALL</a:t>
            </a:r>
          </a:p>
          <a:p>
            <a:r>
              <a:rPr lang="en-US" dirty="0" err="1" smtClean="0"/>
              <a:t>Abc</a:t>
            </a:r>
            <a:r>
              <a:rPr lang="en-US" dirty="0" smtClean="0"/>
              <a:t> </a:t>
            </a:r>
          </a:p>
          <a:p>
            <a:r>
              <a:rPr lang="en-US" dirty="0" smtClean="0"/>
              <a:t>Bat</a:t>
            </a:r>
          </a:p>
          <a:p>
            <a:endParaRPr lang="en-US" dirty="0"/>
          </a:p>
          <a:p>
            <a:r>
              <a:rPr lang="en-US" dirty="0" smtClean="0"/>
              <a:t>$ sort mix.txt </a:t>
            </a:r>
          </a:p>
          <a:p>
            <a:r>
              <a:rPr lang="en-US" dirty="0" err="1" smtClean="0"/>
              <a:t>abc</a:t>
            </a:r>
            <a:r>
              <a:rPr lang="en-US" dirty="0" smtClean="0"/>
              <a:t> </a:t>
            </a:r>
          </a:p>
          <a:p>
            <a:r>
              <a:rPr lang="en-US" dirty="0" err="1" smtClean="0"/>
              <a:t>Abc</a:t>
            </a:r>
            <a:endParaRPr lang="en-US" dirty="0" smtClean="0"/>
          </a:p>
          <a:p>
            <a:r>
              <a:rPr lang="en-US" dirty="0" smtClean="0"/>
              <a:t> apple </a:t>
            </a:r>
          </a:p>
          <a:p>
            <a:r>
              <a:rPr lang="en-US" dirty="0" smtClean="0"/>
              <a:t>Bat</a:t>
            </a:r>
          </a:p>
          <a:p>
            <a:r>
              <a:rPr lang="en-US" dirty="0" smtClean="0"/>
              <a:t> BALL</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p:nvPr>
        </p:nvSpPr>
        <p:spPr>
          <a:xfrm>
            <a:off x="457200" y="228600"/>
            <a:ext cx="8229600" cy="6400800"/>
          </a:xfrm>
        </p:spPr>
        <p:txBody>
          <a:bodyPr anchor="t">
            <a:normAutofit/>
          </a:bodyPr>
          <a:lstStyle/>
          <a:p>
            <a:r>
              <a:rPr lang="en-US" b="1" dirty="0"/>
              <a:t>-o Option :</a:t>
            </a:r>
            <a:r>
              <a:rPr lang="en-US" dirty="0"/>
              <a:t> Unix also provides us with special facilities like if you want to write the </a:t>
            </a:r>
            <a:r>
              <a:rPr lang="en-US" b="1" dirty="0"/>
              <a:t>output to a new file</a:t>
            </a:r>
            <a:r>
              <a:rPr lang="en-US" dirty="0"/>
              <a:t>, output.txt, redirects the output like this or you can also use the built-in sort option -o, which allows you to specify an output file.</a:t>
            </a:r>
            <a:r>
              <a:rPr lang="en-US" dirty="0" smtClean="0"/>
              <a:t/>
            </a:r>
            <a:br>
              <a:rPr lang="en-US" dirty="0" smtClean="0"/>
            </a:br>
            <a:r>
              <a:rPr lang="en-US" dirty="0"/>
              <a:t>Using the -o option is functionally the same as redirecting the output to a file.</a:t>
            </a:r>
            <a:r>
              <a:rPr lang="en-US" dirty="0" smtClean="0"/>
              <a:t/>
            </a:r>
            <a:br>
              <a:rPr lang="en-US" dirty="0" smtClean="0"/>
            </a:br>
            <a:endParaRPr lang="en-US" dirty="0" smtClean="0"/>
          </a:p>
          <a:p>
            <a:endParaRPr lang="en-US" dirty="0"/>
          </a:p>
          <a:p>
            <a:r>
              <a:rPr lang="en-US" b="1" dirty="0"/>
              <a:t>Syntax </a:t>
            </a:r>
            <a:r>
              <a:rPr lang="en-US" b="1" dirty="0" smtClean="0"/>
              <a:t>:</a:t>
            </a:r>
          </a:p>
          <a:p>
            <a:r>
              <a:rPr lang="en-US" b="1" dirty="0" smtClean="0"/>
              <a:t>$ </a:t>
            </a:r>
            <a:r>
              <a:rPr lang="en-US" b="1" dirty="0"/>
              <a:t>sort inputfile.txt &gt; filename.txt </a:t>
            </a:r>
            <a:endParaRPr lang="en-US" b="1" dirty="0" smtClean="0"/>
          </a:p>
          <a:p>
            <a:r>
              <a:rPr lang="en-US" b="1" dirty="0" smtClean="0"/>
              <a:t>$ </a:t>
            </a:r>
            <a:r>
              <a:rPr lang="en-US" b="1" dirty="0"/>
              <a:t>sort -o filename.txt </a:t>
            </a:r>
            <a:r>
              <a:rPr lang="en-US" b="1" dirty="0" smtClean="0"/>
              <a:t>inputfile.txt</a:t>
            </a:r>
          </a:p>
          <a:p>
            <a:endParaRPr lang="en-US" b="1" dirty="0"/>
          </a:p>
          <a:p>
            <a:r>
              <a:rPr lang="en-US" b="1" dirty="0" smtClean="0"/>
              <a:t>Ex: </a:t>
            </a:r>
          </a:p>
          <a:p>
            <a:r>
              <a:rPr lang="en-US" dirty="0" smtClean="0"/>
              <a:t>$ sort file.txt &gt; output.txt </a:t>
            </a:r>
          </a:p>
          <a:p>
            <a:r>
              <a:rPr lang="en-US" dirty="0" smtClean="0"/>
              <a:t>$ sort -o output.txt file.txt </a:t>
            </a:r>
          </a:p>
          <a:p>
            <a:r>
              <a:rPr lang="en-US" dirty="0" smtClean="0"/>
              <a:t>$ cat output.txt </a:t>
            </a:r>
          </a:p>
          <a:p>
            <a:r>
              <a:rPr lang="en-US" dirty="0" err="1" smtClean="0"/>
              <a:t>abhishek</a:t>
            </a:r>
            <a:r>
              <a:rPr lang="en-US" dirty="0" smtClean="0"/>
              <a:t> </a:t>
            </a:r>
          </a:p>
          <a:p>
            <a:r>
              <a:rPr lang="en-US" dirty="0" err="1" smtClean="0"/>
              <a:t>chitransh</a:t>
            </a:r>
            <a:r>
              <a:rPr lang="en-US" dirty="0" smtClean="0"/>
              <a:t> </a:t>
            </a:r>
          </a:p>
          <a:p>
            <a:r>
              <a:rPr lang="en-US" dirty="0" err="1" smtClean="0"/>
              <a:t>Divyam</a:t>
            </a:r>
            <a:endParaRPr lang="en-US" dirty="0" smtClean="0"/>
          </a:p>
          <a:p>
            <a:r>
              <a:rPr lang="en-US" dirty="0" smtClean="0"/>
              <a:t>harsh </a:t>
            </a:r>
          </a:p>
          <a:p>
            <a:r>
              <a:rPr lang="en-US" dirty="0" err="1" smtClean="0"/>
              <a:t>naveen</a:t>
            </a:r>
            <a:r>
              <a:rPr lang="en-US" dirty="0" smtClean="0"/>
              <a:t> </a:t>
            </a:r>
          </a:p>
          <a:p>
            <a:r>
              <a:rPr lang="en-US" dirty="0" err="1" smtClean="0"/>
              <a:t>rajan</a:t>
            </a:r>
            <a:r>
              <a:rPr lang="en-US" dirty="0" smtClean="0"/>
              <a:t> </a:t>
            </a:r>
          </a:p>
          <a:p>
            <a:r>
              <a:rPr lang="en-US" dirty="0" err="1" smtClean="0"/>
              <a:t>satish</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4716729-8C6E-478C-AE46-C866A4D0A2E3}" type="slidenum">
              <a:rPr lang="en-IN" sz="1200" b="0" strike="noStrike" spc="-1">
                <a:solidFill>
                  <a:srgbClr val="8B8B8B"/>
                </a:solidFill>
                <a:latin typeface="Arial"/>
                <a:ea typeface="DejaVu Sans"/>
              </a:rPr>
              <a:pPr algn="r">
                <a:lnSpc>
                  <a:spcPct val="100000"/>
                </a:lnSpc>
              </a:pPr>
              <a:t>74</a:t>
            </a:fld>
            <a:endParaRPr lang="en-IN" sz="1200" b="0" strike="noStrike" spc="-1">
              <a:latin typeface="Arial"/>
            </a:endParaRPr>
          </a:p>
        </p:txBody>
      </p:sp>
      <p:sp>
        <p:nvSpPr>
          <p:cNvPr id="380" name="CustomShape 2"/>
          <p:cNvSpPr/>
          <p:nvPr/>
        </p:nvSpPr>
        <p:spPr>
          <a:xfrm>
            <a:off x="0" y="762120"/>
            <a:ext cx="9143280" cy="4479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pPr>
            <a:r>
              <a:rPr lang="en-IN" sz="2000" b="0" strike="noStrike" spc="-1" dirty="0" smtClean="0">
                <a:solidFill>
                  <a:srgbClr val="000000"/>
                </a:solidFill>
                <a:latin typeface="Lucida Bright"/>
                <a:ea typeface="DejaVu Sans"/>
              </a:rPr>
              <a:t> </a:t>
            </a:r>
            <a:endParaRPr lang="en-IN" sz="2000" b="0" strike="noStrike" spc="-1" dirty="0">
              <a:latin typeface="Arial"/>
            </a:endParaRPr>
          </a:p>
          <a:p>
            <a:pPr marL="343080" indent="-342360">
              <a:lnSpc>
                <a:spcPct val="100000"/>
              </a:lnSpc>
            </a:pPr>
            <a:r>
              <a:rPr lang="en-IN" sz="2000" b="1" strike="noStrike" spc="-1" dirty="0" err="1">
                <a:solidFill>
                  <a:srgbClr val="000000"/>
                </a:solidFill>
                <a:latin typeface="Lucida Bright"/>
                <a:ea typeface="DejaVu Sans"/>
              </a:rPr>
              <a:t>tr</a:t>
            </a:r>
            <a:r>
              <a:rPr lang="en-IN" sz="2000" b="1" strike="noStrike" spc="-1" dirty="0">
                <a:solidFill>
                  <a:srgbClr val="000000"/>
                </a:solidFill>
                <a:latin typeface="Lucida Bright"/>
                <a:ea typeface="DejaVu Sans"/>
              </a:rPr>
              <a:t> COMMAND:</a:t>
            </a:r>
            <a:endParaRPr lang="en-IN" sz="2000" b="0" strike="noStrike" spc="-1" dirty="0">
              <a:latin typeface="Arial"/>
            </a:endParaRPr>
          </a:p>
          <a:p>
            <a:pPr marL="343080" indent="-342360">
              <a:lnSpc>
                <a:spcPct val="100000"/>
              </a:lnSpc>
              <a:buClr>
                <a:srgbClr val="000000"/>
              </a:buClr>
              <a:buFont typeface="Arial"/>
              <a:buChar char="•"/>
            </a:pPr>
            <a:r>
              <a:rPr lang="en-IN" sz="2000" b="0" strike="noStrike" spc="-1" dirty="0" err="1">
                <a:solidFill>
                  <a:srgbClr val="000000"/>
                </a:solidFill>
                <a:latin typeface="Lucida Bright"/>
                <a:ea typeface="DejaVu Sans"/>
              </a:rPr>
              <a:t>tr</a:t>
            </a:r>
            <a:r>
              <a:rPr lang="en-IN" sz="2000" b="0" strike="noStrike" spc="-1" dirty="0">
                <a:solidFill>
                  <a:srgbClr val="000000"/>
                </a:solidFill>
                <a:latin typeface="Lucida Bright"/>
                <a:ea typeface="DejaVu Sans"/>
              </a:rPr>
              <a:t> filter translates specified characters into other characters</a:t>
            </a:r>
            <a:r>
              <a:rPr lang="en-IN" sz="2000" b="0" strike="noStrike" spc="-1" dirty="0" smtClean="0">
                <a:solidFill>
                  <a:srgbClr val="000000"/>
                </a:solidFill>
                <a:latin typeface="Lucida Bright"/>
                <a:ea typeface="DejaVu Sans"/>
              </a:rPr>
              <a:t>.</a:t>
            </a:r>
          </a:p>
          <a:p>
            <a:pPr marL="343080" indent="-342360">
              <a:lnSpc>
                <a:spcPct val="100000"/>
              </a:lnSpc>
              <a:buClr>
                <a:srgbClr val="000000"/>
              </a:buClr>
              <a:buFont typeface="Arial"/>
              <a:buChar char="•"/>
            </a:pPr>
            <a:endParaRPr lang="en-IN" sz="2000" b="0" strike="noStrike" spc="-1" dirty="0">
              <a:latin typeface="Arial"/>
            </a:endParaRPr>
          </a:p>
          <a:p>
            <a:pPr marL="343080" indent="-342360">
              <a:lnSpc>
                <a:spcPct val="100000"/>
              </a:lnSpc>
            </a:pPr>
            <a:r>
              <a:rPr lang="en-IN" sz="2000" b="0" strike="noStrike" spc="-1" dirty="0" smtClean="0">
                <a:solidFill>
                  <a:srgbClr val="000000"/>
                </a:solidFill>
                <a:latin typeface="Lucida Bright"/>
                <a:ea typeface="DejaVu Sans"/>
              </a:rPr>
              <a:t>Syntax:</a:t>
            </a:r>
          </a:p>
          <a:p>
            <a:pPr marL="343080" indent="-342360">
              <a:lnSpc>
                <a:spcPct val="100000"/>
              </a:lnSpc>
            </a:pPr>
            <a:r>
              <a:rPr lang="en-IN" sz="2000" spc="-1" dirty="0" smtClean="0">
                <a:solidFill>
                  <a:srgbClr val="000000"/>
                </a:solidFill>
                <a:latin typeface="Lucida Bright"/>
                <a:ea typeface="DejaVu Sans"/>
              </a:rPr>
              <a:t> </a:t>
            </a:r>
            <a:r>
              <a:rPr lang="en-IN" sz="2000" b="0" strike="noStrike" spc="-1" dirty="0">
                <a:solidFill>
                  <a:srgbClr val="000000"/>
                </a:solidFill>
                <a:latin typeface="Lucida Bright"/>
                <a:ea typeface="DejaVu Sans"/>
              </a:rPr>
              <a:t>	</a:t>
            </a:r>
            <a:r>
              <a:rPr lang="en-IN" sz="2000" b="0" strike="noStrike" spc="-1" dirty="0" err="1" smtClean="0">
                <a:solidFill>
                  <a:srgbClr val="FF0000"/>
                </a:solidFill>
                <a:latin typeface="Lucida Bright"/>
                <a:ea typeface="DejaVu Sans"/>
              </a:rPr>
              <a:t>tr</a:t>
            </a:r>
            <a:r>
              <a:rPr lang="en-IN" sz="2000" b="0" strike="noStrike" spc="-1" dirty="0" smtClean="0">
                <a:solidFill>
                  <a:srgbClr val="FF0000"/>
                </a:solidFill>
                <a:latin typeface="Lucida Bright"/>
                <a:ea typeface="DejaVu Sans"/>
              </a:rPr>
              <a:t> [options] </a:t>
            </a:r>
            <a:r>
              <a:rPr lang="en-IN" sz="2000" b="0" strike="noStrike" spc="-1" dirty="0">
                <a:solidFill>
                  <a:srgbClr val="FF0000"/>
                </a:solidFill>
                <a:latin typeface="Lucida Bright"/>
                <a:ea typeface="DejaVu Sans"/>
              </a:rPr>
              <a:t>string1 </a:t>
            </a:r>
            <a:r>
              <a:rPr lang="en-IN" sz="2000" b="0" strike="noStrike" spc="-1" dirty="0" smtClean="0">
                <a:solidFill>
                  <a:srgbClr val="FF0000"/>
                </a:solidFill>
                <a:latin typeface="Lucida Bright"/>
                <a:ea typeface="DejaVu Sans"/>
              </a:rPr>
              <a:t>string2</a:t>
            </a:r>
          </a:p>
          <a:p>
            <a:pPr marL="343080" indent="-342360">
              <a:lnSpc>
                <a:spcPct val="100000"/>
              </a:lnSpc>
            </a:pPr>
            <a:endParaRPr lang="en-IN" sz="2000" b="0" strike="noStrike" spc="-1" dirty="0" smtClean="0">
              <a:solidFill>
                <a:srgbClr val="FF0000"/>
              </a:solidFill>
              <a:latin typeface="Lucida Bright"/>
              <a:ea typeface="DejaVu Sans"/>
            </a:endParaRPr>
          </a:p>
          <a:p>
            <a:pPr fontAlgn="base"/>
            <a:r>
              <a:rPr lang="en-US" sz="2000" b="1" dirty="0" smtClean="0"/>
              <a:t>Options</a:t>
            </a:r>
            <a:endParaRPr lang="en-US" sz="2000" dirty="0" smtClean="0"/>
          </a:p>
          <a:p>
            <a:pPr fontAlgn="base"/>
            <a:r>
              <a:rPr lang="en-US" sz="2000" dirty="0" smtClean="0"/>
              <a:t>-c : complements the set of characters in </a:t>
            </a:r>
            <a:r>
              <a:rPr lang="en-US" sz="2000" dirty="0" err="1" smtClean="0"/>
              <a:t>string.i.e</a:t>
            </a:r>
            <a:r>
              <a:rPr lang="en-US" sz="2000" dirty="0" smtClean="0"/>
              <a:t>., operations apply to characters not in the given set</a:t>
            </a:r>
            <a:br>
              <a:rPr lang="en-US" sz="2000" dirty="0" smtClean="0"/>
            </a:br>
            <a:r>
              <a:rPr lang="en-US" sz="2000" dirty="0" smtClean="0"/>
              <a:t>-d : delete characters in the first set from the output.</a:t>
            </a:r>
            <a:br>
              <a:rPr lang="en-US" sz="2000" dirty="0" smtClean="0"/>
            </a:br>
            <a:r>
              <a:rPr lang="en-US" sz="2000" dirty="0" smtClean="0"/>
              <a:t>-s : replaces repeated characters listed in the set1 with single occurrence</a:t>
            </a:r>
            <a:br>
              <a:rPr lang="en-US" sz="2000" dirty="0" smtClean="0"/>
            </a:br>
            <a:endParaRPr lang="en-US" sz="2000" dirty="0" smtClean="0"/>
          </a:p>
          <a:p>
            <a:pPr marL="343080" indent="-342360">
              <a:lnSpc>
                <a:spcPct val="100000"/>
              </a:lnSpc>
            </a:pPr>
            <a:endParaRPr lang="en-IN" sz="2000" b="0" strike="noStrike" spc="-1" dirty="0">
              <a:latin typeface="Arial"/>
            </a:endParaRPr>
          </a:p>
          <a:p>
            <a:pPr marL="343080" indent="-342360">
              <a:lnSpc>
                <a:spcPct val="100000"/>
              </a:lnSpc>
              <a:buClr>
                <a:srgbClr val="000000"/>
              </a:buClr>
              <a:buFont typeface="Arial"/>
              <a:buChar char="•"/>
            </a:pPr>
            <a:r>
              <a:rPr lang="en-IN" sz="2000" b="0" strike="noStrike" spc="-1" dirty="0" smtClean="0">
                <a:solidFill>
                  <a:srgbClr val="000000"/>
                </a:solidFill>
                <a:latin typeface="Lucida Bright"/>
                <a:ea typeface="DejaVu Sans"/>
              </a:rPr>
              <a:t>Translates </a:t>
            </a:r>
            <a:r>
              <a:rPr lang="en-IN" sz="2000" b="0" strike="noStrike" spc="-1" dirty="0">
                <a:solidFill>
                  <a:srgbClr val="000000"/>
                </a:solidFill>
                <a:latin typeface="Lucida Bright"/>
                <a:ea typeface="DejaVu Sans"/>
              </a:rPr>
              <a:t>any character read from </a:t>
            </a:r>
            <a:r>
              <a:rPr lang="en-IN" sz="2000" b="0" strike="noStrike" spc="-1" dirty="0" err="1">
                <a:solidFill>
                  <a:srgbClr val="000000"/>
                </a:solidFill>
                <a:latin typeface="Lucida Bright"/>
                <a:ea typeface="DejaVu Sans"/>
              </a:rPr>
              <a:t>stdin</a:t>
            </a:r>
            <a:r>
              <a:rPr lang="en-IN" sz="2000" b="0" strike="noStrike" spc="-1" dirty="0">
                <a:solidFill>
                  <a:srgbClr val="000000"/>
                </a:solidFill>
                <a:latin typeface="Lucida Bright"/>
                <a:ea typeface="DejaVu Sans"/>
              </a:rPr>
              <a:t> that is in string1 into the corresponding character from string2; otherwise the character is simply passed through.</a:t>
            </a:r>
            <a:endParaRPr lang="en-IN" sz="2000" b="0" strike="noStrike" spc="-1" dirty="0">
              <a:latin typeface="Arial"/>
            </a:endParaRPr>
          </a:p>
          <a:p>
            <a:pPr marL="343080" indent="-342360">
              <a:lnSpc>
                <a:spcPct val="100000"/>
              </a:lnSpc>
              <a:buClr>
                <a:srgbClr val="000000"/>
              </a:buClr>
              <a:buFont typeface="Arial"/>
              <a:buChar char="•"/>
            </a:pPr>
            <a:r>
              <a:rPr lang="en-IN" sz="2000" b="0" strike="noStrike" spc="-1" dirty="0" smtClean="0">
                <a:solidFill>
                  <a:srgbClr val="000000"/>
                </a:solidFill>
                <a:latin typeface="Lucida Bright"/>
                <a:ea typeface="DejaVu Sans"/>
              </a:rPr>
              <a:t>string1 </a:t>
            </a:r>
            <a:r>
              <a:rPr lang="en-IN" sz="2000" b="0" strike="noStrike" spc="-1" dirty="0">
                <a:solidFill>
                  <a:srgbClr val="000000"/>
                </a:solidFill>
                <a:latin typeface="Lucida Bright"/>
                <a:ea typeface="DejaVu Sans"/>
              </a:rPr>
              <a:t>and string2 normally have the same number of characters.</a:t>
            </a:r>
            <a:endParaRPr lang="en-IN" sz="2000" b="0" strike="noStrike" spc="-1" dirty="0">
              <a:latin typeface="Arial"/>
            </a:endParaRPr>
          </a:p>
          <a:p>
            <a:pPr marL="343080" indent="-342360">
              <a:lnSpc>
                <a:spcPct val="100000"/>
              </a:lnSpc>
              <a:buClr>
                <a:srgbClr val="000000"/>
              </a:buClr>
              <a:buFont typeface="Arial"/>
              <a:buChar char="•"/>
            </a:pPr>
            <a:r>
              <a:rPr lang="en-IN" sz="2000" b="0" strike="noStrike" spc="-1" dirty="0">
                <a:solidFill>
                  <a:srgbClr val="000000"/>
                </a:solidFill>
                <a:latin typeface="Lucida Bright"/>
                <a:ea typeface="DejaVu Sans"/>
              </a:rPr>
              <a:t> </a:t>
            </a:r>
            <a:r>
              <a:rPr lang="en-IN" sz="2000" b="0" strike="noStrike" spc="-1" dirty="0" err="1">
                <a:solidFill>
                  <a:srgbClr val="000000"/>
                </a:solidFill>
                <a:latin typeface="Lucida Bright"/>
                <a:ea typeface="DejaVu Sans"/>
              </a:rPr>
              <a:t>Eg</a:t>
            </a:r>
            <a:r>
              <a:rPr lang="en-IN" sz="2000" b="0" strike="noStrike" spc="-1" dirty="0">
                <a:solidFill>
                  <a:srgbClr val="000000"/>
                </a:solidFill>
                <a:latin typeface="Lucida Bright"/>
                <a:ea typeface="DejaVu Sans"/>
              </a:rPr>
              <a:t> </a:t>
            </a:r>
            <a:r>
              <a:rPr lang="en-IN" sz="2000" b="0" strike="noStrike" spc="-1" dirty="0" err="1">
                <a:solidFill>
                  <a:srgbClr val="000000"/>
                </a:solidFill>
                <a:latin typeface="Lucida Bright"/>
                <a:ea typeface="DejaVu Sans"/>
              </a:rPr>
              <a:t>tr</a:t>
            </a:r>
            <a:r>
              <a:rPr lang="en-IN" sz="2000" b="0" strike="noStrike" spc="-1" dirty="0">
                <a:solidFill>
                  <a:srgbClr val="000000"/>
                </a:solidFill>
                <a:latin typeface="Lucida Bright"/>
                <a:ea typeface="DejaVu Sans"/>
              </a:rPr>
              <a:t> </a:t>
            </a:r>
            <a:r>
              <a:rPr lang="en-IN" sz="2000" b="0" strike="noStrike" spc="-1" dirty="0" err="1">
                <a:solidFill>
                  <a:srgbClr val="000000"/>
                </a:solidFill>
                <a:latin typeface="Lucida Bright"/>
                <a:ea typeface="DejaVu Sans"/>
              </a:rPr>
              <a:t>abc</a:t>
            </a:r>
            <a:r>
              <a:rPr lang="en-IN" sz="2000" b="0" strike="noStrike" spc="-1" dirty="0">
                <a:solidFill>
                  <a:srgbClr val="000000"/>
                </a:solidFill>
                <a:latin typeface="Lucida Bright"/>
                <a:ea typeface="DejaVu Sans"/>
              </a:rPr>
              <a:t> X5Z</a:t>
            </a:r>
            <a:endParaRPr lang="en-IN" sz="2000" b="0" strike="noStrike" spc="-1" dirty="0">
              <a:latin typeface="Arial"/>
            </a:endParaRPr>
          </a:p>
          <a:p>
            <a:pPr marL="343080" indent="-342360">
              <a:lnSpc>
                <a:spcPct val="100000"/>
              </a:lnSpc>
            </a:pPr>
            <a:r>
              <a:rPr lang="en-IN" sz="2000" b="0" strike="noStrike" spc="-1" dirty="0">
                <a:solidFill>
                  <a:srgbClr val="000000"/>
                </a:solidFill>
                <a:latin typeface="Lucida Bright"/>
                <a:ea typeface="DejaVu Sans"/>
              </a:rPr>
              <a:t>	translates a into X, b into 5 and c into Z.</a:t>
            </a:r>
            <a:endParaRPr lang="en-IN" sz="2000" b="0" strike="noStrike" spc="-1" dirty="0">
              <a:latin typeface="Arial"/>
            </a:endParaRPr>
          </a:p>
        </p:txBody>
      </p:sp>
      <p:sp>
        <p:nvSpPr>
          <p:cNvPr id="381"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4000" b="0" strike="noStrike" spc="-1" dirty="0" smtClean="0">
              <a:solidFill>
                <a:srgbClr val="000000"/>
              </a:solidFill>
              <a:latin typeface="Calibri"/>
              <a:ea typeface="DejaVu Sans"/>
            </a:endParaRPr>
          </a:p>
          <a:p>
            <a:pPr algn="ctr">
              <a:lnSpc>
                <a:spcPct val="100000"/>
              </a:lnSpc>
            </a:pPr>
            <a:r>
              <a:rPr lang="en-IN" sz="4000" b="0" strike="noStrike" spc="-1" dirty="0" smtClean="0">
                <a:solidFill>
                  <a:srgbClr val="000000"/>
                </a:solidFill>
                <a:latin typeface="Calibri"/>
                <a:ea typeface="DejaVu Sans"/>
              </a:rPr>
              <a:t>Filters </a:t>
            </a:r>
            <a:endParaRPr lang="en-IN" sz="4000" b="0" strike="noStrike" spc="-1" dirty="0">
              <a:latin typeface="Arial"/>
            </a:endParaRPr>
          </a:p>
          <a:p>
            <a:pPr algn="ctr">
              <a:lnSpc>
                <a:spcPct val="100000"/>
              </a:lnSpc>
            </a:pP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lstStyle/>
          <a:p>
            <a:r>
              <a:rPr lang="en-US" dirty="0" smtClean="0"/>
              <a:t> $ cat  &gt; f1</a:t>
            </a:r>
          </a:p>
          <a:p>
            <a:r>
              <a:rPr lang="en-US" dirty="0" smtClean="0"/>
              <a:t>a</a:t>
            </a:r>
          </a:p>
          <a:p>
            <a:r>
              <a:rPr lang="en-US" dirty="0" smtClean="0"/>
              <a:t>B</a:t>
            </a:r>
          </a:p>
          <a:p>
            <a:r>
              <a:rPr lang="en-US" dirty="0" smtClean="0"/>
              <a:t>C</a:t>
            </a:r>
          </a:p>
          <a:p>
            <a:r>
              <a:rPr lang="en-US" dirty="0" smtClean="0"/>
              <a:t>D</a:t>
            </a:r>
          </a:p>
          <a:p>
            <a:r>
              <a:rPr lang="en-US" dirty="0" smtClean="0"/>
              <a:t>E</a:t>
            </a:r>
          </a:p>
          <a:p>
            <a:r>
              <a:rPr lang="en-US" dirty="0" smtClean="0"/>
              <a:t>F</a:t>
            </a:r>
          </a:p>
          <a:p>
            <a:r>
              <a:rPr lang="en-US" dirty="0" smtClean="0"/>
              <a:t>G</a:t>
            </a:r>
          </a:p>
          <a:p>
            <a:r>
              <a:rPr lang="en-US" dirty="0" smtClean="0"/>
              <a:t>H</a:t>
            </a:r>
          </a:p>
          <a:p>
            <a:r>
              <a:rPr lang="en-US" dirty="0" smtClean="0"/>
              <a:t>i</a:t>
            </a:r>
            <a:endParaRPr lang="en-US" dirty="0"/>
          </a:p>
          <a:p>
            <a:r>
              <a:rPr lang="en-US" b="1" dirty="0" smtClean="0"/>
              <a:t>$ cat f1 | </a:t>
            </a:r>
            <a:r>
              <a:rPr lang="en-US" b="1" dirty="0" err="1" smtClean="0"/>
              <a:t>tr</a:t>
            </a:r>
            <a:r>
              <a:rPr lang="en-US" b="1" dirty="0" smtClean="0"/>
              <a:t>  ‘a-</a:t>
            </a:r>
            <a:r>
              <a:rPr lang="en-US" b="1" dirty="0" err="1" smtClean="0"/>
              <a:t>i</a:t>
            </a:r>
            <a:r>
              <a:rPr lang="en-US" b="1" dirty="0" smtClean="0"/>
              <a:t>’ ‘1-9’</a:t>
            </a:r>
          </a:p>
          <a:p>
            <a:r>
              <a:rPr lang="en-US" b="1" dirty="0" smtClean="0"/>
              <a:t>o/p:  </a:t>
            </a:r>
          </a:p>
          <a:p>
            <a:endParaRPr lang="en-US" dirty="0"/>
          </a:p>
          <a:p>
            <a:r>
              <a:rPr lang="en-US" b="1" dirty="0" smtClean="0"/>
              <a:t>$ echo “ welcome to </a:t>
            </a:r>
            <a:r>
              <a:rPr lang="en-US" b="1" dirty="0" err="1" smtClean="0"/>
              <a:t>linux</a:t>
            </a:r>
            <a:r>
              <a:rPr lang="en-US" b="1" dirty="0" smtClean="0"/>
              <a:t>” | </a:t>
            </a:r>
            <a:r>
              <a:rPr lang="en-US" b="1" dirty="0" err="1" smtClean="0"/>
              <a:t>tr</a:t>
            </a:r>
            <a:r>
              <a:rPr lang="en-US" b="1" dirty="0" smtClean="0"/>
              <a:t> ‘w’ ‘x’  </a:t>
            </a:r>
          </a:p>
          <a:p>
            <a:endParaRPr lang="en-US" dirty="0" smtClean="0"/>
          </a:p>
          <a:p>
            <a:r>
              <a:rPr lang="en-US" dirty="0" smtClean="0"/>
              <a:t>o/p :</a:t>
            </a:r>
          </a:p>
          <a:p>
            <a:r>
              <a:rPr lang="en-US" dirty="0" smtClean="0"/>
              <a:t>   </a:t>
            </a:r>
            <a:r>
              <a:rPr lang="en-US" dirty="0" err="1" smtClean="0"/>
              <a:t>xelcome</a:t>
            </a:r>
            <a:r>
              <a:rPr lang="en-US" dirty="0" smtClean="0"/>
              <a:t> to </a:t>
            </a:r>
            <a:r>
              <a:rPr lang="en-US" dirty="0" err="1" smtClean="0"/>
              <a:t>linux</a:t>
            </a:r>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6248400"/>
          </a:xfrm>
        </p:spPr>
        <p:txBody>
          <a:bodyPr anchor="t"/>
          <a:lstStyle/>
          <a:p>
            <a:pPr>
              <a:buFont typeface="Wingdings" pitchFamily="2" charset="2"/>
              <a:buChar char="q"/>
            </a:pPr>
            <a:r>
              <a:rPr lang="en-US" b="1" dirty="0"/>
              <a:t>How to convert lower case to upper </a:t>
            </a:r>
            <a:r>
              <a:rPr lang="en-US" b="1" dirty="0" smtClean="0"/>
              <a:t>case</a:t>
            </a:r>
          </a:p>
          <a:p>
            <a:pPr>
              <a:buFont typeface="Wingdings" pitchFamily="2" charset="2"/>
              <a:buChar char="q"/>
            </a:pPr>
            <a:endParaRPr lang="en-US" b="1" dirty="0"/>
          </a:p>
          <a:p>
            <a:r>
              <a:rPr lang="en-US" b="1" dirty="0" smtClean="0"/>
              <a:t>$ cat &gt; sort123</a:t>
            </a:r>
          </a:p>
          <a:p>
            <a:r>
              <a:rPr lang="en-US" dirty="0" smtClean="0"/>
              <a:t>WELCOME TO  </a:t>
            </a:r>
          </a:p>
          <a:p>
            <a:r>
              <a:rPr lang="en-US" dirty="0"/>
              <a:t> </a:t>
            </a:r>
            <a:r>
              <a:rPr lang="en-US" dirty="0" smtClean="0"/>
              <a:t>    </a:t>
            </a:r>
            <a:r>
              <a:rPr lang="en-US" dirty="0" err="1" smtClean="0"/>
              <a:t>linux</a:t>
            </a:r>
            <a:r>
              <a:rPr lang="en-US" dirty="0" smtClean="0"/>
              <a:t> programming </a:t>
            </a:r>
          </a:p>
          <a:p>
            <a:endParaRPr lang="en-US" b="1" dirty="0"/>
          </a:p>
          <a:p>
            <a:r>
              <a:rPr lang="en-US" b="1" dirty="0" smtClean="0"/>
              <a:t>$ </a:t>
            </a:r>
            <a:r>
              <a:rPr lang="pl-PL" b="1" dirty="0" smtClean="0"/>
              <a:t>cat </a:t>
            </a:r>
            <a:r>
              <a:rPr lang="en-US" b="1" dirty="0" smtClean="0"/>
              <a:t> sort123 </a:t>
            </a:r>
            <a:r>
              <a:rPr lang="pl-PL" b="1" dirty="0" smtClean="0"/>
              <a:t> | tr “[a-z]” “[A-Z]”</a:t>
            </a:r>
            <a:endParaRPr lang="en-US" b="1" dirty="0" smtClean="0"/>
          </a:p>
          <a:p>
            <a:r>
              <a:rPr lang="en-US" dirty="0" smtClean="0"/>
              <a:t>WELCOME TO </a:t>
            </a:r>
          </a:p>
          <a:p>
            <a:r>
              <a:rPr lang="en-US" dirty="0"/>
              <a:t> </a:t>
            </a:r>
            <a:r>
              <a:rPr lang="en-US" dirty="0" smtClean="0"/>
              <a:t>   LINUX PROGRAMMING</a:t>
            </a:r>
          </a:p>
          <a:p>
            <a:endParaRPr lang="en-US" b="1" dirty="0"/>
          </a:p>
          <a:p>
            <a:r>
              <a:rPr lang="en-US" dirty="0"/>
              <a:t> </a:t>
            </a:r>
            <a:r>
              <a:rPr lang="en-US" dirty="0" smtClean="0"/>
              <a:t>  (OR)</a:t>
            </a:r>
          </a:p>
          <a:p>
            <a:r>
              <a:rPr lang="en-US" b="1" dirty="0" smtClean="0"/>
              <a:t>$cat SORT123 | </a:t>
            </a:r>
            <a:r>
              <a:rPr lang="en-US" b="1" dirty="0" err="1" smtClean="0"/>
              <a:t>tr</a:t>
            </a:r>
            <a:r>
              <a:rPr lang="en-US" b="1" dirty="0" smtClean="0"/>
              <a:t> “[:lower:]” “[:upper:]”</a:t>
            </a:r>
          </a:p>
          <a:p>
            <a:endParaRPr lang="en-US" b="1" dirty="0"/>
          </a:p>
          <a:p>
            <a:r>
              <a:rPr lang="en-US" b="1" dirty="0" smtClean="0"/>
              <a:t>$ cat SORT123 | </a:t>
            </a:r>
            <a:r>
              <a:rPr lang="en-US" b="1" dirty="0" err="1" smtClean="0"/>
              <a:t>tr</a:t>
            </a:r>
            <a:r>
              <a:rPr lang="en-US" b="1" dirty="0" smtClean="0"/>
              <a:t> “[:lower:]” “[:upper:]” “[:upper:]” “[:lower:]” </a:t>
            </a:r>
          </a:p>
          <a:p>
            <a:endParaRPr lang="en-US" b="1" dirty="0" smtClean="0"/>
          </a:p>
          <a:p>
            <a:endParaRPr lang="en-US" dirty="0" smtClean="0"/>
          </a:p>
          <a:p>
            <a:pPr fontAlgn="base">
              <a:buFont typeface="Wingdings" pitchFamily="2" charset="2"/>
              <a:buChar char="q"/>
            </a:pPr>
            <a:r>
              <a:rPr lang="en-US" b="1" dirty="0"/>
              <a:t>How to translate white-space to </a:t>
            </a:r>
            <a:r>
              <a:rPr lang="en-US" b="1" dirty="0" smtClean="0"/>
              <a:t>tabs</a:t>
            </a:r>
          </a:p>
          <a:p>
            <a:pPr fontAlgn="base"/>
            <a:r>
              <a:rPr lang="en-US" dirty="0"/>
              <a:t/>
            </a:r>
            <a:br>
              <a:rPr lang="en-US" dirty="0"/>
            </a:br>
            <a:r>
              <a:rPr lang="en-US" dirty="0" smtClean="0"/>
              <a:t>$ echo "Welcome To  LIINUX " | </a:t>
            </a:r>
            <a:r>
              <a:rPr lang="en-US" dirty="0" err="1" smtClean="0"/>
              <a:t>tr</a:t>
            </a:r>
            <a:r>
              <a:rPr lang="en-US" dirty="0" smtClean="0"/>
              <a:t> [:space:] '\t</a:t>
            </a:r>
            <a:r>
              <a:rPr lang="en-US" b="1" dirty="0" smtClean="0"/>
              <a: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200800"/>
          </a:xfrm>
        </p:spPr>
        <p:txBody>
          <a:bodyPr anchor="t"/>
          <a:lstStyle/>
          <a:p>
            <a:pPr fontAlgn="base"/>
            <a:r>
              <a:rPr lang="en-US" b="1" dirty="0"/>
              <a:t>How to delete specified characters using -d option</a:t>
            </a:r>
            <a:r>
              <a:rPr lang="en-US" dirty="0"/>
              <a:t/>
            </a:r>
            <a:br>
              <a:rPr lang="en-US" dirty="0"/>
            </a:br>
            <a:r>
              <a:rPr lang="en-US" dirty="0"/>
              <a:t>To delete specific characters use the -d </a:t>
            </a:r>
            <a:r>
              <a:rPr lang="en-US" dirty="0" err="1"/>
              <a:t>option.This</a:t>
            </a:r>
            <a:r>
              <a:rPr lang="en-US" dirty="0"/>
              <a:t> option deletes characters in the first set specified</a:t>
            </a:r>
            <a:r>
              <a:rPr lang="en-US" dirty="0" smtClean="0"/>
              <a:t>.</a:t>
            </a:r>
          </a:p>
          <a:p>
            <a:pPr fontAlgn="base"/>
            <a:endParaRPr lang="en-US" dirty="0"/>
          </a:p>
          <a:p>
            <a:pPr fontAlgn="base"/>
            <a:r>
              <a:rPr lang="en-US" b="1" dirty="0" smtClean="0"/>
              <a:t>$ echo "Welcome To  LINUX" | </a:t>
            </a:r>
            <a:r>
              <a:rPr lang="en-US" b="1" dirty="0" err="1" smtClean="0"/>
              <a:t>tr</a:t>
            </a:r>
            <a:r>
              <a:rPr lang="en-US" b="1" dirty="0" smtClean="0"/>
              <a:t> -d 'w‘</a:t>
            </a:r>
          </a:p>
          <a:p>
            <a:pPr fontAlgn="base"/>
            <a:endParaRPr lang="en-US" b="1" dirty="0"/>
          </a:p>
          <a:p>
            <a:pPr fontAlgn="base"/>
            <a:r>
              <a:rPr lang="en-US" dirty="0" smtClean="0"/>
              <a:t>Output</a:t>
            </a:r>
            <a:r>
              <a:rPr lang="en-US" dirty="0"/>
              <a:t>:</a:t>
            </a:r>
          </a:p>
          <a:p>
            <a:r>
              <a:rPr lang="en-US" dirty="0" err="1" smtClean="0"/>
              <a:t>elcome</a:t>
            </a:r>
            <a:r>
              <a:rPr lang="en-US" dirty="0" smtClean="0"/>
              <a:t> To LINUX</a:t>
            </a:r>
          </a:p>
          <a:p>
            <a:endParaRPr lang="en-US" dirty="0"/>
          </a:p>
          <a:p>
            <a:pPr fontAlgn="base"/>
            <a:r>
              <a:rPr lang="en-US" b="1" dirty="0"/>
              <a:t>To remove all the digits from the string, </a:t>
            </a:r>
            <a:r>
              <a:rPr lang="en-US" b="1" dirty="0" smtClean="0"/>
              <a:t>use</a:t>
            </a:r>
            <a:endParaRPr lang="en-US" dirty="0" smtClean="0"/>
          </a:p>
          <a:p>
            <a:pPr fontAlgn="base"/>
            <a:endParaRPr lang="en-US" b="1" dirty="0"/>
          </a:p>
          <a:p>
            <a:pPr fontAlgn="base"/>
            <a:r>
              <a:rPr lang="en-US" b="1" dirty="0" smtClean="0"/>
              <a:t>$ echo "my ID is 73535" | </a:t>
            </a:r>
            <a:r>
              <a:rPr lang="en-US" b="1" dirty="0" err="1" smtClean="0"/>
              <a:t>tr</a:t>
            </a:r>
            <a:r>
              <a:rPr lang="en-US" b="1" dirty="0" smtClean="0"/>
              <a:t> -d [:digit:]</a:t>
            </a:r>
          </a:p>
          <a:p>
            <a:pPr fontAlgn="base"/>
            <a:endParaRPr lang="en-US" b="1" dirty="0"/>
          </a:p>
          <a:p>
            <a:pPr fontAlgn="base"/>
            <a:r>
              <a:rPr lang="en-US" dirty="0" smtClean="0"/>
              <a:t>Output</a:t>
            </a:r>
            <a:r>
              <a:rPr lang="en-US" dirty="0"/>
              <a:t>:</a:t>
            </a:r>
          </a:p>
          <a:p>
            <a:r>
              <a:rPr lang="en-US" dirty="0" smtClean="0"/>
              <a:t>my ID is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200800"/>
          </a:xfrm>
        </p:spPr>
        <p:txBody>
          <a:bodyPr anchor="t">
            <a:normAutofit/>
          </a:bodyPr>
          <a:lstStyle/>
          <a:p>
            <a:pPr fontAlgn="base">
              <a:buFont typeface="Wingdings" pitchFamily="2" charset="2"/>
              <a:buChar char="q"/>
            </a:pPr>
            <a:r>
              <a:rPr lang="en-US" sz="2000" b="1" dirty="0" smtClean="0"/>
              <a:t>  How </a:t>
            </a:r>
            <a:r>
              <a:rPr lang="en-US" sz="2000" b="1" dirty="0"/>
              <a:t>to complement the sets using -c </a:t>
            </a:r>
            <a:r>
              <a:rPr lang="en-US" sz="2000" b="1" dirty="0" smtClean="0"/>
              <a:t>option</a:t>
            </a:r>
          </a:p>
          <a:p>
            <a:pPr fontAlgn="base"/>
            <a:r>
              <a:rPr lang="en-US" sz="2000" dirty="0"/>
              <a:t/>
            </a:r>
            <a:br>
              <a:rPr lang="en-US" sz="2000" dirty="0"/>
            </a:br>
            <a:r>
              <a:rPr lang="en-US" sz="2000" dirty="0"/>
              <a:t>You can complement the SET1 using -c option. For example, to remove all characters except digits, you can use the following</a:t>
            </a:r>
            <a:r>
              <a:rPr lang="en-US" sz="2000" dirty="0" smtClean="0"/>
              <a:t>.</a:t>
            </a:r>
          </a:p>
          <a:p>
            <a:pPr fontAlgn="base"/>
            <a:endParaRPr lang="en-US" sz="2000" dirty="0"/>
          </a:p>
          <a:p>
            <a:pPr fontAlgn="base"/>
            <a:r>
              <a:rPr lang="en-US" sz="2000" b="1" dirty="0" smtClean="0"/>
              <a:t>$ echo "my ID is 73535" | </a:t>
            </a:r>
            <a:r>
              <a:rPr lang="en-US" sz="2000" b="1" dirty="0" err="1" smtClean="0"/>
              <a:t>tr</a:t>
            </a:r>
            <a:r>
              <a:rPr lang="en-US" sz="2000" b="1" dirty="0" smtClean="0"/>
              <a:t> -</a:t>
            </a:r>
            <a:r>
              <a:rPr lang="en-US" sz="2000" b="1" dirty="0" err="1" smtClean="0"/>
              <a:t>cd</a:t>
            </a:r>
            <a:r>
              <a:rPr lang="en-US" sz="2000" b="1" dirty="0" smtClean="0"/>
              <a:t> [:digit:]</a:t>
            </a:r>
          </a:p>
          <a:p>
            <a:pPr fontAlgn="base"/>
            <a:endParaRPr lang="en-US" sz="2000" b="1" dirty="0"/>
          </a:p>
          <a:p>
            <a:pPr fontAlgn="base"/>
            <a:r>
              <a:rPr lang="en-US" sz="2000" dirty="0" smtClean="0"/>
              <a:t>Output</a:t>
            </a:r>
            <a:r>
              <a:rPr lang="en-US" sz="2000" dirty="0"/>
              <a:t>:</a:t>
            </a:r>
          </a:p>
          <a:p>
            <a:r>
              <a:rPr lang="en-US" sz="2000" dirty="0" smtClean="0"/>
              <a:t>73535</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lstStyle/>
          <a:p>
            <a:r>
              <a:rPr lang="en-US" dirty="0" smtClean="0"/>
              <a:t> -</a:t>
            </a:r>
            <a:r>
              <a:rPr lang="en-US" b="1" dirty="0" smtClean="0"/>
              <a:t>s (option ) </a:t>
            </a:r>
            <a:r>
              <a:rPr lang="en-US" dirty="0" smtClean="0"/>
              <a:t>: : Replaces repeated characters listed in the set1 with single occurrence </a:t>
            </a:r>
          </a:p>
          <a:p>
            <a:endParaRPr lang="en-US" dirty="0"/>
          </a:p>
          <a:p>
            <a:r>
              <a:rPr lang="en-US" dirty="0" smtClean="0"/>
              <a:t>$ cat &gt; f2</a:t>
            </a:r>
          </a:p>
          <a:p>
            <a:r>
              <a:rPr lang="en-US" dirty="0"/>
              <a:t> </a:t>
            </a:r>
            <a:r>
              <a:rPr lang="en-US" dirty="0" smtClean="0"/>
              <a:t>welcome to </a:t>
            </a:r>
            <a:r>
              <a:rPr lang="en-US" dirty="0" err="1" smtClean="0"/>
              <a:t>linux</a:t>
            </a:r>
            <a:r>
              <a:rPr lang="en-US" dirty="0" smtClean="0"/>
              <a:t>     programming</a:t>
            </a:r>
          </a:p>
          <a:p>
            <a:r>
              <a:rPr lang="en-US" dirty="0" smtClean="0"/>
              <a:t>Linux     programming is interesting </a:t>
            </a:r>
          </a:p>
          <a:p>
            <a:r>
              <a:rPr lang="en-US" dirty="0" smtClean="0"/>
              <a:t>Linux is an     operation </a:t>
            </a:r>
            <a:r>
              <a:rPr lang="en-US" dirty="0" err="1" smtClean="0"/>
              <a:t>syster</a:t>
            </a:r>
            <a:endParaRPr lang="en-US" dirty="0" smtClean="0"/>
          </a:p>
          <a:p>
            <a:endParaRPr lang="en-US" dirty="0"/>
          </a:p>
          <a:p>
            <a:r>
              <a:rPr lang="en-US" b="1" dirty="0" smtClean="0"/>
              <a:t>$ cat f2 |  </a:t>
            </a:r>
            <a:r>
              <a:rPr lang="en-US" b="1" dirty="0" err="1" smtClean="0"/>
              <a:t>tr</a:t>
            </a:r>
            <a:r>
              <a:rPr lang="en-US" b="1" dirty="0" smtClean="0"/>
              <a:t> –s [+m]</a:t>
            </a:r>
          </a:p>
          <a:p>
            <a:endParaRPr lang="en-US" b="1" dirty="0"/>
          </a:p>
          <a:p>
            <a:r>
              <a:rPr lang="en-US" b="1" dirty="0" smtClean="0"/>
              <a:t>o/p:  </a:t>
            </a:r>
          </a:p>
          <a:p>
            <a:endParaRPr lang="en-US" b="1" dirty="0"/>
          </a:p>
          <a:p>
            <a:pPr>
              <a:buFont typeface="Wingdings" pitchFamily="2" charset="2"/>
              <a:buChar char="q"/>
            </a:pPr>
            <a:r>
              <a:rPr lang="en-US" b="1" dirty="0" smtClean="0"/>
              <a:t> </a:t>
            </a:r>
            <a:r>
              <a:rPr lang="en-US" b="1" dirty="0"/>
              <a:t>How to squeeze multiple blank spaces to a single blank space</a:t>
            </a:r>
          </a:p>
          <a:p>
            <a:endParaRPr lang="en-US" b="1" dirty="0" smtClean="0"/>
          </a:p>
          <a:p>
            <a:r>
              <a:rPr lang="en-US" b="1" dirty="0" smtClean="0"/>
              <a:t>$ cat f2 | </a:t>
            </a:r>
            <a:r>
              <a:rPr lang="en-US" b="1" dirty="0" err="1" smtClean="0"/>
              <a:t>tr</a:t>
            </a:r>
            <a:r>
              <a:rPr lang="en-US" b="1" dirty="0" smtClean="0"/>
              <a:t> –s ‘[:blank:] ‘</a:t>
            </a:r>
          </a:p>
          <a:p>
            <a:r>
              <a:rPr lang="en-US" b="1" dirty="0" smtClean="0"/>
              <a:t>o/p:  </a:t>
            </a:r>
          </a:p>
          <a:p>
            <a:endParaRPr lang="en-US" b="1" dirty="0" smtClean="0"/>
          </a:p>
          <a:p>
            <a:pPr>
              <a:buFont typeface="Wingdings" pitchFamily="2" charset="2"/>
              <a:buChar char="q"/>
            </a:pPr>
            <a:endParaRPr lang="en-US" b="1" dirty="0" smtClean="0"/>
          </a:p>
          <a:p>
            <a:endParaRPr lang="en-US" dirty="0" smtClean="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Line 1"/>
          <p:cNvSpPr/>
          <p:nvPr/>
        </p:nvSpPr>
        <p:spPr>
          <a:xfrm flipH="1">
            <a:off x="2895480" y="3809880"/>
            <a:ext cx="1440" cy="457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8" name="Line 2"/>
          <p:cNvSpPr/>
          <p:nvPr/>
        </p:nvSpPr>
        <p:spPr>
          <a:xfrm flipH="1">
            <a:off x="6399000" y="4421160"/>
            <a:ext cx="3240" cy="2286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File Handling Utilities </a:t>
            </a:r>
            <a:endParaRPr lang="en-IN" sz="4000" b="0" strike="noStrike" spc="-1">
              <a:latin typeface="Arial"/>
            </a:endParaRPr>
          </a:p>
        </p:txBody>
      </p:sp>
      <p:sp>
        <p:nvSpPr>
          <p:cNvPr id="230" name="CustomShape 4"/>
          <p:cNvSpPr/>
          <p:nvPr/>
        </p:nvSpPr>
        <p:spPr>
          <a:xfrm>
            <a:off x="304920" y="914400"/>
            <a:ext cx="8609760" cy="612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r>
              <a:rPr lang="en-IN" sz="1800" b="0" strike="noStrike" spc="-1">
                <a:solidFill>
                  <a:srgbClr val="FF0000"/>
                </a:solidFill>
                <a:latin typeface="Lucida Bright"/>
                <a:ea typeface="DejaVu Sans"/>
              </a:rPr>
              <a:t>3) Editing files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Unix operating system  allows the user to edit a file, with the help of vi   editor. The user can append the data, update the existing data by using    different commands of vi editor.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r>
              <a:rPr lang="en-IN" sz="1800" b="1" strike="noStrike" spc="-1">
                <a:solidFill>
                  <a:srgbClr val="FF0000"/>
                </a:solidFill>
                <a:latin typeface="Lucida Bright"/>
                <a:ea typeface="DejaVu Sans"/>
              </a:rPr>
              <a:t>old file</a:t>
            </a:r>
            <a:r>
              <a:rPr lang="en-IN" sz="1800" b="0" strike="noStrike" spc="-1">
                <a:solidFill>
                  <a:srgbClr val="FF0000"/>
                </a:solidFill>
                <a:latin typeface="Lucida Bright"/>
                <a:ea typeface="DejaVu Sans"/>
              </a:rPr>
              <a:t>:$ vi f1.txt   (edit the file)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kljdf jfd</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Kjgf jhkfg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000000"/>
                </a:solidFill>
                <a:latin typeface="Lucida Bright"/>
                <a:ea typeface="DejaVu Sans"/>
              </a:rPr>
              <a:t>Newfile:</a:t>
            </a:r>
            <a:r>
              <a:rPr lang="en-IN" sz="1800" b="0" strike="noStrike" spc="-1">
                <a:solidFill>
                  <a:srgbClr val="000000"/>
                </a:solidFill>
                <a:latin typeface="Lucida Bright"/>
                <a:ea typeface="DejaVu Sans"/>
              </a:rPr>
              <a:t>$ cat f1.txt  (appending new line)</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kljdf jfd</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Kjgf jhkfg</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Hipo;iopte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a:t>
            </a:r>
            <a:endParaRPr lang="en-IN" sz="1800" b="0" strike="noStrike" spc="-1">
              <a:latin typeface="Arial"/>
            </a:endParaRPr>
          </a:p>
        </p:txBody>
      </p:sp>
      <p:sp>
        <p:nvSpPr>
          <p:cNvPr id="231"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0DE2623-4219-45AE-AFC2-457D3B986A71}" type="slidenum">
              <a:rPr lang="en-IN" sz="1200" b="0" strike="noStrike" spc="-1">
                <a:solidFill>
                  <a:srgbClr val="8B8B8B"/>
                </a:solidFill>
                <a:latin typeface="Arial"/>
                <a:ea typeface="DejaVu Sans"/>
              </a:rPr>
              <a:pPr algn="r">
                <a:lnSpc>
                  <a:spcPct val="100000"/>
                </a:lnSpc>
              </a:pPr>
              <a:t>8</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0" y="838080"/>
            <a:ext cx="9143280" cy="6399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dirty="0" err="1">
                <a:solidFill>
                  <a:srgbClr val="000000"/>
                </a:solidFill>
                <a:latin typeface="Lucida Bright"/>
                <a:ea typeface="DejaVu Sans"/>
              </a:rPr>
              <a:t>uniq</a:t>
            </a:r>
            <a:r>
              <a:rPr lang="en-IN" sz="1800" b="1" strike="noStrike" spc="-1" dirty="0">
                <a:solidFill>
                  <a:srgbClr val="000000"/>
                </a:solidFill>
                <a:latin typeface="Lucida Bright"/>
                <a:ea typeface="DejaVu Sans"/>
              </a:rPr>
              <a:t> COMMAND:</a:t>
            </a:r>
            <a:endParaRPr lang="en-IN" sz="1800" b="0" strike="noStrike" spc="-1" dirty="0">
              <a:latin typeface="Arial"/>
            </a:endParaRPr>
          </a:p>
          <a:p>
            <a:pPr marL="216000" indent="-215640">
              <a:lnSpc>
                <a:spcPct val="100000"/>
              </a:lnSpc>
              <a:buClr>
                <a:srgbClr val="000000"/>
              </a:buClr>
              <a:buFont typeface="Arial"/>
              <a:buChar char="•"/>
            </a:pPr>
            <a:r>
              <a:rPr lang="en-IN" sz="1800" b="0" strike="noStrike" spc="-1" dirty="0" err="1">
                <a:solidFill>
                  <a:srgbClr val="000000"/>
                </a:solidFill>
                <a:latin typeface="Lucida Bright"/>
                <a:ea typeface="DejaVu Sans"/>
              </a:rPr>
              <a:t>uniq</a:t>
            </a:r>
            <a:r>
              <a:rPr lang="en-IN" sz="1800" b="0" strike="noStrike" spc="-1" dirty="0">
                <a:solidFill>
                  <a:srgbClr val="000000"/>
                </a:solidFill>
                <a:latin typeface="Lucida Bright"/>
                <a:ea typeface="DejaVu Sans"/>
              </a:rPr>
              <a:t> assumes lines of ASCII file are sorted and deals with unique lines depending on the option given.</a:t>
            </a:r>
            <a:endParaRPr lang="en-IN" sz="1800" b="0" strike="noStrike" spc="-1" dirty="0">
              <a:latin typeface="Arial"/>
            </a:endParaRPr>
          </a:p>
          <a:p>
            <a:pPr marL="216000" indent="-215640">
              <a:lnSpc>
                <a:spcPct val="100000"/>
              </a:lnSpc>
              <a:buClr>
                <a:srgbClr val="000000"/>
              </a:buClr>
              <a:buFont typeface="Arial"/>
              <a:buChar char="•"/>
            </a:pPr>
            <a:r>
              <a:rPr lang="en-IN" sz="1800" b="0" strike="noStrike" spc="-1" dirty="0">
                <a:solidFill>
                  <a:srgbClr val="000000"/>
                </a:solidFill>
                <a:latin typeface="Lucida Bright"/>
                <a:ea typeface="DejaVu Sans"/>
              </a:rPr>
              <a:t> No option, one copy of each unique line is printed to </a:t>
            </a:r>
            <a:r>
              <a:rPr lang="en-IN" sz="1800" b="0" strike="noStrike" spc="-1" dirty="0" err="1">
                <a:solidFill>
                  <a:srgbClr val="000000"/>
                </a:solidFill>
                <a:latin typeface="Lucida Bright"/>
                <a:ea typeface="DejaVu Sans"/>
              </a:rPr>
              <a:t>stdout</a:t>
            </a:r>
            <a:r>
              <a:rPr lang="en-IN" sz="1800" b="0" strike="noStrike" spc="-1" dirty="0">
                <a:solidFill>
                  <a:srgbClr val="000000"/>
                </a:solidFill>
                <a:latin typeface="Lucida Bright"/>
                <a:ea typeface="DejaVu Sans"/>
              </a:rPr>
              <a:t>. Duplicated lines are discarded.</a:t>
            </a:r>
            <a:endParaRPr lang="en-IN" sz="1800" b="0" strike="noStrike" spc="-1" dirty="0">
              <a:latin typeface="Arial"/>
            </a:endParaRPr>
          </a:p>
          <a:p>
            <a:pPr marL="216000" indent="-215640">
              <a:lnSpc>
                <a:spcPct val="100000"/>
              </a:lnSpc>
              <a:buClr>
                <a:srgbClr val="000000"/>
              </a:buClr>
            </a:pPr>
            <a:r>
              <a:rPr lang="en-IN" sz="1800" b="0" strike="noStrike" spc="-1" dirty="0" err="1" smtClean="0">
                <a:solidFill>
                  <a:srgbClr val="000000"/>
                </a:solidFill>
                <a:latin typeface="Lucida Bright"/>
                <a:ea typeface="DejaVu Sans"/>
              </a:rPr>
              <a:t>Eg</a:t>
            </a:r>
            <a:r>
              <a:rPr lang="en-IN" sz="1800" b="0" strike="noStrike" spc="-1" dirty="0" smtClean="0">
                <a:solidFill>
                  <a:srgbClr val="000000"/>
                </a:solidFill>
                <a:latin typeface="Lucida Bright"/>
                <a:ea typeface="DejaVu Sans"/>
              </a:rPr>
              <a:t>     </a:t>
            </a:r>
            <a:r>
              <a:rPr lang="en-IN" sz="1800" b="0" strike="noStrike" spc="-1" dirty="0" smtClean="0">
                <a:solidFill>
                  <a:srgbClr val="FF0000"/>
                </a:solidFill>
                <a:latin typeface="Lucida Bright"/>
                <a:ea typeface="DejaVu Sans"/>
              </a:rPr>
              <a:t>$ </a:t>
            </a:r>
            <a:r>
              <a:rPr lang="en-IN" sz="1800" b="0" strike="noStrike" spc="-1" dirty="0" err="1">
                <a:solidFill>
                  <a:srgbClr val="FF0000"/>
                </a:solidFill>
                <a:latin typeface="Lucida Bright"/>
                <a:ea typeface="DejaVu Sans"/>
              </a:rPr>
              <a:t>uniq</a:t>
            </a:r>
            <a:r>
              <a:rPr lang="en-IN" sz="1800" b="0" strike="noStrike" spc="-1" dirty="0">
                <a:solidFill>
                  <a:srgbClr val="FF0000"/>
                </a:solidFill>
                <a:latin typeface="Lucida Bright"/>
                <a:ea typeface="DejaVu Sans"/>
              </a:rPr>
              <a:t> </a:t>
            </a:r>
            <a:r>
              <a:rPr lang="en-IN" sz="1800" b="0" strike="noStrike" spc="-1" dirty="0" err="1">
                <a:solidFill>
                  <a:srgbClr val="FF0000"/>
                </a:solidFill>
                <a:latin typeface="Lucida Bright"/>
                <a:ea typeface="DejaVu Sans"/>
              </a:rPr>
              <a:t>dups</a:t>
            </a:r>
            <a:endParaRPr lang="en-IN" sz="1800" b="0" strike="noStrike" spc="-1" dirty="0">
              <a:solidFill>
                <a:srgbClr val="FF0000"/>
              </a:solidFill>
              <a:latin typeface="Arial"/>
            </a:endParaRPr>
          </a:p>
          <a:p>
            <a:pPr>
              <a:lnSpc>
                <a:spcPct val="100000"/>
              </a:lnSpc>
            </a:pPr>
            <a:r>
              <a:rPr lang="en-IN" sz="1800" b="0" strike="noStrike" spc="-1" dirty="0" err="1">
                <a:solidFill>
                  <a:srgbClr val="000000"/>
                </a:solidFill>
                <a:latin typeface="Lucida Bright"/>
                <a:ea typeface="DejaVu Sans"/>
              </a:rPr>
              <a:t>dups</a:t>
            </a:r>
            <a:r>
              <a:rPr lang="en-IN" sz="1800" b="0" strike="noStrike" spc="-1" dirty="0">
                <a:solidFill>
                  <a:srgbClr val="000000"/>
                </a:solidFill>
                <a:latin typeface="Lucida Bright"/>
                <a:ea typeface="DejaVu Sans"/>
              </a:rPr>
              <a:t>: 	default output:</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A	 </a:t>
            </a:r>
            <a:r>
              <a:rPr lang="en-IN" sz="1800" b="0" strike="noStrike" spc="-1" dirty="0" err="1">
                <a:solidFill>
                  <a:srgbClr val="000000"/>
                </a:solidFill>
                <a:latin typeface="Lucida Bright"/>
                <a:ea typeface="DejaVu Sans"/>
              </a:rPr>
              <a:t>a</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b 	</a:t>
            </a:r>
            <a:r>
              <a:rPr lang="en-IN" sz="1800" b="0" strike="noStrike" spc="-1" dirty="0" err="1">
                <a:solidFill>
                  <a:srgbClr val="000000"/>
                </a:solidFill>
                <a:latin typeface="Lucida Bright"/>
                <a:ea typeface="DejaVu Sans"/>
              </a:rPr>
              <a:t>b</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b 	c</a:t>
            </a:r>
            <a:endParaRPr lang="en-IN" sz="1800" b="0" strike="noStrike" spc="-1" dirty="0">
              <a:latin typeface="Arial"/>
            </a:endParaRPr>
          </a:p>
          <a:p>
            <a:pPr>
              <a:lnSpc>
                <a:spcPct val="100000"/>
              </a:lnSpc>
            </a:pPr>
            <a:r>
              <a:rPr lang="en-IN" sz="1800" b="0" strike="noStrike" spc="-1" dirty="0">
                <a:solidFill>
                  <a:srgbClr val="000000"/>
                </a:solidFill>
                <a:latin typeface="Lucida Bright"/>
                <a:ea typeface="DejaVu Sans"/>
              </a:rPr>
              <a:t>c 	</a:t>
            </a:r>
            <a:r>
              <a:rPr lang="en-IN" sz="1800" b="0" strike="noStrike" spc="-1" dirty="0" err="1">
                <a:solidFill>
                  <a:srgbClr val="000000"/>
                </a:solidFill>
                <a:latin typeface="Lucida Bright"/>
                <a:ea typeface="DejaVu Sans"/>
              </a:rPr>
              <a:t>dd</a:t>
            </a:r>
            <a:endParaRPr lang="en-IN" sz="1800" b="0" strike="noStrike" spc="-1" dirty="0">
              <a:latin typeface="Arial"/>
            </a:endParaRPr>
          </a:p>
          <a:p>
            <a:pPr>
              <a:lnSpc>
                <a:spcPct val="100000"/>
              </a:lnSpc>
            </a:pPr>
            <a:r>
              <a:rPr lang="en-IN" sz="1800" b="0" strike="noStrike" spc="-1" dirty="0" err="1">
                <a:solidFill>
                  <a:srgbClr val="000000"/>
                </a:solidFill>
                <a:latin typeface="Lucida Bright"/>
                <a:ea typeface="DejaVu Sans"/>
              </a:rPr>
              <a:t>dd</a:t>
            </a:r>
            <a:r>
              <a:rPr lang="en-IN" sz="1800" b="0" strike="noStrike" spc="-1" dirty="0">
                <a:solidFill>
                  <a:srgbClr val="000000"/>
                </a:solidFill>
                <a:latin typeface="Lucida Bright"/>
                <a:ea typeface="DejaVu Sans"/>
              </a:rPr>
              <a:t> 	</a:t>
            </a:r>
            <a:r>
              <a:rPr lang="en-IN" sz="1800" b="0" strike="noStrike" spc="-1" dirty="0" err="1">
                <a:solidFill>
                  <a:srgbClr val="000000"/>
                </a:solidFill>
                <a:latin typeface="Lucida Bright"/>
                <a:ea typeface="DejaVu Sans"/>
              </a:rPr>
              <a:t>ddd</a:t>
            </a:r>
            <a:endParaRPr lang="en-IN" sz="1800" b="0" strike="noStrike" spc="-1" dirty="0">
              <a:latin typeface="Arial"/>
            </a:endParaRPr>
          </a:p>
          <a:p>
            <a:pPr>
              <a:lnSpc>
                <a:spcPct val="100000"/>
              </a:lnSpc>
            </a:pPr>
            <a:r>
              <a:rPr lang="en-IN" sz="1800" b="0" strike="noStrike" spc="-1" dirty="0" err="1">
                <a:solidFill>
                  <a:srgbClr val="000000"/>
                </a:solidFill>
                <a:latin typeface="Lucida Bright"/>
                <a:ea typeface="DejaVu Sans"/>
              </a:rPr>
              <a:t>ddd</a:t>
            </a:r>
            <a:endParaRPr lang="en-IN" sz="1800" b="0" strike="noStrike" spc="-1" dirty="0">
              <a:latin typeface="Arial"/>
            </a:endParaRPr>
          </a:p>
          <a:p>
            <a:pPr>
              <a:lnSpc>
                <a:spcPct val="100000"/>
              </a:lnSpc>
            </a:pPr>
            <a:r>
              <a:rPr lang="en-IN" sz="1800" b="0" strike="noStrike" spc="-1" dirty="0" err="1">
                <a:solidFill>
                  <a:srgbClr val="000000"/>
                </a:solidFill>
                <a:latin typeface="Lucida Bright"/>
                <a:ea typeface="DejaVu Sans"/>
              </a:rPr>
              <a:t>ddd</a:t>
            </a:r>
            <a:endParaRPr lang="en-IN" sz="1800" b="0" strike="noStrike" spc="-1" dirty="0">
              <a:latin typeface="Arial"/>
            </a:endParaRPr>
          </a:p>
          <a:p>
            <a:pPr>
              <a:lnSpc>
                <a:spcPct val="100000"/>
              </a:lnSpc>
            </a:pPr>
            <a:r>
              <a:rPr lang="en-IN" sz="1800" b="0" strike="noStrike" spc="-1" dirty="0" err="1" smtClean="0">
                <a:solidFill>
                  <a:srgbClr val="000000"/>
                </a:solidFill>
                <a:latin typeface="Lucida Bright"/>
                <a:ea typeface="DejaVu Sans"/>
              </a:rPr>
              <a:t>Ddd</a:t>
            </a:r>
            <a:endParaRPr lang="en-IN" sz="1800" b="0" strike="noStrike" spc="-1" dirty="0" smtClean="0">
              <a:solidFill>
                <a:srgbClr val="000000"/>
              </a:solidFill>
              <a:latin typeface="Lucida Bright"/>
              <a:ea typeface="DejaVu Sans"/>
            </a:endParaRPr>
          </a:p>
          <a:p>
            <a:pPr>
              <a:lnSpc>
                <a:spcPct val="100000"/>
              </a:lnSpc>
            </a:pPr>
            <a:endParaRPr lang="en-IN" sz="1800" b="0" strike="noStrike" spc="-1" dirty="0">
              <a:latin typeface="Arial"/>
            </a:endParaRPr>
          </a:p>
          <a:p>
            <a:pPr marL="216000" indent="-215640">
              <a:lnSpc>
                <a:spcPct val="100000"/>
              </a:lnSpc>
              <a:buClr>
                <a:srgbClr val="000000"/>
              </a:buClr>
              <a:buFont typeface="Arial"/>
              <a:buChar char="•"/>
            </a:pPr>
            <a:r>
              <a:rPr lang="en-IN" sz="2000" b="0" strike="noStrike" spc="-1" dirty="0">
                <a:solidFill>
                  <a:srgbClr val="FF0000"/>
                </a:solidFill>
                <a:latin typeface="Arial"/>
                <a:ea typeface="DejaVu Sans"/>
              </a:rPr>
              <a:t> -u option prints only those lines that have no duplicates</a:t>
            </a:r>
            <a:r>
              <a:rPr lang="en-IN" sz="2000" b="0" strike="noStrike" spc="-1" dirty="0" smtClean="0">
                <a:solidFill>
                  <a:srgbClr val="FF0000"/>
                </a:solidFill>
                <a:latin typeface="Arial"/>
                <a:ea typeface="DejaVu Sans"/>
              </a:rPr>
              <a:t>.</a:t>
            </a:r>
            <a:endParaRPr lang="en-IN" sz="2000" spc="-1" dirty="0">
              <a:solidFill>
                <a:srgbClr val="FF0000"/>
              </a:solidFill>
              <a:latin typeface="Arial"/>
              <a:ea typeface="DejaVu Sans"/>
            </a:endParaRPr>
          </a:p>
          <a:p>
            <a:pPr marL="216000" indent="-215640">
              <a:lnSpc>
                <a:spcPct val="100000"/>
              </a:lnSpc>
              <a:buClr>
                <a:srgbClr val="000000"/>
              </a:buClr>
            </a:pPr>
            <a:r>
              <a:rPr lang="en-IN" sz="1800" b="0" strike="noStrike" spc="-1" dirty="0" smtClean="0">
                <a:solidFill>
                  <a:srgbClr val="000000"/>
                </a:solidFill>
                <a:latin typeface="Arial"/>
                <a:ea typeface="DejaVu Sans"/>
              </a:rPr>
              <a:t> </a:t>
            </a:r>
            <a:r>
              <a:rPr lang="en-IN" sz="1800" b="0" strike="noStrike" spc="-1" dirty="0" err="1">
                <a:solidFill>
                  <a:srgbClr val="000000"/>
                </a:solidFill>
                <a:latin typeface="Arial"/>
                <a:ea typeface="DejaVu Sans"/>
              </a:rPr>
              <a:t>Eg</a:t>
            </a:r>
            <a:r>
              <a:rPr lang="en-IN" sz="1800" b="0" strike="noStrike" spc="-1" dirty="0">
                <a:solidFill>
                  <a:srgbClr val="000000"/>
                </a:solidFill>
                <a:latin typeface="Arial"/>
                <a:ea typeface="DejaVu Sans"/>
              </a:rPr>
              <a:t> </a:t>
            </a:r>
            <a:r>
              <a:rPr lang="en-IN" sz="1800" b="0" strike="noStrike" spc="-1" dirty="0" err="1">
                <a:solidFill>
                  <a:srgbClr val="000000"/>
                </a:solidFill>
                <a:latin typeface="Arial"/>
                <a:ea typeface="DejaVu Sans"/>
              </a:rPr>
              <a:t>uniq</a:t>
            </a:r>
            <a:r>
              <a:rPr lang="en-IN" sz="1800" b="0" strike="noStrike" spc="-1" dirty="0">
                <a:solidFill>
                  <a:srgbClr val="000000"/>
                </a:solidFill>
                <a:latin typeface="Arial"/>
                <a:ea typeface="DejaVu Sans"/>
              </a:rPr>
              <a:t> -u </a:t>
            </a:r>
            <a:r>
              <a:rPr lang="en-IN" sz="1800" b="0" strike="noStrike" spc="-1" dirty="0" err="1">
                <a:solidFill>
                  <a:srgbClr val="000000"/>
                </a:solidFill>
                <a:latin typeface="Arial"/>
                <a:ea typeface="DejaVu Sans"/>
              </a:rPr>
              <a:t>dups</a:t>
            </a:r>
            <a:endParaRPr lang="en-IN" sz="1800" b="0" strike="noStrike" spc="-1" dirty="0">
              <a:latin typeface="Arial"/>
            </a:endParaRPr>
          </a:p>
          <a:p>
            <a:pPr>
              <a:lnSpc>
                <a:spcPct val="100000"/>
              </a:lnSpc>
            </a:pPr>
            <a:r>
              <a:rPr lang="en-IN" sz="1800" b="0" strike="noStrike" spc="-1" dirty="0" err="1">
                <a:solidFill>
                  <a:srgbClr val="000000"/>
                </a:solidFill>
                <a:latin typeface="Arial"/>
                <a:ea typeface="DejaVu Sans"/>
              </a:rPr>
              <a:t>dups</a:t>
            </a:r>
            <a:r>
              <a:rPr lang="en-IN" sz="1800" b="0" strike="noStrike" spc="-1" dirty="0">
                <a:solidFill>
                  <a:srgbClr val="000000"/>
                </a:solidFill>
                <a:latin typeface="Arial"/>
                <a:ea typeface="DejaVu Sans"/>
              </a:rPr>
              <a:t>:	 -u output:</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a	 </a:t>
            </a:r>
            <a:r>
              <a:rPr lang="en-IN" sz="1800" b="0" strike="noStrike" spc="-1" dirty="0" err="1">
                <a:solidFill>
                  <a:srgbClr val="000000"/>
                </a:solidFill>
                <a:latin typeface="Arial"/>
                <a:ea typeface="DejaVu Sans"/>
              </a:rPr>
              <a:t>a</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b	 c</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b 	</a:t>
            </a:r>
            <a:r>
              <a:rPr lang="en-IN" sz="1800" b="0" strike="noStrike" spc="-1" dirty="0" err="1">
                <a:solidFill>
                  <a:srgbClr val="000000"/>
                </a:solidFill>
                <a:latin typeface="Arial"/>
                <a:ea typeface="DejaVu Sans"/>
              </a:rPr>
              <a:t>dd</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a:t>
            </a:r>
            <a:endParaRPr lang="en-IN" sz="1800" b="0" strike="noStrike" spc="-1" dirty="0">
              <a:latin typeface="Arial"/>
            </a:endParaRPr>
          </a:p>
          <a:p>
            <a:pPr>
              <a:lnSpc>
                <a:spcPct val="100000"/>
              </a:lnSpc>
            </a:pPr>
            <a:endParaRPr lang="en-IN" sz="1800" b="0" strike="noStrike" spc="-1" dirty="0">
              <a:latin typeface="Arial"/>
            </a:endParaRPr>
          </a:p>
        </p:txBody>
      </p:sp>
      <p:sp>
        <p:nvSpPr>
          <p:cNvPr id="383" name="CustomShape 2"/>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p:txBody>
      </p:sp>
      <p:sp>
        <p:nvSpPr>
          <p:cNvPr id="38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ADE4186-51DF-4334-BF35-4C83925ED5F1}" type="slidenum">
              <a:rPr lang="en-IN" sz="1200" b="0" strike="noStrike" spc="-1">
                <a:solidFill>
                  <a:srgbClr val="8B8B8B"/>
                </a:solidFill>
                <a:latin typeface="Arial"/>
                <a:ea typeface="DejaVu Sans"/>
              </a:rPr>
              <a:pPr algn="r">
                <a:lnSpc>
                  <a:spcPct val="100000"/>
                </a:lnSpc>
              </a:pPr>
              <a:t>80</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EFB42BF-59D4-4A85-9640-1792B16DDA1B}" type="slidenum">
              <a:rPr lang="en-IN" sz="1200" b="0" strike="noStrike" spc="-1">
                <a:solidFill>
                  <a:srgbClr val="8B8B8B"/>
                </a:solidFill>
                <a:latin typeface="Arial"/>
                <a:ea typeface="DejaVu Sans"/>
              </a:rPr>
              <a:pPr algn="r">
                <a:lnSpc>
                  <a:spcPct val="100000"/>
                </a:lnSpc>
              </a:pPr>
              <a:t>81</a:t>
            </a:fld>
            <a:endParaRPr lang="en-IN" sz="1200" b="0" strike="noStrike" spc="-1">
              <a:latin typeface="Arial"/>
            </a:endParaRPr>
          </a:p>
        </p:txBody>
      </p:sp>
      <p:sp>
        <p:nvSpPr>
          <p:cNvPr id="386"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87" name="CustomShape 3"/>
          <p:cNvSpPr/>
          <p:nvPr/>
        </p:nvSpPr>
        <p:spPr>
          <a:xfrm>
            <a:off x="0" y="762120"/>
            <a:ext cx="9143280" cy="5209920"/>
          </a:xfrm>
          <a:prstGeom prst="rect">
            <a:avLst/>
          </a:prstGeom>
          <a:ln w="9360">
            <a:noFill/>
          </a:ln>
        </p:spPr>
        <p:style>
          <a:lnRef idx="0">
            <a:scrgbClr r="0" g="0" b="0"/>
          </a:lnRef>
          <a:fillRef idx="1001">
            <a:schemeClr val="lt1"/>
          </a:fillRef>
          <a:effectRef idx="0">
            <a:scrgbClr r="0" g="0" b="0"/>
          </a:effectRef>
          <a:fontRef idx="minor"/>
        </p:style>
        <p:txBody>
          <a:bodyPr lIns="90000" tIns="45000" rIns="90000" bIns="45000"/>
          <a:lstStyle/>
          <a:p>
            <a:pPr>
              <a:lnSpc>
                <a:spcPct val="100000"/>
              </a:lnSpc>
            </a:pPr>
            <a:r>
              <a:rPr lang="en-IN" sz="2400" b="0" strike="noStrike" spc="-1" dirty="0">
                <a:solidFill>
                  <a:srgbClr val="000000"/>
                </a:solidFill>
                <a:latin typeface="Times New Roman" pitchFamily="18" charset="0"/>
                <a:ea typeface="DejaVu Sans"/>
                <a:cs typeface="Times New Roman" pitchFamily="18" charset="0"/>
              </a:rPr>
              <a:t> -d option prints only those lines that have duplicates</a:t>
            </a:r>
            <a:r>
              <a:rPr lang="en-IN" sz="2400" b="0" strike="noStrike" spc="-1" dirty="0" smtClean="0">
                <a:solidFill>
                  <a:srgbClr val="000000"/>
                </a:solidFill>
                <a:latin typeface="Times New Roman" pitchFamily="18" charset="0"/>
                <a:ea typeface="DejaVu Sans"/>
                <a:cs typeface="Times New Roman" pitchFamily="18" charset="0"/>
              </a:rPr>
              <a:t>.</a:t>
            </a:r>
          </a:p>
          <a:p>
            <a:pPr>
              <a:lnSpc>
                <a:spcPct val="100000"/>
              </a:lnSpc>
            </a:pP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 </a:t>
            </a:r>
            <a:r>
              <a:rPr lang="en-IN" sz="2400" b="0" strike="noStrike" spc="-1" dirty="0" err="1">
                <a:solidFill>
                  <a:srgbClr val="FF0000"/>
                </a:solidFill>
                <a:latin typeface="Times New Roman" pitchFamily="18" charset="0"/>
                <a:ea typeface="DejaVu Sans"/>
                <a:cs typeface="Times New Roman" pitchFamily="18" charset="0"/>
              </a:rPr>
              <a:t>Eg</a:t>
            </a:r>
            <a:r>
              <a:rPr lang="en-IN" sz="2400" b="0" strike="noStrike" spc="-1" dirty="0">
                <a:solidFill>
                  <a:srgbClr val="FF0000"/>
                </a:solidFill>
                <a:latin typeface="Times New Roman" pitchFamily="18" charset="0"/>
                <a:ea typeface="DejaVu Sans"/>
                <a:cs typeface="Times New Roman" pitchFamily="18" charset="0"/>
              </a:rPr>
              <a:t> </a:t>
            </a:r>
            <a:r>
              <a:rPr lang="en-IN" sz="2400" b="0" strike="noStrike" spc="-1" dirty="0" err="1">
                <a:solidFill>
                  <a:srgbClr val="FF0000"/>
                </a:solidFill>
                <a:latin typeface="Times New Roman" pitchFamily="18" charset="0"/>
                <a:ea typeface="DejaVu Sans"/>
                <a:cs typeface="Times New Roman" pitchFamily="18" charset="0"/>
              </a:rPr>
              <a:t>uniq</a:t>
            </a:r>
            <a:r>
              <a:rPr lang="en-IN" sz="2400" b="0" strike="noStrike" spc="-1" dirty="0">
                <a:solidFill>
                  <a:srgbClr val="FF0000"/>
                </a:solidFill>
                <a:latin typeface="Times New Roman" pitchFamily="18" charset="0"/>
                <a:ea typeface="DejaVu Sans"/>
                <a:cs typeface="Times New Roman" pitchFamily="18" charset="0"/>
              </a:rPr>
              <a:t> -d </a:t>
            </a:r>
            <a:r>
              <a:rPr lang="en-IN" sz="2400" b="0" strike="noStrike" spc="-1" dirty="0" err="1" smtClean="0">
                <a:solidFill>
                  <a:srgbClr val="FF0000"/>
                </a:solidFill>
                <a:latin typeface="Times New Roman" pitchFamily="18" charset="0"/>
                <a:ea typeface="DejaVu Sans"/>
                <a:cs typeface="Times New Roman" pitchFamily="18" charset="0"/>
              </a:rPr>
              <a:t>dups</a:t>
            </a:r>
            <a:endParaRPr lang="en-IN" sz="2400" spc="-1" dirty="0">
              <a:solidFill>
                <a:srgbClr val="FF0000"/>
              </a:solidFill>
              <a:latin typeface="Times New Roman" pitchFamily="18" charset="0"/>
              <a:ea typeface="DejaVu Sans"/>
              <a:cs typeface="Times New Roman" pitchFamily="18" charset="0"/>
            </a:endParaRPr>
          </a:p>
          <a:p>
            <a:pPr>
              <a:lnSpc>
                <a:spcPct val="100000"/>
              </a:lnSpc>
            </a:pPr>
            <a:endParaRPr lang="en-IN" sz="2400" b="0" strike="noStrike" spc="-1" dirty="0" smtClean="0">
              <a:solidFill>
                <a:srgbClr val="FF0000"/>
              </a:solidFill>
              <a:latin typeface="Times New Roman" pitchFamily="18" charset="0"/>
              <a:ea typeface="DejaVu Sans"/>
              <a:cs typeface="Times New Roman" pitchFamily="18" charset="0"/>
            </a:endParaRPr>
          </a:p>
          <a:p>
            <a:pPr>
              <a:lnSpc>
                <a:spcPct val="100000"/>
              </a:lnSpc>
            </a:pPr>
            <a:r>
              <a:rPr lang="en-IN" sz="2400" b="0" strike="noStrike" spc="-1" dirty="0" smtClean="0">
                <a:solidFill>
                  <a:srgbClr val="000000"/>
                </a:solidFill>
                <a:latin typeface="Times New Roman" pitchFamily="18" charset="0"/>
                <a:ea typeface="DejaVu Sans"/>
                <a:cs typeface="Times New Roman" pitchFamily="18" charset="0"/>
              </a:rPr>
              <a:t>output</a:t>
            </a:r>
            <a:r>
              <a:rPr lang="en-IN" sz="2400" b="0" strike="noStrike" spc="-1" dirty="0">
                <a:solidFill>
                  <a:srgbClr val="000000"/>
                </a:solidFill>
                <a:latin typeface="Times New Roman" pitchFamily="18" charset="0"/>
                <a:ea typeface="DejaVu Sans"/>
                <a:cs typeface="Times New Roman" pitchFamily="18" charset="0"/>
              </a:rPr>
              <a:t>:</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a 	b</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b 	</a:t>
            </a:r>
            <a:r>
              <a:rPr lang="en-IN" sz="2400" b="0" strike="noStrike" spc="-1" dirty="0" err="1">
                <a:solidFill>
                  <a:srgbClr val="000000"/>
                </a:solidFill>
                <a:latin typeface="Times New Roman" pitchFamily="18" charset="0"/>
                <a:ea typeface="DejaVu Sans"/>
                <a:cs typeface="Times New Roman" pitchFamily="18" charset="0"/>
              </a:rPr>
              <a:t>ddd</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b	</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c</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err="1">
                <a:solidFill>
                  <a:srgbClr val="000000"/>
                </a:solidFill>
                <a:latin typeface="Times New Roman" pitchFamily="18" charset="0"/>
                <a:ea typeface="DejaVu Sans"/>
                <a:cs typeface="Times New Roman" pitchFamily="18" charset="0"/>
              </a:rPr>
              <a:t>dd</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err="1">
                <a:solidFill>
                  <a:srgbClr val="000000"/>
                </a:solidFill>
                <a:latin typeface="Times New Roman" pitchFamily="18" charset="0"/>
                <a:ea typeface="DejaVu Sans"/>
                <a:cs typeface="Times New Roman" pitchFamily="18" charset="0"/>
              </a:rPr>
              <a:t>ddd</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err="1">
                <a:solidFill>
                  <a:srgbClr val="000000"/>
                </a:solidFill>
                <a:latin typeface="Times New Roman" pitchFamily="18" charset="0"/>
                <a:ea typeface="DejaVu Sans"/>
                <a:cs typeface="Times New Roman" pitchFamily="18" charset="0"/>
              </a:rPr>
              <a:t>ddd</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err="1">
                <a:solidFill>
                  <a:srgbClr val="000000"/>
                </a:solidFill>
                <a:latin typeface="Times New Roman" pitchFamily="18" charset="0"/>
                <a:ea typeface="DejaVu Sans"/>
                <a:cs typeface="Times New Roman" pitchFamily="18" charset="0"/>
              </a:rPr>
              <a:t>ddd</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 </a:t>
            </a:r>
            <a:r>
              <a:rPr lang="en-IN" sz="2400" b="0" strike="noStrike" spc="-1" dirty="0" err="1">
                <a:solidFill>
                  <a:srgbClr val="000000"/>
                </a:solidFill>
                <a:latin typeface="Times New Roman" pitchFamily="18" charset="0"/>
                <a:ea typeface="DejaVu Sans"/>
                <a:cs typeface="Times New Roman" pitchFamily="18" charset="0"/>
              </a:rPr>
              <a:t>uniq</a:t>
            </a:r>
            <a:r>
              <a:rPr lang="en-IN" sz="2400" b="0" strike="noStrike" spc="-1" dirty="0">
                <a:solidFill>
                  <a:srgbClr val="000000"/>
                </a:solidFill>
                <a:latin typeface="Times New Roman" pitchFamily="18" charset="0"/>
                <a:ea typeface="DejaVu Sans"/>
                <a:cs typeface="Times New Roman" pitchFamily="18" charset="0"/>
              </a:rPr>
              <a:t> runs as filter or as program driving a pipeline.</a:t>
            </a:r>
            <a:endParaRPr lang="en-IN" sz="2400" b="0" strike="noStrike" spc="-1" dirty="0">
              <a:latin typeface="Times New Roman" pitchFamily="18" charset="0"/>
              <a:cs typeface="Times New Roman" pitchFamily="18" charset="0"/>
            </a:endParaRPr>
          </a:p>
          <a:p>
            <a:pPr>
              <a:lnSpc>
                <a:spcPct val="100000"/>
              </a:lnSpc>
            </a:pPr>
            <a:r>
              <a:rPr lang="en-IN" sz="2400" b="0" strike="noStrike" spc="-1" dirty="0">
                <a:solidFill>
                  <a:srgbClr val="000000"/>
                </a:solidFill>
                <a:latin typeface="Times New Roman" pitchFamily="18" charset="0"/>
                <a:ea typeface="DejaVu Sans"/>
                <a:cs typeface="Times New Roman" pitchFamily="18" charset="0"/>
              </a:rPr>
              <a:t> There are options to compare fields and to count duplicated lines.</a:t>
            </a:r>
            <a:endParaRPr lang="en-IN" sz="2400" b="0" strike="noStrike" spc="-1" dirty="0">
              <a:latin typeface="Times New Roman" pitchFamily="18" charset="0"/>
              <a:cs typeface="Times New Roman" pitchFamily="18" charset="0"/>
            </a:endParaRPr>
          </a:p>
        </p:txBody>
      </p:sp>
      <p:sp>
        <p:nvSpPr>
          <p:cNvPr id="388"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7F36957-83D4-417E-A8FB-AD074C030156}" type="slidenum">
              <a:rPr lang="en-IN" sz="1200" b="0" strike="noStrike" spc="-1">
                <a:solidFill>
                  <a:srgbClr val="8B8B8B"/>
                </a:solidFill>
                <a:latin typeface="Arial"/>
                <a:ea typeface="DejaVu Sans"/>
              </a:rPr>
              <a:pPr algn="r">
                <a:lnSpc>
                  <a:spcPct val="100000"/>
                </a:lnSpc>
              </a:pPr>
              <a:t>82</a:t>
            </a:fld>
            <a:endParaRPr lang="en-IN" sz="1200" b="0" strike="noStrike" spc="-1">
              <a:latin typeface="Arial"/>
            </a:endParaRPr>
          </a:p>
        </p:txBody>
      </p:sp>
      <p:sp>
        <p:nvSpPr>
          <p:cNvPr id="390"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1" name="CustomShape 3"/>
          <p:cNvSpPr/>
          <p:nvPr/>
        </p:nvSpPr>
        <p:spPr>
          <a:xfrm>
            <a:off x="0" y="762120"/>
            <a:ext cx="9143280" cy="6673680"/>
          </a:xfrm>
          <a:prstGeom prst="rect">
            <a:avLst/>
          </a:prstGeom>
          <a:ln w="9360">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Wc COMMAND: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purpose of wc command is to count the number of lines,words,characters in a particular file or files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Syntax: $ wc filename </a:t>
            </a:r>
            <a:r>
              <a:rPr lang="en-IN" sz="1800" b="1" strike="noStrike" spc="-1">
                <a:solidFill>
                  <a:srgbClr val="000000"/>
                </a:solidFill>
                <a:latin typeface="Lucida Bright"/>
                <a:ea typeface="DejaVu Sans"/>
              </a:rPr>
              <a:t> </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Example: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wc file1</a:t>
            </a:r>
            <a:endParaRPr lang="en-IN" sz="1800" b="0" strike="noStrike" spc="-1">
              <a:latin typeface="Arial"/>
            </a:endParaRPr>
          </a:p>
          <a:p>
            <a:pPr marL="343080" indent="-342360">
              <a:lnSpc>
                <a:spcPct val="150000"/>
              </a:lnSpc>
              <a:buClr>
                <a:srgbClr val="000000"/>
              </a:buClr>
              <a:buFont typeface="StarSymbol"/>
              <a:buAutoNum type="arabicPlain" startAt="5"/>
            </a:pPr>
            <a:r>
              <a:rPr lang="en-IN" sz="1800" b="0" strike="noStrike" spc="-1">
                <a:solidFill>
                  <a:srgbClr val="000000"/>
                </a:solidFill>
                <a:latin typeface="Lucida Bright"/>
                <a:ea typeface="DejaVu Sans"/>
              </a:rPr>
              <a:t>40	200	file1</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First column represents number of lines</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Second column represents number of words</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Third column represents number of charcters</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Fourth column shows the file name</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OPTIONS:</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-l  (line)</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-w (words)</a:t>
            </a:r>
            <a:endParaRPr lang="en-IN" sz="1800" b="0" strike="noStrike" spc="-1">
              <a:latin typeface="Arial"/>
            </a:endParaRPr>
          </a:p>
          <a:p>
            <a:pPr marL="343080" indent="-342360">
              <a:lnSpc>
                <a:spcPct val="150000"/>
              </a:lnSpc>
            </a:pPr>
            <a:r>
              <a:rPr lang="en-IN" sz="1800" b="0" strike="noStrike" spc="-1">
                <a:solidFill>
                  <a:srgbClr val="000000"/>
                </a:solidFill>
                <a:latin typeface="Lucida Bright"/>
                <a:ea typeface="DejaVu Sans"/>
              </a:rPr>
              <a:t>-c (character)</a:t>
            </a:r>
            <a:endParaRPr lang="en-IN" sz="1800" b="0" strike="noStrike" spc="-1">
              <a:latin typeface="Arial"/>
            </a:endParaRPr>
          </a:p>
          <a:p>
            <a:pPr marL="343080" indent="-342360">
              <a:lnSpc>
                <a:spcPct val="150000"/>
              </a:lnSpc>
            </a:pPr>
            <a:endParaRPr lang="en-IN" sz="1800" b="0" strike="noStrike" spc="-1">
              <a:latin typeface="Arial"/>
            </a:endParaRPr>
          </a:p>
        </p:txBody>
      </p:sp>
      <p:sp>
        <p:nvSpPr>
          <p:cNvPr id="392" name="CustomShape 4"/>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94AB176-F587-409D-9E6D-E0570BEB9EFC}" type="slidenum">
              <a:rPr lang="en-IN" sz="1200" b="0" strike="noStrike" spc="-1">
                <a:solidFill>
                  <a:srgbClr val="8B8B8B"/>
                </a:solidFill>
                <a:latin typeface="Arial"/>
                <a:ea typeface="DejaVu Sans"/>
              </a:rPr>
              <a:pPr algn="r">
                <a:lnSpc>
                  <a:spcPct val="100000"/>
                </a:lnSpc>
              </a:pPr>
              <a:t>83</a:t>
            </a:fld>
            <a:endParaRPr lang="en-IN" sz="1200" b="0" strike="noStrike" spc="-1">
              <a:latin typeface="Arial"/>
            </a:endParaRPr>
          </a:p>
        </p:txBody>
      </p:sp>
      <p:sp>
        <p:nvSpPr>
          <p:cNvPr id="394" name="Line 2"/>
          <p:cNvSpPr/>
          <p:nvPr/>
        </p:nvSpPr>
        <p:spPr>
          <a:xfrm>
            <a:off x="380880" y="457200"/>
            <a:ext cx="360" cy="36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395" name="CustomShape 3"/>
          <p:cNvSpPr/>
          <p:nvPr/>
        </p:nvSpPr>
        <p:spPr>
          <a:xfrm>
            <a:off x="0" y="0"/>
            <a:ext cx="9143280" cy="7614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Filters </a:t>
            </a:r>
            <a:endParaRPr lang="en-IN" sz="4000" b="0" strike="noStrike" spc="-1">
              <a:latin typeface="Arial"/>
            </a:endParaRPr>
          </a:p>
          <a:p>
            <a:pPr algn="ctr">
              <a:lnSpc>
                <a:spcPct val="100000"/>
              </a:lnSpc>
            </a:pPr>
            <a:endParaRPr lang="en-IN" sz="4000" b="0" strike="noStrike" spc="-1">
              <a:latin typeface="Arial"/>
            </a:endParaRPr>
          </a:p>
        </p:txBody>
      </p:sp>
      <p:sp>
        <p:nvSpPr>
          <p:cNvPr id="396" name="CustomShape 4"/>
          <p:cNvSpPr/>
          <p:nvPr/>
        </p:nvSpPr>
        <p:spPr>
          <a:xfrm>
            <a:off x="0" y="762120"/>
            <a:ext cx="9143280" cy="4204080"/>
          </a:xfrm>
          <a:prstGeom prst="rect">
            <a:avLst/>
          </a:prstGeom>
          <a:ln w="9360">
            <a:noFill/>
          </a:ln>
        </p:spPr>
        <p:style>
          <a:lnRef idx="0">
            <a:scrgbClr r="0" g="0" b="0"/>
          </a:lnRef>
          <a:fillRef idx="1001">
            <a:schemeClr val="lt1"/>
          </a:fillRef>
          <a:effectRef idx="0">
            <a:scrgbClr r="0" g="0" b="0"/>
          </a:effectRef>
          <a:fontRef idx="minor"/>
        </p:style>
        <p:txBody>
          <a:bodyPr lIns="90000" tIns="45000" rIns="90000" bIns="45000"/>
          <a:lstStyle/>
          <a:p>
            <a:pPr>
              <a:lnSpc>
                <a:spcPct val="150000"/>
              </a:lnSpc>
            </a:pPr>
            <a:r>
              <a:rPr lang="en-IN" sz="1800" b="1" strike="noStrike" spc="-1" dirty="0" err="1">
                <a:solidFill>
                  <a:srgbClr val="000000"/>
                </a:solidFill>
                <a:latin typeface="Lucida Bright"/>
                <a:ea typeface="DejaVu Sans"/>
              </a:rPr>
              <a:t>cmp</a:t>
            </a:r>
            <a:r>
              <a:rPr lang="en-IN" sz="1800" b="1" strike="noStrike" spc="-1" dirty="0">
                <a:solidFill>
                  <a:srgbClr val="000000"/>
                </a:solidFill>
                <a:latin typeface="Lucida Bright"/>
                <a:ea typeface="DejaVu Sans"/>
              </a:rPr>
              <a:t> COMMAND:</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Compares two files and tells you what line numbers are different.</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By default  location of first mismatch is displayed</a:t>
            </a:r>
            <a:endParaRPr lang="en-IN" sz="1800" b="0" strike="noStrike" spc="-1" dirty="0">
              <a:latin typeface="Arial"/>
            </a:endParaRPr>
          </a:p>
          <a:p>
            <a:pPr>
              <a:lnSpc>
                <a:spcPct val="150000"/>
              </a:lnSpc>
            </a:pPr>
            <a:r>
              <a:rPr lang="en-IN" sz="1800" b="0" strike="noStrike" spc="-1" dirty="0">
                <a:solidFill>
                  <a:srgbClr val="FF0000"/>
                </a:solidFill>
                <a:latin typeface="Lucida Bright"/>
                <a:ea typeface="DejaVu Sans"/>
              </a:rPr>
              <a:t>Syntax: $ </a:t>
            </a:r>
            <a:r>
              <a:rPr lang="en-IN" sz="1800" b="0" strike="noStrike" spc="-1" dirty="0" err="1">
                <a:solidFill>
                  <a:srgbClr val="FF0000"/>
                </a:solidFill>
                <a:latin typeface="Lucida Bright"/>
                <a:ea typeface="DejaVu Sans"/>
              </a:rPr>
              <a:t>cmp</a:t>
            </a:r>
            <a:r>
              <a:rPr lang="en-IN" sz="1800" b="0" strike="noStrike" spc="-1" dirty="0">
                <a:solidFill>
                  <a:srgbClr val="FF0000"/>
                </a:solidFill>
                <a:latin typeface="Lucida Bright"/>
                <a:ea typeface="DejaVu Sans"/>
              </a:rPr>
              <a:t> [-options] filename1 </a:t>
            </a:r>
            <a:r>
              <a:rPr lang="en-IN" sz="1800" b="0" strike="noStrike" spc="-1" dirty="0" smtClean="0">
                <a:solidFill>
                  <a:srgbClr val="FF0000"/>
                </a:solidFill>
                <a:latin typeface="Lucida Bright"/>
                <a:ea typeface="DejaVu Sans"/>
              </a:rPr>
              <a:t>filename2</a:t>
            </a:r>
          </a:p>
          <a:p>
            <a:pPr>
              <a:lnSpc>
                <a:spcPct val="150000"/>
              </a:lnSpc>
            </a:pPr>
            <a:endParaRPr lang="en-IN" sz="1800" b="0" strike="noStrike" spc="-1" dirty="0">
              <a:solidFill>
                <a:srgbClr val="FF0000"/>
              </a:solidFill>
              <a:latin typeface="Arial"/>
            </a:endParaRPr>
          </a:p>
          <a:p>
            <a:pPr>
              <a:lnSpc>
                <a:spcPct val="150000"/>
              </a:lnSpc>
            </a:pPr>
            <a:r>
              <a:rPr lang="en-IN" sz="1800" b="0" strike="noStrike" spc="-1" dirty="0">
                <a:solidFill>
                  <a:srgbClr val="000000"/>
                </a:solidFill>
                <a:latin typeface="Lucida Bright"/>
                <a:ea typeface="DejaVu Sans"/>
              </a:rPr>
              <a:t>-l	this option displays the list of all differences  present in the file byte-	by-byte.</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-s	Write nothing for differing files; return exit status(‘0’ or ‘1’) only.</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	the ‘0’ specifies that two files are similar and ‘1’ specifies that there is 	at least  one that is different. </a:t>
            </a:r>
            <a:endParaRPr lang="en-IN" sz="1800" b="0" strike="noStrike" spc="-1" dirty="0">
              <a:latin typeface="Arial"/>
            </a:endParaRPr>
          </a:p>
          <a:p>
            <a:pPr>
              <a:lnSpc>
                <a:spcPct val="15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380880" y="1219320"/>
            <a:ext cx="8762400" cy="461160"/>
          </a:xfrm>
          <a:prstGeom prst="rect">
            <a:avLst/>
          </a:prstGeom>
          <a:ln>
            <a:noFill/>
          </a:ln>
        </p:spPr>
        <p:style>
          <a:lnRef idx="0">
            <a:scrgbClr r="0" g="0" b="0"/>
          </a:lnRef>
          <a:fillRef idx="1001">
            <a:schemeClr val="lt1"/>
          </a:fillRef>
          <a:effectRef idx="0">
            <a:scrgbClr r="0" g="0" b="0"/>
          </a:effectRef>
          <a:fontRef idx="minor"/>
        </p:style>
      </p:sp>
      <p:sp>
        <p:nvSpPr>
          <p:cNvPr id="398" name="CustomShape 2"/>
          <p:cNvSpPr/>
          <p:nvPr/>
        </p:nvSpPr>
        <p:spPr>
          <a:xfrm>
            <a:off x="380880" y="3429000"/>
            <a:ext cx="8762400" cy="461160"/>
          </a:xfrm>
          <a:prstGeom prst="rect">
            <a:avLst/>
          </a:prstGeom>
          <a:ln>
            <a:noFill/>
          </a:ln>
        </p:spPr>
        <p:style>
          <a:lnRef idx="0">
            <a:scrgbClr r="0" g="0" b="0"/>
          </a:lnRef>
          <a:fillRef idx="1001">
            <a:schemeClr val="lt1"/>
          </a:fillRef>
          <a:effectRef idx="0">
            <a:scrgbClr r="0" g="0" b="0"/>
          </a:effectRef>
          <a:fontRef idx="minor"/>
        </p:style>
      </p:sp>
      <p:sp>
        <p:nvSpPr>
          <p:cNvPr id="399" name="CustomShape 3"/>
          <p:cNvSpPr/>
          <p:nvPr/>
        </p:nvSpPr>
        <p:spPr>
          <a:xfrm>
            <a:off x="0" y="990720"/>
            <a:ext cx="9143280" cy="6978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7760" indent="-347040">
              <a:lnSpc>
                <a:spcPct val="150000"/>
              </a:lnSpc>
              <a:spcAft>
                <a:spcPts val="601"/>
              </a:spcAft>
              <a:buClr>
                <a:srgbClr val="000000"/>
              </a:buClr>
              <a:buFont typeface="Arial"/>
              <a:buChar char="•"/>
            </a:pPr>
            <a:r>
              <a:rPr lang="en-IN" sz="1800" b="0" strike="noStrike" spc="-1">
                <a:solidFill>
                  <a:srgbClr val="000000"/>
                </a:solidFill>
                <a:latin typeface="Lucida Bright"/>
                <a:ea typeface="DejaVu Sans"/>
              </a:rPr>
              <a:t>The operations performed by the text processing utilities are as follows</a:t>
            </a:r>
            <a:endParaRPr lang="en-IN" sz="1800" b="0" strike="noStrike" spc="-1">
              <a:latin typeface="Arial"/>
            </a:endParaRPr>
          </a:p>
          <a:p>
            <a:pPr marL="347760" indent="-347040">
              <a:lnSpc>
                <a:spcPct val="150000"/>
              </a:lnSpc>
              <a:spcAft>
                <a:spcPts val="601"/>
              </a:spcAft>
              <a:buClr>
                <a:srgbClr val="000000"/>
              </a:buClr>
              <a:buFont typeface="Arial"/>
              <a:buChar char="•"/>
            </a:pPr>
            <a:r>
              <a:rPr lang="en-IN" sz="1800" b="0" strike="noStrike" spc="-1">
                <a:solidFill>
                  <a:srgbClr val="000000"/>
                </a:solidFill>
                <a:latin typeface="Lucida Bright"/>
                <a:ea typeface="DejaVu Sans"/>
              </a:rPr>
              <a:t>Processing</a:t>
            </a:r>
            <a:r>
              <a:rPr lang="en-IN" sz="1800" b="0" i="1" strike="noStrike" spc="-1">
                <a:solidFill>
                  <a:srgbClr val="000000"/>
                </a:solidFill>
                <a:latin typeface="Lucida Bright"/>
                <a:ea typeface="DejaVu Sans"/>
              </a:rPr>
              <a:t> </a:t>
            </a:r>
            <a:r>
              <a:rPr lang="en-IN" sz="1800" b="0" strike="noStrike" spc="-1">
                <a:solidFill>
                  <a:srgbClr val="000000"/>
                </a:solidFill>
                <a:latin typeface="Lucida Bright"/>
                <a:ea typeface="DejaVu Sans"/>
              </a:rPr>
              <a:t>the text</a:t>
            </a:r>
            <a:endParaRPr lang="en-IN" sz="1800" b="0" strike="noStrike" spc="-1">
              <a:latin typeface="Arial"/>
            </a:endParaRPr>
          </a:p>
          <a:p>
            <a:pPr marL="347760" indent="-347040">
              <a:lnSpc>
                <a:spcPct val="150000"/>
              </a:lnSpc>
              <a:spcAft>
                <a:spcPts val="601"/>
              </a:spcAft>
              <a:buClr>
                <a:srgbClr val="000000"/>
              </a:buClr>
              <a:buFont typeface="Arial"/>
              <a:buChar char="•"/>
            </a:pPr>
            <a:r>
              <a:rPr lang="en-IN" sz="1800" b="0" strike="noStrike" spc="-1">
                <a:solidFill>
                  <a:srgbClr val="000000"/>
                </a:solidFill>
                <a:latin typeface="Lucida Bright"/>
                <a:ea typeface="DejaVu Sans"/>
              </a:rPr>
              <a:t>Modifying the content of files</a:t>
            </a:r>
            <a:endParaRPr lang="en-IN" sz="1800" b="0" strike="noStrike" spc="-1">
              <a:latin typeface="Arial"/>
            </a:endParaRPr>
          </a:p>
          <a:p>
            <a:pPr marL="347760" indent="-347040">
              <a:lnSpc>
                <a:spcPct val="150000"/>
              </a:lnSpc>
              <a:spcAft>
                <a:spcPts val="601"/>
              </a:spcAft>
              <a:buClr>
                <a:srgbClr val="000000"/>
              </a:buClr>
              <a:buFont typeface="Arial"/>
              <a:buChar char="•"/>
            </a:pPr>
            <a:r>
              <a:rPr lang="en-IN" sz="1800" b="0" strike="noStrike" spc="-1">
                <a:solidFill>
                  <a:srgbClr val="000000"/>
                </a:solidFill>
                <a:latin typeface="Lucida Bright"/>
                <a:ea typeface="DejaVu Sans"/>
              </a:rPr>
              <a:t>Deleting words and charlacters form files</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cat:  </a:t>
            </a:r>
            <a:r>
              <a:rPr lang="en-IN" sz="1800" b="0" strike="noStrike" spc="-1">
                <a:solidFill>
                  <a:srgbClr val="000000"/>
                </a:solidFill>
                <a:latin typeface="Lucida Bright"/>
                <a:ea typeface="DejaVu Sans"/>
              </a:rPr>
              <a:t>cat is used to create the files.</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$cat&gt; filename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Type some text here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Press ctrl+d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can also be used to display the contents Of a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filename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 can also concatenate the contents of 2 files and store them in third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Cat&gt;file1 file2&gt;new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To append the contents of two files into another file use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Cat&gt;file1 file2&gt;&gt;new file</a:t>
            </a:r>
            <a:endParaRPr lang="en-IN" sz="1800" b="0" strike="noStrike" spc="-1">
              <a:latin typeface="Arial"/>
            </a:endParaRPr>
          </a:p>
          <a:p>
            <a:pPr>
              <a:lnSpc>
                <a:spcPct val="150000"/>
              </a:lnSpc>
              <a:spcAft>
                <a:spcPts val="601"/>
              </a:spcAft>
            </a:pPr>
            <a:endParaRPr lang="en-IN" sz="1800" b="0" strike="noStrike" spc="-1">
              <a:latin typeface="Arial"/>
            </a:endParaRPr>
          </a:p>
        </p:txBody>
      </p:sp>
      <p:sp>
        <p:nvSpPr>
          <p:cNvPr id="400" name="CustomShape 4"/>
          <p:cNvSpPr/>
          <p:nvPr/>
        </p:nvSpPr>
        <p:spPr>
          <a:xfrm>
            <a:off x="0" y="0"/>
            <a:ext cx="9143280" cy="9900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r>
              <a:rPr lang="en-IN" sz="4000" b="0" strike="noStrike" spc="-1">
                <a:solidFill>
                  <a:srgbClr val="000000"/>
                </a:solidFill>
                <a:latin typeface="Calibri"/>
                <a:ea typeface="DejaVu Sans"/>
              </a:rPr>
              <a:t>Text processing utilities </a:t>
            </a:r>
            <a:endParaRPr lang="en-IN" sz="4000" b="0" strike="noStrike" spc="-1">
              <a:latin typeface="Arial"/>
            </a:endParaRPr>
          </a:p>
        </p:txBody>
      </p:sp>
      <p:sp>
        <p:nvSpPr>
          <p:cNvPr id="401" name="CustomShape 5"/>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D8B7D23-C0BD-4633-BE90-57ADBD5557FE}" type="slidenum">
              <a:rPr lang="en-IN" sz="1200" b="0" strike="noStrike" spc="-1">
                <a:solidFill>
                  <a:srgbClr val="8B8B8B"/>
                </a:solidFill>
                <a:latin typeface="Arial"/>
                <a:ea typeface="DejaVu Sans"/>
              </a:rPr>
              <a:pPr algn="r">
                <a:lnSpc>
                  <a:spcPct val="100000"/>
                </a:lnSpc>
              </a:pPr>
              <a:t>84</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0" y="1066680"/>
            <a:ext cx="9143280" cy="4478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tail: </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tail command displays the end of the file. It displays the last ten lines by default.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$tail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To display last 3 lines use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$tail –n 3 file       or</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$tail -3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We can also address the lines from the beginning of the file instead of the end.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 count allows to do that.</a:t>
            </a:r>
            <a:endParaRPr lang="en-IN" sz="1800" b="0" strike="noStrike" spc="-1">
              <a:latin typeface="Arial"/>
            </a:endParaRPr>
          </a:p>
          <a:p>
            <a:pPr>
              <a:lnSpc>
                <a:spcPct val="100000"/>
              </a:lnSpc>
            </a:pPr>
            <a:endParaRPr lang="en-IN" sz="1800" b="0" strike="noStrike" spc="-1">
              <a:latin typeface="Arial"/>
            </a:endParaRPr>
          </a:p>
        </p:txBody>
      </p:sp>
      <p:sp>
        <p:nvSpPr>
          <p:cNvPr id="403" name="CustomShape 2"/>
          <p:cNvSpPr/>
          <p:nvPr/>
        </p:nvSpPr>
        <p:spPr>
          <a:xfrm>
            <a:off x="0" y="0"/>
            <a:ext cx="9143280" cy="99000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4000" b="0" strike="noStrike" spc="-1" dirty="0" smtClean="0">
              <a:solidFill>
                <a:srgbClr val="000000"/>
              </a:solidFill>
              <a:latin typeface="Calibri"/>
              <a:ea typeface="DejaVu Sans"/>
            </a:endParaRPr>
          </a:p>
          <a:p>
            <a:pPr algn="ctr">
              <a:lnSpc>
                <a:spcPct val="100000"/>
              </a:lnSpc>
            </a:pPr>
            <a:r>
              <a:rPr lang="en-IN" sz="4000" b="0" strike="noStrike" spc="-1" dirty="0" smtClean="0">
                <a:solidFill>
                  <a:srgbClr val="000000"/>
                </a:solidFill>
                <a:latin typeface="Calibri"/>
                <a:ea typeface="DejaVu Sans"/>
              </a:rPr>
              <a:t>Text </a:t>
            </a:r>
            <a:r>
              <a:rPr lang="en-IN" sz="4000" b="0" strike="noStrike" spc="-1" dirty="0">
                <a:solidFill>
                  <a:srgbClr val="000000"/>
                </a:solidFill>
                <a:latin typeface="Calibri"/>
                <a:ea typeface="DejaVu Sans"/>
              </a:rPr>
              <a:t>processing utilities </a:t>
            </a: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p:txBody>
      </p:sp>
      <p:sp>
        <p:nvSpPr>
          <p:cNvPr id="404" name="CustomShape 3"/>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9512957-E980-4172-A8F5-4A15121D0941}" type="slidenum">
              <a:rPr lang="en-IN" sz="1200" b="0" strike="noStrike" spc="-1">
                <a:solidFill>
                  <a:srgbClr val="8B8B8B"/>
                </a:solidFill>
                <a:latin typeface="Arial"/>
                <a:ea typeface="DejaVu Sans"/>
              </a:rPr>
              <a:pPr algn="r">
                <a:lnSpc>
                  <a:spcPct val="100000"/>
                </a:lnSpc>
              </a:pPr>
              <a:t>85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914400"/>
            <a:ext cx="9143280" cy="6262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a:solidFill>
                  <a:srgbClr val="000000"/>
                </a:solidFill>
                <a:latin typeface="Lucida Bright"/>
                <a:ea typeface="DejaVu Sans"/>
              </a:rPr>
              <a:t>head:</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head</a:t>
            </a:r>
            <a:r>
              <a:rPr lang="en-IN" sz="1800" b="1" strike="noStrike" spc="-1">
                <a:solidFill>
                  <a:srgbClr val="000000"/>
                </a:solidFill>
                <a:latin typeface="Lucida Bright"/>
                <a:ea typeface="DejaVu Sans"/>
              </a:rPr>
              <a:t> </a:t>
            </a:r>
            <a:r>
              <a:rPr lang="en-IN" sz="1800" b="0" strike="noStrike" spc="-1">
                <a:solidFill>
                  <a:srgbClr val="000000"/>
                </a:solidFill>
                <a:latin typeface="Lucida Bright"/>
                <a:ea typeface="DejaVu Sans"/>
              </a:rPr>
              <a:t>command as the name implies, displays the top of the file. When used without an option, it displays the first 10 lines of the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$head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We can use –n option to specify a line count and display, say first 3 lines of the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$head –n 3 file  or $head -3 file</a:t>
            </a:r>
            <a:endParaRPr lang="en-IN" sz="1800" b="0" strike="noStrike" spc="-1">
              <a:latin typeface="Arial"/>
            </a:endParaRPr>
          </a:p>
          <a:p>
            <a:pPr>
              <a:lnSpc>
                <a:spcPct val="150000"/>
              </a:lnSpc>
            </a:pPr>
            <a:r>
              <a:rPr lang="en-IN" sz="1800" b="1" strike="noStrike" spc="-1">
                <a:solidFill>
                  <a:srgbClr val="000000"/>
                </a:solidFill>
                <a:latin typeface="Lucida Bright"/>
                <a:ea typeface="DejaVu Sans"/>
              </a:rPr>
              <a:t>Sort: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Sort can be used for sorting the contents of a file.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   $sort shortlist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Sorting starts with the first character of each line and proceeds to the next character only when the characters in two lines are identical.</a:t>
            </a:r>
            <a:endParaRPr lang="en-IN" sz="1800" b="0" strike="noStrike" spc="-1">
              <a:latin typeface="Arial"/>
            </a:endParaRPr>
          </a:p>
          <a:p>
            <a:pPr>
              <a:lnSpc>
                <a:spcPct val="150000"/>
              </a:lnSpc>
            </a:pPr>
            <a:r>
              <a:rPr lang="en-IN" sz="1800" b="1" strike="noStrike" spc="-1">
                <a:solidFill>
                  <a:srgbClr val="000000"/>
                </a:solidFill>
                <a:latin typeface="Arial"/>
                <a:ea typeface="DejaVu Sans"/>
              </a:rPr>
              <a:t>Sort options</a:t>
            </a:r>
            <a:r>
              <a:rPr lang="en-IN" sz="1800" b="0" strike="noStrike" spc="-1">
                <a:solidFill>
                  <a:srgbClr val="000000"/>
                </a:solidFill>
                <a:latin typeface="Arial"/>
                <a:ea typeface="DejaVu Sans"/>
              </a:rPr>
              <a:t>:</a:t>
            </a:r>
            <a:endParaRPr lang="en-IN" sz="1800" b="0" strike="noStrike" spc="-1">
              <a:latin typeface="Arial"/>
            </a:endParaRPr>
          </a:p>
          <a:p>
            <a:pPr>
              <a:lnSpc>
                <a:spcPct val="150000"/>
              </a:lnSpc>
            </a:pPr>
            <a:r>
              <a:rPr lang="en-IN" sz="1800" b="0" strike="noStrike" spc="-1">
                <a:solidFill>
                  <a:srgbClr val="000000"/>
                </a:solidFill>
                <a:latin typeface="Arial"/>
                <a:ea typeface="DejaVu Sans"/>
              </a:rPr>
              <a:t>With –t option sorts a file based on the fields.</a:t>
            </a:r>
            <a:endParaRPr lang="en-IN" sz="1800" b="0" strike="noStrike" spc="-1">
              <a:latin typeface="Arial"/>
            </a:endParaRPr>
          </a:p>
          <a:p>
            <a:pPr>
              <a:lnSpc>
                <a:spcPct val="150000"/>
              </a:lnSpc>
            </a:pPr>
            <a:endParaRPr lang="en-IN" sz="1800" b="0" strike="noStrike" spc="-1">
              <a:latin typeface="Arial"/>
            </a:endParaRPr>
          </a:p>
        </p:txBody>
      </p:sp>
      <p:sp>
        <p:nvSpPr>
          <p:cNvPr id="406"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51</a:t>
            </a:r>
            <a:endParaRPr lang="en-IN" sz="1200" b="0" strike="noStrike" spc="-1">
              <a:latin typeface="Arial"/>
            </a:endParaRPr>
          </a:p>
        </p:txBody>
      </p:sp>
      <p:sp>
        <p:nvSpPr>
          <p:cNvPr id="407"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dirty="0">
              <a:latin typeface="Arial"/>
            </a:endParaRPr>
          </a:p>
          <a:p>
            <a:pPr algn="ctr">
              <a:lnSpc>
                <a:spcPct val="100000"/>
              </a:lnSpc>
            </a:pPr>
            <a:endParaRPr lang="en-IN" sz="1800" b="0" strike="noStrike" spc="-1" dirty="0">
              <a:latin typeface="Arial"/>
            </a:endParaRPr>
          </a:p>
          <a:p>
            <a:pPr algn="ctr">
              <a:lnSpc>
                <a:spcPct val="100000"/>
              </a:lnSpc>
            </a:pPr>
            <a:endParaRPr lang="en-IN" sz="4000" b="0" strike="noStrike" spc="-1" dirty="0" smtClean="0">
              <a:solidFill>
                <a:srgbClr val="000000"/>
              </a:solidFill>
              <a:latin typeface="Calibri"/>
              <a:ea typeface="DejaVu Sans"/>
            </a:endParaRPr>
          </a:p>
          <a:p>
            <a:pPr algn="ctr">
              <a:lnSpc>
                <a:spcPct val="100000"/>
              </a:lnSpc>
            </a:pPr>
            <a:r>
              <a:rPr lang="en-IN" sz="4000" b="0" strike="noStrike" spc="-1" dirty="0" smtClean="0">
                <a:solidFill>
                  <a:srgbClr val="000000"/>
                </a:solidFill>
                <a:latin typeface="Calibri"/>
                <a:ea typeface="DejaVu Sans"/>
              </a:rPr>
              <a:t>Text </a:t>
            </a:r>
            <a:r>
              <a:rPr lang="en-IN" sz="4000" b="0" strike="noStrike" spc="-1" dirty="0">
                <a:solidFill>
                  <a:srgbClr val="000000"/>
                </a:solidFill>
                <a:latin typeface="Calibri"/>
                <a:ea typeface="DejaVu Sans"/>
              </a:rPr>
              <a:t>processing utilities</a:t>
            </a:r>
            <a:endParaRPr lang="en-IN" sz="4000" b="0" strike="noStrike" spc="-1" dirty="0">
              <a:latin typeface="Arial"/>
            </a:endParaRPr>
          </a:p>
          <a:p>
            <a:pPr algn="ctr">
              <a:lnSpc>
                <a:spcPct val="100000"/>
              </a:lnSpc>
            </a:pPr>
            <a:endParaRPr lang="en-IN" sz="4000" b="0" strike="noStrike" spc="-1" dirty="0">
              <a:latin typeface="Arial"/>
            </a:endParaRPr>
          </a:p>
          <a:p>
            <a:pPr algn="ctr">
              <a:lnSpc>
                <a:spcPct val="100000"/>
              </a:lnSpc>
            </a:pP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0" y="914400"/>
            <a:ext cx="9143280" cy="5439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latin typeface="Lucida Bright"/>
                <a:ea typeface="DejaVu Sans"/>
              </a:rPr>
              <a:t>$sort –t “|” +2 shortlist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sort order can be reversed with –r option.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Sorting on secondary key:</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U can sort on more than one field i.e. u can provide a secondary key to sort.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If the primary key is the third field and the secondary key the second field, we can use</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$sort –t \| +2 -3 +1 shortlist</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Numeric sort (-n):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To sort on number field use sort with –n option.</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$sort –t: +2 -3 –n group1</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Removing duplicate lines (-u):</a:t>
            </a:r>
            <a:endParaRPr lang="en-IN" sz="1800" b="0" strike="noStrike" spc="-1">
              <a:latin typeface="Arial"/>
            </a:endParaRPr>
          </a:p>
          <a:p>
            <a:pPr>
              <a:lnSpc>
                <a:spcPct val="150000"/>
              </a:lnSpc>
            </a:pPr>
            <a:r>
              <a:rPr lang="en-IN" sz="1800" b="0" strike="noStrike" spc="-1">
                <a:solidFill>
                  <a:srgbClr val="000000"/>
                </a:solidFill>
                <a:latin typeface="Lucida Bright"/>
                <a:ea typeface="DejaVu Sans"/>
              </a:rPr>
              <a:t>The –u option u purge duplicate lines from a file.</a:t>
            </a:r>
            <a:endParaRPr lang="en-IN" sz="1800" b="0" strike="noStrike" spc="-1">
              <a:latin typeface="Arial"/>
            </a:endParaRPr>
          </a:p>
          <a:p>
            <a:pPr>
              <a:lnSpc>
                <a:spcPct val="150000"/>
              </a:lnSpc>
            </a:pPr>
            <a:endParaRPr lang="en-IN" sz="1800" b="0" strike="noStrike" spc="-1">
              <a:latin typeface="Arial"/>
            </a:endParaRPr>
          </a:p>
        </p:txBody>
      </p:sp>
      <p:sp>
        <p:nvSpPr>
          <p:cNvPr id="409"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52</a:t>
            </a:r>
            <a:endParaRPr lang="en-IN" sz="1200" b="0" strike="noStrike" spc="-1">
              <a:latin typeface="Arial"/>
            </a:endParaRPr>
          </a:p>
        </p:txBody>
      </p:sp>
      <p:sp>
        <p:nvSpPr>
          <p:cNvPr id="410"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Text processing utilities </a:t>
            </a:r>
            <a:endParaRPr lang="en-IN" sz="4000" b="0" strike="noStrike" spc="-1">
              <a:latin typeface="Arial"/>
            </a:endParaRPr>
          </a:p>
          <a:p>
            <a:pPr algn="ctr">
              <a:lnSpc>
                <a:spcPct val="100000"/>
              </a:lnSpc>
            </a:pP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0" y="914400"/>
            <a:ext cx="9143280" cy="6948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1" strike="noStrike" spc="-1" dirty="0" err="1">
                <a:solidFill>
                  <a:srgbClr val="000000"/>
                </a:solidFill>
                <a:latin typeface="Lucida Bright"/>
                <a:ea typeface="DejaVu Sans"/>
              </a:rPr>
              <a:t>nl</a:t>
            </a:r>
            <a:r>
              <a:rPr lang="en-IN" sz="1800" b="1" strike="noStrike" spc="-1" dirty="0">
                <a:solidFill>
                  <a:srgbClr val="000000"/>
                </a:solidFill>
                <a:latin typeface="Lucida Bright"/>
                <a:ea typeface="DejaVu Sans"/>
              </a:rPr>
              <a:t>:</a:t>
            </a:r>
            <a:endParaRPr lang="en-IN" sz="1800" b="0" strike="noStrike" spc="-1" dirty="0">
              <a:latin typeface="Arial"/>
            </a:endParaRPr>
          </a:p>
          <a:p>
            <a:pPr>
              <a:lnSpc>
                <a:spcPct val="150000"/>
              </a:lnSpc>
            </a:pPr>
            <a:r>
              <a:rPr lang="en-IN" sz="1800" b="0" strike="noStrike" spc="-1" dirty="0" err="1">
                <a:solidFill>
                  <a:srgbClr val="000000"/>
                </a:solidFill>
                <a:latin typeface="Lucida Bright"/>
                <a:ea typeface="DejaVu Sans"/>
              </a:rPr>
              <a:t>nl</a:t>
            </a:r>
            <a:r>
              <a:rPr lang="en-IN" sz="1800" b="0" strike="noStrike" spc="-1" dirty="0">
                <a:solidFill>
                  <a:srgbClr val="000000"/>
                </a:solidFill>
                <a:latin typeface="Lucida Bright"/>
                <a:ea typeface="DejaVu Sans"/>
              </a:rPr>
              <a:t> is used for numbering lines of a file.</a:t>
            </a:r>
            <a:endParaRPr lang="en-IN" sz="1800" b="0" strike="noStrike" spc="-1" dirty="0">
              <a:latin typeface="Arial"/>
            </a:endParaRPr>
          </a:p>
          <a:p>
            <a:pPr>
              <a:lnSpc>
                <a:spcPct val="150000"/>
              </a:lnSpc>
            </a:pPr>
            <a:r>
              <a:rPr lang="en-IN" sz="1800" b="0" strike="noStrike" spc="-1" dirty="0" err="1">
                <a:solidFill>
                  <a:srgbClr val="000000"/>
                </a:solidFill>
                <a:latin typeface="Lucida Bright"/>
                <a:ea typeface="DejaVu Sans"/>
              </a:rPr>
              <a:t>Nl</a:t>
            </a:r>
            <a:r>
              <a:rPr lang="en-IN" sz="1800" b="0" strike="noStrike" spc="-1" dirty="0">
                <a:solidFill>
                  <a:srgbClr val="000000"/>
                </a:solidFill>
                <a:latin typeface="Lucida Bright"/>
                <a:ea typeface="DejaVu Sans"/>
              </a:rPr>
              <a:t> numbers only logical lines –those containing something other apart from the new line character.</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 $</a:t>
            </a:r>
            <a:r>
              <a:rPr lang="en-IN" sz="1800" b="0" strike="noStrike" spc="-1" dirty="0" err="1">
                <a:solidFill>
                  <a:srgbClr val="000000"/>
                </a:solidFill>
                <a:latin typeface="Lucida Bright"/>
                <a:ea typeface="DejaVu Sans"/>
              </a:rPr>
              <a:t>nl</a:t>
            </a:r>
            <a:r>
              <a:rPr lang="en-IN" sz="1800" b="0" strike="noStrike" spc="-1" dirty="0">
                <a:solidFill>
                  <a:srgbClr val="000000"/>
                </a:solidFill>
                <a:latin typeface="Lucida Bright"/>
                <a:ea typeface="DejaVu Sans"/>
              </a:rPr>
              <a:t> file</a:t>
            </a:r>
            <a:endParaRPr lang="en-IN" sz="1800" b="0" strike="noStrike" spc="-1" dirty="0">
              <a:latin typeface="Arial"/>
            </a:endParaRPr>
          </a:p>
          <a:p>
            <a:pPr>
              <a:lnSpc>
                <a:spcPct val="150000"/>
              </a:lnSpc>
            </a:pPr>
            <a:r>
              <a:rPr lang="en-IN" sz="1800" b="0" strike="noStrike" spc="-1" dirty="0" err="1">
                <a:solidFill>
                  <a:srgbClr val="000000"/>
                </a:solidFill>
                <a:latin typeface="Lucida Bright"/>
                <a:ea typeface="DejaVu Sans"/>
              </a:rPr>
              <a:t>nl</a:t>
            </a:r>
            <a:r>
              <a:rPr lang="en-IN" sz="1800" b="0" strike="noStrike" spc="-1" dirty="0">
                <a:solidFill>
                  <a:srgbClr val="000000"/>
                </a:solidFill>
                <a:latin typeface="Lucida Bright"/>
                <a:ea typeface="DejaVu Sans"/>
              </a:rPr>
              <a:t> uses a tab as a default delimiter, but we can change it with –s option.</a:t>
            </a:r>
            <a:endParaRPr lang="en-IN" sz="1800" b="0" strike="noStrike" spc="-1" dirty="0">
              <a:latin typeface="Arial"/>
            </a:endParaRPr>
          </a:p>
          <a:p>
            <a:pPr>
              <a:lnSpc>
                <a:spcPct val="150000"/>
              </a:lnSpc>
            </a:pPr>
            <a:r>
              <a:rPr lang="en-IN" sz="1800" b="0" strike="noStrike" spc="-1" dirty="0">
                <a:solidFill>
                  <a:srgbClr val="000000"/>
                </a:solidFill>
                <a:latin typeface="Lucida Bright"/>
                <a:ea typeface="DejaVu Sans"/>
              </a:rPr>
              <a:t>$</a:t>
            </a:r>
            <a:r>
              <a:rPr lang="en-IN" sz="1800" b="0" strike="noStrike" spc="-1" dirty="0" err="1">
                <a:solidFill>
                  <a:srgbClr val="000000"/>
                </a:solidFill>
                <a:latin typeface="Lucida Bright"/>
                <a:ea typeface="DejaVu Sans"/>
              </a:rPr>
              <a:t>nl</a:t>
            </a:r>
            <a:r>
              <a:rPr lang="en-IN" sz="1800" b="0" strike="noStrike" spc="-1" dirty="0">
                <a:solidFill>
                  <a:srgbClr val="000000"/>
                </a:solidFill>
                <a:latin typeface="Lucida Bright"/>
                <a:ea typeface="DejaVu Sans"/>
              </a:rPr>
              <a:t> –s: file</a:t>
            </a:r>
            <a:endParaRPr lang="en-IN" sz="1800" b="0" strike="noStrike" spc="-1" dirty="0">
              <a:latin typeface="Arial"/>
            </a:endParaRPr>
          </a:p>
          <a:p>
            <a:pPr>
              <a:lnSpc>
                <a:spcPct val="150000"/>
              </a:lnSpc>
            </a:pPr>
            <a:r>
              <a:rPr lang="en-IN" sz="1800" b="0" strike="noStrike" spc="-1" dirty="0" err="1">
                <a:solidFill>
                  <a:srgbClr val="000000"/>
                </a:solidFill>
                <a:latin typeface="Lucida Bright"/>
                <a:ea typeface="DejaVu Sans"/>
              </a:rPr>
              <a:t>nl</a:t>
            </a:r>
            <a:r>
              <a:rPr lang="en-IN" sz="1800" b="0" strike="noStrike" spc="-1" dirty="0">
                <a:solidFill>
                  <a:srgbClr val="000000"/>
                </a:solidFill>
                <a:latin typeface="Lucida Bright"/>
                <a:ea typeface="DejaVu Sans"/>
              </a:rPr>
              <a:t> won’t number a line if it contains nothing.</a:t>
            </a:r>
            <a:endParaRPr lang="en-IN" sz="1800" b="0" strike="noStrike" spc="-1" dirty="0">
              <a:latin typeface="Arial"/>
            </a:endParaRPr>
          </a:p>
          <a:p>
            <a:pPr>
              <a:lnSpc>
                <a:spcPct val="100000"/>
              </a:lnSpc>
            </a:pPr>
            <a:endParaRPr lang="en-IN" sz="1800" b="0" strike="noStrike" spc="-1" dirty="0">
              <a:latin typeface="Arial"/>
            </a:endParaRPr>
          </a:p>
          <a:p>
            <a:pPr>
              <a:lnSpc>
                <a:spcPct val="150000"/>
              </a:lnSpc>
            </a:pPr>
            <a:endParaRPr lang="en-IN" sz="1800" b="0" strike="noStrike" spc="-1" dirty="0">
              <a:latin typeface="Arial"/>
            </a:endParaRPr>
          </a:p>
        </p:txBody>
      </p:sp>
      <p:sp>
        <p:nvSpPr>
          <p:cNvPr id="412"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200" b="0" strike="noStrike" spc="-1">
                <a:solidFill>
                  <a:srgbClr val="8B8B8B"/>
                </a:solidFill>
                <a:latin typeface="Arial"/>
                <a:ea typeface="DejaVu Sans"/>
              </a:rPr>
              <a:t>53</a:t>
            </a:r>
            <a:endParaRPr lang="en-IN" sz="1200" b="0" strike="noStrike" spc="-1">
              <a:latin typeface="Arial"/>
            </a:endParaRPr>
          </a:p>
        </p:txBody>
      </p:sp>
      <p:sp>
        <p:nvSpPr>
          <p:cNvPr id="413"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Text processing utilities </a:t>
            </a:r>
            <a:endParaRPr lang="en-IN" sz="4000" b="0" strike="noStrike" spc="-1">
              <a:latin typeface="Arial"/>
            </a:endParaRPr>
          </a:p>
          <a:p>
            <a:pPr algn="ctr">
              <a:lnSpc>
                <a:spcPct val="100000"/>
              </a:lnSpc>
            </a:pP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200" y="304800"/>
            <a:ext cx="8229240" cy="5277000"/>
          </a:xfrm>
        </p:spPr>
        <p:txBody>
          <a:bodyPr/>
          <a:lstStyle/>
          <a:p>
            <a:pPr>
              <a:lnSpc>
                <a:spcPct val="150000"/>
              </a:lnSpc>
            </a:pPr>
            <a:r>
              <a:rPr lang="en-IN" sz="2000" b="1" strike="noStrike" spc="-1" dirty="0" err="1" smtClean="0">
                <a:solidFill>
                  <a:srgbClr val="000000"/>
                </a:solidFill>
                <a:latin typeface="Lucida Bright"/>
                <a:ea typeface="DejaVu Sans"/>
              </a:rPr>
              <a:t>Grep</a:t>
            </a:r>
            <a:r>
              <a:rPr lang="en-IN" sz="2000" b="1" strike="noStrike" spc="-1" dirty="0" smtClean="0">
                <a:solidFill>
                  <a:srgbClr val="000000"/>
                </a:solidFill>
                <a:latin typeface="Lucida Bright"/>
                <a:ea typeface="DejaVu Sans"/>
              </a:rPr>
              <a:t>: </a:t>
            </a:r>
            <a:r>
              <a:rPr lang="en-IN" sz="2000" b="0" strike="noStrike" spc="-1" dirty="0" smtClean="0">
                <a:solidFill>
                  <a:srgbClr val="000000"/>
                </a:solidFill>
                <a:latin typeface="Lucida Bright"/>
                <a:ea typeface="DejaVu Sans"/>
              </a:rPr>
              <a:t>globally search for a regular expression and print. </a:t>
            </a:r>
            <a:endParaRPr lang="en-IN" sz="2000" b="0" strike="noStrike" spc="-1" dirty="0" smtClean="0">
              <a:latin typeface="Arial"/>
            </a:endParaRPr>
          </a:p>
          <a:p>
            <a:pPr>
              <a:lnSpc>
                <a:spcPct val="150000"/>
              </a:lnSpc>
            </a:pPr>
            <a:r>
              <a:rPr lang="en-IN" sz="2000" b="0" strike="noStrike" spc="-1" dirty="0" err="1" smtClean="0">
                <a:solidFill>
                  <a:srgbClr val="000000"/>
                </a:solidFill>
                <a:latin typeface="Lucida Bright"/>
                <a:ea typeface="DejaVu Sans"/>
              </a:rPr>
              <a:t>Grep</a:t>
            </a:r>
            <a:r>
              <a:rPr lang="en-IN" sz="2000" b="0" strike="noStrike" spc="-1" dirty="0" smtClean="0">
                <a:solidFill>
                  <a:srgbClr val="000000"/>
                </a:solidFill>
                <a:latin typeface="Lucida Bright"/>
                <a:ea typeface="DejaVu Sans"/>
              </a:rPr>
              <a:t> scans a file for the occurrence of a pattern and depending on the options used, displays</a:t>
            </a:r>
            <a:endParaRPr lang="en-IN" sz="2000" b="0" strike="noStrike" spc="-1" dirty="0" smtClean="0">
              <a:latin typeface="Arial"/>
            </a:endParaRPr>
          </a:p>
          <a:p>
            <a:pPr lvl="8">
              <a:lnSpc>
                <a:spcPct val="150000"/>
              </a:lnSpc>
              <a:buFont typeface="Wingdings" pitchFamily="2" charset="2"/>
              <a:buChar char="Ø"/>
            </a:pPr>
            <a:r>
              <a:rPr lang="en-IN" sz="2000" b="0" strike="noStrike" spc="-1" dirty="0" smtClean="0">
                <a:solidFill>
                  <a:srgbClr val="000000"/>
                </a:solidFill>
                <a:latin typeface="Lucida Bright"/>
                <a:ea typeface="DejaVu Sans"/>
              </a:rPr>
              <a:t>Lines containing the selected pattern.</a:t>
            </a:r>
            <a:endParaRPr lang="en-IN" sz="2000" b="0" strike="noStrike" spc="-1" dirty="0" smtClean="0">
              <a:latin typeface="Arial"/>
            </a:endParaRPr>
          </a:p>
          <a:p>
            <a:pPr lvl="8">
              <a:lnSpc>
                <a:spcPct val="150000"/>
              </a:lnSpc>
              <a:buFont typeface="Wingdings" pitchFamily="2" charset="2"/>
              <a:buChar char="Ø"/>
            </a:pPr>
            <a:r>
              <a:rPr lang="en-IN" sz="2000" b="0" strike="noStrike" spc="-1" dirty="0" smtClean="0">
                <a:solidFill>
                  <a:srgbClr val="000000"/>
                </a:solidFill>
                <a:latin typeface="Lucida Bright"/>
                <a:ea typeface="DejaVu Sans"/>
              </a:rPr>
              <a:t>Lines not containing the selected pattern (-v).</a:t>
            </a:r>
            <a:endParaRPr lang="en-IN" sz="2000" b="0" strike="noStrike" spc="-1" dirty="0" smtClean="0">
              <a:latin typeface="Arial"/>
            </a:endParaRPr>
          </a:p>
          <a:p>
            <a:pPr lvl="8">
              <a:lnSpc>
                <a:spcPct val="150000"/>
              </a:lnSpc>
              <a:buFont typeface="Wingdings" pitchFamily="2" charset="2"/>
              <a:buChar char="Ø"/>
            </a:pPr>
            <a:r>
              <a:rPr lang="en-IN" sz="2000" b="0" strike="noStrike" spc="-1" dirty="0" smtClean="0">
                <a:solidFill>
                  <a:srgbClr val="000000"/>
                </a:solidFill>
                <a:latin typeface="Lucida Bright"/>
                <a:ea typeface="DejaVu Sans"/>
              </a:rPr>
              <a:t>Line numbers where pattern occurs (-n)</a:t>
            </a:r>
            <a:endParaRPr lang="en-IN" sz="2000" b="0" strike="noStrike" spc="-1" dirty="0" smtClean="0">
              <a:latin typeface="Arial"/>
            </a:endParaRPr>
          </a:p>
          <a:p>
            <a:pPr lvl="8">
              <a:lnSpc>
                <a:spcPct val="150000"/>
              </a:lnSpc>
              <a:buFont typeface="Wingdings" pitchFamily="2" charset="2"/>
              <a:buChar char="Ø"/>
            </a:pPr>
            <a:r>
              <a:rPr lang="en-IN" sz="2000" b="0" strike="noStrike" spc="-1" dirty="0" smtClean="0">
                <a:solidFill>
                  <a:srgbClr val="000000"/>
                </a:solidFill>
                <a:latin typeface="Lucida Bright"/>
                <a:ea typeface="DejaVu Sans"/>
              </a:rPr>
              <a:t>No. of lines containing the pattern (-c)</a:t>
            </a:r>
            <a:endParaRPr lang="en-IN" sz="2000" spc="-1" dirty="0" smtClean="0">
              <a:solidFill>
                <a:srgbClr val="000000"/>
              </a:solidFill>
              <a:latin typeface="Lucida Bright"/>
              <a:ea typeface="DejaVu Sans"/>
            </a:endParaRPr>
          </a:p>
          <a:p>
            <a:pPr marL="343080" lvl="8" indent="-342360">
              <a:lnSpc>
                <a:spcPct val="150000"/>
              </a:lnSpc>
              <a:spcBef>
                <a:spcPts val="360"/>
              </a:spcBef>
              <a:buClr>
                <a:srgbClr val="000000"/>
              </a:buClr>
              <a:buFont typeface="Wingdings" pitchFamily="2" charset="2"/>
              <a:buChar char="Ø"/>
            </a:pPr>
            <a:r>
              <a:rPr lang="en-IN" sz="2000" b="0" strike="noStrike" spc="-1" dirty="0" smtClean="0">
                <a:solidFill>
                  <a:srgbClr val="000000"/>
                </a:solidFill>
                <a:latin typeface="Lucida Bright"/>
                <a:ea typeface="DejaVu Sans"/>
              </a:rPr>
              <a:t>File names where pattern occurs (-l)</a:t>
            </a:r>
            <a:endParaRPr lang="en-IN" sz="2000" b="0" strike="noStrike" spc="-1" dirty="0" smtClean="0">
              <a:latin typeface="Arial"/>
            </a:endParaRPr>
          </a:p>
          <a:p>
            <a:pPr marL="343080" indent="-342360">
              <a:lnSpc>
                <a:spcPct val="150000"/>
              </a:lnSpc>
              <a:spcBef>
                <a:spcPts val="360"/>
              </a:spcBef>
            </a:pPr>
            <a:r>
              <a:rPr lang="en-IN" sz="2000" b="0" strike="noStrike" spc="-1" dirty="0" smtClean="0">
                <a:solidFill>
                  <a:srgbClr val="000000"/>
                </a:solidFill>
                <a:latin typeface="Lucida Bright"/>
                <a:ea typeface="DejaVu Sans"/>
              </a:rPr>
              <a:t>   </a:t>
            </a:r>
            <a:r>
              <a:rPr lang="en-IN" sz="2000" b="0" strike="noStrike" spc="-1" dirty="0" smtClean="0">
                <a:solidFill>
                  <a:srgbClr val="FF0000"/>
                </a:solidFill>
                <a:latin typeface="Lucida Bright"/>
                <a:ea typeface="DejaVu Sans"/>
              </a:rPr>
              <a:t>Syntax:</a:t>
            </a:r>
            <a:endParaRPr lang="en-IN" sz="2000" b="0" strike="noStrike" spc="-1" dirty="0" smtClean="0">
              <a:solidFill>
                <a:srgbClr val="FF0000"/>
              </a:solidFill>
              <a:latin typeface="Arial"/>
            </a:endParaRPr>
          </a:p>
          <a:p>
            <a:pPr marL="343080" indent="-342360">
              <a:lnSpc>
                <a:spcPct val="150000"/>
              </a:lnSpc>
              <a:spcBef>
                <a:spcPts val="360"/>
              </a:spcBef>
            </a:pPr>
            <a:r>
              <a:rPr lang="en-IN" sz="2000" b="0" strike="noStrike" spc="-1" dirty="0" smtClean="0">
                <a:solidFill>
                  <a:srgbClr val="FF0000"/>
                </a:solidFill>
                <a:latin typeface="Lucida Bright"/>
                <a:ea typeface="DejaVu Sans"/>
              </a:rPr>
              <a:t> </a:t>
            </a:r>
            <a:r>
              <a:rPr lang="en-IN" sz="2000" b="0" strike="noStrike" spc="-1" dirty="0" err="1" smtClean="0">
                <a:solidFill>
                  <a:srgbClr val="FF0000"/>
                </a:solidFill>
                <a:latin typeface="Lucida Bright"/>
                <a:ea typeface="DejaVu Sans"/>
              </a:rPr>
              <a:t>grep</a:t>
            </a:r>
            <a:r>
              <a:rPr lang="en-IN" sz="2000" b="0" strike="noStrike" spc="-1" dirty="0" smtClean="0">
                <a:solidFill>
                  <a:srgbClr val="FF0000"/>
                </a:solidFill>
                <a:latin typeface="Lucida Bright"/>
                <a:ea typeface="DejaVu Sans"/>
              </a:rPr>
              <a:t> option pattern filename(s)</a:t>
            </a:r>
            <a:endParaRPr lang="en-IN" sz="2000" b="0" strike="noStrike" spc="-1" dirty="0" smtClean="0">
              <a:solidFill>
                <a:srgbClr val="FF0000"/>
              </a:solidFill>
              <a:latin typeface="Aria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0" y="0"/>
            <a:ext cx="9143280" cy="91368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r>
              <a:rPr lang="en-IN" sz="4000" b="1" strike="noStrike" spc="-1">
                <a:solidFill>
                  <a:srgbClr val="000000"/>
                </a:solidFill>
                <a:latin typeface="Calibri"/>
                <a:ea typeface="DejaVu Sans"/>
              </a:rPr>
              <a:t>File Handling Utilities </a:t>
            </a:r>
            <a:endParaRPr lang="en-IN" sz="4000" b="0" strike="noStrike" spc="-1">
              <a:latin typeface="Arial"/>
            </a:endParaRPr>
          </a:p>
          <a:p>
            <a:pPr algn="ctr">
              <a:lnSpc>
                <a:spcPct val="100000"/>
              </a:lnSpc>
            </a:pPr>
            <a:endParaRPr lang="en-IN" sz="4000" b="0" strike="noStrike" spc="-1">
              <a:latin typeface="Arial"/>
            </a:endParaRPr>
          </a:p>
        </p:txBody>
      </p:sp>
      <p:sp>
        <p:nvSpPr>
          <p:cNvPr id="233" name="CustomShape 2"/>
          <p:cNvSpPr/>
          <p:nvPr/>
        </p:nvSpPr>
        <p:spPr>
          <a:xfrm>
            <a:off x="228600" y="1066680"/>
            <a:ext cx="8762400" cy="5637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Lucida Bright"/>
                <a:ea typeface="DejaVu Sans"/>
              </a:rPr>
              <a:t>4</a:t>
            </a:r>
            <a:r>
              <a:rPr lang="en-IN" sz="1800" b="0" strike="noStrike" spc="-1">
                <a:solidFill>
                  <a:srgbClr val="FF0000"/>
                </a:solidFill>
                <a:latin typeface="Lucida Bright"/>
                <a:ea typeface="DejaVu Sans"/>
              </a:rPr>
              <a:t>) File access permissions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000000"/>
                </a:solidFill>
                <a:latin typeface="Lucida Bright"/>
                <a:ea typeface="DejaVu Sans"/>
              </a:rPr>
              <a:t>     Unix operating system supports three types of users. They are</a:t>
            </a:r>
            <a:endParaRPr lang="en-IN" sz="1800" b="0" strike="noStrike" spc="-1">
              <a:latin typeface="Arial"/>
            </a:endParaRPr>
          </a:p>
          <a:p>
            <a:pPr marL="399960" indent="-399240">
              <a:lnSpc>
                <a:spcPct val="150000"/>
              </a:lnSpc>
              <a:spcBef>
                <a:spcPts val="360"/>
              </a:spcBef>
              <a:buClr>
                <a:srgbClr val="000000"/>
              </a:buClr>
              <a:buFont typeface="Arial"/>
              <a:buAutoNum type="romanLcParenR"/>
            </a:pPr>
            <a:r>
              <a:rPr lang="en-IN" sz="1800" b="0" strike="noStrike" spc="-1">
                <a:solidFill>
                  <a:srgbClr val="000000"/>
                </a:solidFill>
                <a:latin typeface="Lucida Bright"/>
                <a:ea typeface="DejaVu Sans"/>
              </a:rPr>
              <a:t>Owner 	 ii)Group  	 iii) others</a:t>
            </a:r>
            <a:endParaRPr lang="en-IN" sz="1800" b="0" strike="noStrike" spc="-1">
              <a:latin typeface="Arial"/>
            </a:endParaRPr>
          </a:p>
          <a:p>
            <a:pPr marL="399960" indent="-399240">
              <a:lnSpc>
                <a:spcPct val="150000"/>
              </a:lnSpc>
              <a:spcBef>
                <a:spcPts val="360"/>
              </a:spcBef>
            </a:pPr>
            <a:r>
              <a:rPr lang="en-IN" sz="1800" b="0" strike="noStrike" spc="-1">
                <a:solidFill>
                  <a:srgbClr val="000000"/>
                </a:solidFill>
                <a:latin typeface="Lucida Bright"/>
                <a:ea typeface="DejaVu Sans"/>
              </a:rPr>
              <a:t>Unix file system has three different file access permissions. They are,</a:t>
            </a:r>
            <a:endParaRPr lang="en-IN" sz="1800" b="0" strike="noStrike" spc="-1">
              <a:latin typeface="Arial"/>
            </a:endParaRPr>
          </a:p>
          <a:p>
            <a:pPr marL="399960" indent="-399240">
              <a:lnSpc>
                <a:spcPct val="150000"/>
              </a:lnSpc>
              <a:spcBef>
                <a:spcPts val="360"/>
              </a:spcBef>
              <a:buClr>
                <a:srgbClr val="000000"/>
              </a:buClr>
              <a:buFont typeface="Arial"/>
              <a:buAutoNum type="romanLcParenR"/>
            </a:pPr>
            <a:r>
              <a:rPr lang="en-IN" sz="1800" b="0" strike="noStrike" spc="-1">
                <a:solidFill>
                  <a:srgbClr val="000000"/>
                </a:solidFill>
                <a:latin typeface="Lucida Bright"/>
                <a:ea typeface="DejaVu Sans"/>
              </a:rPr>
              <a:t>Read 		ii) Write		iii) Execute</a:t>
            </a:r>
            <a:endParaRPr lang="en-IN" sz="1800" b="0" strike="noStrike" spc="-1">
              <a:latin typeface="Arial"/>
            </a:endParaRPr>
          </a:p>
          <a:p>
            <a:pPr marL="399960" indent="-399240">
              <a:lnSpc>
                <a:spcPct val="150000"/>
              </a:lnSpc>
              <a:spcBef>
                <a:spcPts val="360"/>
              </a:spcBef>
            </a:pPr>
            <a:r>
              <a:rPr lang="en-IN" sz="1800" b="0" strike="noStrike" spc="-1">
                <a:solidFill>
                  <a:srgbClr val="000000"/>
                </a:solidFill>
                <a:latin typeface="Lucida Bright"/>
                <a:ea typeface="DejaVu Sans"/>
              </a:rPr>
              <a:t>The  combination of file access permissions can be applied on above users by using </a:t>
            </a:r>
            <a:r>
              <a:rPr lang="en-IN" sz="1800" b="1" strike="noStrike" spc="-1">
                <a:solidFill>
                  <a:srgbClr val="000000"/>
                </a:solidFill>
                <a:latin typeface="Lucida Bright"/>
                <a:ea typeface="DejaVu Sans"/>
              </a:rPr>
              <a:t>chmod</a:t>
            </a:r>
            <a:r>
              <a:rPr lang="en-IN" sz="1800" b="0" strike="noStrike" spc="-1">
                <a:solidFill>
                  <a:srgbClr val="000000"/>
                </a:solidFill>
                <a:latin typeface="Lucida Bright"/>
                <a:ea typeface="DejaVu Sans"/>
              </a:rPr>
              <a:t> command </a:t>
            </a:r>
            <a:endParaRPr lang="en-IN" sz="1800" b="0" strike="noStrike" spc="-1">
              <a:latin typeface="Arial"/>
            </a:endParaRPr>
          </a:p>
          <a:p>
            <a:pPr marL="399960" indent="-399240">
              <a:lnSpc>
                <a:spcPct val="150000"/>
              </a:lnSpc>
              <a:spcBef>
                <a:spcPts val="360"/>
              </a:spcBef>
            </a:pPr>
            <a:r>
              <a:rPr lang="en-IN" sz="1800" b="0" strike="noStrike" spc="-1">
                <a:solidFill>
                  <a:srgbClr val="000000"/>
                </a:solidFill>
                <a:latin typeface="Lucida Bright"/>
                <a:ea typeface="DejaVu Sans"/>
              </a:rPr>
              <a:t>Syntax:  $chmod a + rwx newfile</a:t>
            </a:r>
            <a:endParaRPr lang="en-IN" sz="1800" b="0" strike="noStrike" spc="-1">
              <a:latin typeface="Arial"/>
            </a:endParaRPr>
          </a:p>
          <a:p>
            <a:pPr marL="399960" indent="-399240">
              <a:lnSpc>
                <a:spcPct val="150000"/>
              </a:lnSpc>
              <a:spcBef>
                <a:spcPts val="360"/>
              </a:spcBef>
            </a:pPr>
            <a:r>
              <a:rPr lang="en-IN" sz="1800" b="0" strike="noStrike" spc="-1">
                <a:solidFill>
                  <a:srgbClr val="000000"/>
                </a:solidFill>
                <a:latin typeface="Lucida Bright"/>
                <a:ea typeface="DejaVu Sans"/>
              </a:rPr>
              <a:t>The new file can be accessed by any user. These file access permissions provides security for user files. In file maintaining system owner is the super user, so he can restrict other  users from accessing the files.</a:t>
            </a:r>
            <a:endParaRPr lang="en-IN" sz="1800" b="0" strike="noStrike" spc="-1">
              <a:latin typeface="Arial"/>
            </a:endParaRPr>
          </a:p>
          <a:p>
            <a:pPr marL="399960" indent="-399240">
              <a:lnSpc>
                <a:spcPct val="100000"/>
              </a:lnSpc>
              <a:spcBef>
                <a:spcPts val="360"/>
              </a:spcBef>
            </a:pPr>
            <a:endParaRPr lang="en-IN" sz="1800" b="0" strike="noStrike" spc="-1">
              <a:latin typeface="Arial"/>
            </a:endParaRPr>
          </a:p>
        </p:txBody>
      </p:sp>
      <p:sp>
        <p:nvSpPr>
          <p:cNvPr id="234" name="CustomShape 3"/>
          <p:cNvSpPr/>
          <p:nvPr/>
        </p:nvSpPr>
        <p:spPr>
          <a:xfrm>
            <a:off x="7225560" y="2874960"/>
            <a:ext cx="2425320" cy="30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http://sreenidhi.edu.in/</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200" y="381000"/>
            <a:ext cx="8229240" cy="5200800"/>
          </a:xfrm>
        </p:spPr>
        <p:txBody>
          <a:bodyPr/>
          <a:lstStyle/>
          <a:p>
            <a:r>
              <a:rPr lang="en-US" b="1" dirty="0" smtClean="0"/>
              <a:t>$</a:t>
            </a:r>
            <a:r>
              <a:rPr lang="en-US" sz="2000" b="1" dirty="0" smtClean="0"/>
              <a:t>cat &gt; geekfile.txt </a:t>
            </a:r>
          </a:p>
          <a:p>
            <a:r>
              <a:rPr lang="en-US" sz="2000" dirty="0" err="1" smtClean="0"/>
              <a:t>unix</a:t>
            </a:r>
            <a:r>
              <a:rPr lang="en-US" sz="2000" dirty="0" smtClean="0"/>
              <a:t> is great </a:t>
            </a:r>
            <a:r>
              <a:rPr lang="en-US" sz="2000" dirty="0" err="1" smtClean="0"/>
              <a:t>os</a:t>
            </a:r>
            <a:r>
              <a:rPr lang="en-US" sz="2000" dirty="0" smtClean="0"/>
              <a:t>. </a:t>
            </a:r>
            <a:r>
              <a:rPr lang="en-US" sz="2000" dirty="0" err="1" smtClean="0"/>
              <a:t>unix</a:t>
            </a:r>
            <a:r>
              <a:rPr lang="en-US" sz="2000" dirty="0" smtClean="0"/>
              <a:t> is </a:t>
            </a:r>
            <a:r>
              <a:rPr lang="en-US" sz="2000" dirty="0" err="1" smtClean="0"/>
              <a:t>opensource</a:t>
            </a:r>
            <a:r>
              <a:rPr lang="en-US" sz="2000" dirty="0" smtClean="0"/>
              <a:t>.</a:t>
            </a:r>
          </a:p>
          <a:p>
            <a:r>
              <a:rPr lang="en-US" sz="2000" dirty="0" smtClean="0"/>
              <a:t> </a:t>
            </a:r>
            <a:r>
              <a:rPr lang="en-US" sz="2000" dirty="0" err="1" smtClean="0"/>
              <a:t>unix</a:t>
            </a:r>
            <a:r>
              <a:rPr lang="en-US" sz="2000" dirty="0" smtClean="0"/>
              <a:t> is free </a:t>
            </a:r>
            <a:r>
              <a:rPr lang="en-US" sz="2000" dirty="0" err="1" smtClean="0"/>
              <a:t>os</a:t>
            </a:r>
            <a:r>
              <a:rPr lang="en-US" sz="2000" dirty="0" smtClean="0"/>
              <a:t>. learn operating system. </a:t>
            </a:r>
          </a:p>
          <a:p>
            <a:r>
              <a:rPr lang="en-US" sz="2000" dirty="0" smtClean="0"/>
              <a:t>Unix </a:t>
            </a:r>
            <a:r>
              <a:rPr lang="en-US" sz="2000" dirty="0" err="1" smtClean="0"/>
              <a:t>linux</a:t>
            </a:r>
            <a:r>
              <a:rPr lang="en-US" sz="2000" dirty="0" smtClean="0"/>
              <a:t> which one you choose. </a:t>
            </a:r>
          </a:p>
          <a:p>
            <a:r>
              <a:rPr lang="en-US" sz="2000" dirty="0" err="1" smtClean="0"/>
              <a:t>uNix</a:t>
            </a:r>
            <a:r>
              <a:rPr lang="en-US" sz="2000" dirty="0" smtClean="0"/>
              <a:t> is easy to </a:t>
            </a:r>
            <a:r>
              <a:rPr lang="en-US" sz="2000" dirty="0" err="1" smtClean="0"/>
              <a:t>learn.unix</a:t>
            </a:r>
            <a:r>
              <a:rPr lang="en-US" sz="2000" dirty="0" smtClean="0"/>
              <a:t> is a multiuser </a:t>
            </a:r>
            <a:r>
              <a:rPr lang="en-US" sz="2000" dirty="0" err="1" smtClean="0"/>
              <a:t>os</a:t>
            </a:r>
            <a:endParaRPr lang="en-US" sz="2000" dirty="0"/>
          </a:p>
          <a:p>
            <a:r>
              <a:rPr lang="en-US" sz="2000" dirty="0" smtClean="0"/>
              <a:t>Learn </a:t>
            </a:r>
            <a:r>
              <a:rPr lang="en-US" sz="2000" dirty="0" err="1" smtClean="0"/>
              <a:t>unix</a:t>
            </a:r>
            <a:r>
              <a:rPr lang="en-US" sz="2000" dirty="0" smtClean="0"/>
              <a:t> .</a:t>
            </a:r>
            <a:r>
              <a:rPr lang="en-US" sz="2000" dirty="0" err="1" smtClean="0"/>
              <a:t>unix</a:t>
            </a:r>
            <a:r>
              <a:rPr lang="en-US" sz="2000" dirty="0" smtClean="0"/>
              <a:t> is a powerful. </a:t>
            </a:r>
          </a:p>
          <a:p>
            <a:endParaRPr lang="en-US" sz="2000" b="1" dirty="0"/>
          </a:p>
          <a:p>
            <a:pPr marL="342900" indent="-342900">
              <a:buAutoNum type="arabicPeriod"/>
            </a:pPr>
            <a:r>
              <a:rPr lang="en-US" sz="2000" b="1" dirty="0" smtClean="0"/>
              <a:t>-</a:t>
            </a:r>
            <a:r>
              <a:rPr lang="en-US" sz="2000" b="1" dirty="0" err="1" smtClean="0"/>
              <a:t>i</a:t>
            </a:r>
            <a:r>
              <a:rPr lang="en-US" sz="2000" b="1" dirty="0" smtClean="0"/>
              <a:t> : Case </a:t>
            </a:r>
            <a:r>
              <a:rPr lang="en-US" sz="2000" b="1" dirty="0"/>
              <a:t>insensitive search : </a:t>
            </a:r>
            <a:r>
              <a:rPr lang="en-US" sz="2000" dirty="0"/>
              <a:t>The -</a:t>
            </a:r>
            <a:r>
              <a:rPr lang="en-US" sz="2000" dirty="0" err="1"/>
              <a:t>i</a:t>
            </a:r>
            <a:r>
              <a:rPr lang="en-US" sz="2000" dirty="0"/>
              <a:t> option enables to search for a string case insensitively in the give file</a:t>
            </a:r>
            <a:r>
              <a:rPr lang="en-US" sz="2000" dirty="0" smtClean="0"/>
              <a:t>.</a:t>
            </a:r>
          </a:p>
          <a:p>
            <a:pPr marL="342900" indent="-342900">
              <a:buAutoNum type="arabicPeriod"/>
            </a:pPr>
            <a:endParaRPr lang="en-US" sz="2000" b="1" dirty="0"/>
          </a:p>
          <a:p>
            <a:pPr marL="342900" indent="-342900"/>
            <a:endParaRPr lang="en-US" sz="2000" b="1" dirty="0" smtClean="0"/>
          </a:p>
          <a:p>
            <a:pPr marL="342900" indent="-342900"/>
            <a:r>
              <a:rPr lang="en-US" sz="2000" b="1" dirty="0" smtClean="0"/>
              <a:t>$</a:t>
            </a:r>
            <a:r>
              <a:rPr lang="en-US" sz="2000" b="1" dirty="0" err="1" smtClean="0"/>
              <a:t>grep</a:t>
            </a:r>
            <a:r>
              <a:rPr lang="en-US" sz="2000" b="1" dirty="0" smtClean="0"/>
              <a:t> -</a:t>
            </a:r>
            <a:r>
              <a:rPr lang="en-US" sz="2000" b="1" dirty="0" err="1" smtClean="0"/>
              <a:t>i</a:t>
            </a:r>
            <a:r>
              <a:rPr lang="en-US" sz="2000" b="1" dirty="0" smtClean="0"/>
              <a:t> "</a:t>
            </a:r>
            <a:r>
              <a:rPr lang="en-US" sz="2000" b="1" dirty="0" err="1" smtClean="0"/>
              <a:t>UNix</a:t>
            </a:r>
            <a:r>
              <a:rPr lang="en-US" sz="2000" b="1" dirty="0" smtClean="0"/>
              <a:t>" geekfile.txt</a:t>
            </a:r>
          </a:p>
          <a:p>
            <a:pPr marL="342900" indent="-342900"/>
            <a:endParaRPr lang="en-US" sz="2000" b="1" dirty="0"/>
          </a:p>
          <a:p>
            <a:pPr marL="342900" indent="-342900"/>
            <a:r>
              <a:rPr lang="en-US" sz="2000" b="1" dirty="0" smtClean="0"/>
              <a:t>o/p </a:t>
            </a:r>
          </a:p>
          <a:p>
            <a:pPr marL="342900" indent="-342900"/>
            <a:endParaRPr lang="en-US" b="1" dirty="0"/>
          </a:p>
          <a:p>
            <a:pPr marL="342900" indent="-342900"/>
            <a:endParaRPr lang="en-US" b="1" dirty="0"/>
          </a:p>
          <a:p>
            <a:pPr marL="342900" indent="-342900"/>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200" y="457200"/>
            <a:ext cx="8229240" cy="5124600"/>
          </a:xfrm>
        </p:spPr>
        <p:txBody>
          <a:bodyPr/>
          <a:lstStyle/>
          <a:p>
            <a:r>
              <a:rPr lang="en-US" b="1" dirty="0" smtClean="0"/>
              <a:t>-c : Displaying </a:t>
            </a:r>
            <a:r>
              <a:rPr lang="en-US" b="1" dirty="0"/>
              <a:t>the count of number of matches :</a:t>
            </a:r>
            <a:r>
              <a:rPr lang="en-US" dirty="0"/>
              <a:t> We can find the number of lines that matches the given </a:t>
            </a:r>
            <a:r>
              <a:rPr lang="en-US" dirty="0" smtClean="0"/>
              <a:t>string/pattern</a:t>
            </a:r>
          </a:p>
          <a:p>
            <a:endParaRPr lang="en-US" dirty="0"/>
          </a:p>
          <a:p>
            <a:r>
              <a:rPr lang="en-US" b="1" dirty="0" smtClean="0"/>
              <a:t>$</a:t>
            </a:r>
            <a:r>
              <a:rPr lang="en-US" b="1" dirty="0" err="1" smtClean="0"/>
              <a:t>grep</a:t>
            </a:r>
            <a:r>
              <a:rPr lang="en-US" b="1" dirty="0" smtClean="0"/>
              <a:t> -c "</a:t>
            </a:r>
            <a:r>
              <a:rPr lang="en-US" b="1" dirty="0" err="1" smtClean="0"/>
              <a:t>unix</a:t>
            </a:r>
            <a:r>
              <a:rPr lang="en-US" b="1" dirty="0" smtClean="0"/>
              <a:t>" geekfile.txt </a:t>
            </a:r>
          </a:p>
          <a:p>
            <a:endParaRPr lang="en-US" b="1" dirty="0"/>
          </a:p>
          <a:p>
            <a:r>
              <a:rPr lang="en-US" b="1" dirty="0" smtClean="0"/>
              <a:t>Output:</a:t>
            </a:r>
          </a:p>
          <a:p>
            <a:endParaRPr lang="en-US" dirty="0" smtClean="0"/>
          </a:p>
          <a:p>
            <a:r>
              <a:rPr lang="en-US" b="1" dirty="0" smtClean="0"/>
              <a:t> -l : Display </a:t>
            </a:r>
            <a:r>
              <a:rPr lang="en-US" b="1" dirty="0"/>
              <a:t>the file names that matches the pattern : </a:t>
            </a:r>
            <a:r>
              <a:rPr lang="en-US" dirty="0"/>
              <a:t>We can just display the files that contains the given string/pattern</a:t>
            </a:r>
            <a:r>
              <a:rPr lang="en-US" dirty="0" smtClean="0"/>
              <a:t>.</a:t>
            </a:r>
          </a:p>
          <a:p>
            <a:endParaRPr lang="en-US" dirty="0"/>
          </a:p>
          <a:p>
            <a:endParaRPr lang="en-US" dirty="0" smtClean="0"/>
          </a:p>
          <a:p>
            <a:pPr fontAlgn="base"/>
            <a:r>
              <a:rPr lang="en-US" b="1" dirty="0" smtClean="0"/>
              <a:t>$</a:t>
            </a:r>
            <a:r>
              <a:rPr lang="en-US" b="1" dirty="0" err="1" smtClean="0"/>
              <a:t>grep</a:t>
            </a:r>
            <a:r>
              <a:rPr lang="en-US" b="1" dirty="0" smtClean="0"/>
              <a:t> -l "</a:t>
            </a:r>
            <a:r>
              <a:rPr lang="en-US" b="1" dirty="0" err="1" smtClean="0"/>
              <a:t>unix</a:t>
            </a:r>
            <a:r>
              <a:rPr lang="en-US" b="1" dirty="0" smtClean="0"/>
              <a:t>"  * </a:t>
            </a:r>
          </a:p>
          <a:p>
            <a:pPr fontAlgn="base"/>
            <a:endParaRPr lang="en-US" b="1" dirty="0"/>
          </a:p>
          <a:p>
            <a:pPr fontAlgn="base"/>
            <a:r>
              <a:rPr lang="en-US" b="1" dirty="0" smtClean="0"/>
              <a:t>Or</a:t>
            </a:r>
          </a:p>
          <a:p>
            <a:pPr fontAlgn="base"/>
            <a:r>
              <a:rPr lang="en-US" b="1" dirty="0" smtClean="0"/>
              <a:t> $</a:t>
            </a:r>
            <a:r>
              <a:rPr lang="en-US" b="1" dirty="0" err="1" smtClean="0"/>
              <a:t>grep</a:t>
            </a:r>
            <a:r>
              <a:rPr lang="en-US" b="1" dirty="0" smtClean="0"/>
              <a:t> -l "</a:t>
            </a:r>
            <a:r>
              <a:rPr lang="en-US" b="1" dirty="0" err="1" smtClean="0"/>
              <a:t>unix</a:t>
            </a:r>
            <a:r>
              <a:rPr lang="en-US" b="1" dirty="0" smtClean="0"/>
              <a:t>" f1.txt  f2.txt  f3.xt  f4.txt </a:t>
            </a:r>
          </a:p>
          <a:p>
            <a:pPr fontAlgn="base"/>
            <a:endParaRPr lang="en-US" b="1" dirty="0"/>
          </a:p>
          <a:p>
            <a:pPr fontAlgn="base"/>
            <a:r>
              <a:rPr lang="en-US" b="1" dirty="0" smtClean="0"/>
              <a:t>Output</a:t>
            </a:r>
            <a:r>
              <a:rPr lang="en-US" b="1" dirty="0"/>
              <a:t>:</a:t>
            </a:r>
            <a:endParaRPr lang="en-US" dirty="0"/>
          </a:p>
          <a:p>
            <a:r>
              <a:rPr lang="en-US" dirty="0" smtClean="0"/>
              <a:t>geekfile.txt</a:t>
            </a:r>
            <a:endParaRPr lang="en-US" dirty="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200" y="304800"/>
            <a:ext cx="8229240" cy="6553200"/>
          </a:xfrm>
        </p:spPr>
        <p:txBody>
          <a:bodyPr>
            <a:normAutofit/>
          </a:bodyPr>
          <a:lstStyle/>
          <a:p>
            <a:r>
              <a:rPr lang="en-US" b="1" dirty="0" smtClean="0"/>
              <a:t>-o : Displaying </a:t>
            </a:r>
            <a:r>
              <a:rPr lang="en-US" b="1" dirty="0"/>
              <a:t>only the matched pattern : </a:t>
            </a:r>
            <a:r>
              <a:rPr lang="en-US" dirty="0"/>
              <a:t>By default, </a:t>
            </a:r>
            <a:r>
              <a:rPr lang="en-US" dirty="0" err="1"/>
              <a:t>grep</a:t>
            </a:r>
            <a:r>
              <a:rPr lang="en-US" dirty="0"/>
              <a:t> displays the entire line which has the matched string. We can make the </a:t>
            </a:r>
            <a:r>
              <a:rPr lang="en-US" dirty="0" err="1"/>
              <a:t>grep</a:t>
            </a:r>
            <a:r>
              <a:rPr lang="en-US" dirty="0"/>
              <a:t> to display only the matched string by using the -o option</a:t>
            </a:r>
            <a:r>
              <a:rPr lang="en-US" dirty="0" smtClean="0"/>
              <a:t>.</a:t>
            </a:r>
          </a:p>
          <a:p>
            <a:endParaRPr lang="en-US" dirty="0"/>
          </a:p>
          <a:p>
            <a:pPr fontAlgn="base"/>
            <a:r>
              <a:rPr lang="en-US" b="1" dirty="0" smtClean="0"/>
              <a:t>$ </a:t>
            </a:r>
            <a:r>
              <a:rPr lang="en-US" b="1" dirty="0" err="1" smtClean="0"/>
              <a:t>grep</a:t>
            </a:r>
            <a:r>
              <a:rPr lang="en-US" b="1" dirty="0" smtClean="0"/>
              <a:t> -o "</a:t>
            </a:r>
            <a:r>
              <a:rPr lang="en-US" b="1" dirty="0" err="1" smtClean="0"/>
              <a:t>unix</a:t>
            </a:r>
            <a:r>
              <a:rPr lang="en-US" b="1" dirty="0" smtClean="0"/>
              <a:t>" geekfile.txt </a:t>
            </a:r>
          </a:p>
          <a:p>
            <a:pPr fontAlgn="base"/>
            <a:endParaRPr lang="en-US" b="1" dirty="0" smtClean="0"/>
          </a:p>
          <a:p>
            <a:pPr fontAlgn="base"/>
            <a:r>
              <a:rPr lang="en-US" b="1" dirty="0" smtClean="0"/>
              <a:t>Output</a:t>
            </a:r>
            <a:r>
              <a:rPr lang="en-US" b="1" dirty="0"/>
              <a:t>:</a:t>
            </a:r>
            <a:endParaRPr lang="en-US" dirty="0"/>
          </a:p>
          <a:p>
            <a:r>
              <a:rPr lang="en-US" dirty="0" err="1" smtClean="0"/>
              <a:t>unix</a:t>
            </a:r>
            <a:r>
              <a:rPr lang="en-US" dirty="0" smtClean="0"/>
              <a:t> </a:t>
            </a:r>
          </a:p>
          <a:p>
            <a:r>
              <a:rPr lang="en-US" dirty="0" err="1" smtClean="0"/>
              <a:t>unix</a:t>
            </a:r>
            <a:r>
              <a:rPr lang="en-US" dirty="0" smtClean="0"/>
              <a:t> </a:t>
            </a:r>
          </a:p>
          <a:p>
            <a:r>
              <a:rPr lang="en-US" dirty="0" err="1" smtClean="0"/>
              <a:t>unix</a:t>
            </a:r>
            <a:r>
              <a:rPr lang="en-US" dirty="0" smtClean="0"/>
              <a:t> </a:t>
            </a:r>
          </a:p>
          <a:p>
            <a:r>
              <a:rPr lang="en-US" dirty="0" err="1" smtClean="0"/>
              <a:t>unix</a:t>
            </a:r>
            <a:r>
              <a:rPr lang="en-US" dirty="0" smtClean="0"/>
              <a:t> </a:t>
            </a:r>
          </a:p>
          <a:p>
            <a:endParaRPr lang="en-US" dirty="0"/>
          </a:p>
          <a:p>
            <a:endParaRPr lang="en-US" dirty="0" smtClean="0"/>
          </a:p>
          <a:p>
            <a:pPr fontAlgn="base"/>
            <a:r>
              <a:rPr lang="en-US" b="1" dirty="0" smtClean="0"/>
              <a:t> -n : Show </a:t>
            </a:r>
            <a:r>
              <a:rPr lang="en-US" b="1" dirty="0"/>
              <a:t>line number while displaying the output using </a:t>
            </a:r>
            <a:r>
              <a:rPr lang="en-US" b="1" dirty="0" err="1"/>
              <a:t>grep</a:t>
            </a:r>
            <a:r>
              <a:rPr lang="en-US" b="1" dirty="0"/>
              <a:t> -n : </a:t>
            </a:r>
            <a:r>
              <a:rPr lang="en-US" dirty="0"/>
              <a:t>To show the line number of file with the line matched</a:t>
            </a:r>
            <a:r>
              <a:rPr lang="en-US" dirty="0" smtClean="0"/>
              <a:t>.</a:t>
            </a:r>
          </a:p>
          <a:p>
            <a:pPr fontAlgn="base"/>
            <a:endParaRPr lang="en-US" dirty="0"/>
          </a:p>
          <a:p>
            <a:pPr fontAlgn="base"/>
            <a:r>
              <a:rPr lang="en-US" b="1" dirty="0" smtClean="0"/>
              <a:t>$ </a:t>
            </a:r>
            <a:r>
              <a:rPr lang="en-US" b="1" dirty="0" err="1" smtClean="0"/>
              <a:t>grep</a:t>
            </a:r>
            <a:r>
              <a:rPr lang="en-US" b="1" dirty="0" smtClean="0"/>
              <a:t> -n "</a:t>
            </a:r>
            <a:r>
              <a:rPr lang="en-US" b="1" dirty="0" err="1" smtClean="0"/>
              <a:t>unix</a:t>
            </a:r>
            <a:r>
              <a:rPr lang="en-US" b="1" dirty="0" smtClean="0"/>
              <a:t>" geekfile.txt</a:t>
            </a:r>
          </a:p>
          <a:p>
            <a:pPr fontAlgn="base"/>
            <a:endParaRPr lang="en-US" b="1" dirty="0" smtClean="0"/>
          </a:p>
          <a:p>
            <a:pPr fontAlgn="base"/>
            <a:r>
              <a:rPr lang="en-US" b="1" dirty="0" smtClean="0"/>
              <a:t> </a:t>
            </a:r>
            <a:r>
              <a:rPr lang="en-US" b="1" dirty="0"/>
              <a:t>Output</a:t>
            </a:r>
            <a:r>
              <a:rPr lang="en-US" b="1" dirty="0" smtClean="0"/>
              <a:t>:</a:t>
            </a:r>
            <a:r>
              <a:rPr lang="en-US" dirty="0" smtClean="0"/>
              <a:t> </a:t>
            </a:r>
          </a:p>
          <a:p>
            <a:pPr fontAlgn="base"/>
            <a:r>
              <a:rPr lang="en-US" dirty="0" smtClean="0"/>
              <a:t>1:unix is great </a:t>
            </a:r>
            <a:r>
              <a:rPr lang="en-US" dirty="0" err="1" smtClean="0"/>
              <a:t>os</a:t>
            </a:r>
            <a:r>
              <a:rPr lang="en-US" dirty="0" smtClean="0"/>
              <a:t>. </a:t>
            </a:r>
            <a:r>
              <a:rPr lang="en-US" dirty="0" err="1" smtClean="0"/>
              <a:t>unix</a:t>
            </a:r>
            <a:r>
              <a:rPr lang="en-US" dirty="0" smtClean="0"/>
              <a:t> is </a:t>
            </a:r>
            <a:r>
              <a:rPr lang="en-US" dirty="0" err="1" smtClean="0"/>
              <a:t>opensource</a:t>
            </a:r>
            <a:r>
              <a:rPr lang="en-US" dirty="0" smtClean="0"/>
              <a:t>. </a:t>
            </a:r>
            <a:r>
              <a:rPr lang="en-US" dirty="0" err="1" smtClean="0"/>
              <a:t>unix</a:t>
            </a:r>
            <a:r>
              <a:rPr lang="en-US" dirty="0" smtClean="0"/>
              <a:t> is free </a:t>
            </a:r>
            <a:r>
              <a:rPr lang="en-US" dirty="0" err="1" smtClean="0"/>
              <a:t>os</a:t>
            </a:r>
            <a:r>
              <a:rPr lang="en-US" dirty="0" smtClean="0"/>
              <a:t>.</a:t>
            </a:r>
          </a:p>
          <a:p>
            <a:pPr fontAlgn="base"/>
            <a:r>
              <a:rPr lang="en-US" dirty="0" smtClean="0"/>
              <a:t> 4:uNix is easy to </a:t>
            </a:r>
            <a:r>
              <a:rPr lang="en-US" dirty="0" err="1" smtClean="0"/>
              <a:t>learn.unix</a:t>
            </a:r>
            <a:r>
              <a:rPr lang="en-US" dirty="0" smtClean="0"/>
              <a:t> is a multiuser </a:t>
            </a:r>
            <a:r>
              <a:rPr lang="en-US" dirty="0" err="1" smtClean="0"/>
              <a:t>os.Learn</a:t>
            </a:r>
            <a:r>
              <a:rPr lang="en-US" dirty="0" smtClean="0"/>
              <a:t> </a:t>
            </a:r>
            <a:r>
              <a:rPr lang="en-US" dirty="0" err="1" smtClean="0"/>
              <a:t>unix</a:t>
            </a:r>
            <a:r>
              <a:rPr lang="en-US" dirty="0" smtClean="0"/>
              <a:t> .</a:t>
            </a:r>
            <a:r>
              <a:rPr lang="en-US" dirty="0" err="1" smtClean="0"/>
              <a:t>unix</a:t>
            </a:r>
            <a:r>
              <a:rPr lang="en-US" dirty="0" smtClean="0"/>
              <a:t> is a powerful.</a:t>
            </a:r>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200" y="381000"/>
            <a:ext cx="8229240" cy="5200800"/>
          </a:xfrm>
        </p:spPr>
        <p:txBody>
          <a:bodyPr/>
          <a:lstStyle/>
          <a:p>
            <a:pPr fontAlgn="base"/>
            <a:r>
              <a:rPr lang="en-US" b="1" dirty="0" smtClean="0"/>
              <a:t>-v  : Inverting </a:t>
            </a:r>
            <a:r>
              <a:rPr lang="en-US" b="1" dirty="0"/>
              <a:t>the pattern match : </a:t>
            </a:r>
            <a:r>
              <a:rPr lang="en-US" dirty="0"/>
              <a:t>You can display the lines that are not matched with the specified search sting pattern using the -v option</a:t>
            </a:r>
            <a:r>
              <a:rPr lang="en-US" dirty="0" smtClean="0"/>
              <a:t>.</a:t>
            </a:r>
          </a:p>
          <a:p>
            <a:pPr fontAlgn="base"/>
            <a:endParaRPr lang="en-US" dirty="0"/>
          </a:p>
          <a:p>
            <a:pPr fontAlgn="base"/>
            <a:r>
              <a:rPr lang="en-US" b="1" dirty="0" smtClean="0"/>
              <a:t>$ </a:t>
            </a:r>
            <a:r>
              <a:rPr lang="en-US" b="1" dirty="0" err="1" smtClean="0"/>
              <a:t>grep</a:t>
            </a:r>
            <a:r>
              <a:rPr lang="en-US" b="1" dirty="0" smtClean="0"/>
              <a:t> -v "</a:t>
            </a:r>
            <a:r>
              <a:rPr lang="en-US" b="1" dirty="0" err="1" smtClean="0"/>
              <a:t>unix</a:t>
            </a:r>
            <a:r>
              <a:rPr lang="en-US" b="1" dirty="0" smtClean="0"/>
              <a:t>" geekfile.txt </a:t>
            </a:r>
          </a:p>
          <a:p>
            <a:pPr fontAlgn="base"/>
            <a:endParaRPr lang="en-US" b="1" dirty="0"/>
          </a:p>
          <a:p>
            <a:pPr fontAlgn="base"/>
            <a:r>
              <a:rPr lang="en-US" b="1" dirty="0" smtClean="0"/>
              <a:t>Output</a:t>
            </a:r>
            <a:r>
              <a:rPr lang="en-US" b="1" dirty="0"/>
              <a:t>:</a:t>
            </a:r>
            <a:endParaRPr lang="en-US" dirty="0"/>
          </a:p>
          <a:p>
            <a:r>
              <a:rPr lang="en-US" dirty="0" smtClean="0"/>
              <a:t>learn operating system. Unix </a:t>
            </a:r>
            <a:r>
              <a:rPr lang="en-US" dirty="0" err="1" smtClean="0"/>
              <a:t>linux</a:t>
            </a:r>
            <a:r>
              <a:rPr lang="en-US" dirty="0" smtClean="0"/>
              <a:t> which one you choose.</a:t>
            </a:r>
          </a:p>
          <a:p>
            <a:endParaRPr lang="en-US" dirty="0"/>
          </a:p>
          <a:p>
            <a:pPr fontAlgn="base"/>
            <a:r>
              <a:rPr lang="en-US" b="1" dirty="0"/>
              <a:t>Matching the lines that start with a string : </a:t>
            </a:r>
            <a:r>
              <a:rPr lang="en-US" dirty="0"/>
              <a:t>The ^ regular expression pattern specifies the start of a line. This can be used in </a:t>
            </a:r>
            <a:r>
              <a:rPr lang="en-US" dirty="0" err="1"/>
              <a:t>grep</a:t>
            </a:r>
            <a:r>
              <a:rPr lang="en-US" dirty="0"/>
              <a:t> to match the lines which start with the given string or pattern</a:t>
            </a:r>
            <a:r>
              <a:rPr lang="en-US" dirty="0" smtClean="0"/>
              <a:t>.</a:t>
            </a:r>
          </a:p>
          <a:p>
            <a:pPr fontAlgn="base"/>
            <a:endParaRPr lang="en-US" dirty="0"/>
          </a:p>
          <a:p>
            <a:pPr fontAlgn="base"/>
            <a:r>
              <a:rPr lang="en-US" b="1" dirty="0" smtClean="0"/>
              <a:t>$ </a:t>
            </a:r>
            <a:r>
              <a:rPr lang="en-US" b="1" dirty="0" err="1" smtClean="0"/>
              <a:t>grep</a:t>
            </a:r>
            <a:r>
              <a:rPr lang="en-US" b="1" dirty="0" smtClean="0"/>
              <a:t> "^</a:t>
            </a:r>
            <a:r>
              <a:rPr lang="en-US" b="1" dirty="0" err="1" smtClean="0"/>
              <a:t>unix</a:t>
            </a:r>
            <a:r>
              <a:rPr lang="en-US" b="1" dirty="0" smtClean="0"/>
              <a:t>" geekfile.txt </a:t>
            </a:r>
          </a:p>
          <a:p>
            <a:pPr fontAlgn="base"/>
            <a:endParaRPr lang="en-US" b="1" dirty="0"/>
          </a:p>
          <a:p>
            <a:pPr fontAlgn="base"/>
            <a:r>
              <a:rPr lang="en-US" b="1" dirty="0" smtClean="0"/>
              <a:t>Output</a:t>
            </a:r>
            <a:r>
              <a:rPr lang="en-US" b="1" dirty="0"/>
              <a:t>:</a:t>
            </a:r>
            <a:endParaRPr lang="en-US" dirty="0"/>
          </a:p>
          <a:p>
            <a:r>
              <a:rPr lang="en-US" dirty="0" err="1" smtClean="0"/>
              <a:t>unix</a:t>
            </a:r>
            <a:r>
              <a:rPr lang="en-US" dirty="0" smtClean="0"/>
              <a:t> is great </a:t>
            </a:r>
            <a:r>
              <a:rPr lang="en-US" dirty="0" err="1" smtClean="0"/>
              <a:t>os</a:t>
            </a:r>
            <a:r>
              <a:rPr lang="en-US" dirty="0" smtClean="0"/>
              <a:t>. </a:t>
            </a:r>
            <a:r>
              <a:rPr lang="en-US" dirty="0" err="1" smtClean="0"/>
              <a:t>unix</a:t>
            </a:r>
            <a:r>
              <a:rPr lang="en-US" dirty="0" smtClean="0"/>
              <a:t> is </a:t>
            </a:r>
            <a:r>
              <a:rPr lang="en-US" dirty="0" err="1" smtClean="0"/>
              <a:t>opensource</a:t>
            </a:r>
            <a:r>
              <a:rPr lang="en-US" dirty="0" smtClean="0"/>
              <a:t>. </a:t>
            </a:r>
            <a:r>
              <a:rPr lang="en-US" dirty="0" err="1" smtClean="0"/>
              <a:t>unix</a:t>
            </a:r>
            <a:r>
              <a:rPr lang="en-US" dirty="0" smtClean="0"/>
              <a:t> is free </a:t>
            </a:r>
            <a:r>
              <a:rPr lang="en-US" dirty="0" err="1" smtClean="0"/>
              <a:t>os</a:t>
            </a:r>
            <a:r>
              <a:rPr lang="en-US" dirty="0" smtClean="0"/>
              <a:t>.</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200" y="304800"/>
            <a:ext cx="8229240" cy="5277000"/>
          </a:xfrm>
        </p:spPr>
        <p:txBody>
          <a:bodyPr/>
          <a:lstStyle/>
          <a:p>
            <a:pPr fontAlgn="base"/>
            <a:r>
              <a:rPr lang="en-US" b="1" dirty="0"/>
              <a:t>Matching the lines that end with a string : </a:t>
            </a:r>
            <a:r>
              <a:rPr lang="en-US" dirty="0"/>
              <a:t>The $ regular expression pattern specifies the end of a line. This can be used in </a:t>
            </a:r>
            <a:r>
              <a:rPr lang="en-US" dirty="0" err="1"/>
              <a:t>grep</a:t>
            </a:r>
            <a:r>
              <a:rPr lang="en-US" dirty="0"/>
              <a:t> to match the lines which end with the given string or pattern</a:t>
            </a:r>
            <a:r>
              <a:rPr lang="en-US" dirty="0" smtClean="0"/>
              <a:t>.</a:t>
            </a:r>
          </a:p>
          <a:p>
            <a:pPr fontAlgn="base"/>
            <a:endParaRPr lang="en-US" dirty="0"/>
          </a:p>
          <a:p>
            <a:r>
              <a:rPr lang="en-US" b="1" dirty="0" smtClean="0"/>
              <a:t>$ </a:t>
            </a:r>
            <a:r>
              <a:rPr lang="en-US" b="1" dirty="0" err="1" smtClean="0"/>
              <a:t>grep</a:t>
            </a:r>
            <a:r>
              <a:rPr lang="en-US" b="1" dirty="0" smtClean="0"/>
              <a:t> "</a:t>
            </a:r>
            <a:r>
              <a:rPr lang="en-US" b="1" dirty="0" err="1" smtClean="0"/>
              <a:t>os</a:t>
            </a:r>
            <a:r>
              <a:rPr lang="en-US" b="1" dirty="0" smtClean="0"/>
              <a:t>$" geekfile.txt</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0" y="838080"/>
            <a:ext cx="8686080" cy="528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spcBef>
                <a:spcPts val="360"/>
              </a:spcBef>
            </a:pPr>
            <a:r>
              <a:rPr lang="en-IN" sz="1800" b="1" strike="noStrike" spc="-1" dirty="0" err="1" smtClean="0">
                <a:solidFill>
                  <a:srgbClr val="000000"/>
                </a:solidFill>
                <a:latin typeface="Lucida Bright"/>
                <a:ea typeface="DejaVu Sans"/>
              </a:rPr>
              <a:t>Egrep</a:t>
            </a:r>
            <a:r>
              <a:rPr lang="en-IN" sz="1800" b="1" strike="noStrike" spc="-1" dirty="0">
                <a:solidFill>
                  <a:srgbClr val="000000"/>
                </a:solidFill>
                <a:latin typeface="Lucida Bright"/>
                <a:ea typeface="DejaVu Sans"/>
              </a:rPr>
              <a:t>: </a:t>
            </a:r>
            <a:r>
              <a:rPr lang="en-IN" sz="1800" b="0" strike="noStrike" spc="-1" dirty="0">
                <a:solidFill>
                  <a:srgbClr val="000000"/>
                </a:solidFill>
                <a:latin typeface="Lucida Bright"/>
                <a:ea typeface="DejaVu Sans"/>
              </a:rPr>
              <a:t>extended </a:t>
            </a:r>
            <a:r>
              <a:rPr lang="en-IN" sz="1800" b="0" strike="noStrike" spc="-1" dirty="0" err="1">
                <a:solidFill>
                  <a:srgbClr val="000000"/>
                </a:solidFill>
                <a:latin typeface="Lucida Bright"/>
                <a:ea typeface="DejaVu Sans"/>
              </a:rPr>
              <a:t>grep</a:t>
            </a:r>
            <a:endParaRPr lang="en-IN" sz="1800" b="0" strike="noStrike" spc="-1" dirty="0">
              <a:latin typeface="Arial"/>
            </a:endParaRPr>
          </a:p>
          <a:p>
            <a:pPr marL="343080" indent="-342360">
              <a:lnSpc>
                <a:spcPct val="150000"/>
              </a:lnSpc>
              <a:spcBef>
                <a:spcPts val="360"/>
              </a:spcBef>
            </a:pPr>
            <a:r>
              <a:rPr lang="en-IN" sz="1800" b="0" strike="noStrike" spc="-1" dirty="0" err="1">
                <a:solidFill>
                  <a:srgbClr val="000000"/>
                </a:solidFill>
                <a:latin typeface="Lucida Bright"/>
                <a:ea typeface="DejaVu Sans"/>
              </a:rPr>
              <a:t>Egrep</a:t>
            </a:r>
            <a:r>
              <a:rPr lang="en-IN" sz="1800" b="0" strike="noStrike" spc="-1" dirty="0">
                <a:solidFill>
                  <a:srgbClr val="000000"/>
                </a:solidFill>
                <a:latin typeface="Lucida Bright"/>
                <a:ea typeface="DejaVu Sans"/>
              </a:rPr>
              <a:t> extended set includes 2 special characters + and ?.</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 --matches one or more occurrences of the pervious character.</a:t>
            </a:r>
            <a:endParaRPr lang="en-IN" sz="1800" b="0" strike="noStrike" spc="-1" dirty="0">
              <a:latin typeface="Arial"/>
            </a:endParaRPr>
          </a:p>
          <a:p>
            <a:pPr marL="343080" indent="-342360">
              <a:lnSpc>
                <a:spcPct val="150000"/>
              </a:lnSpc>
              <a:spcBef>
                <a:spcPts val="360"/>
              </a:spcBef>
            </a:pPr>
            <a:r>
              <a:rPr lang="en-IN" sz="1800" b="0" strike="noStrike" spc="-1" dirty="0">
                <a:solidFill>
                  <a:srgbClr val="000000"/>
                </a:solidFill>
                <a:latin typeface="Lucida Bright"/>
                <a:ea typeface="DejaVu Sans"/>
              </a:rPr>
              <a:t>?-- matches zero or more occurrences of the pervious character</a:t>
            </a:r>
            <a:r>
              <a:rPr lang="en-IN" sz="1800" b="0" strike="noStrike" spc="-1" dirty="0" smtClean="0">
                <a:solidFill>
                  <a:srgbClr val="000000"/>
                </a:solidFill>
                <a:latin typeface="Lucida Bright"/>
                <a:ea typeface="DejaVu Sans"/>
              </a:rPr>
              <a:t>.</a:t>
            </a:r>
          </a:p>
          <a:p>
            <a:pPr marL="343080" indent="-342360">
              <a:lnSpc>
                <a:spcPct val="150000"/>
              </a:lnSpc>
              <a:spcBef>
                <a:spcPts val="360"/>
              </a:spcBef>
            </a:pPr>
            <a:endParaRPr lang="en-IN" sz="1800" b="0" strike="noStrike" spc="-1" dirty="0" smtClean="0">
              <a:latin typeface="Arial"/>
            </a:endParaRPr>
          </a:p>
          <a:p>
            <a:pPr marL="343080" indent="-342360">
              <a:lnSpc>
                <a:spcPct val="150000"/>
              </a:lnSpc>
              <a:spcBef>
                <a:spcPts val="360"/>
              </a:spcBef>
            </a:pPr>
            <a:r>
              <a:rPr lang="en-IN" spc="-1" dirty="0" smtClean="0">
                <a:latin typeface="Arial"/>
              </a:rPr>
              <a:t>Create a table like below :</a:t>
            </a:r>
            <a:endParaRPr lang="en-IN" sz="1800" b="0" strike="noStrike" spc="-1" dirty="0">
              <a:latin typeface="Arial"/>
            </a:endParaRPr>
          </a:p>
          <a:p>
            <a:pPr marL="343080" indent="-342360">
              <a:lnSpc>
                <a:spcPct val="150000"/>
              </a:lnSpc>
              <a:spcBef>
                <a:spcPts val="360"/>
              </a:spcBef>
            </a:pPr>
            <a:endParaRPr lang="en-IN" sz="1800" b="0" strike="noStrike" spc="-1" dirty="0">
              <a:latin typeface="Arial"/>
            </a:endParaRPr>
          </a:p>
          <a:p>
            <a:pPr>
              <a:lnSpc>
                <a:spcPct val="150000"/>
              </a:lnSpc>
              <a:spcBef>
                <a:spcPts val="360"/>
              </a:spcBef>
            </a:pPr>
            <a:endParaRPr lang="en-IN" sz="1800" b="0" strike="noStrike" spc="-1" dirty="0">
              <a:latin typeface="Arial"/>
            </a:endParaRPr>
          </a:p>
        </p:txBody>
      </p:sp>
      <p:sp>
        <p:nvSpPr>
          <p:cNvPr id="415" name="CustomShape 2"/>
          <p:cNvSpPr/>
          <p:nvPr/>
        </p:nvSpPr>
        <p:spPr>
          <a:xfrm>
            <a:off x="655308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E4AAB32-118C-434C-B8CD-29740D1D375B}" type="slidenum">
              <a:rPr lang="en-IN" sz="1200" b="0" strike="noStrike" spc="-1">
                <a:solidFill>
                  <a:srgbClr val="8B8B8B"/>
                </a:solidFill>
                <a:latin typeface="Arial"/>
                <a:ea typeface="DejaVu Sans"/>
              </a:rPr>
              <a:pPr algn="r">
                <a:lnSpc>
                  <a:spcPct val="100000"/>
                </a:lnSpc>
              </a:pPr>
              <a:t>95</a:t>
            </a:fld>
            <a:endParaRPr lang="en-IN" sz="1200" b="0" strike="noStrike" spc="-1">
              <a:latin typeface="Arial"/>
            </a:endParaRPr>
          </a:p>
        </p:txBody>
      </p:sp>
      <p:sp>
        <p:nvSpPr>
          <p:cNvPr id="416" name="CustomShape 3"/>
          <p:cNvSpPr/>
          <p:nvPr/>
        </p:nvSpPr>
        <p:spPr>
          <a:xfrm>
            <a:off x="0" y="0"/>
            <a:ext cx="9143280" cy="83736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nchor="ctr"/>
          <a:lstStyle/>
          <a:p>
            <a:pPr algn="ctr">
              <a:lnSpc>
                <a:spcPct val="100000"/>
              </a:lnSpc>
            </a:pPr>
            <a:endParaRPr lang="en-IN" sz="1800" b="0" strike="noStrike" spc="-1">
              <a:latin typeface="Arial"/>
            </a:endParaRPr>
          </a:p>
          <a:p>
            <a:pPr algn="ctr">
              <a:lnSpc>
                <a:spcPct val="100000"/>
              </a:lnSpc>
            </a:pPr>
            <a:endParaRPr lang="en-IN" sz="1800" b="0" strike="noStrike" spc="-1">
              <a:latin typeface="Arial"/>
            </a:endParaRPr>
          </a:p>
          <a:p>
            <a:pPr algn="ctr">
              <a:lnSpc>
                <a:spcPct val="100000"/>
              </a:lnSpc>
            </a:pPr>
            <a:r>
              <a:rPr lang="en-IN" sz="4000" b="0" strike="noStrike" spc="-1">
                <a:solidFill>
                  <a:srgbClr val="000000"/>
                </a:solidFill>
                <a:latin typeface="Calibri"/>
                <a:ea typeface="DejaVu Sans"/>
              </a:rPr>
              <a:t>Text processing utilities </a:t>
            </a:r>
            <a:endParaRPr lang="en-IN" sz="4000" b="0" strike="noStrike" spc="-1">
              <a:latin typeface="Arial"/>
            </a:endParaRPr>
          </a:p>
          <a:p>
            <a:pPr algn="ctr">
              <a:lnSpc>
                <a:spcPct val="100000"/>
              </a:lnSpc>
            </a:pPr>
            <a:endParaRPr lang="en-IN" sz="4000" b="0" strike="noStrike" spc="-1">
              <a:latin typeface="Arial"/>
            </a:endParaRPr>
          </a:p>
        </p:txBody>
      </p:sp>
      <p:sp>
        <p:nvSpPr>
          <p:cNvPr id="75778" name="Rectangle 2"/>
          <p:cNvSpPr>
            <a:spLocks noChangeArrowheads="1"/>
          </p:cNvSpPr>
          <p:nvPr/>
        </p:nvSpPr>
        <p:spPr bwMode="auto">
          <a:xfrm>
            <a:off x="304800" y="3810000"/>
            <a:ext cx="8610600" cy="2115879"/>
          </a:xfrm>
          <a:prstGeom prst="rect">
            <a:avLst/>
          </a:prstGeom>
          <a:solidFill>
            <a:srgbClr val="EEEEEE"/>
          </a:solidFill>
          <a:ln w="9525">
            <a:noFill/>
            <a:miter lim="800000"/>
            <a:headEnd/>
            <a:tailEnd/>
          </a:ln>
          <a:effectLst/>
        </p:spPr>
        <p:txBody>
          <a:bodyPr vert="horz" wrap="square" lIns="0" tIns="0" rIns="0" bIns="2666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11111"/>
                </a:solidFill>
                <a:effectLst/>
                <a:latin typeface="Consolas" pitchFamily="49" charset="0"/>
              </a:rPr>
              <a:t>100 Thomas   Manager    Sales        $5,000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11111"/>
                </a:solidFill>
                <a:effectLst/>
                <a:latin typeface="Consolas" pitchFamily="49" charset="0"/>
              </a:rPr>
              <a:t>200 Jason    Developer  Technology   $5,500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11111"/>
                </a:solidFill>
                <a:effectLst/>
                <a:latin typeface="Consolas" pitchFamily="49" charset="0"/>
              </a:rPr>
              <a:t>300 Sanjay   </a:t>
            </a:r>
            <a:r>
              <a:rPr kumimoji="0" lang="en-US" sz="2400" b="0" i="0" u="none" strike="noStrike" cap="none" normalizeH="0" baseline="0" dirty="0" err="1" smtClean="0">
                <a:ln>
                  <a:noFill/>
                </a:ln>
                <a:solidFill>
                  <a:srgbClr val="111111"/>
                </a:solidFill>
                <a:effectLst/>
                <a:latin typeface="Consolas" pitchFamily="49" charset="0"/>
              </a:rPr>
              <a:t>Sysadmin</a:t>
            </a:r>
            <a:r>
              <a:rPr kumimoji="0" lang="en-US" sz="2400" b="0" i="0" u="none" strike="noStrike" cap="none" normalizeH="0" baseline="0" dirty="0" smtClean="0">
                <a:ln>
                  <a:noFill/>
                </a:ln>
                <a:solidFill>
                  <a:srgbClr val="111111"/>
                </a:solidFill>
                <a:effectLst/>
                <a:latin typeface="Consolas" pitchFamily="49" charset="0"/>
              </a:rPr>
              <a:t>   Technology   $7,000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11111"/>
                </a:solidFill>
                <a:effectLst/>
                <a:latin typeface="Consolas" pitchFamily="49" charset="0"/>
              </a:rPr>
              <a:t>400 </a:t>
            </a:r>
            <a:r>
              <a:rPr kumimoji="0" lang="en-US" sz="2400" b="0" i="0" u="none" strike="noStrike" cap="none" normalizeH="0" baseline="0" dirty="0" err="1" smtClean="0">
                <a:ln>
                  <a:noFill/>
                </a:ln>
                <a:solidFill>
                  <a:srgbClr val="111111"/>
                </a:solidFill>
                <a:effectLst/>
                <a:latin typeface="Consolas" pitchFamily="49" charset="0"/>
              </a:rPr>
              <a:t>Nisha</a:t>
            </a:r>
            <a:r>
              <a:rPr kumimoji="0" lang="en-US" sz="2400" b="0" i="0" u="none" strike="noStrike" cap="none" normalizeH="0" baseline="0" dirty="0" smtClean="0">
                <a:ln>
                  <a:noFill/>
                </a:ln>
                <a:solidFill>
                  <a:srgbClr val="111111"/>
                </a:solidFill>
                <a:effectLst/>
                <a:latin typeface="Consolas" pitchFamily="49" charset="0"/>
              </a:rPr>
              <a:t>    Manager    Marketing    $9,500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11111"/>
                </a:solidFill>
                <a:effectLst/>
                <a:latin typeface="Consolas" pitchFamily="49" charset="0"/>
              </a:rPr>
              <a:t>500 Randy    DBA        Technology   $6,000</a:t>
            </a:r>
            <a:r>
              <a:rPr kumimoji="0" lang="en-US" sz="2400" b="0" i="0" u="none" strike="noStrike" cap="none" normalizeH="0" baseline="0" dirty="0" smtClean="0">
                <a:ln>
                  <a:noFill/>
                </a:ln>
                <a:solidFill>
                  <a:schemeClr val="tx1"/>
                </a:solidFill>
                <a:effectLst/>
                <a:latin typeface="Arial" pitchFamily="34"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457200"/>
            <a:ext cx="8458200" cy="5124600"/>
          </a:xfrm>
        </p:spPr>
        <p:txBody>
          <a:bodyPr anchor="t">
            <a:noAutofit/>
          </a:bodyPr>
          <a:lstStyle/>
          <a:p>
            <a:pPr>
              <a:buFont typeface="Wingdings" pitchFamily="2" charset="2"/>
              <a:buChar char="Ø"/>
            </a:pPr>
            <a:r>
              <a:rPr lang="en-US" sz="2000" dirty="0" smtClean="0">
                <a:latin typeface="Times New Roman" pitchFamily="18" charset="0"/>
                <a:cs typeface="Times New Roman" pitchFamily="18" charset="0"/>
              </a:rPr>
              <a:t> Search </a:t>
            </a:r>
            <a:r>
              <a:rPr lang="en-US" sz="2000" dirty="0">
                <a:latin typeface="Times New Roman" pitchFamily="18" charset="0"/>
                <a:cs typeface="Times New Roman" pitchFamily="18" charset="0"/>
              </a:rPr>
              <a:t>for Specific </a:t>
            </a:r>
            <a:r>
              <a:rPr lang="en-US" sz="2000" dirty="0" smtClean="0">
                <a:latin typeface="Times New Roman" pitchFamily="18" charset="0"/>
                <a:cs typeface="Times New Roman" pitchFamily="18" charset="0"/>
              </a:rPr>
              <a:t>Characters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following example searches for either J, or N, or R</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egrep</a:t>
            </a:r>
            <a:r>
              <a:rPr lang="en-US" sz="2000" dirty="0" smtClean="0">
                <a:solidFill>
                  <a:srgbClr val="FF0000"/>
                </a:solidFill>
                <a:latin typeface="Times New Roman" pitchFamily="18" charset="0"/>
                <a:cs typeface="Times New Roman" pitchFamily="18" charset="0"/>
              </a:rPr>
              <a:t>  [JNR] employee.txt</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200 Jason Developer  Technology    $5,500 </a:t>
            </a:r>
          </a:p>
          <a:p>
            <a:r>
              <a:rPr lang="en-US" sz="2000" dirty="0" smtClean="0">
                <a:latin typeface="Times New Roman" pitchFamily="18" charset="0"/>
                <a:cs typeface="Times New Roman" pitchFamily="18" charset="0"/>
              </a:rPr>
              <a:t>400  </a:t>
            </a:r>
            <a:r>
              <a:rPr lang="en-US" sz="2000" dirty="0" err="1" smtClean="0">
                <a:latin typeface="Times New Roman" pitchFamily="18" charset="0"/>
                <a:cs typeface="Times New Roman" pitchFamily="18" charset="0"/>
              </a:rPr>
              <a:t>Nisha</a:t>
            </a:r>
            <a:r>
              <a:rPr lang="en-US" sz="2000" dirty="0" smtClean="0">
                <a:latin typeface="Times New Roman" pitchFamily="18" charset="0"/>
                <a:cs typeface="Times New Roman" pitchFamily="18" charset="0"/>
              </a:rPr>
              <a:t> Manager     Marketing       $9,500</a:t>
            </a:r>
          </a:p>
          <a:p>
            <a:r>
              <a:rPr lang="en-US" sz="2000" dirty="0" smtClean="0">
                <a:latin typeface="Times New Roman" pitchFamily="18" charset="0"/>
                <a:cs typeface="Times New Roman" pitchFamily="18" charset="0"/>
              </a:rPr>
              <a:t> 500 Randy DBA           Technology     $6,000</a:t>
            </a:r>
          </a:p>
          <a:p>
            <a:endParaRPr lang="en-US" sz="2000"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Search </a:t>
            </a:r>
            <a:r>
              <a:rPr lang="en-US" sz="2000" dirty="0">
                <a:latin typeface="Times New Roman" pitchFamily="18" charset="0"/>
                <a:cs typeface="Times New Roman" pitchFamily="18" charset="0"/>
              </a:rPr>
              <a:t>for a Range</a:t>
            </a:r>
          </a:p>
          <a:p>
            <a:r>
              <a:rPr lang="en-US" sz="2000" dirty="0">
                <a:latin typeface="Times New Roman" pitchFamily="18" charset="0"/>
                <a:cs typeface="Times New Roman" pitchFamily="18" charset="0"/>
              </a:rPr>
              <a:t>The following example searches the range 6-9.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It searches for 6, or 7, or 8, or </a:t>
            </a:r>
            <a:r>
              <a:rPr lang="en-US" sz="2000" dirty="0" smtClean="0">
                <a:latin typeface="Times New Roman" pitchFamily="18" charset="0"/>
                <a:cs typeface="Times New Roman" pitchFamily="18" charset="0"/>
              </a:rPr>
              <a:t>9</a:t>
            </a:r>
          </a:p>
          <a:p>
            <a:endParaRPr lang="en-US" sz="2000" dirty="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egrep</a:t>
            </a:r>
            <a:r>
              <a:rPr lang="en-US" sz="2000" dirty="0" smtClean="0">
                <a:solidFill>
                  <a:srgbClr val="FF0000"/>
                </a:solidFill>
                <a:latin typeface="Times New Roman" pitchFamily="18" charset="0"/>
                <a:cs typeface="Times New Roman" pitchFamily="18" charset="0"/>
              </a:rPr>
              <a:t> [6-9] employee.txt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300 Sanjay  </a:t>
            </a:r>
            <a:r>
              <a:rPr lang="en-US" sz="2000" dirty="0" err="1" smtClean="0">
                <a:latin typeface="Times New Roman" pitchFamily="18" charset="0"/>
                <a:cs typeface="Times New Roman" pitchFamily="18" charset="0"/>
              </a:rPr>
              <a:t>Sysadmin</a:t>
            </a:r>
            <a:r>
              <a:rPr lang="en-US" sz="2000" dirty="0" smtClean="0">
                <a:latin typeface="Times New Roman" pitchFamily="18" charset="0"/>
                <a:cs typeface="Times New Roman" pitchFamily="18" charset="0"/>
              </a:rPr>
              <a:t> Technology    $7,000 </a:t>
            </a:r>
          </a:p>
          <a:p>
            <a:r>
              <a:rPr lang="en-US" sz="2000" dirty="0" smtClean="0">
                <a:latin typeface="Times New Roman" pitchFamily="18" charset="0"/>
                <a:cs typeface="Times New Roman" pitchFamily="18" charset="0"/>
              </a:rPr>
              <a:t>400 </a:t>
            </a:r>
            <a:r>
              <a:rPr lang="en-US" sz="2000" dirty="0" err="1" smtClean="0">
                <a:latin typeface="Times New Roman" pitchFamily="18" charset="0"/>
                <a:cs typeface="Times New Roman" pitchFamily="18" charset="0"/>
              </a:rPr>
              <a:t>Nisha</a:t>
            </a:r>
            <a:r>
              <a:rPr lang="en-US" sz="2000" dirty="0" smtClean="0">
                <a:latin typeface="Times New Roman" pitchFamily="18" charset="0"/>
                <a:cs typeface="Times New Roman" pitchFamily="18" charset="0"/>
              </a:rPr>
              <a:t>    Manager   Marketing       $9,500</a:t>
            </a:r>
          </a:p>
          <a:p>
            <a:r>
              <a:rPr lang="en-US" sz="2000" dirty="0" smtClean="0">
                <a:latin typeface="Times New Roman" pitchFamily="18" charset="0"/>
                <a:cs typeface="Times New Roman" pitchFamily="18" charset="0"/>
              </a:rPr>
              <a:t>500 Randy   DBA           Technology   $6,000</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6019800"/>
          </a:xfrm>
        </p:spPr>
        <p:txBody>
          <a:bodyPr anchor="t"/>
          <a:lstStyle/>
          <a:p>
            <a:pPr>
              <a:buFont typeface="Wingdings" pitchFamily="2" charset="2"/>
              <a:buChar char="Ø"/>
            </a:pPr>
            <a:r>
              <a:rPr lang="en-US" dirty="0" smtClean="0"/>
              <a:t> </a:t>
            </a:r>
            <a:r>
              <a:rPr lang="en-US" dirty="0" err="1" smtClean="0"/>
              <a:t>egrep</a:t>
            </a:r>
            <a:r>
              <a:rPr lang="en-US" dirty="0" smtClean="0"/>
              <a:t> </a:t>
            </a:r>
            <a:r>
              <a:rPr lang="en-US" dirty="0"/>
              <a:t>OR Example</a:t>
            </a:r>
          </a:p>
          <a:p>
            <a:r>
              <a:rPr lang="en-US" dirty="0"/>
              <a:t>Pipe symbol is used for </a:t>
            </a:r>
            <a:r>
              <a:rPr lang="en-US" dirty="0" err="1"/>
              <a:t>egrep</a:t>
            </a:r>
            <a:r>
              <a:rPr lang="en-US" dirty="0"/>
              <a:t> OR. The following searches for either Marketing or DBA</a:t>
            </a:r>
            <a:r>
              <a:rPr lang="en-US" dirty="0" smtClean="0"/>
              <a:t>.</a:t>
            </a:r>
          </a:p>
          <a:p>
            <a:endParaRPr lang="en-US" dirty="0"/>
          </a:p>
          <a:p>
            <a:endParaRPr lang="en-US" dirty="0"/>
          </a:p>
          <a:p>
            <a:r>
              <a:rPr lang="en-US" dirty="0" smtClean="0">
                <a:solidFill>
                  <a:srgbClr val="FF0000"/>
                </a:solidFill>
              </a:rPr>
              <a:t>$ </a:t>
            </a:r>
            <a:r>
              <a:rPr lang="en-US" dirty="0" err="1" smtClean="0">
                <a:solidFill>
                  <a:srgbClr val="FF0000"/>
                </a:solidFill>
              </a:rPr>
              <a:t>egrep</a:t>
            </a:r>
            <a:r>
              <a:rPr lang="en-US" dirty="0" smtClean="0">
                <a:solidFill>
                  <a:srgbClr val="FF0000"/>
                </a:solidFill>
              </a:rPr>
              <a:t> '</a:t>
            </a:r>
            <a:r>
              <a:rPr lang="en-US" dirty="0" err="1" smtClean="0">
                <a:solidFill>
                  <a:srgbClr val="FF0000"/>
                </a:solidFill>
              </a:rPr>
              <a:t>Marketing|DBA</a:t>
            </a:r>
            <a:r>
              <a:rPr lang="en-US" dirty="0" smtClean="0">
                <a:solidFill>
                  <a:srgbClr val="FF0000"/>
                </a:solidFill>
              </a:rPr>
              <a:t>' employee.txt </a:t>
            </a:r>
          </a:p>
          <a:p>
            <a:endParaRPr lang="en-US" dirty="0"/>
          </a:p>
          <a:p>
            <a:r>
              <a:rPr lang="en-US" dirty="0" smtClean="0"/>
              <a:t>400 </a:t>
            </a:r>
            <a:r>
              <a:rPr lang="en-US" dirty="0" err="1" smtClean="0"/>
              <a:t>Nisha</a:t>
            </a:r>
            <a:r>
              <a:rPr lang="en-US" dirty="0" smtClean="0"/>
              <a:t>   Manager   Marketing     $9,500 </a:t>
            </a:r>
          </a:p>
          <a:p>
            <a:r>
              <a:rPr lang="en-US" dirty="0" smtClean="0"/>
              <a:t>500 Randy   DBA         Technology   $6,000</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noAutofit/>
          </a:bodyPr>
          <a:lstStyle/>
          <a:p>
            <a:pPr marL="343080" indent="-342360">
              <a:lnSpc>
                <a:spcPct val="150000"/>
              </a:lnSpc>
              <a:spcBef>
                <a:spcPts val="360"/>
              </a:spcBef>
              <a:buClr>
                <a:srgbClr val="000000"/>
              </a:buClr>
            </a:pPr>
            <a:r>
              <a:rPr lang="en-IN" sz="2000" b="1" strike="noStrike" spc="-1" dirty="0" err="1" smtClean="0">
                <a:solidFill>
                  <a:srgbClr val="000000"/>
                </a:solidFill>
                <a:latin typeface="Times New Roman" pitchFamily="18" charset="0"/>
                <a:ea typeface="DejaVu Sans"/>
                <a:cs typeface="Times New Roman" pitchFamily="18" charset="0"/>
              </a:rPr>
              <a:t>fgrep</a:t>
            </a:r>
            <a:r>
              <a:rPr lang="en-IN" sz="2000" b="1" strike="noStrike" spc="-1" dirty="0" smtClean="0">
                <a:solidFill>
                  <a:srgbClr val="000000"/>
                </a:solidFill>
                <a:latin typeface="Times New Roman" pitchFamily="18" charset="0"/>
                <a:ea typeface="DejaVu Sans"/>
                <a:cs typeface="Times New Roman" pitchFamily="18" charset="0"/>
              </a:rPr>
              <a:t>: </a:t>
            </a:r>
            <a:r>
              <a:rPr lang="en-IN" sz="2000" b="0" strike="noStrike" spc="-1" dirty="0" smtClean="0">
                <a:solidFill>
                  <a:srgbClr val="000000"/>
                </a:solidFill>
                <a:latin typeface="Times New Roman" pitchFamily="18" charset="0"/>
                <a:ea typeface="DejaVu Sans"/>
                <a:cs typeface="Times New Roman" pitchFamily="18" charset="0"/>
              </a:rPr>
              <a:t>fast </a:t>
            </a:r>
            <a:r>
              <a:rPr lang="en-IN" sz="2000" b="0" strike="noStrike" spc="-1" dirty="0" err="1" smtClean="0">
                <a:solidFill>
                  <a:srgbClr val="000000"/>
                </a:solidFill>
                <a:latin typeface="Times New Roman" pitchFamily="18" charset="0"/>
                <a:ea typeface="DejaVu Sans"/>
                <a:cs typeface="Times New Roman" pitchFamily="18" charset="0"/>
              </a:rPr>
              <a:t>grep</a:t>
            </a:r>
            <a:endParaRPr lang="en-IN" sz="2000" b="0" strike="noStrike" spc="-1" dirty="0" smtClean="0">
              <a:latin typeface="Times New Roman" pitchFamily="18" charset="0"/>
              <a:cs typeface="Times New Roman" pitchFamily="18" charset="0"/>
            </a:endParaRPr>
          </a:p>
          <a:p>
            <a:pPr marL="343080" indent="-342360">
              <a:lnSpc>
                <a:spcPct val="150000"/>
              </a:lnSpc>
              <a:spcBef>
                <a:spcPts val="360"/>
              </a:spcBef>
              <a:buClr>
                <a:srgbClr val="000000"/>
              </a:buClr>
              <a:buFont typeface="Arial"/>
              <a:buChar char="•"/>
            </a:pPr>
            <a:r>
              <a:rPr lang="en-IN" sz="2000" b="0" strike="noStrike" spc="-1" dirty="0" smtClean="0">
                <a:solidFill>
                  <a:srgbClr val="000000"/>
                </a:solidFill>
                <a:latin typeface="Times New Roman" pitchFamily="18" charset="0"/>
                <a:ea typeface="DejaVu Sans"/>
                <a:cs typeface="Times New Roman" pitchFamily="18" charset="0"/>
              </a:rPr>
              <a:t>If search criteria requires only sequence expressions, </a:t>
            </a:r>
            <a:r>
              <a:rPr lang="en-IN" sz="2000" b="0" strike="noStrike" spc="-1" dirty="0" err="1" smtClean="0">
                <a:solidFill>
                  <a:srgbClr val="000000"/>
                </a:solidFill>
                <a:latin typeface="Times New Roman" pitchFamily="18" charset="0"/>
                <a:ea typeface="DejaVu Sans"/>
                <a:cs typeface="Times New Roman" pitchFamily="18" charset="0"/>
              </a:rPr>
              <a:t>fgrep</a:t>
            </a:r>
            <a:r>
              <a:rPr lang="en-IN" sz="2000" b="0" strike="noStrike" spc="-1" dirty="0" smtClean="0">
                <a:solidFill>
                  <a:srgbClr val="000000"/>
                </a:solidFill>
                <a:latin typeface="Times New Roman" pitchFamily="18" charset="0"/>
                <a:ea typeface="DejaVu Sans"/>
                <a:cs typeface="Times New Roman" pitchFamily="18" charset="0"/>
              </a:rPr>
              <a:t> is the best utility.</a:t>
            </a:r>
            <a:endParaRPr lang="en-IN" sz="2000" b="0" strike="noStrike" spc="-1" dirty="0" smtClean="0">
              <a:latin typeface="Times New Roman" pitchFamily="18" charset="0"/>
              <a:cs typeface="Times New Roman" pitchFamily="18" charset="0"/>
            </a:endParaRPr>
          </a:p>
          <a:p>
            <a:pPr marL="343080" indent="-342360">
              <a:lnSpc>
                <a:spcPct val="150000"/>
              </a:lnSpc>
              <a:spcBef>
                <a:spcPts val="360"/>
              </a:spcBef>
              <a:buClr>
                <a:srgbClr val="000000"/>
              </a:buClr>
              <a:buFont typeface="Arial"/>
              <a:buChar char="•"/>
            </a:pPr>
            <a:r>
              <a:rPr lang="en-IN" sz="2000" b="0" strike="noStrike" spc="-1" dirty="0" err="1" smtClean="0">
                <a:solidFill>
                  <a:srgbClr val="000000"/>
                </a:solidFill>
                <a:latin typeface="Times New Roman" pitchFamily="18" charset="0"/>
                <a:ea typeface="DejaVu Sans"/>
                <a:cs typeface="Times New Roman" pitchFamily="18" charset="0"/>
              </a:rPr>
              <a:t>Fgrep</a:t>
            </a:r>
            <a:r>
              <a:rPr lang="en-IN" sz="2000" b="0" strike="noStrike" spc="-1" dirty="0" smtClean="0">
                <a:solidFill>
                  <a:srgbClr val="000000"/>
                </a:solidFill>
                <a:latin typeface="Times New Roman" pitchFamily="18" charset="0"/>
                <a:ea typeface="DejaVu Sans"/>
                <a:cs typeface="Times New Roman" pitchFamily="18" charset="0"/>
              </a:rPr>
              <a:t> supports only string patterns, no regular expressions.</a:t>
            </a:r>
          </a:p>
          <a:p>
            <a:pPr marL="343080" indent="-342360">
              <a:lnSpc>
                <a:spcPct val="150000"/>
              </a:lnSpc>
              <a:spcBef>
                <a:spcPts val="360"/>
              </a:spcBef>
              <a:buClr>
                <a:srgbClr val="000000"/>
              </a:buClr>
              <a:buFont typeface="Arial"/>
              <a:buChar char="•"/>
            </a:pPr>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fgrep</a:t>
            </a:r>
            <a:r>
              <a:rPr lang="en-US" sz="2000" dirty="0">
                <a:latin typeface="Times New Roman" pitchFamily="18" charset="0"/>
                <a:cs typeface="Times New Roman" pitchFamily="18" charset="0"/>
              </a:rPr>
              <a:t> command differs from the </a:t>
            </a:r>
            <a:r>
              <a:rPr lang="en-US" sz="2000" b="1" dirty="0" err="1">
                <a:latin typeface="Times New Roman" pitchFamily="18" charset="0"/>
                <a:cs typeface="Times New Roman" pitchFamily="18" charset="0"/>
              </a:rPr>
              <a:t>grep</a:t>
            </a:r>
            <a:r>
              <a:rPr lang="en-US" sz="2000"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egrep</a:t>
            </a:r>
            <a:r>
              <a:rPr lang="en-US" sz="2000" dirty="0">
                <a:latin typeface="Times New Roman" pitchFamily="18" charset="0"/>
                <a:cs typeface="Times New Roman" pitchFamily="18" charset="0"/>
              </a:rPr>
              <a:t> commands because it searches for a string instead of searching for a pattern that matches an expression. </a:t>
            </a:r>
            <a:endParaRPr lang="en-US" sz="2000" dirty="0" smtClean="0">
              <a:latin typeface="Times New Roman" pitchFamily="18" charset="0"/>
              <a:cs typeface="Times New Roman" pitchFamily="18" charset="0"/>
            </a:endParaRPr>
          </a:p>
          <a:p>
            <a:pPr marL="343080" indent="-342360">
              <a:lnSpc>
                <a:spcPct val="150000"/>
              </a:lnSpc>
              <a:spcBef>
                <a:spcPts val="360"/>
              </a:spcBef>
              <a:buClr>
                <a:srgbClr val="000000"/>
              </a:buClr>
              <a:buFont typeface="Arial"/>
              <a:buChar char="•"/>
            </a:pPr>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fgrep</a:t>
            </a:r>
            <a:r>
              <a:rPr lang="en-US" sz="2000" dirty="0">
                <a:latin typeface="Times New Roman" pitchFamily="18" charset="0"/>
                <a:cs typeface="Times New Roman" pitchFamily="18" charset="0"/>
              </a:rPr>
              <a:t> command uses a fast and compact </a:t>
            </a:r>
            <a:r>
              <a:rPr lang="en-US" sz="2000" dirty="0" smtClean="0">
                <a:latin typeface="Times New Roman" pitchFamily="18" charset="0"/>
                <a:cs typeface="Times New Roman" pitchFamily="18" charset="0"/>
              </a:rPr>
              <a:t>algorithm</a:t>
            </a:r>
          </a:p>
          <a:p>
            <a:pPr marL="343080" indent="-342360">
              <a:lnSpc>
                <a:spcPct val="150000"/>
              </a:lnSpc>
              <a:spcBef>
                <a:spcPts val="360"/>
              </a:spcBef>
              <a:buClr>
                <a:srgbClr val="000000"/>
              </a:buClr>
              <a:buFont typeface="Arial"/>
              <a:buChar char="•"/>
            </a:pPr>
            <a:r>
              <a:rPr lang="en-US" sz="2000" dirty="0">
                <a:latin typeface="Times New Roman" pitchFamily="18" charset="0"/>
                <a:cs typeface="Times New Roman" pitchFamily="18" charset="0"/>
              </a:rPr>
              <a:t>The $, *, [, |, (, ), and \ characters are interpreted literally by the </a:t>
            </a:r>
            <a:r>
              <a:rPr lang="en-US" sz="2000" b="1" dirty="0" err="1">
                <a:latin typeface="Times New Roman" pitchFamily="18" charset="0"/>
                <a:cs typeface="Times New Roman" pitchFamily="18" charset="0"/>
              </a:rPr>
              <a:t>fgrep</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command, </a:t>
            </a:r>
            <a:r>
              <a:rPr lang="en-US" sz="2000" dirty="0">
                <a:latin typeface="Times New Roman" pitchFamily="18" charset="0"/>
                <a:cs typeface="Times New Roman" pitchFamily="18" charset="0"/>
              </a:rPr>
              <a:t>These characters are not interpreted as parts of a regular expression, as they are interpreted in the </a:t>
            </a:r>
            <a:r>
              <a:rPr lang="en-US" sz="2000" b="1" dirty="0" err="1">
                <a:latin typeface="Times New Roman" pitchFamily="18" charset="0"/>
                <a:cs typeface="Times New Roman" pitchFamily="18" charset="0"/>
              </a:rPr>
              <a:t>grep</a:t>
            </a:r>
            <a:r>
              <a:rPr lang="en-US" sz="2000"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egrep</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command.</a:t>
            </a:r>
          </a:p>
          <a:p>
            <a:pPr marL="343080" lvl="8" indent="-342360">
              <a:lnSpc>
                <a:spcPct val="150000"/>
              </a:lnSpc>
              <a:spcBef>
                <a:spcPts val="360"/>
              </a:spcBef>
              <a:buClr>
                <a:srgbClr val="000000"/>
              </a:buClr>
              <a:buFont typeface="Wingdings" pitchFamily="2" charset="2"/>
              <a:buChar char="ü"/>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entire string must be enclosed in single quotation mark ('...'). If no files are specified, the </a:t>
            </a:r>
            <a:r>
              <a:rPr lang="en-US" sz="2000" b="1" dirty="0" err="1">
                <a:latin typeface="Times New Roman" pitchFamily="18" charset="0"/>
                <a:cs typeface="Times New Roman" pitchFamily="18" charset="0"/>
              </a:rPr>
              <a:t>fgrep</a:t>
            </a:r>
            <a:r>
              <a:rPr lang="en-US" sz="2000" dirty="0">
                <a:latin typeface="Times New Roman" pitchFamily="18" charset="0"/>
                <a:cs typeface="Times New Roman" pitchFamily="18" charset="0"/>
              </a:rPr>
              <a:t> command assumes standard input.</a:t>
            </a:r>
            <a:endParaRPr lang="en-IN" sz="2000" b="0" strike="noStrike" spc="-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228600"/>
            <a:ext cx="8229240" cy="5353200"/>
          </a:xfrm>
        </p:spPr>
        <p:txBody>
          <a:bodyPr anchor="t"/>
          <a:lstStyle/>
          <a:p>
            <a:pPr marL="343080" indent="-342360">
              <a:lnSpc>
                <a:spcPct val="150000"/>
              </a:lnSpc>
              <a:spcBef>
                <a:spcPts val="360"/>
              </a:spcBef>
              <a:buClr>
                <a:srgbClr val="000000"/>
              </a:buClr>
            </a:pPr>
            <a:r>
              <a:rPr lang="en-IN" b="0" strike="noStrike" spc="-1" dirty="0" smtClean="0">
                <a:solidFill>
                  <a:srgbClr val="FF0000"/>
                </a:solidFill>
                <a:latin typeface="Lucida Bright"/>
                <a:ea typeface="DejaVu Sans"/>
              </a:rPr>
              <a:t>Syntax : </a:t>
            </a:r>
            <a:r>
              <a:rPr lang="en-IN" b="0" strike="noStrike" spc="-1" dirty="0" err="1" smtClean="0">
                <a:solidFill>
                  <a:srgbClr val="FF0000"/>
                </a:solidFill>
                <a:latin typeface="Lucida Bright"/>
                <a:ea typeface="DejaVu Sans"/>
              </a:rPr>
              <a:t>fgrep</a:t>
            </a:r>
            <a:r>
              <a:rPr lang="en-IN" b="0" strike="noStrike" spc="-1" dirty="0" smtClean="0">
                <a:solidFill>
                  <a:srgbClr val="FF0000"/>
                </a:solidFill>
                <a:latin typeface="Lucida Bright"/>
                <a:ea typeface="DejaVu Sans"/>
              </a:rPr>
              <a:t> options string filename</a:t>
            </a:r>
          </a:p>
          <a:p>
            <a:pPr marL="343080" indent="-342360">
              <a:lnSpc>
                <a:spcPct val="150000"/>
              </a:lnSpc>
              <a:spcBef>
                <a:spcPts val="360"/>
              </a:spcBef>
              <a:buClr>
                <a:srgbClr val="000000"/>
              </a:buClr>
            </a:pPr>
            <a:r>
              <a:rPr lang="en-IN" spc="-1" dirty="0">
                <a:solidFill>
                  <a:srgbClr val="FF0000"/>
                </a:solidFill>
                <a:latin typeface="Lucida Bright"/>
                <a:ea typeface="DejaVu Sans"/>
              </a:rPr>
              <a:t> </a:t>
            </a:r>
            <a:r>
              <a:rPr lang="en-IN" spc="-1" dirty="0" smtClean="0">
                <a:solidFill>
                  <a:srgbClr val="FF0000"/>
                </a:solidFill>
                <a:latin typeface="Lucida Bright"/>
                <a:ea typeface="DejaVu Sans"/>
              </a:rPr>
              <a:t>               (or)</a:t>
            </a:r>
          </a:p>
          <a:p>
            <a:pPr marL="343080" indent="-342360">
              <a:lnSpc>
                <a:spcPct val="150000"/>
              </a:lnSpc>
              <a:spcBef>
                <a:spcPts val="360"/>
              </a:spcBef>
              <a:buClr>
                <a:srgbClr val="000000"/>
              </a:buClr>
            </a:pPr>
            <a:r>
              <a:rPr lang="en-IN" spc="-1" dirty="0">
                <a:solidFill>
                  <a:srgbClr val="FF0000"/>
                </a:solidFill>
                <a:latin typeface="Lucida Bright"/>
                <a:ea typeface="DejaVu Sans"/>
              </a:rPr>
              <a:t> </a:t>
            </a:r>
            <a:r>
              <a:rPr lang="en-IN" spc="-1" dirty="0" smtClean="0">
                <a:solidFill>
                  <a:srgbClr val="FF0000"/>
                </a:solidFill>
                <a:latin typeface="Lucida Bright"/>
                <a:ea typeface="DejaVu Sans"/>
              </a:rPr>
              <a:t>        </a:t>
            </a:r>
            <a:r>
              <a:rPr lang="en-IN" spc="-1" dirty="0" err="1" smtClean="0">
                <a:solidFill>
                  <a:srgbClr val="FF0000"/>
                </a:solidFill>
                <a:latin typeface="Lucida Bright"/>
                <a:ea typeface="DejaVu Sans"/>
              </a:rPr>
              <a:t>grep</a:t>
            </a:r>
            <a:r>
              <a:rPr lang="en-IN" spc="-1" dirty="0" smtClean="0">
                <a:solidFill>
                  <a:srgbClr val="FF0000"/>
                </a:solidFill>
                <a:latin typeface="Lucida Bright"/>
                <a:ea typeface="DejaVu Sans"/>
              </a:rPr>
              <a:t> –f pattern filename</a:t>
            </a:r>
            <a:endParaRPr lang="en-IN" spc="-1" dirty="0">
              <a:solidFill>
                <a:srgbClr val="000000"/>
              </a:solidFill>
              <a:latin typeface="Lucida Bright"/>
              <a:ea typeface="DejaVu Sans"/>
            </a:endParaRPr>
          </a:p>
          <a:p>
            <a:pPr marL="343080" indent="-342360">
              <a:lnSpc>
                <a:spcPct val="150000"/>
              </a:lnSpc>
              <a:spcBef>
                <a:spcPts val="360"/>
              </a:spcBef>
              <a:buClr>
                <a:srgbClr val="000000"/>
              </a:buClr>
              <a:buFont typeface="Arial"/>
              <a:buChar char="•"/>
            </a:pPr>
            <a:r>
              <a:rPr lang="en-IN" b="0" strike="noStrike" spc="-1" dirty="0" smtClean="0">
                <a:solidFill>
                  <a:srgbClr val="000000"/>
                </a:solidFill>
                <a:latin typeface="Lucida Bright"/>
                <a:ea typeface="DejaVu Sans"/>
              </a:rPr>
              <a:t>To extract all the lines that contain an apostrophe use </a:t>
            </a:r>
            <a:r>
              <a:rPr lang="en-IN" b="0" strike="noStrike" spc="-1" dirty="0" err="1" smtClean="0">
                <a:solidFill>
                  <a:srgbClr val="000000"/>
                </a:solidFill>
                <a:latin typeface="Lucida Bright"/>
                <a:ea typeface="DejaVu Sans"/>
              </a:rPr>
              <a:t>fgrep</a:t>
            </a:r>
            <a:r>
              <a:rPr lang="en-IN" b="0" strike="noStrike" spc="-1" dirty="0" smtClean="0">
                <a:solidFill>
                  <a:srgbClr val="000000"/>
                </a:solidFill>
                <a:latin typeface="Lucida Bright"/>
                <a:ea typeface="DejaVu Sans"/>
              </a:rPr>
              <a:t> as follows:</a:t>
            </a:r>
            <a:endParaRPr lang="en-IN" b="0" strike="noStrike" spc="-1" dirty="0" smtClean="0">
              <a:latin typeface="Arial"/>
            </a:endParaRPr>
          </a:p>
          <a:p>
            <a:pPr marL="343080" indent="-342360">
              <a:lnSpc>
                <a:spcPct val="150000"/>
              </a:lnSpc>
              <a:spcBef>
                <a:spcPts val="360"/>
              </a:spcBef>
              <a:buClr>
                <a:srgbClr val="000000"/>
              </a:buClr>
            </a:pPr>
            <a:r>
              <a:rPr lang="en-IN" b="0" strike="noStrike" spc="-1" dirty="0" smtClean="0">
                <a:solidFill>
                  <a:srgbClr val="FF0000"/>
                </a:solidFill>
                <a:latin typeface="Lucida Bright"/>
                <a:ea typeface="DejaVu Sans"/>
              </a:rPr>
              <a:t>$</a:t>
            </a:r>
            <a:r>
              <a:rPr lang="en-IN" b="0" strike="noStrike" spc="-1" dirty="0" err="1" smtClean="0">
                <a:solidFill>
                  <a:srgbClr val="FF0000"/>
                </a:solidFill>
                <a:latin typeface="Lucida Bright"/>
                <a:ea typeface="DejaVu Sans"/>
              </a:rPr>
              <a:t>fgrep</a:t>
            </a:r>
            <a:r>
              <a:rPr lang="en-IN" b="0" strike="noStrike" spc="-1" dirty="0" smtClean="0">
                <a:solidFill>
                  <a:srgbClr val="FF0000"/>
                </a:solidFill>
                <a:latin typeface="Lucida Bright"/>
                <a:ea typeface="DejaVu Sans"/>
              </a:rPr>
              <a:t> “’” file</a:t>
            </a:r>
          </a:p>
          <a:p>
            <a:pPr marL="343080" indent="-342360">
              <a:lnSpc>
                <a:spcPct val="150000"/>
              </a:lnSpc>
              <a:spcBef>
                <a:spcPts val="360"/>
              </a:spcBef>
              <a:buClr>
                <a:srgbClr val="000000"/>
              </a:buClr>
            </a:pPr>
            <a:r>
              <a:rPr lang="en-US" dirty="0" smtClean="0"/>
              <a:t>To </a:t>
            </a:r>
            <a:r>
              <a:rPr lang="en-US" dirty="0"/>
              <a:t>search several files for a simple string of characters</a:t>
            </a:r>
            <a:r>
              <a:rPr lang="en-US" dirty="0" smtClean="0"/>
              <a:t>:</a:t>
            </a:r>
          </a:p>
          <a:p>
            <a:pPr marL="343080" indent="-342360">
              <a:lnSpc>
                <a:spcPct val="150000"/>
              </a:lnSpc>
              <a:spcBef>
                <a:spcPts val="360"/>
              </a:spcBef>
              <a:buClr>
                <a:srgbClr val="000000"/>
              </a:buClr>
            </a:pPr>
            <a:r>
              <a:rPr lang="en-US" dirty="0" smtClean="0">
                <a:solidFill>
                  <a:srgbClr val="FF0000"/>
                </a:solidFill>
              </a:rPr>
              <a:t>$ </a:t>
            </a:r>
            <a:r>
              <a:rPr lang="en-US" dirty="0" err="1" smtClean="0">
                <a:solidFill>
                  <a:srgbClr val="FF0000"/>
                </a:solidFill>
              </a:rPr>
              <a:t>fgrep</a:t>
            </a:r>
            <a:r>
              <a:rPr lang="en-US" dirty="0" smtClean="0">
                <a:solidFill>
                  <a:srgbClr val="FF0000"/>
                </a:solidFill>
              </a:rPr>
              <a:t>  "</a:t>
            </a:r>
            <a:r>
              <a:rPr lang="en-US" dirty="0" err="1" smtClean="0">
                <a:solidFill>
                  <a:srgbClr val="FF0000"/>
                </a:solidFill>
              </a:rPr>
              <a:t>strcpy</a:t>
            </a:r>
            <a:r>
              <a:rPr lang="en-US" dirty="0" smtClean="0">
                <a:solidFill>
                  <a:srgbClr val="FF0000"/>
                </a:solidFill>
              </a:rPr>
              <a:t>“  *.c</a:t>
            </a:r>
          </a:p>
          <a:p>
            <a:pPr marL="343080" indent="-342360">
              <a:lnSpc>
                <a:spcPct val="150000"/>
              </a:lnSpc>
              <a:spcBef>
                <a:spcPts val="360"/>
              </a:spcBef>
              <a:buClr>
                <a:srgbClr val="000000"/>
              </a:buClr>
            </a:pPr>
            <a:r>
              <a:rPr lang="en-US" b="0" strike="noStrike" spc="-1" dirty="0">
                <a:solidFill>
                  <a:srgbClr val="FF0000"/>
                </a:solidFill>
                <a:latin typeface="Arial"/>
              </a:rPr>
              <a:t> </a:t>
            </a:r>
            <a:r>
              <a:rPr lang="en-US" b="0" strike="noStrike" spc="-1" dirty="0" smtClean="0">
                <a:solidFill>
                  <a:srgbClr val="FF0000"/>
                </a:solidFill>
                <a:latin typeface="Arial"/>
              </a:rPr>
              <a:t>   t</a:t>
            </a:r>
            <a:r>
              <a:rPr lang="en-US" dirty="0" smtClean="0"/>
              <a:t>his </a:t>
            </a:r>
            <a:r>
              <a:rPr lang="en-US" dirty="0"/>
              <a:t>searches for the string </a:t>
            </a:r>
            <a:r>
              <a:rPr lang="en-US" dirty="0" err="1" smtClean="0"/>
              <a:t>strcpy</a:t>
            </a:r>
            <a:r>
              <a:rPr lang="en-US" dirty="0"/>
              <a:t> in all files in the current directory with names ending in the </a:t>
            </a:r>
            <a:r>
              <a:rPr lang="en-US" dirty="0" smtClean="0"/>
              <a:t>.c</a:t>
            </a:r>
            <a:r>
              <a:rPr lang="en-US" dirty="0"/>
              <a:t> character string</a:t>
            </a:r>
            <a:r>
              <a:rPr lang="en-US" dirty="0" smtClean="0"/>
              <a:t>.</a:t>
            </a:r>
          </a:p>
          <a:p>
            <a:pPr marL="343080" indent="-342360">
              <a:lnSpc>
                <a:spcPct val="150000"/>
              </a:lnSpc>
              <a:spcBef>
                <a:spcPts val="360"/>
              </a:spcBef>
              <a:buClr>
                <a:srgbClr val="000000"/>
              </a:buClr>
            </a:pPr>
            <a:endParaRPr lang="en-IN" b="0" strike="noStrike" spc="-1" dirty="0" smtClean="0">
              <a:solidFill>
                <a:srgbClr val="FF0000"/>
              </a:solidFill>
              <a:latin typeface="Aria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6770</TotalTime>
  <Words>9169</Words>
  <Application>LibreOffice/6.0.7.3$Linux_X86_64 LibreOffice_project/00m0$Build-3</Application>
  <PresentationFormat>On-screen Show (4:3)</PresentationFormat>
  <Paragraphs>2436</Paragraphs>
  <Slides>172</Slides>
  <Notes>7</Notes>
  <HiddenSlides>0</HiddenSlides>
  <MMClips>0</MMClips>
  <ScaleCrop>false</ScaleCrop>
  <HeadingPairs>
    <vt:vector size="4" baseType="variant">
      <vt:variant>
        <vt:lpstr>Theme</vt:lpstr>
      </vt:variant>
      <vt:variant>
        <vt:i4>5</vt:i4>
      </vt:variant>
      <vt:variant>
        <vt:lpstr>Slide Titles</vt:lpstr>
      </vt:variant>
      <vt:variant>
        <vt:i4>172</vt:i4>
      </vt:variant>
    </vt:vector>
  </HeadingPairs>
  <TitlesOfParts>
    <vt:vector size="177" baseType="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Job Control: </vt:lpstr>
      <vt:lpstr>Slide 36</vt:lpstr>
      <vt:lpstr>Slide 37</vt:lpstr>
      <vt:lpstr>Top command :    This utility tells the user about all the running processes on the Linux machine.     Display all the running processes                               Syntax:  $ top      </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suma</dc:creator>
  <cp:lastModifiedBy>Admin</cp:lastModifiedBy>
  <cp:revision>771</cp:revision>
  <dcterms:created xsi:type="dcterms:W3CDTF">2012-11-21T13:55:42Z</dcterms:created>
  <dcterms:modified xsi:type="dcterms:W3CDTF">2021-11-09T05:34:38Z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118</vt:i4>
  </property>
</Properties>
</file>