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198"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9B9B5-B680-487D-8AA2-6DD1670AA43B}" type="datetimeFigureOut">
              <a:rPr lang="en-US" smtClean="0"/>
              <a:t>8/24/2015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70E36-D957-4E7D-A5CC-9C93EAD8E84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156210" y="685840"/>
            <a:ext cx="4545581" cy="3427633"/>
          </a:xfrm>
          <a:prstGeom prst="rect">
            <a:avLst/>
          </a:prstGeom>
          <a:solidFill>
            <a:srgbClr val="FFFFFF"/>
          </a:solidFill>
          <a:ln w="9525">
            <a:solidFill>
              <a:srgbClr val="000000"/>
            </a:solidFill>
            <a:miter lim="800000"/>
            <a:headEnd/>
            <a:tailEnd/>
          </a:ln>
        </p:spPr>
        <p:txBody>
          <a:bodyPr wrap="none" lIns="89776" tIns="44888" rIns="89776" bIns="44888" anchor="ctr"/>
          <a:lstStyle/>
          <a:p>
            <a:endParaRPr lang="en-US"/>
          </a:p>
        </p:txBody>
      </p:sp>
      <p:sp>
        <p:nvSpPr>
          <p:cNvPr id="41987" name="Rectangle 2"/>
          <p:cNvSpPr txBox="1">
            <a:spLocks noGrp="1" noChangeArrowheads="1"/>
          </p:cNvSpPr>
          <p:nvPr>
            <p:ph type="body"/>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2227"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3251"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4275"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5299"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6323"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7347"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8371"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9395"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0419"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1443"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3011"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2467"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3491"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txBox="1">
            <a:spLocks noGrp="1" noRot="1" noChangeAspect="1" noChangeArrowheads="1" noTextEdit="1"/>
          </p:cNvSpPr>
          <p:nvPr>
            <p:ph type="sldImg"/>
          </p:nvPr>
        </p:nvSpPr>
        <p:spPr>
          <a:xfrm>
            <a:off x="1319213" y="877888"/>
            <a:ext cx="4217987" cy="3165475"/>
          </a:xfrm>
          <a:solidFill>
            <a:srgbClr val="FFFFFF"/>
          </a:solidFill>
          <a:ln>
            <a:solidFill>
              <a:srgbClr val="000000"/>
            </a:solidFill>
            <a:miter lim="800000"/>
          </a:ln>
        </p:spPr>
      </p:sp>
      <p:sp>
        <p:nvSpPr>
          <p:cNvPr id="64515"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5539"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66563"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5059"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6083"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7107"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8131"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49155"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0179"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txBox="1">
            <a:spLocks noGrp="1" noRot="1" noChangeAspect="1" noChangeArrowheads="1" noTextEdit="1"/>
          </p:cNvSpPr>
          <p:nvPr>
            <p:ph type="sldImg"/>
          </p:nvPr>
        </p:nvSpPr>
        <p:spPr>
          <a:xfrm>
            <a:off x="1328709" y="877999"/>
            <a:ext cx="4199029" cy="3165171"/>
          </a:xfrm>
          <a:solidFill>
            <a:srgbClr val="FFFFFF"/>
          </a:solidFill>
          <a:ln>
            <a:solidFill>
              <a:srgbClr val="000000"/>
            </a:solidFill>
            <a:miter lim="800000"/>
          </a:ln>
        </p:spPr>
      </p:sp>
      <p:sp>
        <p:nvSpPr>
          <p:cNvPr id="51203" name="Rectangle 2"/>
          <p:cNvSpPr txBox="1">
            <a:spLocks noGrp="1" noChangeArrowheads="1"/>
          </p:cNvSpPr>
          <p:nvPr>
            <p:ph type="body" idx="1"/>
          </p:nvPr>
        </p:nvSpPr>
        <p:spPr>
          <a:xfrm>
            <a:off x="1061413" y="4350939"/>
            <a:ext cx="4741390" cy="3513557"/>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43EFC-C030-4D94-A1A1-5FC58A349F61}"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43EFC-C030-4D94-A1A1-5FC58A349F61}"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43EFC-C030-4D94-A1A1-5FC58A349F61}"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EF82A57D-CAA7-4576-89E8-6674F5B3FCA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1513" y="635000"/>
            <a:ext cx="78073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6125" y="1938338"/>
            <a:ext cx="3741738"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1938338"/>
            <a:ext cx="3741737" cy="4319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43EFC-C030-4D94-A1A1-5FC58A349F61}"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43EFC-C030-4D94-A1A1-5FC58A349F61}" type="datetimeFigureOut">
              <a:rPr lang="en-US" smtClean="0"/>
              <a:t>8/24/2015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843EFC-C030-4D94-A1A1-5FC58A349F61}"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843EFC-C030-4D94-A1A1-5FC58A349F61}" type="datetimeFigureOut">
              <a:rPr lang="en-US" smtClean="0"/>
              <a:t>8/24/2015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843EFC-C030-4D94-A1A1-5FC58A349F61}" type="datetimeFigureOut">
              <a:rPr lang="en-US" smtClean="0"/>
              <a:t>8/24/2015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43EFC-C030-4D94-A1A1-5FC58A349F61}" type="datetimeFigureOut">
              <a:rPr lang="en-US" smtClean="0"/>
              <a:t>8/24/2015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43EFC-C030-4D94-A1A1-5FC58A349F61}"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43EFC-C030-4D94-A1A1-5FC58A349F61}" type="datetimeFigureOut">
              <a:rPr lang="en-US" smtClean="0"/>
              <a:t>8/24/2015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F654C-CF4A-4357-BFE3-5378A0E2FA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43EFC-C030-4D94-A1A1-5FC58A349F61}" type="datetimeFigureOut">
              <a:rPr lang="en-US" smtClean="0"/>
              <a:t>8/24/2015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F654C-CF4A-4357-BFE3-5378A0E2FA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533400" y="0"/>
            <a:ext cx="7793038" cy="1462088"/>
          </a:xfrm>
        </p:spPr>
        <p:txBody>
          <a:bodyPr wrap="square" lIns="90000" tIns="46800" rIns="90000" bIns="46800" numCol="1" anchorCtr="0" compatLnSpc="1">
            <a:prstTxWarp prst="textNoShape">
              <a:avLst/>
            </a:prstTxWarp>
          </a:bodyPr>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sz="3600" b="1" cap="none" dirty="0" smtClean="0">
                <a:solidFill>
                  <a:srgbClr val="FF0000"/>
                </a:solidFill>
              </a:rPr>
              <a:t>UNIT - VI</a:t>
            </a:r>
          </a:p>
        </p:txBody>
      </p:sp>
      <p:sp>
        <p:nvSpPr>
          <p:cNvPr id="15363" name="Rectangle 2"/>
          <p:cNvSpPr>
            <a:spLocks noGrp="1" noChangeArrowheads="1"/>
          </p:cNvSpPr>
          <p:nvPr>
            <p:ph sz="quarter" idx="1"/>
          </p:nvPr>
        </p:nvSpPr>
        <p:spPr>
          <a:xfrm>
            <a:off x="762000" y="1524000"/>
            <a:ext cx="7772400" cy="4267200"/>
          </a:xfrm>
        </p:spPr>
        <p:txBody>
          <a:bodyPr lIns="90000" tIns="46800" rIns="90000" bIns="46800"/>
          <a:lstStyle/>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endParaRPr lang="en-US" sz="4400" dirty="0" smtClean="0"/>
          </a:p>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US" sz="4400" dirty="0" smtClean="0">
                <a:solidFill>
                  <a:schemeClr val="tx1"/>
                </a:solidFill>
              </a:rPr>
              <a:t>GRAPH MATRICES </a:t>
            </a:r>
          </a:p>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US" sz="4400" dirty="0" smtClean="0">
                <a:solidFill>
                  <a:schemeClr val="tx1"/>
                </a:solidFill>
              </a:rPr>
              <a:t>AND </a:t>
            </a:r>
          </a:p>
          <a:p>
            <a:pPr marL="341313" indent="-341313" algn="ctr">
              <a:spcBef>
                <a:spcPts val="11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US" sz="4400" dirty="0" smtClean="0">
                <a:solidFill>
                  <a:schemeClr val="tx1"/>
                </a:solidFill>
              </a:rPr>
              <a:t>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150938" y="61913"/>
            <a:ext cx="7793037" cy="10810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dirty="0"/>
              <a:t>Connection Matrix-continued.,</a:t>
            </a:r>
          </a:p>
        </p:txBody>
      </p:sp>
      <p:sp>
        <p:nvSpPr>
          <p:cNvPr id="25603" name="Rectangle 2"/>
          <p:cNvSpPr>
            <a:spLocks noGrp="1" noChangeArrowheads="1"/>
          </p:cNvSpPr>
          <p:nvPr>
            <p:ph sz="quarter" idx="1"/>
          </p:nvPr>
        </p:nvSpPr>
        <p:spPr>
          <a:xfrm>
            <a:off x="533400" y="1676400"/>
            <a:ext cx="8382000" cy="5862638"/>
          </a:xfrm>
        </p:spPr>
        <p:txBody>
          <a:bodyPr lIns="90000" tIns="46800" rIns="90000" bIns="46800"/>
          <a:lstStyle/>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u="sng" smtClean="0"/>
              <a:t>Each row</a:t>
            </a:r>
            <a:r>
              <a:rPr lang="en-US" smtClean="0"/>
              <a:t> of a matrix denotes the </a:t>
            </a:r>
            <a:r>
              <a:rPr lang="en-US" b="1" u="sng" smtClean="0"/>
              <a:t>outlinks </a:t>
            </a:r>
            <a:r>
              <a:rPr lang="en-US" smtClean="0"/>
              <a:t>of the node corresponding to that row.</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u="sng" smtClean="0"/>
              <a:t>Each column</a:t>
            </a:r>
            <a:r>
              <a:rPr lang="en-US" smtClean="0"/>
              <a:t> denotes the </a:t>
            </a:r>
            <a:r>
              <a:rPr lang="en-US" b="1" u="sng" smtClean="0"/>
              <a:t>inlinks </a:t>
            </a:r>
            <a:r>
              <a:rPr lang="en-US" smtClean="0"/>
              <a:t>correspoding to that node.</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A </a:t>
            </a:r>
            <a:r>
              <a:rPr lang="en-US" u="sng" smtClean="0"/>
              <a:t>branch</a:t>
            </a:r>
            <a:r>
              <a:rPr lang="en-US" smtClean="0"/>
              <a:t> is a node with </a:t>
            </a:r>
            <a:r>
              <a:rPr lang="en-US" u="sng" smtClean="0"/>
              <a:t>more than one nonzero entry in its row.</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A </a:t>
            </a:r>
            <a:r>
              <a:rPr lang="en-US" u="sng" smtClean="0"/>
              <a:t>junction</a:t>
            </a:r>
            <a:r>
              <a:rPr lang="en-US" smtClean="0"/>
              <a:t> is node with </a:t>
            </a:r>
            <a:r>
              <a:rPr lang="en-US" u="sng" smtClean="0"/>
              <a:t>more than one nonzero entry in its column.</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A </a:t>
            </a:r>
            <a:r>
              <a:rPr lang="en-US" u="sng" smtClean="0"/>
              <a:t>self loop is an entry along the diagonal</a:t>
            </a:r>
            <a:r>
              <a:rPr lang="en-US" smtClean="0"/>
              <a:t>.</a:t>
            </a:r>
          </a:p>
          <a:p>
            <a:pPr>
              <a:lnSpc>
                <a:spcPct val="90000"/>
              </a:lnSpc>
              <a:spcBef>
                <a:spcPts val="8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85800" y="61913"/>
            <a:ext cx="7467600" cy="10048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dirty="0"/>
              <a:t>Cyclomatic Complexity</a:t>
            </a:r>
          </a:p>
        </p:txBody>
      </p:sp>
      <p:sp>
        <p:nvSpPr>
          <p:cNvPr id="26627" name="Rectangle 2"/>
          <p:cNvSpPr>
            <a:spLocks noGrp="1" noChangeArrowheads="1"/>
          </p:cNvSpPr>
          <p:nvPr>
            <p:ph type="body" sz="half" idx="1"/>
          </p:nvPr>
        </p:nvSpPr>
        <p:spPr>
          <a:xfrm>
            <a:off x="381000" y="1371600"/>
            <a:ext cx="8382000" cy="3900488"/>
          </a:xfrm>
        </p:spPr>
        <p:txBody>
          <a:bodyPr lIns="90000" tIns="46800" rIns="90000" bIns="46800"/>
          <a:lstStyle/>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solidFill>
                  <a:srgbClr val="000000"/>
                </a:solidFill>
              </a:rPr>
              <a:t>The Cyclomatic complexity obtained by subtracting 1 from the total number of entries in each row and ignoring rows with no entries, we obtain the equivalent number of decisions for each row. Adding these values and then adding 1 to the sum yields the graph’s Cyclomatic complexity.</a:t>
            </a: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solidFill>
                <a:srgbClr val="000000"/>
              </a:solidFill>
            </a:endParaRPr>
          </a:p>
        </p:txBody>
      </p:sp>
      <p:grpSp>
        <p:nvGrpSpPr>
          <p:cNvPr id="2" name="Group 3"/>
          <p:cNvGrpSpPr>
            <a:grpSpLocks/>
          </p:cNvGrpSpPr>
          <p:nvPr/>
        </p:nvGrpSpPr>
        <p:grpSpPr bwMode="auto">
          <a:xfrm>
            <a:off x="1371600" y="4495800"/>
            <a:ext cx="1468438" cy="2116138"/>
            <a:chOff x="946" y="2736"/>
            <a:chExt cx="925" cy="1333"/>
          </a:xfrm>
        </p:grpSpPr>
        <p:sp>
          <p:nvSpPr>
            <p:cNvPr id="26633" name="Rectangle 4"/>
            <p:cNvSpPr>
              <a:spLocks noChangeArrowheads="1"/>
            </p:cNvSpPr>
            <p:nvPr/>
          </p:nvSpPr>
          <p:spPr bwMode="auto">
            <a:xfrm>
              <a:off x="1634" y="3744"/>
              <a:ext cx="238" cy="326"/>
            </a:xfrm>
            <a:prstGeom prst="rect">
              <a:avLst/>
            </a:prstGeom>
            <a:noFill/>
            <a:ln w="9525">
              <a:noFill/>
              <a:round/>
              <a:headEnd/>
              <a:tailEnd/>
            </a:ln>
          </p:spPr>
          <p:txBody>
            <a:bodyPr wrap="none" anchor="ctr"/>
            <a:lstStyle/>
            <a:p>
              <a:endParaRPr lang="en-US"/>
            </a:p>
          </p:txBody>
        </p:sp>
        <p:sp>
          <p:nvSpPr>
            <p:cNvPr id="26634" name="Rectangle 5"/>
            <p:cNvSpPr>
              <a:spLocks noChangeArrowheads="1"/>
            </p:cNvSpPr>
            <p:nvPr/>
          </p:nvSpPr>
          <p:spPr bwMode="auto">
            <a:xfrm>
              <a:off x="1396" y="3744"/>
              <a:ext cx="238" cy="326"/>
            </a:xfrm>
            <a:prstGeom prst="rect">
              <a:avLst/>
            </a:prstGeom>
            <a:noFill/>
            <a:ln w="9525">
              <a:noFill/>
              <a:round/>
              <a:headEnd/>
              <a:tailEnd/>
            </a:ln>
          </p:spPr>
          <p:txBody>
            <a:bodyPr wrap="none" anchor="ctr"/>
            <a:lstStyle/>
            <a:p>
              <a:endParaRPr lang="en-US"/>
            </a:p>
          </p:txBody>
        </p:sp>
        <p:sp>
          <p:nvSpPr>
            <p:cNvPr id="26635" name="Rectangle 6"/>
            <p:cNvSpPr>
              <a:spLocks noChangeArrowheads="1"/>
            </p:cNvSpPr>
            <p:nvPr/>
          </p:nvSpPr>
          <p:spPr bwMode="auto">
            <a:xfrm>
              <a:off x="1158" y="3744"/>
              <a:ext cx="238" cy="32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36" name="Rectangle 7"/>
            <p:cNvSpPr>
              <a:spLocks noChangeArrowheads="1"/>
            </p:cNvSpPr>
            <p:nvPr/>
          </p:nvSpPr>
          <p:spPr bwMode="auto">
            <a:xfrm>
              <a:off x="946" y="3744"/>
              <a:ext cx="212" cy="326"/>
            </a:xfrm>
            <a:prstGeom prst="rect">
              <a:avLst/>
            </a:prstGeom>
            <a:noFill/>
            <a:ln w="9525">
              <a:noFill/>
              <a:round/>
              <a:headEnd/>
              <a:tailEnd/>
            </a:ln>
          </p:spPr>
          <p:txBody>
            <a:bodyPr wrap="none" anchor="ctr"/>
            <a:lstStyle/>
            <a:p>
              <a:endParaRPr lang="en-US"/>
            </a:p>
          </p:txBody>
        </p:sp>
        <p:sp>
          <p:nvSpPr>
            <p:cNvPr id="26637" name="Rectangle 8"/>
            <p:cNvSpPr>
              <a:spLocks noChangeArrowheads="1"/>
            </p:cNvSpPr>
            <p:nvPr/>
          </p:nvSpPr>
          <p:spPr bwMode="auto">
            <a:xfrm>
              <a:off x="1634" y="3398"/>
              <a:ext cx="238" cy="346"/>
            </a:xfrm>
            <a:prstGeom prst="rect">
              <a:avLst/>
            </a:prstGeom>
            <a:noFill/>
            <a:ln w="9525">
              <a:noFill/>
              <a:round/>
              <a:headEnd/>
              <a:tailEnd/>
            </a:ln>
          </p:spPr>
          <p:txBody>
            <a:bodyPr wrap="none" anchor="ctr"/>
            <a:lstStyle/>
            <a:p>
              <a:endParaRPr lang="en-US"/>
            </a:p>
          </p:txBody>
        </p:sp>
        <p:sp>
          <p:nvSpPr>
            <p:cNvPr id="26638" name="Rectangle 9"/>
            <p:cNvSpPr>
              <a:spLocks noChangeArrowheads="1"/>
            </p:cNvSpPr>
            <p:nvPr/>
          </p:nvSpPr>
          <p:spPr bwMode="auto">
            <a:xfrm>
              <a:off x="1396" y="3398"/>
              <a:ext cx="238" cy="346"/>
            </a:xfrm>
            <a:prstGeom prst="rect">
              <a:avLst/>
            </a:prstGeom>
            <a:noFill/>
            <a:ln w="9525">
              <a:noFill/>
              <a:round/>
              <a:headEnd/>
              <a:tailEnd/>
            </a:ln>
          </p:spPr>
          <p:txBody>
            <a:bodyPr wrap="none" anchor="ctr"/>
            <a:lstStyle/>
            <a:p>
              <a:endParaRPr lang="en-US"/>
            </a:p>
          </p:txBody>
        </p:sp>
        <p:sp>
          <p:nvSpPr>
            <p:cNvPr id="26639" name="Rectangle 10"/>
            <p:cNvSpPr>
              <a:spLocks noChangeArrowheads="1"/>
            </p:cNvSpPr>
            <p:nvPr/>
          </p:nvSpPr>
          <p:spPr bwMode="auto">
            <a:xfrm>
              <a:off x="1158" y="3398"/>
              <a:ext cx="238" cy="34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40" name="Rectangle 11"/>
            <p:cNvSpPr>
              <a:spLocks noChangeArrowheads="1"/>
            </p:cNvSpPr>
            <p:nvPr/>
          </p:nvSpPr>
          <p:spPr bwMode="auto">
            <a:xfrm>
              <a:off x="946" y="3398"/>
              <a:ext cx="212" cy="346"/>
            </a:xfrm>
            <a:prstGeom prst="rect">
              <a:avLst/>
            </a:prstGeom>
            <a:noFill/>
            <a:ln w="9525">
              <a:noFill/>
              <a:round/>
              <a:headEnd/>
              <a:tailEnd/>
            </a:ln>
          </p:spPr>
          <p:txBody>
            <a:bodyPr wrap="none" anchor="ctr"/>
            <a:lstStyle/>
            <a:p>
              <a:endParaRPr lang="en-US"/>
            </a:p>
          </p:txBody>
        </p:sp>
        <p:sp>
          <p:nvSpPr>
            <p:cNvPr id="26641" name="Rectangle 12"/>
            <p:cNvSpPr>
              <a:spLocks noChangeArrowheads="1"/>
            </p:cNvSpPr>
            <p:nvPr/>
          </p:nvSpPr>
          <p:spPr bwMode="auto">
            <a:xfrm>
              <a:off x="1634" y="3072"/>
              <a:ext cx="238" cy="326"/>
            </a:xfrm>
            <a:prstGeom prst="rect">
              <a:avLst/>
            </a:prstGeom>
            <a:noFill/>
            <a:ln w="9525">
              <a:noFill/>
              <a:round/>
              <a:headEnd/>
              <a:tailEnd/>
            </a:ln>
          </p:spPr>
          <p:txBody>
            <a:bodyPr wrap="none" anchor="ctr"/>
            <a:lstStyle/>
            <a:p>
              <a:endParaRPr lang="en-US"/>
            </a:p>
          </p:txBody>
        </p:sp>
        <p:sp>
          <p:nvSpPr>
            <p:cNvPr id="26642" name="Rectangle 13"/>
            <p:cNvSpPr>
              <a:spLocks noChangeArrowheads="1"/>
            </p:cNvSpPr>
            <p:nvPr/>
          </p:nvSpPr>
          <p:spPr bwMode="auto">
            <a:xfrm>
              <a:off x="1396" y="3072"/>
              <a:ext cx="238" cy="326"/>
            </a:xfrm>
            <a:prstGeom prst="rect">
              <a:avLst/>
            </a:prstGeom>
            <a:noFill/>
            <a:ln w="9525">
              <a:noFill/>
              <a:round/>
              <a:headEnd/>
              <a:tailEnd/>
            </a:ln>
          </p:spPr>
          <p:txBody>
            <a:bodyPr wrap="none" anchor="ctr"/>
            <a:lstStyle/>
            <a:p>
              <a:endParaRPr lang="en-US"/>
            </a:p>
          </p:txBody>
        </p:sp>
        <p:sp>
          <p:nvSpPr>
            <p:cNvPr id="26643" name="Rectangle 14"/>
            <p:cNvSpPr>
              <a:spLocks noChangeArrowheads="1"/>
            </p:cNvSpPr>
            <p:nvPr/>
          </p:nvSpPr>
          <p:spPr bwMode="auto">
            <a:xfrm>
              <a:off x="1158" y="3072"/>
              <a:ext cx="238" cy="326"/>
            </a:xfrm>
            <a:prstGeom prst="rect">
              <a:avLst/>
            </a:prstGeom>
            <a:noFill/>
            <a:ln w="9525">
              <a:noFill/>
              <a:round/>
              <a:headEnd/>
              <a:tailEnd/>
            </a:ln>
          </p:spPr>
          <p:txBody>
            <a:bodyPr wrap="none" anchor="ctr"/>
            <a:lstStyle/>
            <a:p>
              <a:endParaRPr lang="en-US"/>
            </a:p>
          </p:txBody>
        </p:sp>
        <p:sp>
          <p:nvSpPr>
            <p:cNvPr id="26644" name="Rectangle 15"/>
            <p:cNvSpPr>
              <a:spLocks noChangeArrowheads="1"/>
            </p:cNvSpPr>
            <p:nvPr/>
          </p:nvSpPr>
          <p:spPr bwMode="auto">
            <a:xfrm>
              <a:off x="946" y="3072"/>
              <a:ext cx="212" cy="326"/>
            </a:xfrm>
            <a:prstGeom prst="rect">
              <a:avLst/>
            </a:prstGeom>
            <a:noFill/>
            <a:ln w="9525">
              <a:noFill/>
              <a:round/>
              <a:headEnd/>
              <a:tailEnd/>
            </a:ln>
          </p:spPr>
          <p:txBody>
            <a:bodyPr wrap="none" anchor="ctr"/>
            <a:lstStyle/>
            <a:p>
              <a:endParaRPr lang="en-US"/>
            </a:p>
          </p:txBody>
        </p:sp>
        <p:sp>
          <p:nvSpPr>
            <p:cNvPr id="26645" name="Rectangle 16"/>
            <p:cNvSpPr>
              <a:spLocks noChangeArrowheads="1"/>
            </p:cNvSpPr>
            <p:nvPr/>
          </p:nvSpPr>
          <p:spPr bwMode="auto">
            <a:xfrm>
              <a:off x="1634" y="2736"/>
              <a:ext cx="238"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46" name="Rectangle 17"/>
            <p:cNvSpPr>
              <a:spLocks noChangeArrowheads="1"/>
            </p:cNvSpPr>
            <p:nvPr/>
          </p:nvSpPr>
          <p:spPr bwMode="auto">
            <a:xfrm>
              <a:off x="1396" y="2736"/>
              <a:ext cx="238"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6647" name="Rectangle 18"/>
            <p:cNvSpPr>
              <a:spLocks noChangeArrowheads="1"/>
            </p:cNvSpPr>
            <p:nvPr/>
          </p:nvSpPr>
          <p:spPr bwMode="auto">
            <a:xfrm>
              <a:off x="1158" y="2736"/>
              <a:ext cx="238" cy="336"/>
            </a:xfrm>
            <a:prstGeom prst="rect">
              <a:avLst/>
            </a:prstGeom>
            <a:noFill/>
            <a:ln w="9525">
              <a:noFill/>
              <a:round/>
              <a:headEnd/>
              <a:tailEnd/>
            </a:ln>
          </p:spPr>
          <p:txBody>
            <a:bodyPr wrap="none" anchor="ctr"/>
            <a:lstStyle/>
            <a:p>
              <a:endParaRPr lang="en-US"/>
            </a:p>
          </p:txBody>
        </p:sp>
        <p:sp>
          <p:nvSpPr>
            <p:cNvPr id="26648" name="Rectangle 19"/>
            <p:cNvSpPr>
              <a:spLocks noChangeArrowheads="1"/>
            </p:cNvSpPr>
            <p:nvPr/>
          </p:nvSpPr>
          <p:spPr bwMode="auto">
            <a:xfrm>
              <a:off x="946" y="2736"/>
              <a:ext cx="212" cy="336"/>
            </a:xfrm>
            <a:prstGeom prst="rect">
              <a:avLst/>
            </a:prstGeom>
            <a:noFill/>
            <a:ln w="9525">
              <a:noFill/>
              <a:round/>
              <a:headEnd/>
              <a:tailEnd/>
            </a:ln>
          </p:spPr>
          <p:txBody>
            <a:bodyPr wrap="none" anchor="ctr"/>
            <a:lstStyle/>
            <a:p>
              <a:endParaRPr lang="en-US"/>
            </a:p>
          </p:txBody>
        </p:sp>
        <p:sp>
          <p:nvSpPr>
            <p:cNvPr id="26649" name="Line 20"/>
            <p:cNvSpPr>
              <a:spLocks noChangeShapeType="1"/>
            </p:cNvSpPr>
            <p:nvPr/>
          </p:nvSpPr>
          <p:spPr bwMode="auto">
            <a:xfrm>
              <a:off x="946" y="2736"/>
              <a:ext cx="926" cy="1"/>
            </a:xfrm>
            <a:prstGeom prst="line">
              <a:avLst/>
            </a:prstGeom>
            <a:noFill/>
            <a:ln w="28440">
              <a:solidFill>
                <a:srgbClr val="000000"/>
              </a:solidFill>
              <a:miter lim="800000"/>
              <a:headEnd/>
              <a:tailEnd/>
            </a:ln>
          </p:spPr>
          <p:txBody>
            <a:bodyPr/>
            <a:lstStyle/>
            <a:p>
              <a:endParaRPr lang="en-US"/>
            </a:p>
          </p:txBody>
        </p:sp>
        <p:sp>
          <p:nvSpPr>
            <p:cNvPr id="26650" name="Line 21"/>
            <p:cNvSpPr>
              <a:spLocks noChangeShapeType="1"/>
            </p:cNvSpPr>
            <p:nvPr/>
          </p:nvSpPr>
          <p:spPr bwMode="auto">
            <a:xfrm>
              <a:off x="946" y="3072"/>
              <a:ext cx="926" cy="1"/>
            </a:xfrm>
            <a:prstGeom prst="line">
              <a:avLst/>
            </a:prstGeom>
            <a:noFill/>
            <a:ln w="12600">
              <a:solidFill>
                <a:srgbClr val="000000"/>
              </a:solidFill>
              <a:miter lim="800000"/>
              <a:headEnd/>
              <a:tailEnd/>
            </a:ln>
          </p:spPr>
          <p:txBody>
            <a:bodyPr/>
            <a:lstStyle/>
            <a:p>
              <a:endParaRPr lang="en-US"/>
            </a:p>
          </p:txBody>
        </p:sp>
        <p:sp>
          <p:nvSpPr>
            <p:cNvPr id="26651" name="Line 22"/>
            <p:cNvSpPr>
              <a:spLocks noChangeShapeType="1"/>
            </p:cNvSpPr>
            <p:nvPr/>
          </p:nvSpPr>
          <p:spPr bwMode="auto">
            <a:xfrm>
              <a:off x="946" y="3398"/>
              <a:ext cx="926" cy="1"/>
            </a:xfrm>
            <a:prstGeom prst="line">
              <a:avLst/>
            </a:prstGeom>
            <a:noFill/>
            <a:ln w="12600">
              <a:solidFill>
                <a:srgbClr val="000000"/>
              </a:solidFill>
              <a:miter lim="800000"/>
              <a:headEnd/>
              <a:tailEnd/>
            </a:ln>
          </p:spPr>
          <p:txBody>
            <a:bodyPr/>
            <a:lstStyle/>
            <a:p>
              <a:endParaRPr lang="en-US"/>
            </a:p>
          </p:txBody>
        </p:sp>
        <p:sp>
          <p:nvSpPr>
            <p:cNvPr id="26652" name="Line 23"/>
            <p:cNvSpPr>
              <a:spLocks noChangeShapeType="1"/>
            </p:cNvSpPr>
            <p:nvPr/>
          </p:nvSpPr>
          <p:spPr bwMode="auto">
            <a:xfrm>
              <a:off x="946" y="3744"/>
              <a:ext cx="926" cy="1"/>
            </a:xfrm>
            <a:prstGeom prst="line">
              <a:avLst/>
            </a:prstGeom>
            <a:noFill/>
            <a:ln w="12600">
              <a:solidFill>
                <a:srgbClr val="000000"/>
              </a:solidFill>
              <a:miter lim="800000"/>
              <a:headEnd/>
              <a:tailEnd/>
            </a:ln>
          </p:spPr>
          <p:txBody>
            <a:bodyPr/>
            <a:lstStyle/>
            <a:p>
              <a:endParaRPr lang="en-US"/>
            </a:p>
          </p:txBody>
        </p:sp>
        <p:sp>
          <p:nvSpPr>
            <p:cNvPr id="26653" name="Line 24"/>
            <p:cNvSpPr>
              <a:spLocks noChangeShapeType="1"/>
            </p:cNvSpPr>
            <p:nvPr/>
          </p:nvSpPr>
          <p:spPr bwMode="auto">
            <a:xfrm>
              <a:off x="946" y="4070"/>
              <a:ext cx="926" cy="1"/>
            </a:xfrm>
            <a:prstGeom prst="line">
              <a:avLst/>
            </a:prstGeom>
            <a:noFill/>
            <a:ln w="28440">
              <a:solidFill>
                <a:srgbClr val="000000"/>
              </a:solidFill>
              <a:miter lim="800000"/>
              <a:headEnd/>
              <a:tailEnd/>
            </a:ln>
          </p:spPr>
          <p:txBody>
            <a:bodyPr/>
            <a:lstStyle/>
            <a:p>
              <a:endParaRPr lang="en-US"/>
            </a:p>
          </p:txBody>
        </p:sp>
        <p:sp>
          <p:nvSpPr>
            <p:cNvPr id="26654" name="Line 25"/>
            <p:cNvSpPr>
              <a:spLocks noChangeShapeType="1"/>
            </p:cNvSpPr>
            <p:nvPr/>
          </p:nvSpPr>
          <p:spPr bwMode="auto">
            <a:xfrm>
              <a:off x="946" y="2736"/>
              <a:ext cx="1" cy="1334"/>
            </a:xfrm>
            <a:prstGeom prst="line">
              <a:avLst/>
            </a:prstGeom>
            <a:noFill/>
            <a:ln w="28440">
              <a:solidFill>
                <a:srgbClr val="000000"/>
              </a:solidFill>
              <a:miter lim="800000"/>
              <a:headEnd/>
              <a:tailEnd/>
            </a:ln>
          </p:spPr>
          <p:txBody>
            <a:bodyPr/>
            <a:lstStyle/>
            <a:p>
              <a:endParaRPr lang="en-US"/>
            </a:p>
          </p:txBody>
        </p:sp>
        <p:sp>
          <p:nvSpPr>
            <p:cNvPr id="26655" name="Line 26"/>
            <p:cNvSpPr>
              <a:spLocks noChangeShapeType="1"/>
            </p:cNvSpPr>
            <p:nvPr/>
          </p:nvSpPr>
          <p:spPr bwMode="auto">
            <a:xfrm>
              <a:off x="1158" y="2736"/>
              <a:ext cx="1" cy="1334"/>
            </a:xfrm>
            <a:prstGeom prst="line">
              <a:avLst/>
            </a:prstGeom>
            <a:noFill/>
            <a:ln w="12600">
              <a:solidFill>
                <a:srgbClr val="000000"/>
              </a:solidFill>
              <a:miter lim="800000"/>
              <a:headEnd/>
              <a:tailEnd/>
            </a:ln>
          </p:spPr>
          <p:txBody>
            <a:bodyPr/>
            <a:lstStyle/>
            <a:p>
              <a:endParaRPr lang="en-US"/>
            </a:p>
          </p:txBody>
        </p:sp>
        <p:sp>
          <p:nvSpPr>
            <p:cNvPr id="26656" name="Line 27"/>
            <p:cNvSpPr>
              <a:spLocks noChangeShapeType="1"/>
            </p:cNvSpPr>
            <p:nvPr/>
          </p:nvSpPr>
          <p:spPr bwMode="auto">
            <a:xfrm>
              <a:off x="1396" y="2736"/>
              <a:ext cx="1" cy="1334"/>
            </a:xfrm>
            <a:prstGeom prst="line">
              <a:avLst/>
            </a:prstGeom>
            <a:noFill/>
            <a:ln w="12600">
              <a:solidFill>
                <a:srgbClr val="000000"/>
              </a:solidFill>
              <a:miter lim="800000"/>
              <a:headEnd/>
              <a:tailEnd/>
            </a:ln>
          </p:spPr>
          <p:txBody>
            <a:bodyPr/>
            <a:lstStyle/>
            <a:p>
              <a:endParaRPr lang="en-US"/>
            </a:p>
          </p:txBody>
        </p:sp>
        <p:sp>
          <p:nvSpPr>
            <p:cNvPr id="26657" name="Line 28"/>
            <p:cNvSpPr>
              <a:spLocks noChangeShapeType="1"/>
            </p:cNvSpPr>
            <p:nvPr/>
          </p:nvSpPr>
          <p:spPr bwMode="auto">
            <a:xfrm>
              <a:off x="1634" y="2736"/>
              <a:ext cx="1" cy="1334"/>
            </a:xfrm>
            <a:prstGeom prst="line">
              <a:avLst/>
            </a:prstGeom>
            <a:noFill/>
            <a:ln w="12600">
              <a:solidFill>
                <a:srgbClr val="000000"/>
              </a:solidFill>
              <a:miter lim="800000"/>
              <a:headEnd/>
              <a:tailEnd/>
            </a:ln>
          </p:spPr>
          <p:txBody>
            <a:bodyPr/>
            <a:lstStyle/>
            <a:p>
              <a:endParaRPr lang="en-US"/>
            </a:p>
          </p:txBody>
        </p:sp>
        <p:sp>
          <p:nvSpPr>
            <p:cNvPr id="26658" name="Line 29"/>
            <p:cNvSpPr>
              <a:spLocks noChangeShapeType="1"/>
            </p:cNvSpPr>
            <p:nvPr/>
          </p:nvSpPr>
          <p:spPr bwMode="auto">
            <a:xfrm>
              <a:off x="1872" y="2736"/>
              <a:ext cx="1" cy="1334"/>
            </a:xfrm>
            <a:prstGeom prst="line">
              <a:avLst/>
            </a:prstGeom>
            <a:noFill/>
            <a:ln w="28440">
              <a:solidFill>
                <a:srgbClr val="000000"/>
              </a:solidFill>
              <a:miter lim="800000"/>
              <a:headEnd/>
              <a:tailEnd/>
            </a:ln>
          </p:spPr>
          <p:txBody>
            <a:bodyPr/>
            <a:lstStyle/>
            <a:p>
              <a:endParaRPr lang="en-US"/>
            </a:p>
          </p:txBody>
        </p:sp>
      </p:grpSp>
      <p:sp>
        <p:nvSpPr>
          <p:cNvPr id="26629" name="Text Box 30"/>
          <p:cNvSpPr txBox="1">
            <a:spLocks noChangeArrowheads="1"/>
          </p:cNvSpPr>
          <p:nvPr/>
        </p:nvSpPr>
        <p:spPr bwMode="auto">
          <a:xfrm>
            <a:off x="3124200" y="4419600"/>
            <a:ext cx="17526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2-1=1</a:t>
            </a:r>
          </a:p>
        </p:txBody>
      </p:sp>
      <p:sp>
        <p:nvSpPr>
          <p:cNvPr id="26630" name="Text Box 31"/>
          <p:cNvSpPr txBox="1">
            <a:spLocks noChangeArrowheads="1"/>
          </p:cNvSpPr>
          <p:nvPr/>
        </p:nvSpPr>
        <p:spPr bwMode="auto">
          <a:xfrm>
            <a:off x="3048000" y="5500688"/>
            <a:ext cx="17526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1-1=0</a:t>
            </a:r>
          </a:p>
        </p:txBody>
      </p:sp>
      <p:sp>
        <p:nvSpPr>
          <p:cNvPr id="26631" name="Text Box 32"/>
          <p:cNvSpPr txBox="1">
            <a:spLocks noChangeArrowheads="1"/>
          </p:cNvSpPr>
          <p:nvPr/>
        </p:nvSpPr>
        <p:spPr bwMode="auto">
          <a:xfrm>
            <a:off x="2971800" y="6034088"/>
            <a:ext cx="17526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1-1=0</a:t>
            </a:r>
          </a:p>
        </p:txBody>
      </p:sp>
      <p:sp>
        <p:nvSpPr>
          <p:cNvPr id="26632" name="Text Box 33"/>
          <p:cNvSpPr txBox="1">
            <a:spLocks noChangeArrowheads="1"/>
          </p:cNvSpPr>
          <p:nvPr/>
        </p:nvSpPr>
        <p:spPr bwMode="auto">
          <a:xfrm>
            <a:off x="4876800" y="5348288"/>
            <a:ext cx="3886200" cy="371475"/>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1+1=2 (Cyclomatic complexity)</a:t>
            </a:r>
            <a:r>
              <a:rPr lang="ar-SA" b="1">
                <a:solidFill>
                  <a:srgbClr val="000000"/>
                </a:solidFill>
                <a:latin typeface="Tahoma" pitchFamily="34" charset="0"/>
                <a:cs typeface="Tahoma" pitchFamily="34" charset="0"/>
              </a:rPr>
              <a:t>‏</a:t>
            </a:r>
            <a:endParaRPr lang="en-US" b="1">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762000" y="0"/>
            <a:ext cx="6324600" cy="12334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Relations</a:t>
            </a:r>
            <a:r>
              <a:rPr lang="en-US" dirty="0"/>
              <a:t> </a:t>
            </a:r>
          </a:p>
        </p:txBody>
      </p:sp>
      <p:sp>
        <p:nvSpPr>
          <p:cNvPr id="27651" name="Rectangle 2"/>
          <p:cNvSpPr>
            <a:spLocks noGrp="1" noChangeArrowheads="1"/>
          </p:cNvSpPr>
          <p:nvPr>
            <p:ph sz="quarter" idx="1"/>
          </p:nvPr>
        </p:nvSpPr>
        <p:spPr>
          <a:xfrm>
            <a:off x="533400" y="1676400"/>
            <a:ext cx="8382000" cy="5522913"/>
          </a:xfrm>
        </p:spPr>
        <p:txBody>
          <a:bodyPr lIns="90000" tIns="46800" rIns="90000" bIns="46800"/>
          <a:lstStyle/>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a:t>
            </a:r>
            <a:r>
              <a:rPr lang="en-US" sz="2800" u="sng" smtClean="0"/>
              <a:t>relation is a property that exists between two objects of interest.</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For example,</a:t>
            </a:r>
          </a:p>
          <a:p>
            <a:pPr lvl="1">
              <a:lnSpc>
                <a:spcPct val="8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“Node a is connected to node b” or aRb where “R” means “is connected to”.</a:t>
            </a:r>
          </a:p>
          <a:p>
            <a:pPr lvl="1">
              <a:lnSpc>
                <a:spcPct val="80000"/>
              </a:lnSpc>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smtClean="0"/>
              <a:t>“a&gt;=b” or aRb where “R” means greater than or equal”.</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graph consists of set of abstract objects called nodes and a relation R between the nodes.</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If </a:t>
            </a:r>
            <a:r>
              <a:rPr lang="en-US" sz="2800" u="sng" smtClean="0"/>
              <a:t>aRb</a:t>
            </a:r>
            <a:r>
              <a:rPr lang="en-US" sz="2800" smtClean="0"/>
              <a:t>, which is to say that </a:t>
            </a:r>
            <a:r>
              <a:rPr lang="en-US" sz="2800" u="sng" smtClean="0"/>
              <a:t>a has the relation R to b, it is denoted by a link from a to b.</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For some relations we can associate properties called as link weights.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150938" y="61913"/>
            <a:ext cx="7793037" cy="14620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Properties of Relations</a:t>
            </a:r>
          </a:p>
        </p:txBody>
      </p:sp>
      <p:sp>
        <p:nvSpPr>
          <p:cNvPr id="28675" name="Rectangle 2"/>
          <p:cNvSpPr>
            <a:spLocks noGrp="1" noChangeArrowheads="1"/>
          </p:cNvSpPr>
          <p:nvPr>
            <p:ph sz="quarter" idx="1"/>
          </p:nvPr>
        </p:nvSpPr>
        <p:spPr>
          <a:xfrm>
            <a:off x="533400" y="1828800"/>
            <a:ext cx="8382000" cy="4495800"/>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Transitive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Reflexive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Symmetric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Antisymmetric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Equivalence Relations</a:t>
            </a:r>
          </a:p>
          <a:p>
            <a:pP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Partial Ordering Relations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85800" y="61913"/>
            <a:ext cx="8258175" cy="11572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Transitive Relations</a:t>
            </a:r>
          </a:p>
        </p:txBody>
      </p:sp>
      <p:sp>
        <p:nvSpPr>
          <p:cNvPr id="29699" name="Rectangle 2"/>
          <p:cNvSpPr>
            <a:spLocks noGrp="1" noChangeArrowheads="1"/>
          </p:cNvSpPr>
          <p:nvPr>
            <p:ph sz="quarter" idx="1"/>
          </p:nvPr>
        </p:nvSpPr>
        <p:spPr>
          <a:xfrm>
            <a:off x="533400" y="1676400"/>
            <a:ext cx="8382000" cy="5821363"/>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relation is </a:t>
            </a:r>
            <a:r>
              <a:rPr lang="en-US" sz="2800" b="1" smtClean="0">
                <a:solidFill>
                  <a:srgbClr val="FF0000"/>
                </a:solidFill>
              </a:rPr>
              <a:t>transitive</a:t>
            </a:r>
            <a:r>
              <a:rPr lang="en-US" sz="2800" smtClean="0"/>
              <a:t> if </a:t>
            </a:r>
            <a:r>
              <a:rPr lang="en-US" sz="2800" b="1" smtClean="0"/>
              <a:t>aRb and bRc implies aRc.</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Most </a:t>
            </a:r>
            <a:r>
              <a:rPr lang="en-US" sz="2800" u="sng" smtClean="0"/>
              <a:t>relations used in testing are transitive</a:t>
            </a:r>
            <a:r>
              <a:rPr lang="en-US" sz="2800" smtClean="0"/>
              <a:t>.</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Examples of transitive relations include: is connected to, is greater than or equal to, is less than or equal to, is a relative of, is faster than, is slower than, takes more time than, is a subset of, includes, shadows, is the boss of.</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Examples of </a:t>
            </a:r>
            <a:r>
              <a:rPr lang="en-US" sz="2800" smtClean="0">
                <a:solidFill>
                  <a:srgbClr val="FF0000"/>
                </a:solidFill>
              </a:rPr>
              <a:t>intransitive</a:t>
            </a:r>
            <a:r>
              <a:rPr lang="en-US" sz="2800" smtClean="0"/>
              <a:t> relations include: is acquainted with, is a friend of, is a neighbor of, is lied to, has a du chain between.</a:t>
            </a:r>
          </a:p>
          <a:p>
            <a:pPr>
              <a:lnSpc>
                <a:spcPct val="90000"/>
              </a:lnSpc>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838200" y="61913"/>
            <a:ext cx="81057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Reflexive Relations</a:t>
            </a:r>
          </a:p>
        </p:txBody>
      </p:sp>
      <p:sp>
        <p:nvSpPr>
          <p:cNvPr id="30723" name="Rectangle 2"/>
          <p:cNvSpPr>
            <a:spLocks noGrp="1" noChangeArrowheads="1"/>
          </p:cNvSpPr>
          <p:nvPr>
            <p:ph sz="quarter" idx="1"/>
          </p:nvPr>
        </p:nvSpPr>
        <p:spPr>
          <a:xfrm>
            <a:off x="533400" y="1676400"/>
            <a:ext cx="8382000" cy="5273675"/>
          </a:xfrm>
        </p:spPr>
        <p:txBody>
          <a:bodyPr lIns="90000" tIns="46800" rIns="90000" bIns="46800"/>
          <a:lstStyle/>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A relation R is </a:t>
            </a:r>
            <a:r>
              <a:rPr lang="en-US" b="1" smtClean="0">
                <a:solidFill>
                  <a:srgbClr val="FF0000"/>
                </a:solidFill>
              </a:rPr>
              <a:t>reflexive</a:t>
            </a:r>
            <a:r>
              <a:rPr lang="en-US" b="1" smtClean="0"/>
              <a:t> if, for every a, aRa.</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A </a:t>
            </a:r>
            <a:r>
              <a:rPr lang="en-US" u="sng" smtClean="0"/>
              <a:t>reflexive relation is equivalent to a self loop at every node</a:t>
            </a:r>
            <a:r>
              <a:rPr lang="en-US" smtClean="0"/>
              <a:t>.</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Examples of reflexive relations include: equals, is acquainted with, is a relative of.</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t>Examples of </a:t>
            </a:r>
            <a:r>
              <a:rPr lang="en-US" smtClean="0">
                <a:solidFill>
                  <a:srgbClr val="FF0000"/>
                </a:solidFill>
              </a:rPr>
              <a:t>irreflexive</a:t>
            </a:r>
            <a:r>
              <a:rPr lang="en-US" smtClean="0"/>
              <a:t> relations include: not equals, is a friend of, is on top of, is under.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85800" y="61913"/>
            <a:ext cx="82581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Symmetric Relations</a:t>
            </a:r>
          </a:p>
        </p:txBody>
      </p:sp>
      <p:sp>
        <p:nvSpPr>
          <p:cNvPr id="31747" name="Rectangle 2"/>
          <p:cNvSpPr>
            <a:spLocks noGrp="1" noChangeArrowheads="1"/>
          </p:cNvSpPr>
          <p:nvPr>
            <p:ph sz="quarter" idx="1"/>
          </p:nvPr>
        </p:nvSpPr>
        <p:spPr>
          <a:xfrm>
            <a:off x="533400" y="1676400"/>
            <a:ext cx="8382000" cy="4722813"/>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relation R is </a:t>
            </a:r>
            <a:r>
              <a:rPr lang="en-US" sz="2800" b="1" smtClean="0">
                <a:solidFill>
                  <a:srgbClr val="FF0000"/>
                </a:solidFill>
              </a:rPr>
              <a:t>symmetric</a:t>
            </a:r>
            <a:r>
              <a:rPr lang="en-US" sz="2800" b="1" smtClean="0"/>
              <a:t> if for every a and b, aRb implies bRa. </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symmetric relation mean that if </a:t>
            </a:r>
            <a:r>
              <a:rPr lang="en-US" sz="2800" u="sng" smtClean="0"/>
              <a:t>there is a link from a to b then there is also a link from b to a.</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graph whose relations are  not symmetric are called </a:t>
            </a:r>
            <a:r>
              <a:rPr lang="en-US" sz="2800" smtClean="0">
                <a:solidFill>
                  <a:srgbClr val="FF0000"/>
                </a:solidFill>
              </a:rPr>
              <a:t>directed</a:t>
            </a:r>
            <a:r>
              <a:rPr lang="en-US" sz="2800" smtClean="0"/>
              <a:t> graph.</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a:t>
            </a:r>
            <a:r>
              <a:rPr lang="en-US" sz="2800" u="sng" smtClean="0"/>
              <a:t>matrix of an undirected graph is symmetric</a:t>
            </a:r>
            <a:r>
              <a:rPr lang="en-US" sz="2800" smtClean="0"/>
              <a:t> (a</a:t>
            </a:r>
            <a:r>
              <a:rPr lang="en-US" sz="2800" baseline="-25000" smtClean="0"/>
              <a:t>ij</a:t>
            </a:r>
            <a:r>
              <a:rPr lang="en-US" sz="2800" smtClean="0"/>
              <a:t>=a</a:t>
            </a:r>
            <a:r>
              <a:rPr lang="en-US" sz="2800" baseline="-25000" smtClean="0"/>
              <a:t>ji</a:t>
            </a:r>
            <a:r>
              <a:rPr lang="en-US" sz="2800" smtClean="0"/>
              <a:t>) for all i,j)</a:t>
            </a:r>
            <a:r>
              <a:rPr lang="ar-SA" sz="2800" smtClean="0">
                <a:cs typeface="Arial" pitchFamily="34" charset="0"/>
              </a:rPr>
              <a:t>‏</a:t>
            </a:r>
            <a:endParaRPr lang="en-US"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61913"/>
            <a:ext cx="81057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Antisymmetric Relations</a:t>
            </a:r>
          </a:p>
        </p:txBody>
      </p:sp>
      <p:sp>
        <p:nvSpPr>
          <p:cNvPr id="32771" name="Rectangle 2"/>
          <p:cNvSpPr>
            <a:spLocks noGrp="1" noChangeArrowheads="1"/>
          </p:cNvSpPr>
          <p:nvPr>
            <p:ph sz="quarter" idx="1"/>
          </p:nvPr>
        </p:nvSpPr>
        <p:spPr>
          <a:xfrm>
            <a:off x="533400" y="1676400"/>
            <a:ext cx="8001000" cy="4681538"/>
          </a:xfrm>
        </p:spPr>
        <p:txBody>
          <a:bodyPr lIns="90000" tIns="46800" rIns="90000" bIns="46800"/>
          <a:lstStyle/>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relation R is </a:t>
            </a:r>
            <a:r>
              <a:rPr lang="en-US" sz="2800" b="1" smtClean="0">
                <a:solidFill>
                  <a:srgbClr val="FF0000"/>
                </a:solidFill>
              </a:rPr>
              <a:t>antisymmetric</a:t>
            </a:r>
            <a:r>
              <a:rPr lang="en-US" sz="2800" b="1" smtClean="0"/>
              <a:t> if for every a and b, if aRb and bRa, then a=b, or they are the same elements.</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Examples of </a:t>
            </a:r>
            <a:r>
              <a:rPr lang="en-US" sz="2800" smtClean="0">
                <a:solidFill>
                  <a:srgbClr val="FF0000"/>
                </a:solidFill>
              </a:rPr>
              <a:t>antisymmetric</a:t>
            </a:r>
            <a:r>
              <a:rPr lang="en-US" sz="2800" smtClean="0"/>
              <a:t> relations: is greater than or equal to, is a subset of, time.</a:t>
            </a:r>
          </a:p>
          <a:p>
            <a:pPr>
              <a:lnSpc>
                <a:spcPct val="90000"/>
              </a:lnSpc>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Examples of </a:t>
            </a:r>
            <a:r>
              <a:rPr lang="en-US" sz="2800" smtClean="0">
                <a:solidFill>
                  <a:srgbClr val="FF0000"/>
                </a:solidFill>
              </a:rPr>
              <a:t>nonantisymmetric</a:t>
            </a:r>
            <a:r>
              <a:rPr lang="en-US" sz="2800" smtClean="0"/>
              <a:t> relations: is connected to, can be reached from, is greater than, is a relative of, is a friend of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838200" y="61913"/>
            <a:ext cx="8105775" cy="12334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Equivalence Relations</a:t>
            </a:r>
          </a:p>
        </p:txBody>
      </p:sp>
      <p:sp>
        <p:nvSpPr>
          <p:cNvPr id="33795" name="Rectangle 2"/>
          <p:cNvSpPr>
            <a:spLocks noGrp="1" noChangeArrowheads="1"/>
          </p:cNvSpPr>
          <p:nvPr>
            <p:ph sz="quarter" idx="1"/>
          </p:nvPr>
        </p:nvSpPr>
        <p:spPr>
          <a:xfrm>
            <a:off x="533400" y="1676400"/>
            <a:ext cx="8382000" cy="5151438"/>
          </a:xfrm>
        </p:spPr>
        <p:txBody>
          <a:bodyPr lIns="90000" tIns="46800" rIns="90000" bIns="46800"/>
          <a:lstStyle/>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smtClean="0">
                <a:solidFill>
                  <a:srgbClr val="FF0000"/>
                </a:solidFill>
              </a:rPr>
              <a:t>An equivalence relation is a relation that satisfies the reflexive, transitive, and symmetric properties.</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Equality is the most familiar example of an equivalence relation.</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idea behind </a:t>
            </a:r>
            <a:r>
              <a:rPr lang="en-US" sz="2800" u="sng" smtClean="0">
                <a:solidFill>
                  <a:srgbClr val="FF0000"/>
                </a:solidFill>
              </a:rPr>
              <a:t>partition testing strategies</a:t>
            </a:r>
            <a:r>
              <a:rPr lang="en-US" sz="2800" u="sng" smtClean="0"/>
              <a:t> such as domain testing and path testing, is that we can partition the input space into equivalence classes.</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Testing any member of the equivalence class is as effective as testing them all.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38200" y="61913"/>
            <a:ext cx="8105775" cy="1157287"/>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Partial Ordering Relations</a:t>
            </a:r>
          </a:p>
        </p:txBody>
      </p:sp>
      <p:sp>
        <p:nvSpPr>
          <p:cNvPr id="34819" name="Rectangle 2"/>
          <p:cNvSpPr>
            <a:spLocks noGrp="1" noChangeArrowheads="1"/>
          </p:cNvSpPr>
          <p:nvPr>
            <p:ph sz="quarter" idx="1"/>
          </p:nvPr>
        </p:nvSpPr>
        <p:spPr>
          <a:xfrm>
            <a:off x="533400" y="1676400"/>
            <a:ext cx="8382000" cy="4495800"/>
          </a:xfrm>
        </p:spPr>
        <p:txBody>
          <a:bodyPr lIns="90000" tIns="46800" rIns="90000" bIns="46800"/>
          <a:lstStyle/>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smtClean="0">
                <a:solidFill>
                  <a:srgbClr val="FF0000"/>
                </a:solidFill>
              </a:rPr>
              <a:t>A partial ordering relation satisfies the reflexive, transitive, and antisymmetric properties.</a:t>
            </a:r>
          </a:p>
          <a:p>
            <a:pPr>
              <a:spcBef>
                <a:spcPts val="8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Partial ordered graphs have several important properties: they are </a:t>
            </a:r>
            <a:r>
              <a:rPr lang="en-US" sz="2800" u="sng" smtClean="0"/>
              <a:t>loop free, there is at least one maximum element, there is at least one minimum element.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838200" y="0"/>
            <a:ext cx="7793038" cy="1219200"/>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a:t>Problem with Pictorial Graphs</a:t>
            </a:r>
          </a:p>
        </p:txBody>
      </p:sp>
      <p:sp>
        <p:nvSpPr>
          <p:cNvPr id="16387" name="Rectangle 2"/>
          <p:cNvSpPr>
            <a:spLocks noGrp="1" noChangeArrowheads="1"/>
          </p:cNvSpPr>
          <p:nvPr>
            <p:ph sz="quarter" idx="1"/>
          </p:nvPr>
        </p:nvSpPr>
        <p:spPr>
          <a:xfrm>
            <a:off x="533400" y="1295400"/>
            <a:ext cx="8382000" cy="6124575"/>
          </a:xfrm>
        </p:spPr>
        <p:txBody>
          <a:bodyPr lIns="90000" tIns="46800" rIns="90000" bIns="46800"/>
          <a:lstStyle/>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t>Graphs were introduced as an </a:t>
            </a:r>
            <a:r>
              <a:rPr lang="en-US" sz="2000" u="sng" smtClean="0"/>
              <a:t>abstraction of software structure</a:t>
            </a:r>
            <a:r>
              <a:rPr lang="en-US" sz="2000" smtClean="0"/>
              <a:t>.</a:t>
            </a:r>
          </a:p>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t>Whenever a graph is used as a model, sooner or later </a:t>
            </a:r>
            <a:r>
              <a:rPr lang="en-US" sz="2000" u="sng" smtClean="0"/>
              <a:t>we trace paths</a:t>
            </a:r>
            <a:r>
              <a:rPr lang="en-US" sz="2000" smtClean="0"/>
              <a:t> through it- to find a set of covering paths, </a:t>
            </a:r>
            <a:r>
              <a:rPr lang="en-US" sz="2000" u="sng" smtClean="0"/>
              <a:t>a set of values</a:t>
            </a:r>
            <a:r>
              <a:rPr lang="en-US" sz="2000" smtClean="0"/>
              <a:t> that will sensitize paths, the </a:t>
            </a:r>
            <a:r>
              <a:rPr lang="en-US" sz="2000" u="sng" smtClean="0"/>
              <a:t>logic function</a:t>
            </a:r>
            <a:r>
              <a:rPr lang="en-US" sz="2000" smtClean="0"/>
              <a:t> that controls the flow, the </a:t>
            </a:r>
            <a:r>
              <a:rPr lang="en-US" sz="2000" u="sng" smtClean="0"/>
              <a:t>processing time</a:t>
            </a:r>
            <a:r>
              <a:rPr lang="en-US" sz="2000" smtClean="0"/>
              <a:t> of the routine, the </a:t>
            </a:r>
            <a:r>
              <a:rPr lang="en-US" sz="2000" u="sng" smtClean="0"/>
              <a:t>equations </a:t>
            </a:r>
            <a:r>
              <a:rPr lang="en-US" sz="2000" smtClean="0"/>
              <a:t>that define the domain, or whether </a:t>
            </a:r>
            <a:r>
              <a:rPr lang="en-US" sz="2000" u="sng" smtClean="0"/>
              <a:t>a state is reachable or not</a:t>
            </a:r>
            <a:r>
              <a:rPr lang="en-US" sz="2000" smtClean="0"/>
              <a:t>.</a:t>
            </a:r>
          </a:p>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u="sng" smtClean="0"/>
              <a:t>Path is not easy</a:t>
            </a:r>
            <a:r>
              <a:rPr lang="en-US" sz="2000" smtClean="0"/>
              <a:t>, and it’s subject to error. You can miss a link here and there or cover some links twice.</a:t>
            </a:r>
          </a:p>
          <a:p>
            <a:pPr>
              <a:lnSpc>
                <a:spcPct val="125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t>One solution to this problem is to represent the </a:t>
            </a:r>
            <a:r>
              <a:rPr lang="en-US" sz="2000" u="sng" smtClean="0"/>
              <a:t>graph as a matrix</a:t>
            </a:r>
            <a:r>
              <a:rPr lang="en-US" sz="2000" smtClean="0"/>
              <a:t> and to use </a:t>
            </a:r>
            <a:r>
              <a:rPr lang="en-US" sz="2000" u="sng" smtClean="0"/>
              <a:t>matrix operations equivalent to path tracing</a:t>
            </a:r>
            <a:r>
              <a:rPr lang="en-US" sz="2000" smtClean="0"/>
              <a:t>. These methods are more methodical and mechanical and don’t depend on your ability to see a path they are more reliable.</a:t>
            </a:r>
          </a:p>
          <a:p>
            <a:pPr>
              <a:lnSpc>
                <a:spcPct val="125000"/>
              </a:lnSpc>
              <a:spcBef>
                <a:spcPts val="5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smtClean="0"/>
          </a:p>
          <a:p>
            <a:pPr>
              <a:lnSpc>
                <a:spcPct val="125000"/>
              </a:lnSpc>
              <a:spcBef>
                <a:spcPts val="5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762000" y="0"/>
            <a:ext cx="7953375" cy="1219200"/>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The Powers of a Matrix</a:t>
            </a:r>
          </a:p>
        </p:txBody>
      </p:sp>
      <p:sp>
        <p:nvSpPr>
          <p:cNvPr id="35843" name="Rectangle 2"/>
          <p:cNvSpPr>
            <a:spLocks noGrp="1" noChangeArrowheads="1"/>
          </p:cNvSpPr>
          <p:nvPr>
            <p:ph sz="quarter" idx="1"/>
          </p:nvPr>
        </p:nvSpPr>
        <p:spPr>
          <a:xfrm>
            <a:off x="533400" y="1676400"/>
            <a:ext cx="8382000" cy="4884738"/>
          </a:xfrm>
        </p:spPr>
        <p:txBody>
          <a:bodyPr lIns="90000" tIns="46800" rIns="90000" bIns="46800"/>
          <a:lstStyle/>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Each entry in the graph’s matrix expresses a relation between the pair of nodes that corresponds to that entry.</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u="sng" smtClean="0"/>
              <a:t>Squaring the matrix yields a new matrix</a:t>
            </a:r>
            <a:r>
              <a:rPr lang="en-US" sz="2800" smtClean="0"/>
              <a:t> that expresses the relation between each pair of nodes via one intermediate node under the assumption that the </a:t>
            </a:r>
            <a:r>
              <a:rPr lang="en-US" sz="2800" u="sng" smtClean="0"/>
              <a:t>relation is transitive</a:t>
            </a:r>
            <a:r>
              <a:rPr lang="en-US" sz="2800" smtClean="0"/>
              <a:t>.</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a:t>
            </a:r>
            <a:r>
              <a:rPr lang="en-US" sz="2800" u="sng" smtClean="0"/>
              <a:t>square of the matrix represents all path segments two links long</a:t>
            </a:r>
            <a:r>
              <a:rPr lang="en-US" sz="2800" smtClean="0"/>
              <a:t>.</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a:t>
            </a:r>
            <a:r>
              <a:rPr lang="en-US" sz="2800" u="sng" smtClean="0"/>
              <a:t>third power represents all path segments three links long</a:t>
            </a:r>
            <a:r>
              <a:rPr lang="en-US" sz="2800" smtClean="0"/>
              <a:t>.</a:t>
            </a:r>
          </a:p>
          <a:p>
            <a:pPr>
              <a:lnSpc>
                <a:spcPct val="80000"/>
              </a:lnSpc>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150938" y="61913"/>
            <a:ext cx="7793037" cy="1462087"/>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b="1" cap="none" smtClean="0"/>
              <a:t>MATRIX POWERS AND PRODUCTS</a:t>
            </a:r>
          </a:p>
        </p:txBody>
      </p:sp>
      <p:sp>
        <p:nvSpPr>
          <p:cNvPr id="36867" name="Rectangle 2"/>
          <p:cNvSpPr>
            <a:spLocks noGrp="1" noChangeArrowheads="1"/>
          </p:cNvSpPr>
          <p:nvPr>
            <p:ph sz="quarter" idx="1"/>
          </p:nvPr>
        </p:nvSpPr>
        <p:spPr>
          <a:xfrm>
            <a:off x="533400" y="1676400"/>
            <a:ext cx="8382000" cy="5921375"/>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Given a matrix whose entries are aij, the square of that matrix is obtained by replacing every entry with </a:t>
            </a:r>
          </a:p>
          <a:p>
            <a:pPr>
              <a:lnSpc>
                <a:spcPct val="50000"/>
              </a:lnSpc>
              <a:spcBef>
                <a:spcPts val="45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			      </a:t>
            </a:r>
            <a:r>
              <a:rPr lang="en-US" sz="1800" smtClean="0"/>
              <a:t>n</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			a</a:t>
            </a:r>
            <a:r>
              <a:rPr lang="en-US" sz="2800" baseline="-25000" smtClean="0"/>
              <a:t>ij</a:t>
            </a:r>
            <a:r>
              <a:rPr lang="en-US" sz="2800" smtClean="0"/>
              <a:t>=</a:t>
            </a:r>
            <a:r>
              <a:rPr lang="el-GR" sz="2800" smtClean="0"/>
              <a:t>Σ</a:t>
            </a:r>
            <a:r>
              <a:rPr lang="en-US" sz="2800" smtClean="0"/>
              <a:t> a</a:t>
            </a:r>
            <a:r>
              <a:rPr lang="en-US" sz="2800" baseline="-25000" smtClean="0"/>
              <a:t>ik</a:t>
            </a:r>
            <a:r>
              <a:rPr lang="en-US" sz="2800" smtClean="0"/>
              <a:t> a</a:t>
            </a:r>
            <a:r>
              <a:rPr lang="en-US" sz="2800" baseline="-25000" smtClean="0"/>
              <a:t>kj</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aseline="-25000" smtClean="0"/>
              <a:t>			       k=1	</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aseline="-25000" smtClean="0"/>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more generally, given two matrices A and B with entries aik and bkj, respectively, their product is a new matrix C, whose entries are cij, where: </a:t>
            </a:r>
          </a:p>
          <a:p>
            <a:pPr>
              <a:lnSpc>
                <a:spcPct val="50000"/>
              </a:lnSpc>
              <a:spcBef>
                <a:spcPts val="45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                      </a:t>
            </a:r>
            <a:r>
              <a:rPr lang="en-US" sz="1800" smtClean="0"/>
              <a:t>n</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			C</a:t>
            </a:r>
            <a:r>
              <a:rPr lang="en-US" sz="2800" baseline="-25000" smtClean="0"/>
              <a:t>ij</a:t>
            </a:r>
            <a:r>
              <a:rPr lang="en-US" sz="2800" smtClean="0"/>
              <a:t>=</a:t>
            </a:r>
            <a:r>
              <a:rPr lang="el-GR" sz="2800" smtClean="0"/>
              <a:t>Σ</a:t>
            </a:r>
            <a:r>
              <a:rPr lang="en-US" sz="2800" smtClean="0"/>
              <a:t> a</a:t>
            </a:r>
            <a:r>
              <a:rPr lang="en-US" sz="2800" baseline="-25000" smtClean="0"/>
              <a:t>ik</a:t>
            </a:r>
            <a:r>
              <a:rPr lang="en-US" sz="2800" smtClean="0"/>
              <a:t> b</a:t>
            </a:r>
            <a:r>
              <a:rPr lang="en-US" sz="2800" baseline="-25000" smtClean="0"/>
              <a:t>kj</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aseline="-25000" smtClean="0"/>
              <a:t>			       k=1	</a:t>
            </a:r>
          </a:p>
          <a:p>
            <a:pPr>
              <a:lnSpc>
                <a:spcPct val="5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aseline="-25000" smtClean="0"/>
          </a:p>
          <a:p>
            <a:pPr>
              <a:lnSpc>
                <a:spcPct val="9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aseline="-250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762000" y="381000"/>
            <a:ext cx="7467600" cy="1081088"/>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sz="3600" b="1" cap="none" dirty="0" smtClean="0"/>
              <a:t>PARTITIONING ALGORITHM</a:t>
            </a:r>
          </a:p>
        </p:txBody>
      </p:sp>
      <p:sp>
        <p:nvSpPr>
          <p:cNvPr id="37891" name="Rectangle 2"/>
          <p:cNvSpPr>
            <a:spLocks noGrp="1" noChangeArrowheads="1"/>
          </p:cNvSpPr>
          <p:nvPr>
            <p:ph sz="quarter" idx="1"/>
          </p:nvPr>
        </p:nvSpPr>
        <p:spPr>
          <a:xfrm>
            <a:off x="533400" y="1828800"/>
            <a:ext cx="8382000" cy="4921250"/>
          </a:xfrm>
        </p:spPr>
        <p:txBody>
          <a:bodyPr lIns="90000" tIns="46800" rIns="90000" bIns="46800"/>
          <a:lstStyle/>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t>Consider any graph over a transitive relation. The graph may have loops.</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t>We would like to partition the graph by grouping nodes in such a way that every loop is contained within one group or another.</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t>Such a graph is partially ordered.</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t>There are many uses for an algorithm that does that:</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t>We might want to embed the loops within a subroutine so as to have a resulting graph which is </a:t>
            </a:r>
            <a:r>
              <a:rPr lang="en-US" sz="2800" b="1" u="sng" dirty="0" smtClean="0"/>
              <a:t>loop free</a:t>
            </a:r>
            <a:r>
              <a:rPr lang="en-US" sz="2800" dirty="0" smtClean="0"/>
              <a:t> at the top level.</a:t>
            </a:r>
          </a:p>
          <a:p>
            <a:pPr>
              <a:lnSpc>
                <a:spcPct val="8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t>Many graphs with loops are easy to analyze if you know where to break the loops.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762000" y="61913"/>
            <a:ext cx="8181975" cy="1462087"/>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b="1" cap="none" smtClean="0"/>
              <a:t>NODE REDUCTION ALGORITHM (GENERAL)</a:t>
            </a:r>
            <a:r>
              <a:rPr lang="ar-SA" b="1" cap="none" smtClean="0">
                <a:cs typeface="Arial" pitchFamily="34" charset="0"/>
              </a:rPr>
              <a:t>‏</a:t>
            </a:r>
            <a:endParaRPr lang="en-US" b="1" cap="none" smtClean="0"/>
          </a:p>
        </p:txBody>
      </p:sp>
      <p:sp>
        <p:nvSpPr>
          <p:cNvPr id="38915" name="Rectangle 2"/>
          <p:cNvSpPr>
            <a:spLocks noGrp="1" noChangeArrowheads="1"/>
          </p:cNvSpPr>
          <p:nvPr>
            <p:ph sz="quarter" idx="1"/>
          </p:nvPr>
        </p:nvSpPr>
        <p:spPr>
          <a:xfrm>
            <a:off x="533400" y="1676400"/>
            <a:ext cx="8382000" cy="4795838"/>
          </a:xfrm>
        </p:spPr>
        <p:txBody>
          <a:bodyPr lIns="90000" tIns="46800" rIns="90000" bIns="46800"/>
          <a:lstStyle/>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matrix powers usually tell us more than we want to know about most graphs. </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In the </a:t>
            </a:r>
            <a:r>
              <a:rPr lang="en-US" sz="2800" u="sng" smtClean="0"/>
              <a:t>context of testing</a:t>
            </a:r>
            <a:r>
              <a:rPr lang="en-US" sz="2800" smtClean="0"/>
              <a:t>, we are usually interested in </a:t>
            </a:r>
            <a:r>
              <a:rPr lang="en-US" sz="2800" u="sng" smtClean="0"/>
              <a:t>establishing a relation between two nodes-typically the entry and the exit</a:t>
            </a:r>
            <a:r>
              <a:rPr lang="en-US" sz="2800" smtClean="0"/>
              <a:t> nodes.</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In the </a:t>
            </a:r>
            <a:r>
              <a:rPr lang="en-US" sz="2800" u="sng" smtClean="0"/>
              <a:t>debugging context</a:t>
            </a:r>
            <a:r>
              <a:rPr lang="en-US" sz="2800" smtClean="0"/>
              <a:t>, it is </a:t>
            </a:r>
            <a:r>
              <a:rPr lang="en-US" sz="2800" u="sng" smtClean="0"/>
              <a:t>unlikely</a:t>
            </a:r>
            <a:r>
              <a:rPr lang="en-US" sz="2800" smtClean="0"/>
              <a:t> that we would want </a:t>
            </a:r>
            <a:r>
              <a:rPr lang="en-US" sz="2800" u="sng" smtClean="0"/>
              <a:t>to know the path expression</a:t>
            </a:r>
            <a:r>
              <a:rPr lang="en-US" sz="2800" smtClean="0"/>
              <a:t> between every node and every other node.</a:t>
            </a:r>
          </a:p>
          <a:p>
            <a:pPr>
              <a:lnSpc>
                <a:spcPct val="8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a:t>
            </a:r>
            <a:r>
              <a:rPr lang="en-US" sz="2800" u="sng" smtClean="0"/>
              <a:t>advantage of matrix reduction method</a:t>
            </a:r>
            <a:r>
              <a:rPr lang="en-US" sz="2800" smtClean="0"/>
              <a:t> is that it is </a:t>
            </a:r>
            <a:r>
              <a:rPr lang="en-US" sz="2800" u="sng" smtClean="0"/>
              <a:t>more methodical than the graphical</a:t>
            </a:r>
            <a:r>
              <a:rPr lang="en-US" sz="2800" smtClean="0"/>
              <a:t> method called as </a:t>
            </a:r>
            <a:r>
              <a:rPr lang="en-US" sz="2800" u="sng" smtClean="0"/>
              <a:t>node by node removal algorithm</a:t>
            </a:r>
            <a:r>
              <a:rPr lang="en-US" sz="2800" smtClean="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762000" y="61913"/>
            <a:ext cx="8181975" cy="1462087"/>
          </a:xfrm>
        </p:spPr>
        <p:txBody>
          <a:bodyPr wrap="square" lIns="90000" tIns="46800" rIns="90000" bIns="46800" numCol="1" anchorCtr="0" compatLnSpc="1">
            <a:prstTxWarp prst="textNoShape">
              <a:avLst/>
            </a:prstTxWarp>
          </a:bodyPr>
          <a:lstStyle/>
          <a:p>
            <a:pPr>
              <a:tabLst>
                <a:tab pos="723900" algn="l"/>
                <a:tab pos="1447800" algn="l"/>
                <a:tab pos="2171700" algn="l"/>
                <a:tab pos="2895600" algn="l"/>
                <a:tab pos="3619500" algn="l"/>
                <a:tab pos="4343400" algn="l"/>
                <a:tab pos="5067300" algn="l"/>
                <a:tab pos="5791200" algn="l"/>
                <a:tab pos="6515100" algn="l"/>
                <a:tab pos="7239000" algn="l"/>
              </a:tabLst>
            </a:pPr>
            <a:r>
              <a:rPr lang="en-US" b="1" cap="none" dirty="0" smtClean="0"/>
              <a:t>NODE REDUCTION ALGORITHM (GENERAL)</a:t>
            </a:r>
            <a:r>
              <a:rPr lang="ar-SA" b="1" cap="none" dirty="0" smtClean="0">
                <a:cs typeface="Arial" pitchFamily="34" charset="0"/>
              </a:rPr>
              <a:t>‏</a:t>
            </a:r>
            <a:endParaRPr lang="en-US" b="1" cap="none" dirty="0" smtClean="0"/>
          </a:p>
        </p:txBody>
      </p:sp>
      <p:sp>
        <p:nvSpPr>
          <p:cNvPr id="39939" name="Rectangle 2"/>
          <p:cNvSpPr>
            <a:spLocks noGrp="1" noChangeArrowheads="1"/>
          </p:cNvSpPr>
          <p:nvPr>
            <p:ph sz="quarter" idx="1"/>
          </p:nvPr>
        </p:nvSpPr>
        <p:spPr>
          <a:xfrm>
            <a:off x="533400" y="1676400"/>
            <a:ext cx="8382000" cy="4884738"/>
          </a:xfrm>
        </p:spPr>
        <p:txBody>
          <a:bodyPr lIns="90000" tIns="46800" rIns="90000" bIns="46800"/>
          <a:lstStyle/>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Select a node for removal; replace the node by equivalent links that bypass that node and add those links to the links they are in parallel.</a:t>
            </a:r>
          </a:p>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Combine the parallel terms and simplify as you can.</a:t>
            </a:r>
          </a:p>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Observe loop terms and adjust the outlinks of every node that had a self loop to account for the effect of the loop.</a:t>
            </a:r>
          </a:p>
          <a:p>
            <a:pPr marL="531813" indent="-531813">
              <a:lnSpc>
                <a:spcPct val="80000"/>
              </a:lnSpc>
              <a:spcBef>
                <a:spcPts val="700"/>
              </a:spcBef>
              <a:buClr>
                <a:srgbClr val="3333CC"/>
              </a:buClr>
              <a:buSzPct val="60000"/>
              <a:buFont typeface="Wingdings" pitchFamily="2"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result is a matrix whose size has been reduced by 1. Continue until only the two nodes of interest exist.</a:t>
            </a:r>
          </a:p>
          <a:p>
            <a:pPr marL="531813" indent="-531813">
              <a:lnSpc>
                <a:spcPct val="8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Example:</a:t>
            </a:r>
          </a:p>
        </p:txBody>
      </p:sp>
      <p:sp>
        <p:nvSpPr>
          <p:cNvPr id="25603" name="Slide Number Placeholder 3"/>
          <p:cNvSpPr>
            <a:spLocks noGrp="1"/>
          </p:cNvSpPr>
          <p:nvPr>
            <p:ph type="sldNum" sz="quarter" idx="10"/>
          </p:nvPr>
        </p:nvSpPr>
        <p:spPr>
          <a:noFill/>
        </p:spPr>
        <p:txBody>
          <a:bodyPr/>
          <a:lstStyle/>
          <a:p>
            <a:fld id="{2B54FFC6-8926-4A6E-AD9F-7FA99C200791}" type="slidenum">
              <a:rPr lang="en-US" smtClean="0"/>
              <a:pPr/>
              <a:t>25</a:t>
            </a:fld>
            <a:endParaRPr lang="en-US" smtClean="0"/>
          </a:p>
        </p:txBody>
      </p:sp>
      <p:pic>
        <p:nvPicPr>
          <p:cNvPr id="25604" name="Content Placeholder 5" descr="http://www.khannur.com/images/stb11.2c.png"/>
          <p:cNvPicPr>
            <a:picLocks noGrp="1"/>
          </p:cNvPicPr>
          <p:nvPr>
            <p:ph idx="1"/>
          </p:nvPr>
        </p:nvPicPr>
        <p:blipFill>
          <a:blip r:embed="rId2"/>
          <a:srcRect/>
          <a:stretch>
            <a:fillRect/>
          </a:stretch>
        </p:blipFill>
        <p:spPr>
          <a:xfrm>
            <a:off x="381000" y="3886200"/>
            <a:ext cx="8153400" cy="2581275"/>
          </a:xfrm>
        </p:spPr>
      </p:pic>
      <p:sp>
        <p:nvSpPr>
          <p:cNvPr id="25605" name="Rectangle 6"/>
          <p:cNvSpPr>
            <a:spLocks noChangeArrowheads="1"/>
          </p:cNvSpPr>
          <p:nvPr/>
        </p:nvSpPr>
        <p:spPr bwMode="auto">
          <a:xfrm>
            <a:off x="381000" y="1676400"/>
            <a:ext cx="8458200" cy="1323439"/>
          </a:xfrm>
          <a:prstGeom prst="rect">
            <a:avLst/>
          </a:prstGeom>
          <a:noFill/>
          <a:ln w="9525">
            <a:noFill/>
            <a:miter lim="800000"/>
            <a:headEnd/>
            <a:tailEnd/>
          </a:ln>
        </p:spPr>
        <p:txBody>
          <a:bodyPr>
            <a:spAutoFit/>
          </a:bodyPr>
          <a:lstStyle/>
          <a:p>
            <a:r>
              <a:rPr lang="en-US" sz="2000" b="0" dirty="0">
                <a:solidFill>
                  <a:schemeClr val="tx1"/>
                </a:solidFill>
              </a:rPr>
              <a:t>Consider the following graph and its corresponding matrix so as to illustrate node reduction algorithm using matrix-reduction method in a step-by-step way:</a:t>
            </a:r>
          </a:p>
          <a:p>
            <a:endParaRPr lang="en-US" sz="2000" b="0" dirty="0"/>
          </a:p>
          <a:p>
            <a:endParaRPr lang="en-US" sz="2000"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42FEF89D-ED07-490D-9B78-7110F85AA367}" type="slidenum">
              <a:rPr lang="en-US" smtClean="0"/>
              <a:pPr/>
              <a:t>26</a:t>
            </a:fld>
            <a:endParaRPr lang="en-US" smtClean="0"/>
          </a:p>
        </p:txBody>
      </p:sp>
      <p:pic>
        <p:nvPicPr>
          <p:cNvPr id="26627" name="Picture 5" descr="http://www.khannur.com/images/stb11.2d.png"/>
          <p:cNvPicPr>
            <a:picLocks noChangeAspect="1" noChangeArrowheads="1"/>
          </p:cNvPicPr>
          <p:nvPr/>
        </p:nvPicPr>
        <p:blipFill>
          <a:blip r:embed="rId2"/>
          <a:srcRect/>
          <a:stretch>
            <a:fillRect/>
          </a:stretch>
        </p:blipFill>
        <p:spPr bwMode="auto">
          <a:xfrm>
            <a:off x="533400" y="1828800"/>
            <a:ext cx="8153400" cy="3810000"/>
          </a:xfrm>
          <a:prstGeom prst="rect">
            <a:avLst/>
          </a:prstGeom>
          <a:noFill/>
          <a:ln w="9525">
            <a:noFill/>
            <a:miter lim="800000"/>
            <a:headEnd/>
            <a:tailEnd/>
          </a:ln>
        </p:spPr>
      </p:pic>
      <p:sp>
        <p:nvSpPr>
          <p:cNvPr id="26628" name="Rectangle 6"/>
          <p:cNvSpPr>
            <a:spLocks noChangeArrowheads="1"/>
          </p:cNvSpPr>
          <p:nvPr/>
        </p:nvSpPr>
        <p:spPr bwMode="auto">
          <a:xfrm>
            <a:off x="1295400" y="152400"/>
            <a:ext cx="7543800" cy="708025"/>
          </a:xfrm>
          <a:prstGeom prst="rect">
            <a:avLst/>
          </a:prstGeom>
          <a:noFill/>
          <a:ln w="9525">
            <a:noFill/>
            <a:miter lim="800000"/>
            <a:headEnd/>
            <a:tailEnd/>
          </a:ln>
        </p:spPr>
        <p:txBody>
          <a:bodyPr>
            <a:spAutoFit/>
          </a:bodyPr>
          <a:lstStyle/>
          <a:p>
            <a:r>
              <a:rPr lang="en-US" sz="2000" b="0" dirty="0">
                <a:solidFill>
                  <a:schemeClr val="tx1"/>
                </a:solidFill>
              </a:rPr>
              <a:t>Step 1: Represent a Given Flow Graph in the Form of a Matrix The corresponding relationship matrix of the given flow graph 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r>
              <a:rPr lang="en-US" sz="2000" dirty="0" smtClean="0"/>
              <a:t>Steps 2 to 3: Node Removal and Replacement with Equivalent Links</a:t>
            </a:r>
            <a:br>
              <a:rPr lang="en-US" sz="2000" dirty="0" smtClean="0"/>
            </a:br>
            <a:r>
              <a:rPr lang="en-US" sz="2000" dirty="0" smtClean="0"/>
              <a:t>In this step, we select one node for removal at a time and identify equivalent links that bypass that node. Then, we replace the intersection of the node by equivalent links.</a:t>
            </a:r>
          </a:p>
          <a:p>
            <a:r>
              <a:rPr lang="en-US" sz="2000" dirty="0" smtClean="0"/>
              <a:t/>
            </a:r>
            <a:br>
              <a:rPr lang="en-US" sz="2000" dirty="0" smtClean="0"/>
            </a:br>
            <a:r>
              <a:rPr lang="en-US" sz="2000" dirty="0" smtClean="0">
                <a:solidFill>
                  <a:srgbClr val="FF0000"/>
                </a:solidFill>
              </a:rPr>
              <a:t>Here, first of all we shall remove the node with self-loop</a:t>
            </a:r>
            <a:r>
              <a:rPr lang="en-US" sz="2000" dirty="0" smtClean="0"/>
              <a:t>. In the given matrix, node 7 has self loop in the form link e. We remove this link by identifying equivalent link </a:t>
            </a:r>
            <a:r>
              <a:rPr lang="en-US" sz="2000" dirty="0" err="1" smtClean="0"/>
              <a:t>ef</a:t>
            </a:r>
            <a:r>
              <a:rPr lang="en-US" sz="2000" dirty="0" smtClean="0"/>
              <a:t> that bypass that node and connects node 8. By doing this, we arrive at following matrix:</a:t>
            </a:r>
          </a:p>
          <a:p>
            <a:endParaRPr lang="en-US" dirty="0" smtClean="0"/>
          </a:p>
        </p:txBody>
      </p:sp>
      <p:sp>
        <p:nvSpPr>
          <p:cNvPr id="27651" name="Slide Number Placeholder 3"/>
          <p:cNvSpPr>
            <a:spLocks noGrp="1"/>
          </p:cNvSpPr>
          <p:nvPr>
            <p:ph type="sldNum" sz="quarter" idx="10"/>
          </p:nvPr>
        </p:nvSpPr>
        <p:spPr>
          <a:noFill/>
        </p:spPr>
        <p:txBody>
          <a:bodyPr/>
          <a:lstStyle/>
          <a:p>
            <a:fld id="{C0A31CB1-5A17-4149-8893-2FE8D5035193}"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9C585606-498E-48D8-B721-720D4657702A}" type="slidenum">
              <a:rPr lang="en-US" smtClean="0"/>
              <a:pPr/>
              <a:t>28</a:t>
            </a:fld>
            <a:endParaRPr lang="en-US" smtClean="0"/>
          </a:p>
        </p:txBody>
      </p:sp>
      <p:pic>
        <p:nvPicPr>
          <p:cNvPr id="28675" name="Content Placeholder 5" descr="http://www.khannur.com/images/stb11.2e.png"/>
          <p:cNvPicPr>
            <a:picLocks noGrp="1"/>
          </p:cNvPicPr>
          <p:nvPr>
            <p:ph idx="1"/>
          </p:nvPr>
        </p:nvPicPr>
        <p:blipFill>
          <a:blip r:embed="rId2"/>
          <a:srcRect/>
          <a:stretch>
            <a:fillRect/>
          </a:stretch>
        </p:blipFill>
        <p:spPr>
          <a:xfrm>
            <a:off x="838200" y="1905000"/>
            <a:ext cx="7772400" cy="4572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sz="2400" smtClean="0"/>
              <a:t>After removing self-loops, we observe parallel links from node 3 to 6, one via node4 and another via node 5. </a:t>
            </a:r>
          </a:p>
          <a:p>
            <a:r>
              <a:rPr lang="en-US" sz="2400" smtClean="0"/>
              <a:t>We remove both node 4 and node 5, by adding link bc and link hi between node 3 to 6 that are parallel to get bc+hi. Then we replace this value at intersection of 3 node 3 and 6. By doing this, we get:</a:t>
            </a:r>
          </a:p>
        </p:txBody>
      </p:sp>
      <p:sp>
        <p:nvSpPr>
          <p:cNvPr id="29699" name="Slide Number Placeholder 3"/>
          <p:cNvSpPr>
            <a:spLocks noGrp="1"/>
          </p:cNvSpPr>
          <p:nvPr>
            <p:ph type="sldNum" sz="quarter" idx="10"/>
          </p:nvPr>
        </p:nvSpPr>
        <p:spPr>
          <a:noFill/>
        </p:spPr>
        <p:txBody>
          <a:bodyPr/>
          <a:lstStyle/>
          <a:p>
            <a:fld id="{ADF48922-9050-45B4-9DB9-ADC06D28DC6A}" type="slidenum">
              <a:rPr lang="en-US" smtClean="0"/>
              <a:pPr/>
              <a:t>29</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09600" y="0"/>
            <a:ext cx="7793038" cy="14620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a:t>The Basic Algorithms</a:t>
            </a:r>
          </a:p>
        </p:txBody>
      </p:sp>
      <p:sp>
        <p:nvSpPr>
          <p:cNvPr id="18435" name="Rectangle 2"/>
          <p:cNvSpPr>
            <a:spLocks noGrp="1" noChangeArrowheads="1"/>
          </p:cNvSpPr>
          <p:nvPr>
            <p:ph sz="quarter" idx="1"/>
          </p:nvPr>
        </p:nvSpPr>
        <p:spPr>
          <a:xfrm>
            <a:off x="533400" y="1676400"/>
            <a:ext cx="8382000" cy="4625975"/>
          </a:xfrm>
        </p:spPr>
        <p:txBody>
          <a:bodyPr lIns="90000" tIns="46800" rIns="90000" bIns="46800"/>
          <a:lstStyle/>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basic tool kit consists of:</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u="sng" smtClean="0">
                <a:solidFill>
                  <a:srgbClr val="FF0000"/>
                </a:solidFill>
              </a:rPr>
              <a:t>Matrix multiplication</a:t>
            </a:r>
            <a:r>
              <a:rPr lang="en-US" sz="2800" smtClean="0">
                <a:solidFill>
                  <a:srgbClr val="FF0000"/>
                </a:solidFill>
              </a:rPr>
              <a:t>, which is used to </a:t>
            </a:r>
            <a:r>
              <a:rPr lang="en-US" sz="2800" u="sng" smtClean="0">
                <a:solidFill>
                  <a:srgbClr val="FF0000"/>
                </a:solidFill>
              </a:rPr>
              <a:t>get the path expression from every node to every other node</a:t>
            </a:r>
            <a:r>
              <a:rPr lang="en-US" sz="2800" smtClean="0">
                <a:solidFill>
                  <a:srgbClr val="FF0000"/>
                </a:solidFill>
              </a:rPr>
              <a:t>.</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solidFill>
                  <a:srgbClr val="FF0000"/>
                </a:solidFill>
              </a:rPr>
              <a:t>A </a:t>
            </a:r>
            <a:r>
              <a:rPr lang="en-US" sz="2800" b="1" u="sng" smtClean="0">
                <a:solidFill>
                  <a:srgbClr val="FF0000"/>
                </a:solidFill>
              </a:rPr>
              <a:t>partitioning algorithm</a:t>
            </a:r>
            <a:r>
              <a:rPr lang="en-US" sz="2800" smtClean="0">
                <a:solidFill>
                  <a:srgbClr val="FF0000"/>
                </a:solidFill>
              </a:rPr>
              <a:t> for </a:t>
            </a:r>
            <a:r>
              <a:rPr lang="en-US" sz="2800" u="sng" smtClean="0">
                <a:solidFill>
                  <a:srgbClr val="FF0000"/>
                </a:solidFill>
              </a:rPr>
              <a:t>converting</a:t>
            </a:r>
            <a:r>
              <a:rPr lang="en-US" sz="2800" smtClean="0">
                <a:solidFill>
                  <a:srgbClr val="FF0000"/>
                </a:solidFill>
              </a:rPr>
              <a:t> </a:t>
            </a:r>
            <a:r>
              <a:rPr lang="en-US" sz="2800" u="sng" smtClean="0">
                <a:solidFill>
                  <a:srgbClr val="FF0000"/>
                </a:solidFill>
              </a:rPr>
              <a:t>graphs with loops into loop free graphs</a:t>
            </a:r>
            <a:r>
              <a:rPr lang="en-US" sz="2800" smtClean="0">
                <a:solidFill>
                  <a:srgbClr val="FF0000"/>
                </a:solidFill>
              </a:rPr>
              <a:t> or equivalence classes.</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solidFill>
                  <a:srgbClr val="FF0000"/>
                </a:solidFill>
              </a:rPr>
              <a:t>A </a:t>
            </a:r>
            <a:r>
              <a:rPr lang="en-US" sz="2800" b="1" u="sng" smtClean="0">
                <a:solidFill>
                  <a:srgbClr val="FF0000"/>
                </a:solidFill>
              </a:rPr>
              <a:t>collapsing process</a:t>
            </a:r>
            <a:r>
              <a:rPr lang="en-US" sz="2800" smtClean="0">
                <a:solidFill>
                  <a:srgbClr val="FF0000"/>
                </a:solidFill>
              </a:rPr>
              <a:t> which gets the </a:t>
            </a:r>
            <a:r>
              <a:rPr lang="en-US" sz="2800" u="sng" smtClean="0">
                <a:solidFill>
                  <a:srgbClr val="FF0000"/>
                </a:solidFill>
              </a:rPr>
              <a:t>path expression from any node to any other node</a:t>
            </a:r>
            <a:r>
              <a:rPr lang="en-US" sz="2800" smtClean="0">
                <a:solidFill>
                  <a:srgbClr val="FF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E5E7FB95-7F89-4087-9735-D53D6369E957}" type="slidenum">
              <a:rPr lang="en-US" smtClean="0"/>
              <a:pPr/>
              <a:t>30</a:t>
            </a:fld>
            <a:endParaRPr lang="en-US" smtClean="0"/>
          </a:p>
        </p:txBody>
      </p:sp>
      <p:pic>
        <p:nvPicPr>
          <p:cNvPr id="30723" name="Content Placeholder 5" descr="http://www.khannur.com/images/stb11.2f.png"/>
          <p:cNvPicPr>
            <a:picLocks noGrp="1"/>
          </p:cNvPicPr>
          <p:nvPr>
            <p:ph idx="1"/>
          </p:nvPr>
        </p:nvPicPr>
        <p:blipFill>
          <a:blip r:embed="rId2"/>
          <a:srcRect/>
          <a:stretch>
            <a:fillRect/>
          </a:stretch>
        </p:blipFill>
        <p:spPr>
          <a:xfrm>
            <a:off x="533400" y="1905000"/>
            <a:ext cx="8001000" cy="4419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fld id="{CF00F7BC-5F18-4C21-8FE8-0F1130C60043}" type="slidenum">
              <a:rPr lang="en-US" smtClean="0"/>
              <a:pPr/>
              <a:t>31</a:t>
            </a:fld>
            <a:endParaRPr lang="en-US" smtClean="0"/>
          </a:p>
        </p:txBody>
      </p:sp>
      <p:pic>
        <p:nvPicPr>
          <p:cNvPr id="31747" name="Content Placeholder 5" descr="http://www.khannur.com/images/stb11.2g.png"/>
          <p:cNvPicPr>
            <a:picLocks noGrp="1"/>
          </p:cNvPicPr>
          <p:nvPr>
            <p:ph idx="1"/>
          </p:nvPr>
        </p:nvPicPr>
        <p:blipFill>
          <a:blip r:embed="rId2"/>
          <a:srcRect/>
          <a:stretch>
            <a:fillRect/>
          </a:stretch>
        </p:blipFill>
        <p:spPr>
          <a:xfrm>
            <a:off x="304800" y="1905000"/>
            <a:ext cx="8534400" cy="4648200"/>
          </a:xfrm>
        </p:spPr>
      </p:pic>
      <p:sp>
        <p:nvSpPr>
          <p:cNvPr id="31748" name="Rectangle 6"/>
          <p:cNvSpPr>
            <a:spLocks noChangeArrowheads="1"/>
          </p:cNvSpPr>
          <p:nvPr/>
        </p:nvSpPr>
        <p:spPr bwMode="auto">
          <a:xfrm>
            <a:off x="1600200" y="457200"/>
            <a:ext cx="6705600" cy="400050"/>
          </a:xfrm>
          <a:prstGeom prst="rect">
            <a:avLst/>
          </a:prstGeom>
          <a:noFill/>
          <a:ln w="9525">
            <a:noFill/>
            <a:miter lim="800000"/>
            <a:headEnd/>
            <a:tailEnd/>
          </a:ln>
        </p:spPr>
        <p:txBody>
          <a:bodyPr>
            <a:spAutoFit/>
          </a:bodyPr>
          <a:lstStyle/>
          <a:p>
            <a:r>
              <a:rPr lang="en-US" sz="2000" b="0" dirty="0">
                <a:solidFill>
                  <a:schemeClr val="tx1"/>
                </a:solidFill>
              </a:rPr>
              <a:t>The resulting matrix is as follows: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Software testing tools</a:t>
            </a:r>
            <a:br>
              <a:rPr lang="en-US"/>
            </a:br>
            <a:endParaRPr lang="en-US"/>
          </a:p>
        </p:txBody>
      </p:sp>
      <p:sp>
        <p:nvSpPr>
          <p:cNvPr id="2051" name="Rectangle 3"/>
          <p:cNvSpPr>
            <a:spLocks noGrp="1" noChangeArrowheads="1"/>
          </p:cNvSpPr>
          <p:nvPr>
            <p:ph type="subTitle" idx="1"/>
          </p:nvPr>
        </p:nvSpPr>
        <p:spPr>
          <a:xfrm>
            <a:off x="1295400" y="2895600"/>
            <a:ext cx="6400800" cy="1752600"/>
          </a:xfrm>
        </p:spPr>
        <p:txBody>
          <a:bodyPr/>
          <a:lstStyle/>
          <a:p>
            <a:r>
              <a:rPr lang="en-US"/>
              <a:t>Automated Testing Tools</a:t>
            </a:r>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4000" b="1"/>
              <a:t>When to Consider Test Automation</a:t>
            </a:r>
            <a:endParaRPr lang="en-US" sz="4000"/>
          </a:p>
        </p:txBody>
      </p:sp>
      <p:sp>
        <p:nvSpPr>
          <p:cNvPr id="3075" name="Rectangle 3"/>
          <p:cNvSpPr>
            <a:spLocks noGrp="1" noChangeArrowheads="1"/>
          </p:cNvSpPr>
          <p:nvPr>
            <p:ph type="body" idx="1"/>
          </p:nvPr>
        </p:nvSpPr>
        <p:spPr/>
        <p:txBody>
          <a:bodyPr/>
          <a:lstStyle/>
          <a:p>
            <a:r>
              <a:rPr lang="en-US" sz="2800"/>
              <a:t>A testing tool should be considered based on the test objectives.</a:t>
            </a:r>
          </a:p>
          <a:p>
            <a:r>
              <a:rPr lang="en-US" sz="2800"/>
              <a:t>As a general guideline, one should investigate the appropriateness of a testing tool when the human manual process is inadequate.</a:t>
            </a:r>
          </a:p>
          <a:p>
            <a:r>
              <a:rPr lang="en-US" sz="2800"/>
              <a:t>For example, if a system needs to be stress tested, a group of testers could simultaneously log on to the system and attempt to simulate peak loads using stopwatches.</a:t>
            </a:r>
          </a:p>
          <a:p>
            <a:endParaRPr lang="en-US" sz="2800"/>
          </a:p>
          <a:p>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US"/>
              <a:t>However,this approach has limitations. One cannot systematically measure the performance precisely or repeatably. </a:t>
            </a:r>
          </a:p>
          <a:p>
            <a:r>
              <a:rPr lang="en-US"/>
              <a:t>For this case, a load-testing tool can simulate several virtual users under controlled stress conditions.</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81000"/>
            <a:ext cx="8229600" cy="990600"/>
          </a:xfrm>
        </p:spPr>
        <p:txBody>
          <a:bodyPr/>
          <a:lstStyle/>
          <a:p>
            <a:r>
              <a:rPr lang="en-US" sz="2800">
                <a:solidFill>
                  <a:srgbClr val="FF3300"/>
                </a:solidFill>
              </a:rPr>
              <a:t>A regression testing tool might be needed under the following circumstances</a:t>
            </a:r>
            <a:r>
              <a:rPr lang="en-US" sz="2400"/>
              <a:t>:</a:t>
            </a:r>
            <a:br>
              <a:rPr lang="en-US" sz="2400"/>
            </a:br>
            <a:endParaRPr lang="en-US" sz="2400"/>
          </a:p>
        </p:txBody>
      </p:sp>
      <p:sp>
        <p:nvSpPr>
          <p:cNvPr id="5123" name="Rectangle 3"/>
          <p:cNvSpPr>
            <a:spLocks noGrp="1" noChangeArrowheads="1"/>
          </p:cNvSpPr>
          <p:nvPr>
            <p:ph type="body" idx="1"/>
          </p:nvPr>
        </p:nvSpPr>
        <p:spPr>
          <a:xfrm>
            <a:off x="457200" y="1600200"/>
            <a:ext cx="8229600" cy="4191000"/>
          </a:xfrm>
        </p:spPr>
        <p:txBody>
          <a:bodyPr/>
          <a:lstStyle/>
          <a:p>
            <a:pPr>
              <a:lnSpc>
                <a:spcPct val="90000"/>
              </a:lnSpc>
            </a:pPr>
            <a:r>
              <a:rPr lang="en-US" sz="2800"/>
              <a:t>Tests need to be run at every build of an application, for example, time-consuming, unreliable, and inconsistent use of human resources.</a:t>
            </a:r>
          </a:p>
          <a:p>
            <a:pPr>
              <a:lnSpc>
                <a:spcPct val="90000"/>
              </a:lnSpc>
            </a:pPr>
            <a:r>
              <a:rPr lang="en-US" sz="2800"/>
              <a:t>Tests are required using multiple data values for the same actions.</a:t>
            </a:r>
          </a:p>
          <a:p>
            <a:pPr>
              <a:lnSpc>
                <a:spcPct val="90000"/>
              </a:lnSpc>
            </a:pPr>
            <a:r>
              <a:rPr lang="en-US" sz="2800"/>
              <a:t>Tests require detailed information from system internals such as SQL and GUI attributes.</a:t>
            </a:r>
          </a:p>
          <a:p>
            <a:pPr>
              <a:lnSpc>
                <a:spcPct val="90000"/>
              </a:lnSpc>
            </a:pPr>
            <a:r>
              <a:rPr lang="en-US" sz="2800"/>
              <a:t>There is a need to stress a system to see how it performs.</a:t>
            </a:r>
          </a:p>
          <a:p>
            <a:pPr>
              <a:lnSpc>
                <a:spcPct val="90000"/>
              </a:lnSpc>
              <a:buFontTx/>
              <a:buNone/>
            </a:pPr>
            <a:endParaRPr lang="en-US" sz="2800"/>
          </a:p>
          <a:p>
            <a:pPr>
              <a:lnSpc>
                <a:spcPct val="90000"/>
              </a:lnSpc>
            </a:pPr>
            <a:endParaRPr lang="en-US" sz="2800"/>
          </a:p>
          <a:p>
            <a:pPr>
              <a:lnSpc>
                <a:spcPct val="90000"/>
              </a:lnSpc>
            </a:pPr>
            <a:endParaRPr 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4000"/>
              <a:t>Testing tools have the following benefits:</a:t>
            </a:r>
            <a:br>
              <a:rPr lang="en-US" sz="4000"/>
            </a:br>
            <a:endParaRPr lang="en-US" sz="4000"/>
          </a:p>
        </p:txBody>
      </p:sp>
      <p:sp>
        <p:nvSpPr>
          <p:cNvPr id="6147" name="Rectangle 3"/>
          <p:cNvSpPr>
            <a:spLocks noGrp="1" noChangeArrowheads="1"/>
          </p:cNvSpPr>
          <p:nvPr>
            <p:ph type="body" idx="1"/>
          </p:nvPr>
        </p:nvSpPr>
        <p:spPr/>
        <p:txBody>
          <a:bodyPr/>
          <a:lstStyle/>
          <a:p>
            <a:r>
              <a:rPr lang="en-US" sz="2800"/>
              <a:t>Much faster than their human counterpart</a:t>
            </a:r>
          </a:p>
          <a:p>
            <a:r>
              <a:rPr lang="en-US" sz="2800"/>
              <a:t> Run without human intervention</a:t>
            </a:r>
          </a:p>
          <a:p>
            <a:r>
              <a:rPr lang="en-US" sz="2800"/>
              <a:t> Provide code coverage analysis after a test run</a:t>
            </a:r>
          </a:p>
          <a:p>
            <a:r>
              <a:rPr lang="en-US" sz="2800"/>
              <a:t> Precisely repeatable</a:t>
            </a:r>
          </a:p>
          <a:p>
            <a:r>
              <a:rPr lang="en-US" sz="2800"/>
              <a:t> Reusable, just as programming   subroutines</a:t>
            </a:r>
          </a:p>
          <a:p>
            <a:r>
              <a:rPr lang="en-US" sz="2800"/>
              <a:t>Detailed test cases (including predictable “expected results”), which have been developed from functional specifications and/or technical design documentation</a:t>
            </a:r>
          </a:p>
          <a:p>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en-US"/>
              <a:t>Stable testing environment with a test database that can be restorable to a known constant, so that the test cases are able to be repeated each time there are modifications made to the application</a:t>
            </a:r>
          </a:p>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228600"/>
            <a:ext cx="8229600" cy="1143000"/>
          </a:xfrm>
        </p:spPr>
        <p:txBody>
          <a:bodyPr/>
          <a:lstStyle/>
          <a:p>
            <a:r>
              <a:rPr lang="en-US" sz="3200" b="1"/>
              <a:t>When You Should NOT Consider Test Automation</a:t>
            </a:r>
            <a:r>
              <a:rPr lang="en-US" sz="3200"/>
              <a:t/>
            </a:r>
            <a:br>
              <a:rPr lang="en-US" sz="3200"/>
            </a:br>
            <a:endParaRPr lang="en-US" sz="3200"/>
          </a:p>
        </p:txBody>
      </p:sp>
      <p:sp>
        <p:nvSpPr>
          <p:cNvPr id="8195" name="Rectangle 3"/>
          <p:cNvSpPr>
            <a:spLocks noGrp="1" noChangeArrowheads="1"/>
          </p:cNvSpPr>
          <p:nvPr>
            <p:ph type="body" idx="1"/>
          </p:nvPr>
        </p:nvSpPr>
        <p:spPr/>
        <p:txBody>
          <a:bodyPr/>
          <a:lstStyle/>
          <a:p>
            <a:pPr>
              <a:buFontTx/>
              <a:buNone/>
            </a:pPr>
            <a:r>
              <a:rPr lang="en-US">
                <a:solidFill>
                  <a:srgbClr val="FF3300"/>
                </a:solidFill>
              </a:rPr>
              <a:t>Majority of testing is done manually! Why?</a:t>
            </a:r>
          </a:p>
          <a:p>
            <a:r>
              <a:rPr lang="en-US"/>
              <a:t>There are three primary reasons why test automation fails: </a:t>
            </a:r>
          </a:p>
          <a:p>
            <a:pPr lvl="1"/>
            <a:r>
              <a:rPr lang="en-US"/>
              <a:t>the steep learning curve</a:t>
            </a:r>
          </a:p>
          <a:p>
            <a:pPr lvl="1"/>
            <a:r>
              <a:rPr lang="en-US"/>
              <a:t>the development effort required</a:t>
            </a:r>
          </a:p>
          <a:p>
            <a:pPr lvl="1"/>
            <a:r>
              <a:rPr lang="en-US"/>
              <a:t>the maintenance overhead.</a:t>
            </a:r>
          </a:p>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lstStyle/>
          <a:p>
            <a:r>
              <a:rPr lang="en-US"/>
              <a:t>Steep curve is because, Traditional test scripting tools are basically specialized  programming languages, but the best testers are application experts, not programmers.</a:t>
            </a:r>
          </a:p>
          <a:p>
            <a:r>
              <a:rPr lang="en-US"/>
              <a:t>This creates a skills disconnect that requires an unreasonable learning curve</a:t>
            </a:r>
          </a:p>
          <a:p>
            <a:pPr>
              <a:buFontTx/>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33400" y="0"/>
            <a:ext cx="7793038" cy="838200"/>
          </a:xfrm>
        </p:spPr>
        <p:txBody>
          <a:bodyPr wrap="square" lIns="90000" tIns="46800" rIns="90000" bIns="46800" numCol="1" anchorCtr="0" compatLnSpc="1">
            <a:prstTxWarp prst="textNoShape">
              <a:avLst/>
            </a:prstTxWarp>
          </a:bodyPr>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cap="none" smtClean="0"/>
              <a:t>THE MATRIX OF A GRAPH</a:t>
            </a:r>
          </a:p>
        </p:txBody>
      </p:sp>
      <p:sp>
        <p:nvSpPr>
          <p:cNvPr id="19459" name="Rectangle 2"/>
          <p:cNvSpPr>
            <a:spLocks noGrp="1" noChangeArrowheads="1"/>
          </p:cNvSpPr>
          <p:nvPr>
            <p:ph sz="quarter" idx="1"/>
          </p:nvPr>
        </p:nvSpPr>
        <p:spPr>
          <a:xfrm>
            <a:off x="457200" y="1066800"/>
            <a:ext cx="8077200" cy="6096000"/>
          </a:xfrm>
        </p:spPr>
        <p:txBody>
          <a:bodyPr lIns="90000" tIns="46800" rIns="90000" bIns="46800"/>
          <a:lstStyle/>
          <a:p>
            <a:pPr>
              <a:lnSpc>
                <a:spcPct val="125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a:t>
            </a:r>
            <a:r>
              <a:rPr lang="en-US" sz="2800" u="sng" smtClean="0"/>
              <a:t>graph matrix is a square array</a:t>
            </a:r>
            <a:r>
              <a:rPr lang="en-US" sz="2800" smtClean="0"/>
              <a:t> with </a:t>
            </a:r>
            <a:r>
              <a:rPr lang="en-US" sz="2800" u="sng" smtClean="0"/>
              <a:t>one row and one column for every node</a:t>
            </a:r>
            <a:r>
              <a:rPr lang="en-US" sz="2800" smtClean="0"/>
              <a:t> in the graph.</a:t>
            </a:r>
          </a:p>
          <a:p>
            <a:pPr>
              <a:lnSpc>
                <a:spcPct val="125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Each </a:t>
            </a:r>
            <a:r>
              <a:rPr lang="en-US" sz="2800" u="sng" smtClean="0"/>
              <a:t>row-column combination</a:t>
            </a:r>
            <a:r>
              <a:rPr lang="en-US" sz="2800" smtClean="0"/>
              <a:t> corresponds to a relation between the node corresponding to the row and the node corresponding to the column.</a:t>
            </a:r>
          </a:p>
          <a:p>
            <a:pPr>
              <a:lnSpc>
                <a:spcPct val="125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The </a:t>
            </a:r>
            <a:r>
              <a:rPr lang="en-US" sz="2800" u="sng" smtClean="0"/>
              <a:t>relation</a:t>
            </a:r>
            <a:r>
              <a:rPr lang="en-US" sz="2800" smtClean="0"/>
              <a:t> for example, </a:t>
            </a:r>
            <a:r>
              <a:rPr lang="en-US" sz="2800" u="sng" smtClean="0"/>
              <a:t>could be as simple as the link name</a:t>
            </a:r>
            <a:r>
              <a:rPr lang="en-US" sz="2800" smtClean="0"/>
              <a:t>, if there is a link between the nodes.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r>
              <a:rPr lang="en-US"/>
              <a:t>Application experts, who make ideal testers because of their business knowledge, are unlikely to have programming skills. </a:t>
            </a:r>
          </a:p>
          <a:p>
            <a:r>
              <a:rPr lang="en-US"/>
              <a:t>Gaining these skills takes months if not years, and without these skills the script libraries are usually not well-designed for maintainability.</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685800"/>
            <a:ext cx="8229600" cy="4525963"/>
          </a:xfrm>
        </p:spPr>
        <p:txBody>
          <a:bodyPr/>
          <a:lstStyle/>
          <a:p>
            <a:pPr>
              <a:lnSpc>
                <a:spcPct val="90000"/>
              </a:lnSpc>
            </a:pPr>
            <a:endParaRPr lang="en-US" sz="2800"/>
          </a:p>
          <a:p>
            <a:pPr>
              <a:lnSpc>
                <a:spcPct val="90000"/>
              </a:lnSpc>
            </a:pPr>
            <a:r>
              <a:rPr lang="en-US" sz="2800"/>
              <a:t>To overcome this problem vendors will come up with Capture/replay facility. </a:t>
            </a:r>
          </a:p>
          <a:p>
            <a:pPr>
              <a:lnSpc>
                <a:spcPct val="90000"/>
              </a:lnSpc>
            </a:pPr>
            <a:r>
              <a:rPr lang="en-US" sz="2800"/>
              <a:t>This is an approach that  allows a tester to perform the test manually while it is automatically “recorded” into a test script that can later be replayed. </a:t>
            </a:r>
          </a:p>
          <a:p>
            <a:pPr>
              <a:lnSpc>
                <a:spcPct val="90000"/>
              </a:lnSpc>
            </a:pPr>
            <a:r>
              <a:rPr lang="en-US" sz="2800"/>
              <a:t>Although this approach appears to address the learning curve, in reality it often causes more problems than it solves.</a:t>
            </a:r>
          </a:p>
          <a:p>
            <a:pPr>
              <a:lnSpc>
                <a:spcPct val="90000"/>
              </a:lnSpc>
            </a:pP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n-US"/>
              <a:t>A recorded test script is fragile and easily subject to failure.</a:t>
            </a:r>
          </a:p>
          <a:p>
            <a:r>
              <a:rPr lang="en-US"/>
              <a:t>Once companies discover that capture/replay is not a viable long-term solution, they either give up or begin a development effort.</a:t>
            </a:r>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r>
              <a:rPr lang="en-US"/>
              <a:t>Contrary to popular belief, it is not always wise to purchase a testing tool. Some factors that limit a testing tool include:</a:t>
            </a:r>
          </a:p>
          <a:p>
            <a:pPr lvl="2"/>
            <a:r>
              <a:rPr lang="en-US" i="1"/>
              <a:t>Unrealistic expectations </a:t>
            </a:r>
          </a:p>
          <a:p>
            <a:pPr lvl="2"/>
            <a:r>
              <a:rPr lang="en-US" i="1"/>
              <a:t>Lack of a testing process</a:t>
            </a:r>
            <a:endParaRPr lang="en-US"/>
          </a:p>
          <a:p>
            <a:pPr lvl="2"/>
            <a:r>
              <a:rPr lang="en-US" i="1"/>
              <a:t>False sense of security</a:t>
            </a:r>
          </a:p>
          <a:p>
            <a:pPr lvl="2"/>
            <a:r>
              <a:rPr lang="en-US" i="1"/>
              <a:t>Technical difficulties</a:t>
            </a:r>
            <a:endParaRPr lang="en-US"/>
          </a:p>
          <a:p>
            <a:pPr lvl="2"/>
            <a:r>
              <a:rPr lang="en-US" i="1"/>
              <a:t>Organizational issues</a:t>
            </a:r>
            <a:endParaRPr lang="en-US"/>
          </a:p>
          <a:p>
            <a:pPr lvl="2"/>
            <a:r>
              <a:rPr lang="en-US" i="1"/>
              <a:t>Cost </a:t>
            </a:r>
            <a:endParaRPr lang="en-US"/>
          </a:p>
          <a:p>
            <a:pPr lvl="2"/>
            <a:endParaRPr lang="en-US"/>
          </a:p>
          <a:p>
            <a:endParaRPr lang="en-US"/>
          </a:p>
          <a:p>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lstStyle/>
          <a:p>
            <a:r>
              <a:rPr lang="en-US" i="1"/>
              <a:t>Culture</a:t>
            </a:r>
            <a:endParaRPr lang="en-US"/>
          </a:p>
          <a:p>
            <a:r>
              <a:rPr lang="en-US" i="1"/>
              <a:t>Usability testing</a:t>
            </a:r>
            <a:endParaRPr lang="en-US"/>
          </a:p>
          <a:p>
            <a:r>
              <a:rPr lang="en-US" i="1"/>
              <a:t>One-time testing</a:t>
            </a:r>
            <a:endParaRPr lang="en-US"/>
          </a:p>
          <a:p>
            <a:r>
              <a:rPr lang="en-US" i="1"/>
              <a:t>Time crunch</a:t>
            </a:r>
            <a:endParaRPr lang="en-US"/>
          </a:p>
          <a:p>
            <a:r>
              <a:rPr lang="en-US" i="1"/>
              <a:t>Ad hoc testing</a:t>
            </a:r>
            <a:endParaRPr lang="en-US"/>
          </a:p>
          <a:p>
            <a:r>
              <a:rPr lang="en-US" i="1"/>
              <a:t>Predictable results</a:t>
            </a:r>
            <a:endParaRPr lang="en-US"/>
          </a:p>
          <a:p>
            <a:r>
              <a:rPr lang="en-US" i="1"/>
              <a:t>Instability </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1"/>
            <a:ext cx="7764463" cy="838200"/>
          </a:xfrm>
        </p:spPr>
        <p:txBody>
          <a:bodyPr/>
          <a:lstStyle/>
          <a:p>
            <a:r>
              <a:rPr lang="en-US" dirty="0" smtClean="0"/>
              <a:t>Load Runner</a:t>
            </a:r>
            <a:endParaRPr lang="en-US" dirty="0"/>
          </a:p>
        </p:txBody>
      </p:sp>
      <p:sp>
        <p:nvSpPr>
          <p:cNvPr id="3" name="Content Placeholder 2"/>
          <p:cNvSpPr>
            <a:spLocks noGrp="1"/>
          </p:cNvSpPr>
          <p:nvPr>
            <p:ph idx="1"/>
          </p:nvPr>
        </p:nvSpPr>
        <p:spPr>
          <a:xfrm>
            <a:off x="685800" y="1447800"/>
            <a:ext cx="7764463" cy="4640263"/>
          </a:xfrm>
        </p:spPr>
        <p:txBody>
          <a:bodyPr/>
          <a:lstStyle/>
          <a:p>
            <a:pPr eaLnBrk="1" hangingPunct="1">
              <a:spcBef>
                <a:spcPts val="400"/>
              </a:spcBef>
            </a:pPr>
            <a:r>
              <a:rPr lang="en-GB" sz="1800" dirty="0" smtClean="0"/>
              <a:t>An industry-leading performance and load testing product by Hewlett-Packard (since it acquired Mercury Interactive in November 2006).</a:t>
            </a:r>
          </a:p>
          <a:p>
            <a:pPr eaLnBrk="1" hangingPunct="1">
              <a:spcBef>
                <a:spcPts val="400"/>
              </a:spcBef>
            </a:pPr>
            <a:endParaRPr lang="en-GB" sz="1800" dirty="0" smtClean="0"/>
          </a:p>
          <a:p>
            <a:pPr eaLnBrk="1" hangingPunct="1"/>
            <a:r>
              <a:rPr lang="en-US" sz="1800" dirty="0" err="1" smtClean="0"/>
              <a:t>LoadRunner</a:t>
            </a:r>
            <a:r>
              <a:rPr lang="en-US" sz="1800" dirty="0" smtClean="0"/>
              <a:t> reduces the personnel requirements by replacing human users with virtual users or </a:t>
            </a:r>
            <a:r>
              <a:rPr lang="en-US" sz="1800" dirty="0" err="1" smtClean="0"/>
              <a:t>Vusers</a:t>
            </a:r>
            <a:r>
              <a:rPr lang="en-US" sz="1800" dirty="0" smtClean="0"/>
              <a:t>. These </a:t>
            </a:r>
            <a:r>
              <a:rPr lang="en-US" sz="1800" dirty="0" err="1" smtClean="0"/>
              <a:t>Vusers</a:t>
            </a:r>
            <a:r>
              <a:rPr lang="en-US" sz="1800" dirty="0" smtClean="0"/>
              <a:t> emulate the behavior of real users — operating real applications. </a:t>
            </a:r>
          </a:p>
          <a:p>
            <a:pPr eaLnBrk="1" hangingPunct="1"/>
            <a:endParaRPr lang="en-US" sz="1800" dirty="0" smtClean="0"/>
          </a:p>
          <a:p>
            <a:pPr eaLnBrk="1" hangingPunct="1"/>
            <a:r>
              <a:rPr lang="en-US" sz="1800" dirty="0" smtClean="0"/>
              <a:t>Because numerous </a:t>
            </a:r>
            <a:r>
              <a:rPr lang="en-US" sz="1800" dirty="0" err="1" smtClean="0"/>
              <a:t>Vusers</a:t>
            </a:r>
            <a:r>
              <a:rPr lang="en-US" sz="1800" dirty="0" smtClean="0"/>
              <a:t> can run on a single computer, </a:t>
            </a:r>
            <a:r>
              <a:rPr lang="en-US" sz="1800" dirty="0" err="1" smtClean="0"/>
              <a:t>LoadRunner</a:t>
            </a:r>
            <a:r>
              <a:rPr lang="en-US" sz="1800" dirty="0" smtClean="0"/>
              <a:t> reduces the hardware requirements. </a:t>
            </a:r>
          </a:p>
          <a:p>
            <a:pPr eaLnBrk="1" hangingPunct="1"/>
            <a:endParaRPr lang="en-US" sz="1800" dirty="0" smtClean="0"/>
          </a:p>
          <a:p>
            <a:pPr eaLnBrk="1" hangingPunct="1"/>
            <a:r>
              <a:rPr lang="en-US" sz="1800" dirty="0" smtClean="0"/>
              <a:t>The </a:t>
            </a:r>
            <a:r>
              <a:rPr lang="en-US" sz="1800" dirty="0" err="1" smtClean="0"/>
              <a:t>LoadRunner</a:t>
            </a:r>
            <a:r>
              <a:rPr lang="en-US" sz="1800" dirty="0" smtClean="0"/>
              <a:t> Controller allows you to easily and effectively control all the </a:t>
            </a:r>
            <a:r>
              <a:rPr lang="en-US" sz="1800" dirty="0" err="1" smtClean="0"/>
              <a:t>Vusers</a:t>
            </a:r>
            <a:r>
              <a:rPr lang="en-US" sz="1800" dirty="0" smtClean="0"/>
              <a:t> — from a single point of control.</a:t>
            </a:r>
          </a:p>
          <a:p>
            <a:pPr eaLnBrk="1" hangingPunct="1"/>
            <a:endParaRPr lang="en-US" sz="1800" dirty="0" smtClean="0"/>
          </a:p>
          <a:p>
            <a:pPr eaLnBrk="1" hangingPunct="1"/>
            <a:r>
              <a:rPr lang="en-US" sz="1800" dirty="0" err="1" smtClean="0"/>
              <a:t>LoadRunner</a:t>
            </a:r>
            <a:r>
              <a:rPr lang="en-US" sz="1800" dirty="0" smtClean="0"/>
              <a:t> monitors the application performance online, enabling you to fine-tune your system during test execution.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WinRunner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WinRunner Testing Process</a:t>
            </a:r>
          </a:p>
        </p:txBody>
      </p:sp>
      <p:sp>
        <p:nvSpPr>
          <p:cNvPr id="3075" name="Rectangle 3"/>
          <p:cNvSpPr>
            <a:spLocks noGrp="1" noChangeArrowheads="1"/>
          </p:cNvSpPr>
          <p:nvPr>
            <p:ph type="body" idx="1"/>
          </p:nvPr>
        </p:nvSpPr>
        <p:spPr/>
        <p:txBody>
          <a:bodyPr/>
          <a:lstStyle/>
          <a:p>
            <a:pPr marL="609600" indent="-609600">
              <a:buFontTx/>
              <a:buAutoNum type="arabicPeriod"/>
            </a:pPr>
            <a:r>
              <a:rPr lang="en-US"/>
              <a:t>Create GUI Map </a:t>
            </a:r>
          </a:p>
          <a:p>
            <a:pPr marL="609600" indent="-609600">
              <a:buFontTx/>
              <a:buAutoNum type="arabicPeriod"/>
            </a:pPr>
            <a:r>
              <a:rPr lang="en-US"/>
              <a:t>Create test scripts by recording </a:t>
            </a:r>
          </a:p>
          <a:p>
            <a:pPr marL="609600" indent="-609600">
              <a:buFontTx/>
              <a:buAutoNum type="arabicPeriod"/>
            </a:pPr>
            <a:r>
              <a:rPr lang="en-US"/>
              <a:t>Debug Test </a:t>
            </a:r>
          </a:p>
          <a:p>
            <a:pPr marL="609600" indent="-609600">
              <a:buFontTx/>
              <a:buAutoNum type="arabicPeriod"/>
            </a:pPr>
            <a:r>
              <a:rPr lang="en-US"/>
              <a:t>Run Tests </a:t>
            </a:r>
          </a:p>
          <a:p>
            <a:pPr marL="609600" indent="-609600">
              <a:buFontTx/>
              <a:buAutoNum type="arabicPeriod"/>
            </a:pPr>
            <a:r>
              <a:rPr lang="en-US"/>
              <a:t>View Results </a:t>
            </a:r>
          </a:p>
          <a:p>
            <a:pPr marL="609600" indent="-609600">
              <a:buFontTx/>
              <a:buAutoNum type="arabicPeriod"/>
            </a:pPr>
            <a:r>
              <a:rPr lang="en-US"/>
              <a:t>Report Defects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a:lnSpc>
                <a:spcPct val="90000"/>
              </a:lnSpc>
            </a:pPr>
            <a:r>
              <a:rPr lang="en-US" b="1" u="sng"/>
              <a:t>Create GUI Map File</a:t>
            </a:r>
            <a:r>
              <a:rPr lang="en-US"/>
              <a:t> so that WinRunner can recognize the GUI objects in the application being tested </a:t>
            </a:r>
          </a:p>
          <a:p>
            <a:pPr>
              <a:lnSpc>
                <a:spcPct val="90000"/>
              </a:lnSpc>
            </a:pPr>
            <a:r>
              <a:rPr lang="en-US" b="1" u="sng"/>
              <a:t>Create test scripts by recording</a:t>
            </a:r>
            <a:r>
              <a:rPr lang="en-US"/>
              <a:t>, programming, or a combination of both. While recording tests, insert checkpoints where you want to check the response of the application being tested.</a:t>
            </a:r>
            <a:br>
              <a:rPr lang="en-US"/>
            </a:b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r>
              <a:rPr lang="en-US" b="1" u="sng"/>
              <a:t>Debug Test:</a:t>
            </a:r>
            <a:r>
              <a:rPr lang="en-US"/>
              <a:t> run tests in Debug mode to make sure they run smoothly </a:t>
            </a:r>
          </a:p>
          <a:p>
            <a:r>
              <a:rPr lang="en-US" u="sng"/>
              <a:t>Run Tests:</a:t>
            </a:r>
            <a:r>
              <a:rPr lang="en-US"/>
              <a:t> run tests in Verify mode to test your application.</a:t>
            </a:r>
            <a:br>
              <a:rPr lang="en-US"/>
            </a:br>
            <a:endParaRPr lang="en-US"/>
          </a:p>
          <a:p>
            <a:r>
              <a:rPr lang="en-US" b="1" u="sng"/>
              <a:t>View Results:</a:t>
            </a:r>
            <a:r>
              <a:rPr lang="en-US"/>
              <a:t> determines the success or failure of the tests.</a:t>
            </a:r>
            <a:br>
              <a:rPr lang="en-US"/>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sz="quarter" idx="1"/>
          </p:nvPr>
        </p:nvSpPr>
        <p:spPr>
          <a:xfrm>
            <a:off x="457200" y="838200"/>
            <a:ext cx="8229600" cy="6019800"/>
          </a:xfrm>
        </p:spPr>
        <p:txBody>
          <a:bodyPr lIns="90000" tIns="46800" rIns="90000" bIns="46800"/>
          <a:lstStyle/>
          <a:p>
            <a:pPr marL="503238" indent="-431800">
              <a:lnSpc>
                <a:spcPct val="80000"/>
              </a:lnSpc>
              <a:spcBef>
                <a:spcPts val="500"/>
              </a:spcBef>
              <a:buClr>
                <a:srgbClr val="99284C"/>
              </a:buClr>
              <a:buSzPct val="7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u="sng" smtClean="0">
                <a:solidFill>
                  <a:srgbClr val="333333"/>
                </a:solidFill>
              </a:rPr>
              <a:t>Some of the things to be observed:</a:t>
            </a:r>
          </a:p>
          <a:p>
            <a:pPr marL="503238" indent="-431800">
              <a:lnSpc>
                <a:spcPct val="80000"/>
              </a:lnSpc>
              <a:spcBef>
                <a:spcPts val="500"/>
              </a:spcBef>
              <a:buClr>
                <a:srgbClr val="3333CC"/>
              </a:buClr>
              <a:buSzPct val="60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u="sng" smtClean="0">
              <a:solidFill>
                <a:srgbClr val="333333"/>
              </a:solidFill>
            </a:endParaRP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solidFill>
                  <a:srgbClr val="333333"/>
                </a:solidFill>
              </a:rPr>
              <a:t>The </a:t>
            </a:r>
            <a:r>
              <a:rPr lang="en-US" sz="2000" u="sng" smtClean="0">
                <a:solidFill>
                  <a:srgbClr val="333333"/>
                </a:solidFill>
              </a:rPr>
              <a:t>size </a:t>
            </a:r>
            <a:r>
              <a:rPr lang="en-US" sz="2000" smtClean="0">
                <a:solidFill>
                  <a:srgbClr val="333333"/>
                </a:solidFill>
              </a:rPr>
              <a:t>of the matrix equals the number of nodes.</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solidFill>
                  <a:srgbClr val="333333"/>
                </a:solidFill>
              </a:rPr>
              <a:t>There is a place to put every </a:t>
            </a:r>
            <a:r>
              <a:rPr lang="en-US" sz="2000" u="sng" smtClean="0">
                <a:solidFill>
                  <a:srgbClr val="333333"/>
                </a:solidFill>
              </a:rPr>
              <a:t>possible direct connection</a:t>
            </a:r>
            <a:r>
              <a:rPr lang="en-US" sz="2000" smtClean="0">
                <a:solidFill>
                  <a:srgbClr val="333333"/>
                </a:solidFill>
              </a:rPr>
              <a:t> or link between any and any other node.</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solidFill>
                  <a:srgbClr val="333333"/>
                </a:solidFill>
              </a:rPr>
              <a:t>The </a:t>
            </a:r>
            <a:r>
              <a:rPr lang="en-US" sz="2000" u="sng" smtClean="0">
                <a:solidFill>
                  <a:srgbClr val="333333"/>
                </a:solidFill>
              </a:rPr>
              <a:t>entry at a row and column intersection is the link weight</a:t>
            </a:r>
            <a:r>
              <a:rPr lang="en-US" sz="2000" smtClean="0">
                <a:solidFill>
                  <a:srgbClr val="333333"/>
                </a:solidFill>
              </a:rPr>
              <a:t> of the link that connects the two nodes in that direction.</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solidFill>
                  <a:srgbClr val="333333"/>
                </a:solidFill>
              </a:rPr>
              <a:t>A connection from node i to j does not imply a connection from node j to node i.</a:t>
            </a:r>
          </a:p>
          <a:p>
            <a:pPr marL="503238" indent="-431800">
              <a:lnSpc>
                <a:spcPct val="125000"/>
              </a:lnSpc>
              <a:spcBef>
                <a:spcPts val="500"/>
              </a:spcBef>
              <a:buClr>
                <a:srgbClr val="99284C"/>
              </a:buClr>
              <a:buSzPct val="7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smtClean="0">
                <a:solidFill>
                  <a:srgbClr val="333333"/>
                </a:solidFill>
              </a:rPr>
              <a:t>If there are several links between two nodes, then the entry is a sum; the “+” sign denotes </a:t>
            </a:r>
            <a:r>
              <a:rPr lang="en-US" sz="2000" u="sng" smtClean="0">
                <a:solidFill>
                  <a:srgbClr val="333333"/>
                </a:solidFill>
              </a:rPr>
              <a:t>parallel links</a:t>
            </a:r>
            <a:r>
              <a:rPr lang="en-US" sz="2000" smtClean="0">
                <a:solidFill>
                  <a:srgbClr val="333333"/>
                </a:solidFill>
              </a:rPr>
              <a:t> as usual.</a:t>
            </a:r>
          </a:p>
          <a:p>
            <a:pPr marL="503238" indent="-431800">
              <a:lnSpc>
                <a:spcPct val="80000"/>
              </a:lnSpc>
              <a:spcBef>
                <a:spcPts val="500"/>
              </a:spcBef>
              <a:buClr>
                <a:srgbClr val="99284C"/>
              </a:buClr>
              <a:buSzPct val="75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smtClean="0">
              <a:solidFill>
                <a:srgbClr val="333333"/>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p:txBody>
          <a:bodyPr/>
          <a:lstStyle/>
          <a:p>
            <a:r>
              <a:rPr lang="en-US" b="1" u="sng"/>
              <a:t>Report Defects:</a:t>
            </a:r>
            <a:r>
              <a:rPr lang="en-US"/>
              <a:t> If a test run fails due to a defect in the application being tested, you can report information about the defect directly from the Test Results window.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b="1"/>
              <a:t>What is contained in the GUI map</a:t>
            </a:r>
            <a:r>
              <a:rPr lang="en-US" sz="4000"/>
              <a:t> </a:t>
            </a:r>
          </a:p>
        </p:txBody>
      </p:sp>
      <p:sp>
        <p:nvSpPr>
          <p:cNvPr id="7171" name="Rectangle 3"/>
          <p:cNvSpPr>
            <a:spLocks noGrp="1" noChangeArrowheads="1"/>
          </p:cNvSpPr>
          <p:nvPr>
            <p:ph type="body" idx="1"/>
          </p:nvPr>
        </p:nvSpPr>
        <p:spPr/>
        <p:txBody>
          <a:bodyPr/>
          <a:lstStyle/>
          <a:p>
            <a:r>
              <a:rPr lang="en-US"/>
              <a:t>WinRunner stores information it learns about a window or object in a GUI Map </a:t>
            </a:r>
          </a:p>
          <a:p>
            <a:r>
              <a:rPr lang="en-US"/>
              <a:t>When WinRunner runs a test, it uses the GUI map to locate objects .</a:t>
            </a:r>
          </a:p>
          <a:p>
            <a:r>
              <a:rPr lang="en-US"/>
              <a:t>It reads an object description in the GUI map and then looks for an object with the same properties in the application being tested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b="1"/>
              <a:t>How does WinRunner evaluates test results?</a:t>
            </a:r>
          </a:p>
        </p:txBody>
      </p:sp>
      <p:sp>
        <p:nvSpPr>
          <p:cNvPr id="8195" name="Rectangle 3"/>
          <p:cNvSpPr>
            <a:spLocks noGrp="1" noChangeArrowheads="1"/>
          </p:cNvSpPr>
          <p:nvPr>
            <p:ph type="body" idx="1"/>
          </p:nvPr>
        </p:nvSpPr>
        <p:spPr/>
        <p:txBody>
          <a:bodyPr/>
          <a:lstStyle/>
          <a:p>
            <a:pPr>
              <a:lnSpc>
                <a:spcPct val="90000"/>
              </a:lnSpc>
            </a:pPr>
            <a:r>
              <a:rPr lang="en-US" sz="2800"/>
              <a:t> Following each test run, WinRunner displays the results in a report. </a:t>
            </a:r>
          </a:p>
          <a:p>
            <a:pPr>
              <a:lnSpc>
                <a:spcPct val="90000"/>
              </a:lnSpc>
            </a:pPr>
            <a:r>
              <a:rPr lang="en-US" sz="2800"/>
              <a:t>The report details all the major events that occurred during the run, such as checkpoints, error messages, system messages, or user messages. </a:t>
            </a:r>
          </a:p>
          <a:p>
            <a:pPr>
              <a:lnSpc>
                <a:spcPct val="90000"/>
              </a:lnSpc>
            </a:pPr>
            <a:r>
              <a:rPr lang="en-US" sz="2800"/>
              <a:t>If mismatches are detected at checkpoints during the test run, you can view the expected results and the actual results from the Test Results window.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14400" y="61913"/>
            <a:ext cx="7315200" cy="928687"/>
          </a:xfrm>
        </p:spPr>
        <p:txBody>
          <a:bodyPr lIns="90000" tIns="46800" rIns="90000" bIns="46800">
            <a:normAutofit fontScale="90000"/>
          </a:bodyPr>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dirty="0"/>
              <a:t>Some Graphs and their Matrices</a:t>
            </a:r>
          </a:p>
        </p:txBody>
      </p:sp>
      <p:grpSp>
        <p:nvGrpSpPr>
          <p:cNvPr id="2" name="Group 2"/>
          <p:cNvGrpSpPr>
            <a:grpSpLocks/>
          </p:cNvGrpSpPr>
          <p:nvPr/>
        </p:nvGrpSpPr>
        <p:grpSpPr bwMode="auto">
          <a:xfrm>
            <a:off x="1905000" y="1981200"/>
            <a:ext cx="608013" cy="531813"/>
            <a:chOff x="1200" y="1248"/>
            <a:chExt cx="383" cy="335"/>
          </a:xfrm>
        </p:grpSpPr>
        <p:sp>
          <p:nvSpPr>
            <p:cNvPr id="21550" name="Rectangle 3"/>
            <p:cNvSpPr>
              <a:spLocks noChangeArrowheads="1"/>
            </p:cNvSpPr>
            <p:nvPr/>
          </p:nvSpPr>
          <p:spPr bwMode="auto">
            <a:xfrm>
              <a:off x="1200" y="1248"/>
              <a:ext cx="384"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0</a:t>
              </a:r>
            </a:p>
          </p:txBody>
        </p:sp>
        <p:sp>
          <p:nvSpPr>
            <p:cNvPr id="21551" name="Line 4"/>
            <p:cNvSpPr>
              <a:spLocks noChangeShapeType="1"/>
            </p:cNvSpPr>
            <p:nvPr/>
          </p:nvSpPr>
          <p:spPr bwMode="auto">
            <a:xfrm>
              <a:off x="1200" y="1248"/>
              <a:ext cx="384" cy="1"/>
            </a:xfrm>
            <a:prstGeom prst="line">
              <a:avLst/>
            </a:prstGeom>
            <a:noFill/>
            <a:ln w="28440">
              <a:solidFill>
                <a:srgbClr val="000000"/>
              </a:solidFill>
              <a:miter lim="800000"/>
              <a:headEnd/>
              <a:tailEnd/>
            </a:ln>
          </p:spPr>
          <p:txBody>
            <a:bodyPr/>
            <a:lstStyle/>
            <a:p>
              <a:endParaRPr lang="en-US"/>
            </a:p>
          </p:txBody>
        </p:sp>
        <p:sp>
          <p:nvSpPr>
            <p:cNvPr id="21552" name="Line 5"/>
            <p:cNvSpPr>
              <a:spLocks noChangeShapeType="1"/>
            </p:cNvSpPr>
            <p:nvPr/>
          </p:nvSpPr>
          <p:spPr bwMode="auto">
            <a:xfrm>
              <a:off x="1200" y="1584"/>
              <a:ext cx="384" cy="1"/>
            </a:xfrm>
            <a:prstGeom prst="line">
              <a:avLst/>
            </a:prstGeom>
            <a:noFill/>
            <a:ln w="28440">
              <a:solidFill>
                <a:srgbClr val="000000"/>
              </a:solidFill>
              <a:miter lim="800000"/>
              <a:headEnd/>
              <a:tailEnd/>
            </a:ln>
          </p:spPr>
          <p:txBody>
            <a:bodyPr/>
            <a:lstStyle/>
            <a:p>
              <a:endParaRPr lang="en-US"/>
            </a:p>
          </p:txBody>
        </p:sp>
        <p:sp>
          <p:nvSpPr>
            <p:cNvPr id="21553" name="Line 6"/>
            <p:cNvSpPr>
              <a:spLocks noChangeShapeType="1"/>
            </p:cNvSpPr>
            <p:nvPr/>
          </p:nvSpPr>
          <p:spPr bwMode="auto">
            <a:xfrm>
              <a:off x="1200" y="1248"/>
              <a:ext cx="1" cy="336"/>
            </a:xfrm>
            <a:prstGeom prst="line">
              <a:avLst/>
            </a:prstGeom>
            <a:noFill/>
            <a:ln w="28440">
              <a:solidFill>
                <a:srgbClr val="000000"/>
              </a:solidFill>
              <a:miter lim="800000"/>
              <a:headEnd/>
              <a:tailEnd/>
            </a:ln>
          </p:spPr>
          <p:txBody>
            <a:bodyPr/>
            <a:lstStyle/>
            <a:p>
              <a:endParaRPr lang="en-US"/>
            </a:p>
          </p:txBody>
        </p:sp>
        <p:sp>
          <p:nvSpPr>
            <p:cNvPr id="21554" name="Line 7"/>
            <p:cNvSpPr>
              <a:spLocks noChangeShapeType="1"/>
            </p:cNvSpPr>
            <p:nvPr/>
          </p:nvSpPr>
          <p:spPr bwMode="auto">
            <a:xfrm>
              <a:off x="1584" y="1248"/>
              <a:ext cx="1" cy="336"/>
            </a:xfrm>
            <a:prstGeom prst="line">
              <a:avLst/>
            </a:prstGeom>
            <a:noFill/>
            <a:ln w="28440">
              <a:solidFill>
                <a:srgbClr val="000000"/>
              </a:solidFill>
              <a:miter lim="800000"/>
              <a:headEnd/>
              <a:tailEnd/>
            </a:ln>
          </p:spPr>
          <p:txBody>
            <a:bodyPr/>
            <a:lstStyle/>
            <a:p>
              <a:endParaRPr lang="en-US"/>
            </a:p>
          </p:txBody>
        </p:sp>
      </p:grpSp>
      <p:sp>
        <p:nvSpPr>
          <p:cNvPr id="21508" name="Oval 8"/>
          <p:cNvSpPr>
            <a:spLocks noChangeArrowheads="1"/>
          </p:cNvSpPr>
          <p:nvPr/>
        </p:nvSpPr>
        <p:spPr bwMode="auto">
          <a:xfrm>
            <a:off x="685800" y="19812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1509" name="Oval 9"/>
          <p:cNvSpPr>
            <a:spLocks noChangeArrowheads="1"/>
          </p:cNvSpPr>
          <p:nvPr/>
        </p:nvSpPr>
        <p:spPr bwMode="auto">
          <a:xfrm>
            <a:off x="4267200" y="1966913"/>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cxnSp>
        <p:nvCxnSpPr>
          <p:cNvPr id="21510" name="AutoShape 10"/>
          <p:cNvCxnSpPr>
            <a:cxnSpLocks noChangeShapeType="1"/>
          </p:cNvCxnSpPr>
          <p:nvPr/>
        </p:nvCxnSpPr>
        <p:spPr bwMode="auto">
          <a:xfrm>
            <a:off x="4408488" y="1655763"/>
            <a:ext cx="1587" cy="377825"/>
          </a:xfrm>
          <a:prstGeom prst="curvedConnector3">
            <a:avLst>
              <a:gd name="adj1" fmla="val 50000"/>
            </a:avLst>
          </a:prstGeom>
          <a:noFill/>
          <a:ln w="9360">
            <a:solidFill>
              <a:srgbClr val="000000"/>
            </a:solidFill>
            <a:miter lim="800000"/>
            <a:headEnd/>
            <a:tailEnd type="triangle" w="med" len="med"/>
          </a:ln>
        </p:spPr>
      </p:cxnSp>
      <p:sp>
        <p:nvSpPr>
          <p:cNvPr id="21511" name="Text Box 11"/>
          <p:cNvSpPr txBox="1">
            <a:spLocks noChangeArrowheads="1"/>
          </p:cNvSpPr>
          <p:nvPr/>
        </p:nvSpPr>
        <p:spPr bwMode="auto">
          <a:xfrm>
            <a:off x="4419600" y="1371600"/>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A</a:t>
            </a:r>
          </a:p>
        </p:txBody>
      </p:sp>
      <p:grpSp>
        <p:nvGrpSpPr>
          <p:cNvPr id="3" name="Group 12"/>
          <p:cNvGrpSpPr>
            <a:grpSpLocks/>
          </p:cNvGrpSpPr>
          <p:nvPr/>
        </p:nvGrpSpPr>
        <p:grpSpPr bwMode="auto">
          <a:xfrm>
            <a:off x="5943600" y="1981200"/>
            <a:ext cx="989013" cy="531813"/>
            <a:chOff x="3744" y="1248"/>
            <a:chExt cx="623" cy="335"/>
          </a:xfrm>
        </p:grpSpPr>
        <p:sp>
          <p:nvSpPr>
            <p:cNvPr id="21545" name="Rectangle 13"/>
            <p:cNvSpPr>
              <a:spLocks noChangeArrowheads="1"/>
            </p:cNvSpPr>
            <p:nvPr/>
          </p:nvSpPr>
          <p:spPr bwMode="auto">
            <a:xfrm>
              <a:off x="3744" y="1248"/>
              <a:ext cx="624" cy="33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1546" name="Line 14"/>
            <p:cNvSpPr>
              <a:spLocks noChangeShapeType="1"/>
            </p:cNvSpPr>
            <p:nvPr/>
          </p:nvSpPr>
          <p:spPr bwMode="auto">
            <a:xfrm>
              <a:off x="3744" y="1248"/>
              <a:ext cx="624" cy="1"/>
            </a:xfrm>
            <a:prstGeom prst="line">
              <a:avLst/>
            </a:prstGeom>
            <a:noFill/>
            <a:ln w="28440">
              <a:solidFill>
                <a:srgbClr val="000000"/>
              </a:solidFill>
              <a:miter lim="800000"/>
              <a:headEnd/>
              <a:tailEnd/>
            </a:ln>
          </p:spPr>
          <p:txBody>
            <a:bodyPr/>
            <a:lstStyle/>
            <a:p>
              <a:endParaRPr lang="en-US"/>
            </a:p>
          </p:txBody>
        </p:sp>
        <p:sp>
          <p:nvSpPr>
            <p:cNvPr id="21547" name="Line 15"/>
            <p:cNvSpPr>
              <a:spLocks noChangeShapeType="1"/>
            </p:cNvSpPr>
            <p:nvPr/>
          </p:nvSpPr>
          <p:spPr bwMode="auto">
            <a:xfrm>
              <a:off x="3744" y="1584"/>
              <a:ext cx="624" cy="1"/>
            </a:xfrm>
            <a:prstGeom prst="line">
              <a:avLst/>
            </a:prstGeom>
            <a:noFill/>
            <a:ln w="28440">
              <a:solidFill>
                <a:srgbClr val="000000"/>
              </a:solidFill>
              <a:miter lim="800000"/>
              <a:headEnd/>
              <a:tailEnd/>
            </a:ln>
          </p:spPr>
          <p:txBody>
            <a:bodyPr/>
            <a:lstStyle/>
            <a:p>
              <a:endParaRPr lang="en-US"/>
            </a:p>
          </p:txBody>
        </p:sp>
        <p:sp>
          <p:nvSpPr>
            <p:cNvPr id="21548" name="Line 16"/>
            <p:cNvSpPr>
              <a:spLocks noChangeShapeType="1"/>
            </p:cNvSpPr>
            <p:nvPr/>
          </p:nvSpPr>
          <p:spPr bwMode="auto">
            <a:xfrm>
              <a:off x="3744" y="1248"/>
              <a:ext cx="1" cy="336"/>
            </a:xfrm>
            <a:prstGeom prst="line">
              <a:avLst/>
            </a:prstGeom>
            <a:noFill/>
            <a:ln w="28440">
              <a:solidFill>
                <a:srgbClr val="000000"/>
              </a:solidFill>
              <a:miter lim="800000"/>
              <a:headEnd/>
              <a:tailEnd/>
            </a:ln>
          </p:spPr>
          <p:txBody>
            <a:bodyPr/>
            <a:lstStyle/>
            <a:p>
              <a:endParaRPr lang="en-US"/>
            </a:p>
          </p:txBody>
        </p:sp>
        <p:sp>
          <p:nvSpPr>
            <p:cNvPr id="21549" name="Line 17"/>
            <p:cNvSpPr>
              <a:spLocks noChangeShapeType="1"/>
            </p:cNvSpPr>
            <p:nvPr/>
          </p:nvSpPr>
          <p:spPr bwMode="auto">
            <a:xfrm>
              <a:off x="4368" y="1248"/>
              <a:ext cx="1" cy="336"/>
            </a:xfrm>
            <a:prstGeom prst="line">
              <a:avLst/>
            </a:prstGeom>
            <a:noFill/>
            <a:ln w="28440">
              <a:solidFill>
                <a:srgbClr val="000000"/>
              </a:solidFill>
              <a:miter lim="800000"/>
              <a:headEnd/>
              <a:tailEnd/>
            </a:ln>
          </p:spPr>
          <p:txBody>
            <a:bodyPr/>
            <a:lstStyle/>
            <a:p>
              <a:endParaRPr lang="en-US"/>
            </a:p>
          </p:txBody>
        </p:sp>
      </p:grpSp>
      <p:sp>
        <p:nvSpPr>
          <p:cNvPr id="21513" name="Oval 18"/>
          <p:cNvSpPr>
            <a:spLocks noChangeArrowheads="1"/>
          </p:cNvSpPr>
          <p:nvPr/>
        </p:nvSpPr>
        <p:spPr bwMode="auto">
          <a:xfrm>
            <a:off x="2743200" y="35052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cxnSp>
        <p:nvCxnSpPr>
          <p:cNvPr id="21514" name="AutoShape 19"/>
          <p:cNvCxnSpPr>
            <a:cxnSpLocks noChangeShapeType="1"/>
          </p:cNvCxnSpPr>
          <p:nvPr/>
        </p:nvCxnSpPr>
        <p:spPr bwMode="auto">
          <a:xfrm>
            <a:off x="2884488" y="3194050"/>
            <a:ext cx="1587" cy="377825"/>
          </a:xfrm>
          <a:prstGeom prst="curvedConnector3">
            <a:avLst>
              <a:gd name="adj1" fmla="val 50000"/>
            </a:avLst>
          </a:prstGeom>
          <a:noFill/>
          <a:ln w="9360">
            <a:solidFill>
              <a:srgbClr val="000000"/>
            </a:solidFill>
            <a:miter lim="800000"/>
            <a:headEnd/>
            <a:tailEnd type="triangle" w="med" len="med"/>
          </a:ln>
        </p:spPr>
      </p:cxnSp>
      <p:sp>
        <p:nvSpPr>
          <p:cNvPr id="21515" name="Text Box 20"/>
          <p:cNvSpPr txBox="1">
            <a:spLocks noChangeArrowheads="1"/>
          </p:cNvSpPr>
          <p:nvPr/>
        </p:nvSpPr>
        <p:spPr bwMode="auto">
          <a:xfrm>
            <a:off x="2895600" y="2909888"/>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a</a:t>
            </a:r>
          </a:p>
        </p:txBody>
      </p:sp>
      <p:sp>
        <p:nvSpPr>
          <p:cNvPr id="21516" name="Oval 21"/>
          <p:cNvSpPr>
            <a:spLocks noChangeArrowheads="1"/>
          </p:cNvSpPr>
          <p:nvPr/>
        </p:nvSpPr>
        <p:spPr bwMode="auto">
          <a:xfrm>
            <a:off x="3886200" y="35052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grpSp>
        <p:nvGrpSpPr>
          <p:cNvPr id="4" name="Group 22"/>
          <p:cNvGrpSpPr>
            <a:grpSpLocks/>
          </p:cNvGrpSpPr>
          <p:nvPr/>
        </p:nvGrpSpPr>
        <p:grpSpPr bwMode="auto">
          <a:xfrm>
            <a:off x="4724400" y="3200400"/>
            <a:ext cx="1522413" cy="1192213"/>
            <a:chOff x="2976" y="2016"/>
            <a:chExt cx="959" cy="751"/>
          </a:xfrm>
        </p:grpSpPr>
        <p:sp>
          <p:nvSpPr>
            <p:cNvPr id="21535" name="Rectangle 23"/>
            <p:cNvSpPr>
              <a:spLocks noChangeArrowheads="1"/>
            </p:cNvSpPr>
            <p:nvPr/>
          </p:nvSpPr>
          <p:spPr bwMode="auto">
            <a:xfrm>
              <a:off x="3456" y="2392"/>
              <a:ext cx="480" cy="376"/>
            </a:xfrm>
            <a:prstGeom prst="rect">
              <a:avLst/>
            </a:prstGeom>
            <a:noFill/>
            <a:ln w="9525">
              <a:noFill/>
              <a:round/>
              <a:headEnd/>
              <a:tailEnd/>
            </a:ln>
          </p:spPr>
          <p:txBody>
            <a:bodyPr wrap="none" anchor="ctr"/>
            <a:lstStyle/>
            <a:p>
              <a:endParaRPr lang="en-US"/>
            </a:p>
          </p:txBody>
        </p:sp>
        <p:sp>
          <p:nvSpPr>
            <p:cNvPr id="21536" name="Rectangle 24"/>
            <p:cNvSpPr>
              <a:spLocks noChangeArrowheads="1"/>
            </p:cNvSpPr>
            <p:nvPr/>
          </p:nvSpPr>
          <p:spPr bwMode="auto">
            <a:xfrm>
              <a:off x="2976" y="2392"/>
              <a:ext cx="480" cy="376"/>
            </a:xfrm>
            <a:prstGeom prst="rect">
              <a:avLst/>
            </a:prstGeom>
            <a:noFill/>
            <a:ln w="9525">
              <a:noFill/>
              <a:round/>
              <a:headEnd/>
              <a:tailEnd/>
            </a:ln>
          </p:spPr>
          <p:txBody>
            <a:bodyPr wrap="none" anchor="ctr"/>
            <a:lstStyle/>
            <a:p>
              <a:endParaRPr lang="en-US"/>
            </a:p>
          </p:txBody>
        </p:sp>
        <p:sp>
          <p:nvSpPr>
            <p:cNvPr id="21537" name="Rectangle 25"/>
            <p:cNvSpPr>
              <a:spLocks noChangeArrowheads="1"/>
            </p:cNvSpPr>
            <p:nvPr/>
          </p:nvSpPr>
          <p:spPr bwMode="auto">
            <a:xfrm>
              <a:off x="3456" y="2016"/>
              <a:ext cx="480" cy="376"/>
            </a:xfrm>
            <a:prstGeom prst="rect">
              <a:avLst/>
            </a:prstGeom>
            <a:noFill/>
            <a:ln w="9525">
              <a:noFill/>
              <a:round/>
              <a:headEnd/>
              <a:tailEnd/>
            </a:ln>
          </p:spPr>
          <p:txBody>
            <a:bodyPr wrap="none" anchor="ctr"/>
            <a:lstStyle/>
            <a:p>
              <a:endParaRPr lang="en-US"/>
            </a:p>
          </p:txBody>
        </p:sp>
        <p:sp>
          <p:nvSpPr>
            <p:cNvPr id="21538" name="Rectangle 26"/>
            <p:cNvSpPr>
              <a:spLocks noChangeArrowheads="1"/>
            </p:cNvSpPr>
            <p:nvPr/>
          </p:nvSpPr>
          <p:spPr bwMode="auto">
            <a:xfrm>
              <a:off x="2976" y="2016"/>
              <a:ext cx="480" cy="37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1539" name="Line 27"/>
            <p:cNvSpPr>
              <a:spLocks noChangeShapeType="1"/>
            </p:cNvSpPr>
            <p:nvPr/>
          </p:nvSpPr>
          <p:spPr bwMode="auto">
            <a:xfrm>
              <a:off x="2976" y="2016"/>
              <a:ext cx="960" cy="1"/>
            </a:xfrm>
            <a:prstGeom prst="line">
              <a:avLst/>
            </a:prstGeom>
            <a:noFill/>
            <a:ln w="28440">
              <a:solidFill>
                <a:srgbClr val="000000"/>
              </a:solidFill>
              <a:miter lim="800000"/>
              <a:headEnd/>
              <a:tailEnd/>
            </a:ln>
          </p:spPr>
          <p:txBody>
            <a:bodyPr/>
            <a:lstStyle/>
            <a:p>
              <a:endParaRPr lang="en-US"/>
            </a:p>
          </p:txBody>
        </p:sp>
        <p:sp>
          <p:nvSpPr>
            <p:cNvPr id="21540" name="Line 28"/>
            <p:cNvSpPr>
              <a:spLocks noChangeShapeType="1"/>
            </p:cNvSpPr>
            <p:nvPr/>
          </p:nvSpPr>
          <p:spPr bwMode="auto">
            <a:xfrm>
              <a:off x="2976" y="2392"/>
              <a:ext cx="960" cy="1"/>
            </a:xfrm>
            <a:prstGeom prst="line">
              <a:avLst/>
            </a:prstGeom>
            <a:noFill/>
            <a:ln w="12600">
              <a:solidFill>
                <a:srgbClr val="000000"/>
              </a:solidFill>
              <a:miter lim="800000"/>
              <a:headEnd/>
              <a:tailEnd/>
            </a:ln>
          </p:spPr>
          <p:txBody>
            <a:bodyPr/>
            <a:lstStyle/>
            <a:p>
              <a:endParaRPr lang="en-US"/>
            </a:p>
          </p:txBody>
        </p:sp>
        <p:sp>
          <p:nvSpPr>
            <p:cNvPr id="21541" name="Line 29"/>
            <p:cNvSpPr>
              <a:spLocks noChangeShapeType="1"/>
            </p:cNvSpPr>
            <p:nvPr/>
          </p:nvSpPr>
          <p:spPr bwMode="auto">
            <a:xfrm>
              <a:off x="2976" y="2768"/>
              <a:ext cx="960" cy="1"/>
            </a:xfrm>
            <a:prstGeom prst="line">
              <a:avLst/>
            </a:prstGeom>
            <a:noFill/>
            <a:ln w="28440">
              <a:solidFill>
                <a:srgbClr val="000000"/>
              </a:solidFill>
              <a:miter lim="800000"/>
              <a:headEnd/>
              <a:tailEnd/>
            </a:ln>
          </p:spPr>
          <p:txBody>
            <a:bodyPr/>
            <a:lstStyle/>
            <a:p>
              <a:endParaRPr lang="en-US"/>
            </a:p>
          </p:txBody>
        </p:sp>
        <p:sp>
          <p:nvSpPr>
            <p:cNvPr id="21542" name="Line 30"/>
            <p:cNvSpPr>
              <a:spLocks noChangeShapeType="1"/>
            </p:cNvSpPr>
            <p:nvPr/>
          </p:nvSpPr>
          <p:spPr bwMode="auto">
            <a:xfrm>
              <a:off x="2976" y="2016"/>
              <a:ext cx="1" cy="752"/>
            </a:xfrm>
            <a:prstGeom prst="line">
              <a:avLst/>
            </a:prstGeom>
            <a:noFill/>
            <a:ln w="28440">
              <a:solidFill>
                <a:srgbClr val="000000"/>
              </a:solidFill>
              <a:miter lim="800000"/>
              <a:headEnd/>
              <a:tailEnd/>
            </a:ln>
          </p:spPr>
          <p:txBody>
            <a:bodyPr/>
            <a:lstStyle/>
            <a:p>
              <a:endParaRPr lang="en-US"/>
            </a:p>
          </p:txBody>
        </p:sp>
        <p:sp>
          <p:nvSpPr>
            <p:cNvPr id="21543" name="Line 31"/>
            <p:cNvSpPr>
              <a:spLocks noChangeShapeType="1"/>
            </p:cNvSpPr>
            <p:nvPr/>
          </p:nvSpPr>
          <p:spPr bwMode="auto">
            <a:xfrm>
              <a:off x="3456" y="2016"/>
              <a:ext cx="1" cy="752"/>
            </a:xfrm>
            <a:prstGeom prst="line">
              <a:avLst/>
            </a:prstGeom>
            <a:noFill/>
            <a:ln w="12600">
              <a:solidFill>
                <a:srgbClr val="000000"/>
              </a:solidFill>
              <a:miter lim="800000"/>
              <a:headEnd/>
              <a:tailEnd/>
            </a:ln>
          </p:spPr>
          <p:txBody>
            <a:bodyPr/>
            <a:lstStyle/>
            <a:p>
              <a:endParaRPr lang="en-US"/>
            </a:p>
          </p:txBody>
        </p:sp>
        <p:sp>
          <p:nvSpPr>
            <p:cNvPr id="21544" name="Line 32"/>
            <p:cNvSpPr>
              <a:spLocks noChangeShapeType="1"/>
            </p:cNvSpPr>
            <p:nvPr/>
          </p:nvSpPr>
          <p:spPr bwMode="auto">
            <a:xfrm>
              <a:off x="3936" y="2016"/>
              <a:ext cx="1" cy="752"/>
            </a:xfrm>
            <a:prstGeom prst="line">
              <a:avLst/>
            </a:prstGeom>
            <a:noFill/>
            <a:ln w="28440">
              <a:solidFill>
                <a:srgbClr val="000000"/>
              </a:solidFill>
              <a:miter lim="800000"/>
              <a:headEnd/>
              <a:tailEnd/>
            </a:ln>
          </p:spPr>
          <p:txBody>
            <a:bodyPr/>
            <a:lstStyle/>
            <a:p>
              <a:endParaRPr lang="en-US"/>
            </a:p>
          </p:txBody>
        </p:sp>
      </p:grpSp>
      <p:sp>
        <p:nvSpPr>
          <p:cNvPr id="21518" name="Oval 33"/>
          <p:cNvSpPr>
            <a:spLocks noChangeArrowheads="1"/>
          </p:cNvSpPr>
          <p:nvPr/>
        </p:nvSpPr>
        <p:spPr bwMode="auto">
          <a:xfrm>
            <a:off x="2743200" y="53594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1519" name="Oval 34"/>
          <p:cNvSpPr>
            <a:spLocks noChangeArrowheads="1"/>
          </p:cNvSpPr>
          <p:nvPr/>
        </p:nvSpPr>
        <p:spPr bwMode="auto">
          <a:xfrm>
            <a:off x="3886200" y="5359400"/>
            <a:ext cx="685800" cy="6096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grpSp>
        <p:nvGrpSpPr>
          <p:cNvPr id="5" name="Group 35"/>
          <p:cNvGrpSpPr>
            <a:grpSpLocks/>
          </p:cNvGrpSpPr>
          <p:nvPr/>
        </p:nvGrpSpPr>
        <p:grpSpPr bwMode="auto">
          <a:xfrm>
            <a:off x="4724400" y="5054600"/>
            <a:ext cx="1522413" cy="1192213"/>
            <a:chOff x="2976" y="3184"/>
            <a:chExt cx="959" cy="751"/>
          </a:xfrm>
        </p:grpSpPr>
        <p:sp>
          <p:nvSpPr>
            <p:cNvPr id="21525" name="Rectangle 36"/>
            <p:cNvSpPr>
              <a:spLocks noChangeArrowheads="1"/>
            </p:cNvSpPr>
            <p:nvPr/>
          </p:nvSpPr>
          <p:spPr bwMode="auto">
            <a:xfrm>
              <a:off x="3456" y="3560"/>
              <a:ext cx="480" cy="376"/>
            </a:xfrm>
            <a:prstGeom prst="rect">
              <a:avLst/>
            </a:prstGeom>
            <a:noFill/>
            <a:ln w="9525">
              <a:noFill/>
              <a:round/>
              <a:headEnd/>
              <a:tailEnd/>
            </a:ln>
          </p:spPr>
          <p:txBody>
            <a:bodyPr wrap="none" anchor="ctr"/>
            <a:lstStyle/>
            <a:p>
              <a:endParaRPr lang="en-US"/>
            </a:p>
          </p:txBody>
        </p:sp>
        <p:sp>
          <p:nvSpPr>
            <p:cNvPr id="21526" name="Rectangle 37"/>
            <p:cNvSpPr>
              <a:spLocks noChangeArrowheads="1"/>
            </p:cNvSpPr>
            <p:nvPr/>
          </p:nvSpPr>
          <p:spPr bwMode="auto">
            <a:xfrm>
              <a:off x="2976" y="3560"/>
              <a:ext cx="480" cy="376"/>
            </a:xfrm>
            <a:prstGeom prst="rect">
              <a:avLst/>
            </a:prstGeom>
            <a:noFill/>
            <a:ln w="9525">
              <a:noFill/>
              <a:round/>
              <a:headEnd/>
              <a:tailEnd/>
            </a:ln>
          </p:spPr>
          <p:txBody>
            <a:bodyPr wrap="none" anchor="ctr"/>
            <a:lstStyle/>
            <a:p>
              <a:endParaRPr lang="en-US"/>
            </a:p>
          </p:txBody>
        </p:sp>
        <p:sp>
          <p:nvSpPr>
            <p:cNvPr id="21527" name="Rectangle 38"/>
            <p:cNvSpPr>
              <a:spLocks noChangeArrowheads="1"/>
            </p:cNvSpPr>
            <p:nvPr/>
          </p:nvSpPr>
          <p:spPr bwMode="auto">
            <a:xfrm>
              <a:off x="3456" y="3184"/>
              <a:ext cx="480" cy="37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b</a:t>
              </a:r>
            </a:p>
          </p:txBody>
        </p:sp>
        <p:sp>
          <p:nvSpPr>
            <p:cNvPr id="21528" name="Rectangle 39"/>
            <p:cNvSpPr>
              <a:spLocks noChangeArrowheads="1"/>
            </p:cNvSpPr>
            <p:nvPr/>
          </p:nvSpPr>
          <p:spPr bwMode="auto">
            <a:xfrm>
              <a:off x="2976" y="3184"/>
              <a:ext cx="480" cy="376"/>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1529" name="Line 40"/>
            <p:cNvSpPr>
              <a:spLocks noChangeShapeType="1"/>
            </p:cNvSpPr>
            <p:nvPr/>
          </p:nvSpPr>
          <p:spPr bwMode="auto">
            <a:xfrm>
              <a:off x="2976" y="3184"/>
              <a:ext cx="960" cy="1"/>
            </a:xfrm>
            <a:prstGeom prst="line">
              <a:avLst/>
            </a:prstGeom>
            <a:noFill/>
            <a:ln w="28440">
              <a:solidFill>
                <a:srgbClr val="000000"/>
              </a:solidFill>
              <a:miter lim="800000"/>
              <a:headEnd/>
              <a:tailEnd/>
            </a:ln>
          </p:spPr>
          <p:txBody>
            <a:bodyPr/>
            <a:lstStyle/>
            <a:p>
              <a:endParaRPr lang="en-US"/>
            </a:p>
          </p:txBody>
        </p:sp>
        <p:sp>
          <p:nvSpPr>
            <p:cNvPr id="21530" name="Line 41"/>
            <p:cNvSpPr>
              <a:spLocks noChangeShapeType="1"/>
            </p:cNvSpPr>
            <p:nvPr/>
          </p:nvSpPr>
          <p:spPr bwMode="auto">
            <a:xfrm>
              <a:off x="2976" y="3560"/>
              <a:ext cx="960" cy="1"/>
            </a:xfrm>
            <a:prstGeom prst="line">
              <a:avLst/>
            </a:prstGeom>
            <a:noFill/>
            <a:ln w="12600">
              <a:solidFill>
                <a:srgbClr val="000000"/>
              </a:solidFill>
              <a:miter lim="800000"/>
              <a:headEnd/>
              <a:tailEnd/>
            </a:ln>
          </p:spPr>
          <p:txBody>
            <a:bodyPr/>
            <a:lstStyle/>
            <a:p>
              <a:endParaRPr lang="en-US"/>
            </a:p>
          </p:txBody>
        </p:sp>
        <p:sp>
          <p:nvSpPr>
            <p:cNvPr id="21531" name="Line 42"/>
            <p:cNvSpPr>
              <a:spLocks noChangeShapeType="1"/>
            </p:cNvSpPr>
            <p:nvPr/>
          </p:nvSpPr>
          <p:spPr bwMode="auto">
            <a:xfrm>
              <a:off x="2976" y="3936"/>
              <a:ext cx="960" cy="1"/>
            </a:xfrm>
            <a:prstGeom prst="line">
              <a:avLst/>
            </a:prstGeom>
            <a:noFill/>
            <a:ln w="28440">
              <a:solidFill>
                <a:srgbClr val="000000"/>
              </a:solidFill>
              <a:miter lim="800000"/>
              <a:headEnd/>
              <a:tailEnd/>
            </a:ln>
          </p:spPr>
          <p:txBody>
            <a:bodyPr/>
            <a:lstStyle/>
            <a:p>
              <a:endParaRPr lang="en-US"/>
            </a:p>
          </p:txBody>
        </p:sp>
        <p:sp>
          <p:nvSpPr>
            <p:cNvPr id="21532" name="Line 43"/>
            <p:cNvSpPr>
              <a:spLocks noChangeShapeType="1"/>
            </p:cNvSpPr>
            <p:nvPr/>
          </p:nvSpPr>
          <p:spPr bwMode="auto">
            <a:xfrm>
              <a:off x="2976" y="3184"/>
              <a:ext cx="1" cy="752"/>
            </a:xfrm>
            <a:prstGeom prst="line">
              <a:avLst/>
            </a:prstGeom>
            <a:noFill/>
            <a:ln w="28440">
              <a:solidFill>
                <a:srgbClr val="000000"/>
              </a:solidFill>
              <a:miter lim="800000"/>
              <a:headEnd/>
              <a:tailEnd/>
            </a:ln>
          </p:spPr>
          <p:txBody>
            <a:bodyPr/>
            <a:lstStyle/>
            <a:p>
              <a:endParaRPr lang="en-US"/>
            </a:p>
          </p:txBody>
        </p:sp>
        <p:sp>
          <p:nvSpPr>
            <p:cNvPr id="21533" name="Line 44"/>
            <p:cNvSpPr>
              <a:spLocks noChangeShapeType="1"/>
            </p:cNvSpPr>
            <p:nvPr/>
          </p:nvSpPr>
          <p:spPr bwMode="auto">
            <a:xfrm>
              <a:off x="3456" y="3184"/>
              <a:ext cx="1" cy="752"/>
            </a:xfrm>
            <a:prstGeom prst="line">
              <a:avLst/>
            </a:prstGeom>
            <a:noFill/>
            <a:ln w="12600">
              <a:solidFill>
                <a:srgbClr val="000000"/>
              </a:solidFill>
              <a:miter lim="800000"/>
              <a:headEnd/>
              <a:tailEnd/>
            </a:ln>
          </p:spPr>
          <p:txBody>
            <a:bodyPr/>
            <a:lstStyle/>
            <a:p>
              <a:endParaRPr lang="en-US"/>
            </a:p>
          </p:txBody>
        </p:sp>
        <p:sp>
          <p:nvSpPr>
            <p:cNvPr id="21534" name="Line 45"/>
            <p:cNvSpPr>
              <a:spLocks noChangeShapeType="1"/>
            </p:cNvSpPr>
            <p:nvPr/>
          </p:nvSpPr>
          <p:spPr bwMode="auto">
            <a:xfrm>
              <a:off x="3936" y="3184"/>
              <a:ext cx="1" cy="752"/>
            </a:xfrm>
            <a:prstGeom prst="line">
              <a:avLst/>
            </a:prstGeom>
            <a:noFill/>
            <a:ln w="28440">
              <a:solidFill>
                <a:srgbClr val="000000"/>
              </a:solidFill>
              <a:miter lim="800000"/>
              <a:headEnd/>
              <a:tailEnd/>
            </a:ln>
          </p:spPr>
          <p:txBody>
            <a:bodyPr/>
            <a:lstStyle/>
            <a:p>
              <a:endParaRPr lang="en-US"/>
            </a:p>
          </p:txBody>
        </p:sp>
      </p:grpSp>
      <p:cxnSp>
        <p:nvCxnSpPr>
          <p:cNvPr id="21521" name="AutoShape 46"/>
          <p:cNvCxnSpPr>
            <a:cxnSpLocks noChangeShapeType="1"/>
          </p:cNvCxnSpPr>
          <p:nvPr/>
        </p:nvCxnSpPr>
        <p:spPr bwMode="auto">
          <a:xfrm>
            <a:off x="2884488" y="5030788"/>
            <a:ext cx="1587" cy="377825"/>
          </a:xfrm>
          <a:prstGeom prst="curvedConnector3">
            <a:avLst>
              <a:gd name="adj1" fmla="val 50000"/>
            </a:avLst>
          </a:prstGeom>
          <a:noFill/>
          <a:ln w="9360">
            <a:solidFill>
              <a:srgbClr val="000000"/>
            </a:solidFill>
            <a:miter lim="800000"/>
            <a:headEnd/>
            <a:tailEnd type="triangle" w="med" len="med"/>
          </a:ln>
        </p:spPr>
      </p:cxnSp>
      <p:sp>
        <p:nvSpPr>
          <p:cNvPr id="21522" name="Text Box 47"/>
          <p:cNvSpPr txBox="1">
            <a:spLocks noChangeArrowheads="1"/>
          </p:cNvSpPr>
          <p:nvPr/>
        </p:nvSpPr>
        <p:spPr bwMode="auto">
          <a:xfrm>
            <a:off x="2895600" y="4746625"/>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a</a:t>
            </a:r>
          </a:p>
        </p:txBody>
      </p:sp>
      <p:sp>
        <p:nvSpPr>
          <p:cNvPr id="21523" name="Line 48"/>
          <p:cNvSpPr>
            <a:spLocks noChangeShapeType="1"/>
          </p:cNvSpPr>
          <p:nvPr/>
        </p:nvSpPr>
        <p:spPr bwMode="auto">
          <a:xfrm>
            <a:off x="3429000" y="5672138"/>
            <a:ext cx="457200" cy="1587"/>
          </a:xfrm>
          <a:prstGeom prst="line">
            <a:avLst/>
          </a:prstGeom>
          <a:noFill/>
          <a:ln w="9360">
            <a:solidFill>
              <a:srgbClr val="000000"/>
            </a:solidFill>
            <a:miter lim="800000"/>
            <a:headEnd/>
            <a:tailEnd type="triangle" w="med" len="med"/>
          </a:ln>
        </p:spPr>
        <p:txBody>
          <a:bodyPr/>
          <a:lstStyle/>
          <a:p>
            <a:endParaRPr lang="en-US"/>
          </a:p>
        </p:txBody>
      </p:sp>
      <p:sp>
        <p:nvSpPr>
          <p:cNvPr id="21524" name="Text Box 49"/>
          <p:cNvSpPr txBox="1">
            <a:spLocks noChangeArrowheads="1"/>
          </p:cNvSpPr>
          <p:nvPr/>
        </p:nvSpPr>
        <p:spPr bwMode="auto">
          <a:xfrm>
            <a:off x="3429000" y="5653088"/>
            <a:ext cx="838200" cy="368300"/>
          </a:xfrm>
          <a:prstGeom prst="rect">
            <a:avLst/>
          </a:prstGeom>
          <a:noFill/>
          <a:ln w="9525">
            <a:noFill/>
            <a:round/>
            <a:headEnd/>
            <a:tailEnd/>
          </a:ln>
        </p:spPr>
        <p:txBody>
          <a:bodyPr lIns="90000" tIns="46800" rIns="90000" bIns="46800">
            <a:spAutoFit/>
          </a:bodyPr>
          <a:lstStyle/>
          <a:p>
            <a:pPr>
              <a:spcBef>
                <a:spcPts val="1125"/>
              </a:spcBef>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2819400" y="1828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3</a:t>
            </a:r>
          </a:p>
        </p:txBody>
      </p:sp>
      <p:sp>
        <p:nvSpPr>
          <p:cNvPr id="22531" name="Oval 3"/>
          <p:cNvSpPr>
            <a:spLocks noChangeArrowheads="1"/>
          </p:cNvSpPr>
          <p:nvPr/>
        </p:nvSpPr>
        <p:spPr bwMode="auto">
          <a:xfrm>
            <a:off x="2819400" y="3352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4</a:t>
            </a:r>
          </a:p>
        </p:txBody>
      </p:sp>
      <p:sp>
        <p:nvSpPr>
          <p:cNvPr id="22532" name="Oval 4"/>
          <p:cNvSpPr>
            <a:spLocks noChangeArrowheads="1"/>
          </p:cNvSpPr>
          <p:nvPr/>
        </p:nvSpPr>
        <p:spPr bwMode="auto">
          <a:xfrm>
            <a:off x="1752600" y="2590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2533" name="Oval 5"/>
          <p:cNvSpPr>
            <a:spLocks noChangeArrowheads="1"/>
          </p:cNvSpPr>
          <p:nvPr/>
        </p:nvSpPr>
        <p:spPr bwMode="auto">
          <a:xfrm>
            <a:off x="3886200" y="25908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sp>
        <p:nvSpPr>
          <p:cNvPr id="22534" name="Line 6"/>
          <p:cNvSpPr>
            <a:spLocks noChangeShapeType="1"/>
          </p:cNvSpPr>
          <p:nvPr/>
        </p:nvSpPr>
        <p:spPr bwMode="auto">
          <a:xfrm flipV="1">
            <a:off x="2133600" y="2132013"/>
            <a:ext cx="685800" cy="460375"/>
          </a:xfrm>
          <a:prstGeom prst="line">
            <a:avLst/>
          </a:prstGeom>
          <a:noFill/>
          <a:ln w="9360">
            <a:solidFill>
              <a:srgbClr val="000000"/>
            </a:solidFill>
            <a:miter lim="800000"/>
            <a:headEnd/>
            <a:tailEnd type="triangle" w="med" len="med"/>
          </a:ln>
        </p:spPr>
        <p:txBody>
          <a:bodyPr/>
          <a:lstStyle/>
          <a:p>
            <a:endParaRPr lang="en-US"/>
          </a:p>
        </p:txBody>
      </p:sp>
      <p:sp>
        <p:nvSpPr>
          <p:cNvPr id="22535" name="Line 7"/>
          <p:cNvSpPr>
            <a:spLocks noChangeShapeType="1"/>
          </p:cNvSpPr>
          <p:nvPr/>
        </p:nvSpPr>
        <p:spPr bwMode="auto">
          <a:xfrm>
            <a:off x="3352800" y="2133600"/>
            <a:ext cx="609600" cy="533400"/>
          </a:xfrm>
          <a:prstGeom prst="line">
            <a:avLst/>
          </a:prstGeom>
          <a:noFill/>
          <a:ln w="9360">
            <a:solidFill>
              <a:srgbClr val="000000"/>
            </a:solidFill>
            <a:miter lim="800000"/>
            <a:headEnd/>
            <a:tailEnd type="triangle" w="med" len="med"/>
          </a:ln>
        </p:spPr>
        <p:txBody>
          <a:bodyPr/>
          <a:lstStyle/>
          <a:p>
            <a:endParaRPr lang="en-US"/>
          </a:p>
        </p:txBody>
      </p:sp>
      <p:sp>
        <p:nvSpPr>
          <p:cNvPr id="22536" name="Line 8"/>
          <p:cNvSpPr>
            <a:spLocks noChangeShapeType="1"/>
          </p:cNvSpPr>
          <p:nvPr/>
        </p:nvSpPr>
        <p:spPr bwMode="auto">
          <a:xfrm>
            <a:off x="2133600" y="3048000"/>
            <a:ext cx="685800" cy="457200"/>
          </a:xfrm>
          <a:prstGeom prst="line">
            <a:avLst/>
          </a:prstGeom>
          <a:noFill/>
          <a:ln w="9360">
            <a:solidFill>
              <a:srgbClr val="000000"/>
            </a:solidFill>
            <a:miter lim="800000"/>
            <a:headEnd/>
            <a:tailEnd type="triangle" w="med" len="med"/>
          </a:ln>
        </p:spPr>
        <p:txBody>
          <a:bodyPr/>
          <a:lstStyle/>
          <a:p>
            <a:endParaRPr lang="en-US"/>
          </a:p>
        </p:txBody>
      </p:sp>
      <p:sp>
        <p:nvSpPr>
          <p:cNvPr id="22537" name="Line 9"/>
          <p:cNvSpPr>
            <a:spLocks noChangeShapeType="1"/>
          </p:cNvSpPr>
          <p:nvPr/>
        </p:nvSpPr>
        <p:spPr bwMode="auto">
          <a:xfrm flipV="1">
            <a:off x="3276600" y="2970213"/>
            <a:ext cx="762000" cy="460375"/>
          </a:xfrm>
          <a:prstGeom prst="line">
            <a:avLst/>
          </a:prstGeom>
          <a:noFill/>
          <a:ln w="9360">
            <a:solidFill>
              <a:srgbClr val="000000"/>
            </a:solidFill>
            <a:miter lim="800000"/>
            <a:headEnd/>
            <a:tailEnd type="triangle" w="med" len="med"/>
          </a:ln>
        </p:spPr>
        <p:txBody>
          <a:bodyPr/>
          <a:lstStyle/>
          <a:p>
            <a:endParaRPr lang="en-US"/>
          </a:p>
        </p:txBody>
      </p:sp>
      <p:grpSp>
        <p:nvGrpSpPr>
          <p:cNvPr id="2" name="Group 10"/>
          <p:cNvGrpSpPr>
            <a:grpSpLocks/>
          </p:cNvGrpSpPr>
          <p:nvPr/>
        </p:nvGrpSpPr>
        <p:grpSpPr bwMode="auto">
          <a:xfrm>
            <a:off x="5410200" y="1828800"/>
            <a:ext cx="2589213" cy="2284413"/>
            <a:chOff x="3408" y="1152"/>
            <a:chExt cx="1631" cy="1439"/>
          </a:xfrm>
        </p:grpSpPr>
        <p:sp>
          <p:nvSpPr>
            <p:cNvPr id="22539" name="Rectangle 11"/>
            <p:cNvSpPr>
              <a:spLocks noChangeArrowheads="1"/>
            </p:cNvSpPr>
            <p:nvPr/>
          </p:nvSpPr>
          <p:spPr bwMode="auto">
            <a:xfrm>
              <a:off x="4632" y="2232"/>
              <a:ext cx="408" cy="360"/>
            </a:xfrm>
            <a:prstGeom prst="rect">
              <a:avLst/>
            </a:prstGeom>
            <a:noFill/>
            <a:ln w="9525">
              <a:noFill/>
              <a:round/>
              <a:headEnd/>
              <a:tailEnd/>
            </a:ln>
          </p:spPr>
          <p:txBody>
            <a:bodyPr wrap="none" anchor="ctr"/>
            <a:lstStyle/>
            <a:p>
              <a:endParaRPr lang="en-US"/>
            </a:p>
          </p:txBody>
        </p:sp>
        <p:sp>
          <p:nvSpPr>
            <p:cNvPr id="22540" name="Rectangle 12"/>
            <p:cNvSpPr>
              <a:spLocks noChangeArrowheads="1"/>
            </p:cNvSpPr>
            <p:nvPr/>
          </p:nvSpPr>
          <p:spPr bwMode="auto">
            <a:xfrm>
              <a:off x="4224" y="2232"/>
              <a:ext cx="408" cy="360"/>
            </a:xfrm>
            <a:prstGeom prst="rect">
              <a:avLst/>
            </a:prstGeom>
            <a:noFill/>
            <a:ln w="9525">
              <a:noFill/>
              <a:round/>
              <a:headEnd/>
              <a:tailEnd/>
            </a:ln>
          </p:spPr>
          <p:txBody>
            <a:bodyPr wrap="none" anchor="ctr"/>
            <a:lstStyle/>
            <a:p>
              <a:endParaRPr lang="en-US"/>
            </a:p>
          </p:txBody>
        </p:sp>
        <p:sp>
          <p:nvSpPr>
            <p:cNvPr id="22541" name="Rectangle 13"/>
            <p:cNvSpPr>
              <a:spLocks noChangeArrowheads="1"/>
            </p:cNvSpPr>
            <p:nvPr/>
          </p:nvSpPr>
          <p:spPr bwMode="auto">
            <a:xfrm>
              <a:off x="3816" y="223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d</a:t>
              </a:r>
            </a:p>
          </p:txBody>
        </p:sp>
        <p:sp>
          <p:nvSpPr>
            <p:cNvPr id="22542" name="Rectangle 14"/>
            <p:cNvSpPr>
              <a:spLocks noChangeArrowheads="1"/>
            </p:cNvSpPr>
            <p:nvPr/>
          </p:nvSpPr>
          <p:spPr bwMode="auto">
            <a:xfrm>
              <a:off x="3408" y="2232"/>
              <a:ext cx="408" cy="360"/>
            </a:xfrm>
            <a:prstGeom prst="rect">
              <a:avLst/>
            </a:prstGeom>
            <a:noFill/>
            <a:ln w="9525">
              <a:noFill/>
              <a:round/>
              <a:headEnd/>
              <a:tailEnd/>
            </a:ln>
          </p:spPr>
          <p:txBody>
            <a:bodyPr wrap="none" anchor="ctr"/>
            <a:lstStyle/>
            <a:p>
              <a:endParaRPr lang="en-US"/>
            </a:p>
          </p:txBody>
        </p:sp>
        <p:sp>
          <p:nvSpPr>
            <p:cNvPr id="22543" name="Rectangle 15"/>
            <p:cNvSpPr>
              <a:spLocks noChangeArrowheads="1"/>
            </p:cNvSpPr>
            <p:nvPr/>
          </p:nvSpPr>
          <p:spPr bwMode="auto">
            <a:xfrm>
              <a:off x="4632" y="1872"/>
              <a:ext cx="408" cy="360"/>
            </a:xfrm>
            <a:prstGeom prst="rect">
              <a:avLst/>
            </a:prstGeom>
            <a:noFill/>
            <a:ln w="9525">
              <a:noFill/>
              <a:round/>
              <a:headEnd/>
              <a:tailEnd/>
            </a:ln>
          </p:spPr>
          <p:txBody>
            <a:bodyPr wrap="none" anchor="ctr"/>
            <a:lstStyle/>
            <a:p>
              <a:endParaRPr lang="en-US"/>
            </a:p>
          </p:txBody>
        </p:sp>
        <p:sp>
          <p:nvSpPr>
            <p:cNvPr id="22544" name="Rectangle 16"/>
            <p:cNvSpPr>
              <a:spLocks noChangeArrowheads="1"/>
            </p:cNvSpPr>
            <p:nvPr/>
          </p:nvSpPr>
          <p:spPr bwMode="auto">
            <a:xfrm>
              <a:off x="4224" y="1872"/>
              <a:ext cx="408" cy="360"/>
            </a:xfrm>
            <a:prstGeom prst="rect">
              <a:avLst/>
            </a:prstGeom>
            <a:noFill/>
            <a:ln w="9525">
              <a:noFill/>
              <a:round/>
              <a:headEnd/>
              <a:tailEnd/>
            </a:ln>
          </p:spPr>
          <p:txBody>
            <a:bodyPr wrap="none" anchor="ctr"/>
            <a:lstStyle/>
            <a:p>
              <a:endParaRPr lang="en-US"/>
            </a:p>
          </p:txBody>
        </p:sp>
        <p:sp>
          <p:nvSpPr>
            <p:cNvPr id="22545" name="Rectangle 17"/>
            <p:cNvSpPr>
              <a:spLocks noChangeArrowheads="1"/>
            </p:cNvSpPr>
            <p:nvPr/>
          </p:nvSpPr>
          <p:spPr bwMode="auto">
            <a:xfrm>
              <a:off x="3816" y="187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b</a:t>
              </a:r>
            </a:p>
          </p:txBody>
        </p:sp>
        <p:sp>
          <p:nvSpPr>
            <p:cNvPr id="22546" name="Rectangle 18"/>
            <p:cNvSpPr>
              <a:spLocks noChangeArrowheads="1"/>
            </p:cNvSpPr>
            <p:nvPr/>
          </p:nvSpPr>
          <p:spPr bwMode="auto">
            <a:xfrm>
              <a:off x="3408" y="1872"/>
              <a:ext cx="408" cy="360"/>
            </a:xfrm>
            <a:prstGeom prst="rect">
              <a:avLst/>
            </a:prstGeom>
            <a:noFill/>
            <a:ln w="9525">
              <a:noFill/>
              <a:round/>
              <a:headEnd/>
              <a:tailEnd/>
            </a:ln>
          </p:spPr>
          <p:txBody>
            <a:bodyPr wrap="none" anchor="ctr"/>
            <a:lstStyle/>
            <a:p>
              <a:endParaRPr lang="en-US"/>
            </a:p>
          </p:txBody>
        </p:sp>
        <p:sp>
          <p:nvSpPr>
            <p:cNvPr id="22547" name="Rectangle 19"/>
            <p:cNvSpPr>
              <a:spLocks noChangeArrowheads="1"/>
            </p:cNvSpPr>
            <p:nvPr/>
          </p:nvSpPr>
          <p:spPr bwMode="auto">
            <a:xfrm>
              <a:off x="4632" y="1512"/>
              <a:ext cx="408" cy="360"/>
            </a:xfrm>
            <a:prstGeom prst="rect">
              <a:avLst/>
            </a:prstGeom>
            <a:noFill/>
            <a:ln w="9525">
              <a:noFill/>
              <a:round/>
              <a:headEnd/>
              <a:tailEnd/>
            </a:ln>
          </p:spPr>
          <p:txBody>
            <a:bodyPr wrap="none" anchor="ctr"/>
            <a:lstStyle/>
            <a:p>
              <a:endParaRPr lang="en-US"/>
            </a:p>
          </p:txBody>
        </p:sp>
        <p:sp>
          <p:nvSpPr>
            <p:cNvPr id="22548" name="Rectangle 20"/>
            <p:cNvSpPr>
              <a:spLocks noChangeArrowheads="1"/>
            </p:cNvSpPr>
            <p:nvPr/>
          </p:nvSpPr>
          <p:spPr bwMode="auto">
            <a:xfrm>
              <a:off x="4224" y="1512"/>
              <a:ext cx="408" cy="360"/>
            </a:xfrm>
            <a:prstGeom prst="rect">
              <a:avLst/>
            </a:prstGeom>
            <a:noFill/>
            <a:ln w="9525">
              <a:noFill/>
              <a:round/>
              <a:headEnd/>
              <a:tailEnd/>
            </a:ln>
          </p:spPr>
          <p:txBody>
            <a:bodyPr wrap="none" anchor="ctr"/>
            <a:lstStyle/>
            <a:p>
              <a:endParaRPr lang="en-US"/>
            </a:p>
          </p:txBody>
        </p:sp>
        <p:sp>
          <p:nvSpPr>
            <p:cNvPr id="22549" name="Rectangle 21"/>
            <p:cNvSpPr>
              <a:spLocks noChangeArrowheads="1"/>
            </p:cNvSpPr>
            <p:nvPr/>
          </p:nvSpPr>
          <p:spPr bwMode="auto">
            <a:xfrm>
              <a:off x="3816" y="1512"/>
              <a:ext cx="408" cy="360"/>
            </a:xfrm>
            <a:prstGeom prst="rect">
              <a:avLst/>
            </a:prstGeom>
            <a:noFill/>
            <a:ln w="9525">
              <a:noFill/>
              <a:round/>
              <a:headEnd/>
              <a:tailEnd/>
            </a:ln>
          </p:spPr>
          <p:txBody>
            <a:bodyPr wrap="none" anchor="ctr"/>
            <a:lstStyle/>
            <a:p>
              <a:endParaRPr lang="en-US"/>
            </a:p>
          </p:txBody>
        </p:sp>
        <p:sp>
          <p:nvSpPr>
            <p:cNvPr id="22550" name="Rectangle 22"/>
            <p:cNvSpPr>
              <a:spLocks noChangeArrowheads="1"/>
            </p:cNvSpPr>
            <p:nvPr/>
          </p:nvSpPr>
          <p:spPr bwMode="auto">
            <a:xfrm>
              <a:off x="3408" y="1512"/>
              <a:ext cx="408" cy="360"/>
            </a:xfrm>
            <a:prstGeom prst="rect">
              <a:avLst/>
            </a:prstGeom>
            <a:noFill/>
            <a:ln w="9525">
              <a:noFill/>
              <a:round/>
              <a:headEnd/>
              <a:tailEnd/>
            </a:ln>
          </p:spPr>
          <p:txBody>
            <a:bodyPr wrap="none" anchor="ctr"/>
            <a:lstStyle/>
            <a:p>
              <a:endParaRPr lang="en-US"/>
            </a:p>
          </p:txBody>
        </p:sp>
        <p:sp>
          <p:nvSpPr>
            <p:cNvPr id="22551" name="Rectangle 23"/>
            <p:cNvSpPr>
              <a:spLocks noChangeArrowheads="1"/>
            </p:cNvSpPr>
            <p:nvPr/>
          </p:nvSpPr>
          <p:spPr bwMode="auto">
            <a:xfrm>
              <a:off x="4632" y="115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c</a:t>
              </a:r>
            </a:p>
          </p:txBody>
        </p:sp>
        <p:sp>
          <p:nvSpPr>
            <p:cNvPr id="22552" name="Rectangle 24"/>
            <p:cNvSpPr>
              <a:spLocks noChangeArrowheads="1"/>
            </p:cNvSpPr>
            <p:nvPr/>
          </p:nvSpPr>
          <p:spPr bwMode="auto">
            <a:xfrm>
              <a:off x="4224" y="1152"/>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2553" name="Rectangle 25"/>
            <p:cNvSpPr>
              <a:spLocks noChangeArrowheads="1"/>
            </p:cNvSpPr>
            <p:nvPr/>
          </p:nvSpPr>
          <p:spPr bwMode="auto">
            <a:xfrm>
              <a:off x="3816" y="1152"/>
              <a:ext cx="408" cy="360"/>
            </a:xfrm>
            <a:prstGeom prst="rect">
              <a:avLst/>
            </a:prstGeom>
            <a:noFill/>
            <a:ln w="9525">
              <a:noFill/>
              <a:round/>
              <a:headEnd/>
              <a:tailEnd/>
            </a:ln>
          </p:spPr>
          <p:txBody>
            <a:bodyPr wrap="none" anchor="ctr"/>
            <a:lstStyle/>
            <a:p>
              <a:endParaRPr lang="en-US"/>
            </a:p>
          </p:txBody>
        </p:sp>
        <p:sp>
          <p:nvSpPr>
            <p:cNvPr id="22554" name="Rectangle 26"/>
            <p:cNvSpPr>
              <a:spLocks noChangeArrowheads="1"/>
            </p:cNvSpPr>
            <p:nvPr/>
          </p:nvSpPr>
          <p:spPr bwMode="auto">
            <a:xfrm>
              <a:off x="3408" y="1152"/>
              <a:ext cx="408" cy="360"/>
            </a:xfrm>
            <a:prstGeom prst="rect">
              <a:avLst/>
            </a:prstGeom>
            <a:noFill/>
            <a:ln w="9525">
              <a:noFill/>
              <a:round/>
              <a:headEnd/>
              <a:tailEnd/>
            </a:ln>
          </p:spPr>
          <p:txBody>
            <a:bodyPr wrap="none" anchor="ctr"/>
            <a:lstStyle/>
            <a:p>
              <a:endParaRPr lang="en-US"/>
            </a:p>
          </p:txBody>
        </p:sp>
        <p:sp>
          <p:nvSpPr>
            <p:cNvPr id="22555" name="Line 27"/>
            <p:cNvSpPr>
              <a:spLocks noChangeShapeType="1"/>
            </p:cNvSpPr>
            <p:nvPr/>
          </p:nvSpPr>
          <p:spPr bwMode="auto">
            <a:xfrm>
              <a:off x="3408" y="1152"/>
              <a:ext cx="1632" cy="1"/>
            </a:xfrm>
            <a:prstGeom prst="line">
              <a:avLst/>
            </a:prstGeom>
            <a:noFill/>
            <a:ln w="28440">
              <a:solidFill>
                <a:srgbClr val="000000"/>
              </a:solidFill>
              <a:miter lim="800000"/>
              <a:headEnd/>
              <a:tailEnd/>
            </a:ln>
          </p:spPr>
          <p:txBody>
            <a:bodyPr/>
            <a:lstStyle/>
            <a:p>
              <a:endParaRPr lang="en-US"/>
            </a:p>
          </p:txBody>
        </p:sp>
        <p:sp>
          <p:nvSpPr>
            <p:cNvPr id="22556" name="Line 28"/>
            <p:cNvSpPr>
              <a:spLocks noChangeShapeType="1"/>
            </p:cNvSpPr>
            <p:nvPr/>
          </p:nvSpPr>
          <p:spPr bwMode="auto">
            <a:xfrm>
              <a:off x="3408" y="1512"/>
              <a:ext cx="1632" cy="1"/>
            </a:xfrm>
            <a:prstGeom prst="line">
              <a:avLst/>
            </a:prstGeom>
            <a:noFill/>
            <a:ln w="12600">
              <a:solidFill>
                <a:srgbClr val="000000"/>
              </a:solidFill>
              <a:miter lim="800000"/>
              <a:headEnd/>
              <a:tailEnd/>
            </a:ln>
          </p:spPr>
          <p:txBody>
            <a:bodyPr/>
            <a:lstStyle/>
            <a:p>
              <a:endParaRPr lang="en-US"/>
            </a:p>
          </p:txBody>
        </p:sp>
        <p:sp>
          <p:nvSpPr>
            <p:cNvPr id="22557" name="Line 29"/>
            <p:cNvSpPr>
              <a:spLocks noChangeShapeType="1"/>
            </p:cNvSpPr>
            <p:nvPr/>
          </p:nvSpPr>
          <p:spPr bwMode="auto">
            <a:xfrm>
              <a:off x="3408" y="1872"/>
              <a:ext cx="1632" cy="1"/>
            </a:xfrm>
            <a:prstGeom prst="line">
              <a:avLst/>
            </a:prstGeom>
            <a:noFill/>
            <a:ln w="12600">
              <a:solidFill>
                <a:srgbClr val="000000"/>
              </a:solidFill>
              <a:miter lim="800000"/>
              <a:headEnd/>
              <a:tailEnd/>
            </a:ln>
          </p:spPr>
          <p:txBody>
            <a:bodyPr/>
            <a:lstStyle/>
            <a:p>
              <a:endParaRPr lang="en-US"/>
            </a:p>
          </p:txBody>
        </p:sp>
        <p:sp>
          <p:nvSpPr>
            <p:cNvPr id="22558" name="Line 30"/>
            <p:cNvSpPr>
              <a:spLocks noChangeShapeType="1"/>
            </p:cNvSpPr>
            <p:nvPr/>
          </p:nvSpPr>
          <p:spPr bwMode="auto">
            <a:xfrm>
              <a:off x="3408" y="2232"/>
              <a:ext cx="1632" cy="1"/>
            </a:xfrm>
            <a:prstGeom prst="line">
              <a:avLst/>
            </a:prstGeom>
            <a:noFill/>
            <a:ln w="12600">
              <a:solidFill>
                <a:srgbClr val="000000"/>
              </a:solidFill>
              <a:miter lim="800000"/>
              <a:headEnd/>
              <a:tailEnd/>
            </a:ln>
          </p:spPr>
          <p:txBody>
            <a:bodyPr/>
            <a:lstStyle/>
            <a:p>
              <a:endParaRPr lang="en-US"/>
            </a:p>
          </p:txBody>
        </p:sp>
        <p:sp>
          <p:nvSpPr>
            <p:cNvPr id="22559" name="Line 31"/>
            <p:cNvSpPr>
              <a:spLocks noChangeShapeType="1"/>
            </p:cNvSpPr>
            <p:nvPr/>
          </p:nvSpPr>
          <p:spPr bwMode="auto">
            <a:xfrm>
              <a:off x="3408" y="2592"/>
              <a:ext cx="1632" cy="1"/>
            </a:xfrm>
            <a:prstGeom prst="line">
              <a:avLst/>
            </a:prstGeom>
            <a:noFill/>
            <a:ln w="28440">
              <a:solidFill>
                <a:srgbClr val="000000"/>
              </a:solidFill>
              <a:miter lim="800000"/>
              <a:headEnd/>
              <a:tailEnd/>
            </a:ln>
          </p:spPr>
          <p:txBody>
            <a:bodyPr/>
            <a:lstStyle/>
            <a:p>
              <a:endParaRPr lang="en-US"/>
            </a:p>
          </p:txBody>
        </p:sp>
        <p:sp>
          <p:nvSpPr>
            <p:cNvPr id="22560" name="Line 32"/>
            <p:cNvSpPr>
              <a:spLocks noChangeShapeType="1"/>
            </p:cNvSpPr>
            <p:nvPr/>
          </p:nvSpPr>
          <p:spPr bwMode="auto">
            <a:xfrm>
              <a:off x="3408" y="1152"/>
              <a:ext cx="1" cy="1440"/>
            </a:xfrm>
            <a:prstGeom prst="line">
              <a:avLst/>
            </a:prstGeom>
            <a:noFill/>
            <a:ln w="28440">
              <a:solidFill>
                <a:srgbClr val="000000"/>
              </a:solidFill>
              <a:miter lim="800000"/>
              <a:headEnd/>
              <a:tailEnd/>
            </a:ln>
          </p:spPr>
          <p:txBody>
            <a:bodyPr/>
            <a:lstStyle/>
            <a:p>
              <a:endParaRPr lang="en-US"/>
            </a:p>
          </p:txBody>
        </p:sp>
        <p:sp>
          <p:nvSpPr>
            <p:cNvPr id="22561" name="Line 33"/>
            <p:cNvSpPr>
              <a:spLocks noChangeShapeType="1"/>
            </p:cNvSpPr>
            <p:nvPr/>
          </p:nvSpPr>
          <p:spPr bwMode="auto">
            <a:xfrm>
              <a:off x="3816" y="1152"/>
              <a:ext cx="1" cy="1440"/>
            </a:xfrm>
            <a:prstGeom prst="line">
              <a:avLst/>
            </a:prstGeom>
            <a:noFill/>
            <a:ln w="12600">
              <a:solidFill>
                <a:srgbClr val="000000"/>
              </a:solidFill>
              <a:miter lim="800000"/>
              <a:headEnd/>
              <a:tailEnd/>
            </a:ln>
          </p:spPr>
          <p:txBody>
            <a:bodyPr/>
            <a:lstStyle/>
            <a:p>
              <a:endParaRPr lang="en-US"/>
            </a:p>
          </p:txBody>
        </p:sp>
        <p:sp>
          <p:nvSpPr>
            <p:cNvPr id="22562" name="Line 34"/>
            <p:cNvSpPr>
              <a:spLocks noChangeShapeType="1"/>
            </p:cNvSpPr>
            <p:nvPr/>
          </p:nvSpPr>
          <p:spPr bwMode="auto">
            <a:xfrm>
              <a:off x="4224" y="1152"/>
              <a:ext cx="1" cy="1440"/>
            </a:xfrm>
            <a:prstGeom prst="line">
              <a:avLst/>
            </a:prstGeom>
            <a:noFill/>
            <a:ln w="12600">
              <a:solidFill>
                <a:srgbClr val="000000"/>
              </a:solidFill>
              <a:miter lim="800000"/>
              <a:headEnd/>
              <a:tailEnd/>
            </a:ln>
          </p:spPr>
          <p:txBody>
            <a:bodyPr/>
            <a:lstStyle/>
            <a:p>
              <a:endParaRPr lang="en-US"/>
            </a:p>
          </p:txBody>
        </p:sp>
        <p:sp>
          <p:nvSpPr>
            <p:cNvPr id="22563" name="Line 35"/>
            <p:cNvSpPr>
              <a:spLocks noChangeShapeType="1"/>
            </p:cNvSpPr>
            <p:nvPr/>
          </p:nvSpPr>
          <p:spPr bwMode="auto">
            <a:xfrm>
              <a:off x="4632" y="1152"/>
              <a:ext cx="1" cy="1440"/>
            </a:xfrm>
            <a:prstGeom prst="line">
              <a:avLst/>
            </a:prstGeom>
            <a:noFill/>
            <a:ln w="12600">
              <a:solidFill>
                <a:srgbClr val="000000"/>
              </a:solidFill>
              <a:miter lim="800000"/>
              <a:headEnd/>
              <a:tailEnd/>
            </a:ln>
          </p:spPr>
          <p:txBody>
            <a:bodyPr/>
            <a:lstStyle/>
            <a:p>
              <a:endParaRPr lang="en-US"/>
            </a:p>
          </p:txBody>
        </p:sp>
        <p:sp>
          <p:nvSpPr>
            <p:cNvPr id="22564" name="Line 36"/>
            <p:cNvSpPr>
              <a:spLocks noChangeShapeType="1"/>
            </p:cNvSpPr>
            <p:nvPr/>
          </p:nvSpPr>
          <p:spPr bwMode="auto">
            <a:xfrm>
              <a:off x="5040" y="1152"/>
              <a:ext cx="1" cy="1440"/>
            </a:xfrm>
            <a:prstGeom prst="line">
              <a:avLst/>
            </a:prstGeom>
            <a:noFill/>
            <a:ln w="28440">
              <a:solidFill>
                <a:srgbClr val="000000"/>
              </a:solidFill>
              <a:miter lim="800000"/>
              <a:headEnd/>
              <a:tailEnd/>
            </a:ln>
          </p:spPr>
          <p:txBody>
            <a:bodyPr/>
            <a:lstStyle/>
            <a:p>
              <a:endParaRPr lang="en-US"/>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762000" y="0"/>
            <a:ext cx="6926263" cy="12334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A simple weight</a:t>
            </a:r>
          </a:p>
        </p:txBody>
      </p:sp>
      <p:sp>
        <p:nvSpPr>
          <p:cNvPr id="23555" name="Rectangle 2"/>
          <p:cNvSpPr>
            <a:spLocks noGrp="1" noChangeArrowheads="1"/>
          </p:cNvSpPr>
          <p:nvPr>
            <p:ph sz="quarter" idx="1"/>
          </p:nvPr>
        </p:nvSpPr>
        <p:spPr>
          <a:xfrm>
            <a:off x="533400" y="1676400"/>
            <a:ext cx="8382000" cy="4846638"/>
          </a:xfrm>
        </p:spPr>
        <p:txBody>
          <a:bodyPr lIns="90000" tIns="46800" rIns="90000" bIns="46800"/>
          <a:lstStyle/>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simplest weight we can use is to note that there is or isn’t a connection. Let “1” mean that there is a connection and “0” mean that there isn’t.</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smtClean="0"/>
              <a:t>The arithmetic rules are:</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smtClean="0"/>
              <a:t>1+1=1		1*1=1</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smtClean="0"/>
              <a:t>1+0=1		1*0=0</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smtClean="0"/>
              <a:t>0+0=0		0*0=0</a:t>
            </a:r>
          </a:p>
          <a:p>
            <a:pPr>
              <a:lnSpc>
                <a:spcPct val="90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t>A matrix defined like this is called </a:t>
            </a:r>
            <a:r>
              <a:rPr lang="en-US" sz="2800" smtClean="0">
                <a:solidFill>
                  <a:srgbClr val="FF0000"/>
                </a:solidFill>
              </a:rPr>
              <a:t>connection matrix.</a:t>
            </a:r>
          </a:p>
          <a:p>
            <a:pPr>
              <a:lnSpc>
                <a:spcPct val="90000"/>
              </a:lnSpc>
              <a:spcBef>
                <a:spcPts val="700"/>
              </a:spcBef>
              <a:buClr>
                <a:srgbClr val="3333CC"/>
              </a:buClr>
              <a:buSzPct val="60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762000" y="-304800"/>
            <a:ext cx="7162800" cy="1462088"/>
          </a:xfrm>
        </p:spPr>
        <p:txBody>
          <a:bodyPr lIns="90000" tIns="46800" rIns="90000" bIns="46800"/>
          <a:lstStyle/>
          <a:p>
            <a:pPr fontAlgn="auto">
              <a:spcAft>
                <a:spcPts val="0"/>
              </a:spcAft>
              <a:tabLst>
                <a:tab pos="723900" algn="l"/>
                <a:tab pos="1447800" algn="l"/>
                <a:tab pos="2171700" algn="l"/>
                <a:tab pos="2895600" algn="l"/>
                <a:tab pos="3619500" algn="l"/>
                <a:tab pos="4343400" algn="l"/>
                <a:tab pos="5067300" algn="l"/>
                <a:tab pos="5791200" algn="l"/>
                <a:tab pos="6515100" algn="l"/>
                <a:tab pos="7239000" algn="l"/>
              </a:tabLst>
              <a:defRPr/>
            </a:pPr>
            <a:r>
              <a:rPr lang="en-US" b="1" dirty="0"/>
              <a:t>Connection Matrix</a:t>
            </a:r>
          </a:p>
        </p:txBody>
      </p:sp>
      <p:sp>
        <p:nvSpPr>
          <p:cNvPr id="24579" name="Rectangle 2"/>
          <p:cNvSpPr>
            <a:spLocks noGrp="1" noChangeArrowheads="1"/>
          </p:cNvSpPr>
          <p:nvPr>
            <p:ph type="body" sz="half" idx="1"/>
          </p:nvPr>
        </p:nvSpPr>
        <p:spPr>
          <a:xfrm>
            <a:off x="304800" y="1371600"/>
            <a:ext cx="8458200" cy="4800600"/>
          </a:xfrm>
        </p:spPr>
        <p:txBody>
          <a:bodyPr lIns="90000" tIns="46800" rIns="90000" bIns="46800"/>
          <a:lstStyle/>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solidFill>
                  <a:srgbClr val="000000"/>
                </a:solidFill>
              </a:rPr>
              <a:t>The connection matrix is obtained by replacing each entry with 1 if there is a link and 0 if there isn’t.</a:t>
            </a:r>
          </a:p>
          <a:p>
            <a:pPr>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smtClean="0">
                <a:solidFill>
                  <a:srgbClr val="000000"/>
                </a:solidFill>
              </a:rPr>
              <a:t>As usual we don’t write down 0 entries to reduce the clutter.</a:t>
            </a: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solidFill>
                <a:srgbClr val="000000"/>
              </a:solidFill>
            </a:endParaRP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solidFill>
                <a:srgbClr val="000000"/>
              </a:solidFill>
            </a:endParaRPr>
          </a:p>
          <a:p>
            <a:pPr>
              <a:spcBef>
                <a:spcPts val="700"/>
              </a:spcBef>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smtClean="0">
              <a:solidFill>
                <a:srgbClr val="000000"/>
              </a:solidFill>
            </a:endParaRPr>
          </a:p>
        </p:txBody>
      </p:sp>
      <p:sp>
        <p:nvSpPr>
          <p:cNvPr id="24580" name="Oval 3"/>
          <p:cNvSpPr>
            <a:spLocks noChangeArrowheads="1"/>
          </p:cNvSpPr>
          <p:nvPr/>
        </p:nvSpPr>
        <p:spPr bwMode="auto">
          <a:xfrm>
            <a:off x="1905000" y="4191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3</a:t>
            </a:r>
          </a:p>
        </p:txBody>
      </p:sp>
      <p:sp>
        <p:nvSpPr>
          <p:cNvPr id="24581" name="Oval 4"/>
          <p:cNvSpPr>
            <a:spLocks noChangeArrowheads="1"/>
          </p:cNvSpPr>
          <p:nvPr/>
        </p:nvSpPr>
        <p:spPr bwMode="auto">
          <a:xfrm>
            <a:off x="1905000" y="5715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4</a:t>
            </a:r>
          </a:p>
        </p:txBody>
      </p:sp>
      <p:sp>
        <p:nvSpPr>
          <p:cNvPr id="24582" name="Oval 5"/>
          <p:cNvSpPr>
            <a:spLocks noChangeArrowheads="1"/>
          </p:cNvSpPr>
          <p:nvPr/>
        </p:nvSpPr>
        <p:spPr bwMode="auto">
          <a:xfrm>
            <a:off x="838200" y="4953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1</a:t>
            </a:r>
          </a:p>
        </p:txBody>
      </p:sp>
      <p:sp>
        <p:nvSpPr>
          <p:cNvPr id="24583" name="Oval 6"/>
          <p:cNvSpPr>
            <a:spLocks noChangeArrowheads="1"/>
          </p:cNvSpPr>
          <p:nvPr/>
        </p:nvSpPr>
        <p:spPr bwMode="auto">
          <a:xfrm>
            <a:off x="2971800" y="4953000"/>
            <a:ext cx="533400" cy="457200"/>
          </a:xfrm>
          <a:prstGeom prst="ellipse">
            <a:avLst/>
          </a:prstGeom>
          <a:solidFill>
            <a:srgbClr val="00E4A8"/>
          </a:solidFill>
          <a:ln w="9360">
            <a:solidFill>
              <a:srgbClr val="000000"/>
            </a:solidFill>
            <a:miter lim="800000"/>
            <a:headEnd/>
            <a:tailEnd/>
          </a:ln>
        </p:spPr>
        <p:txBody>
          <a:bodyPr wrap="none" lIns="90000" tIns="46800" rIns="90000" bIns="46800" anchor="ctr"/>
          <a:lstStyle/>
          <a:p>
            <a:pPr algn="ctr">
              <a:buFont typeface="Tahom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Tahoma" pitchFamily="34" charset="0"/>
              </a:rPr>
              <a:t>2</a:t>
            </a:r>
          </a:p>
        </p:txBody>
      </p:sp>
      <p:sp>
        <p:nvSpPr>
          <p:cNvPr id="24584" name="Line 7"/>
          <p:cNvSpPr>
            <a:spLocks noChangeShapeType="1"/>
          </p:cNvSpPr>
          <p:nvPr/>
        </p:nvSpPr>
        <p:spPr bwMode="auto">
          <a:xfrm flipV="1">
            <a:off x="1219200" y="4494213"/>
            <a:ext cx="685800" cy="460375"/>
          </a:xfrm>
          <a:prstGeom prst="line">
            <a:avLst/>
          </a:prstGeom>
          <a:noFill/>
          <a:ln w="9360">
            <a:solidFill>
              <a:srgbClr val="000000"/>
            </a:solidFill>
            <a:miter lim="800000"/>
            <a:headEnd/>
            <a:tailEnd type="triangle" w="med" len="med"/>
          </a:ln>
        </p:spPr>
        <p:txBody>
          <a:bodyPr/>
          <a:lstStyle/>
          <a:p>
            <a:endParaRPr lang="en-US"/>
          </a:p>
        </p:txBody>
      </p:sp>
      <p:sp>
        <p:nvSpPr>
          <p:cNvPr id="24585" name="Line 8"/>
          <p:cNvSpPr>
            <a:spLocks noChangeShapeType="1"/>
          </p:cNvSpPr>
          <p:nvPr/>
        </p:nvSpPr>
        <p:spPr bwMode="auto">
          <a:xfrm>
            <a:off x="2438400" y="4495800"/>
            <a:ext cx="609600" cy="533400"/>
          </a:xfrm>
          <a:prstGeom prst="line">
            <a:avLst/>
          </a:prstGeom>
          <a:noFill/>
          <a:ln w="9360">
            <a:solidFill>
              <a:srgbClr val="000000"/>
            </a:solidFill>
            <a:miter lim="800000"/>
            <a:headEnd/>
            <a:tailEnd type="triangle" w="med" len="med"/>
          </a:ln>
        </p:spPr>
        <p:txBody>
          <a:bodyPr/>
          <a:lstStyle/>
          <a:p>
            <a:endParaRPr lang="en-US"/>
          </a:p>
        </p:txBody>
      </p:sp>
      <p:sp>
        <p:nvSpPr>
          <p:cNvPr id="24586" name="Line 9"/>
          <p:cNvSpPr>
            <a:spLocks noChangeShapeType="1"/>
          </p:cNvSpPr>
          <p:nvPr/>
        </p:nvSpPr>
        <p:spPr bwMode="auto">
          <a:xfrm>
            <a:off x="1219200" y="5410200"/>
            <a:ext cx="685800" cy="457200"/>
          </a:xfrm>
          <a:prstGeom prst="line">
            <a:avLst/>
          </a:prstGeom>
          <a:noFill/>
          <a:ln w="9360">
            <a:solidFill>
              <a:srgbClr val="000000"/>
            </a:solidFill>
            <a:miter lim="800000"/>
            <a:headEnd/>
            <a:tailEnd type="triangle" w="med" len="med"/>
          </a:ln>
        </p:spPr>
        <p:txBody>
          <a:bodyPr/>
          <a:lstStyle/>
          <a:p>
            <a:endParaRPr lang="en-US"/>
          </a:p>
        </p:txBody>
      </p:sp>
      <p:sp>
        <p:nvSpPr>
          <p:cNvPr id="24587" name="Line 10"/>
          <p:cNvSpPr>
            <a:spLocks noChangeShapeType="1"/>
          </p:cNvSpPr>
          <p:nvPr/>
        </p:nvSpPr>
        <p:spPr bwMode="auto">
          <a:xfrm flipV="1">
            <a:off x="2362200" y="5332413"/>
            <a:ext cx="762000" cy="460375"/>
          </a:xfrm>
          <a:prstGeom prst="line">
            <a:avLst/>
          </a:prstGeom>
          <a:noFill/>
          <a:ln w="9360">
            <a:solidFill>
              <a:srgbClr val="000000"/>
            </a:solidFill>
            <a:miter lim="800000"/>
            <a:headEnd/>
            <a:tailEnd type="triangle" w="med" len="med"/>
          </a:ln>
        </p:spPr>
        <p:txBody>
          <a:bodyPr/>
          <a:lstStyle/>
          <a:p>
            <a:endParaRPr lang="en-US"/>
          </a:p>
        </p:txBody>
      </p:sp>
      <p:grpSp>
        <p:nvGrpSpPr>
          <p:cNvPr id="2" name="Group 11"/>
          <p:cNvGrpSpPr>
            <a:grpSpLocks/>
          </p:cNvGrpSpPr>
          <p:nvPr/>
        </p:nvGrpSpPr>
        <p:grpSpPr bwMode="auto">
          <a:xfrm>
            <a:off x="3657600" y="3886200"/>
            <a:ext cx="2589213" cy="2284413"/>
            <a:chOff x="2304" y="2448"/>
            <a:chExt cx="1631" cy="1439"/>
          </a:xfrm>
        </p:grpSpPr>
        <p:sp>
          <p:nvSpPr>
            <p:cNvPr id="24617" name="Rectangle 12"/>
            <p:cNvSpPr>
              <a:spLocks noChangeArrowheads="1"/>
            </p:cNvSpPr>
            <p:nvPr/>
          </p:nvSpPr>
          <p:spPr bwMode="auto">
            <a:xfrm>
              <a:off x="3528" y="3528"/>
              <a:ext cx="408" cy="360"/>
            </a:xfrm>
            <a:prstGeom prst="rect">
              <a:avLst/>
            </a:prstGeom>
            <a:noFill/>
            <a:ln w="9525">
              <a:noFill/>
              <a:round/>
              <a:headEnd/>
              <a:tailEnd/>
            </a:ln>
          </p:spPr>
          <p:txBody>
            <a:bodyPr wrap="none" anchor="ctr"/>
            <a:lstStyle/>
            <a:p>
              <a:endParaRPr lang="en-US"/>
            </a:p>
          </p:txBody>
        </p:sp>
        <p:sp>
          <p:nvSpPr>
            <p:cNvPr id="24618" name="Rectangle 13"/>
            <p:cNvSpPr>
              <a:spLocks noChangeArrowheads="1"/>
            </p:cNvSpPr>
            <p:nvPr/>
          </p:nvSpPr>
          <p:spPr bwMode="auto">
            <a:xfrm>
              <a:off x="3120" y="3528"/>
              <a:ext cx="408" cy="360"/>
            </a:xfrm>
            <a:prstGeom prst="rect">
              <a:avLst/>
            </a:prstGeom>
            <a:noFill/>
            <a:ln w="9525">
              <a:noFill/>
              <a:round/>
              <a:headEnd/>
              <a:tailEnd/>
            </a:ln>
          </p:spPr>
          <p:txBody>
            <a:bodyPr wrap="none" anchor="ctr"/>
            <a:lstStyle/>
            <a:p>
              <a:endParaRPr lang="en-US"/>
            </a:p>
          </p:txBody>
        </p:sp>
        <p:sp>
          <p:nvSpPr>
            <p:cNvPr id="24619" name="Rectangle 14"/>
            <p:cNvSpPr>
              <a:spLocks noChangeArrowheads="1"/>
            </p:cNvSpPr>
            <p:nvPr/>
          </p:nvSpPr>
          <p:spPr bwMode="auto">
            <a:xfrm>
              <a:off x="2712" y="352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d</a:t>
              </a:r>
            </a:p>
          </p:txBody>
        </p:sp>
        <p:sp>
          <p:nvSpPr>
            <p:cNvPr id="24620" name="Rectangle 15"/>
            <p:cNvSpPr>
              <a:spLocks noChangeArrowheads="1"/>
            </p:cNvSpPr>
            <p:nvPr/>
          </p:nvSpPr>
          <p:spPr bwMode="auto">
            <a:xfrm>
              <a:off x="2304" y="3528"/>
              <a:ext cx="408" cy="360"/>
            </a:xfrm>
            <a:prstGeom prst="rect">
              <a:avLst/>
            </a:prstGeom>
            <a:noFill/>
            <a:ln w="9525">
              <a:noFill/>
              <a:round/>
              <a:headEnd/>
              <a:tailEnd/>
            </a:ln>
          </p:spPr>
          <p:txBody>
            <a:bodyPr wrap="none" anchor="ctr"/>
            <a:lstStyle/>
            <a:p>
              <a:endParaRPr lang="en-US"/>
            </a:p>
          </p:txBody>
        </p:sp>
        <p:sp>
          <p:nvSpPr>
            <p:cNvPr id="24621" name="Rectangle 16"/>
            <p:cNvSpPr>
              <a:spLocks noChangeArrowheads="1"/>
            </p:cNvSpPr>
            <p:nvPr/>
          </p:nvSpPr>
          <p:spPr bwMode="auto">
            <a:xfrm>
              <a:off x="3528" y="3168"/>
              <a:ext cx="408" cy="360"/>
            </a:xfrm>
            <a:prstGeom prst="rect">
              <a:avLst/>
            </a:prstGeom>
            <a:noFill/>
            <a:ln w="9525">
              <a:noFill/>
              <a:round/>
              <a:headEnd/>
              <a:tailEnd/>
            </a:ln>
          </p:spPr>
          <p:txBody>
            <a:bodyPr wrap="none" anchor="ctr"/>
            <a:lstStyle/>
            <a:p>
              <a:endParaRPr lang="en-US"/>
            </a:p>
          </p:txBody>
        </p:sp>
        <p:sp>
          <p:nvSpPr>
            <p:cNvPr id="24622" name="Rectangle 17"/>
            <p:cNvSpPr>
              <a:spLocks noChangeArrowheads="1"/>
            </p:cNvSpPr>
            <p:nvPr/>
          </p:nvSpPr>
          <p:spPr bwMode="auto">
            <a:xfrm>
              <a:off x="3120" y="3168"/>
              <a:ext cx="408" cy="360"/>
            </a:xfrm>
            <a:prstGeom prst="rect">
              <a:avLst/>
            </a:prstGeom>
            <a:noFill/>
            <a:ln w="9525">
              <a:noFill/>
              <a:round/>
              <a:headEnd/>
              <a:tailEnd/>
            </a:ln>
          </p:spPr>
          <p:txBody>
            <a:bodyPr wrap="none" anchor="ctr"/>
            <a:lstStyle/>
            <a:p>
              <a:endParaRPr lang="en-US"/>
            </a:p>
          </p:txBody>
        </p:sp>
        <p:sp>
          <p:nvSpPr>
            <p:cNvPr id="24623" name="Rectangle 18"/>
            <p:cNvSpPr>
              <a:spLocks noChangeArrowheads="1"/>
            </p:cNvSpPr>
            <p:nvPr/>
          </p:nvSpPr>
          <p:spPr bwMode="auto">
            <a:xfrm>
              <a:off x="2712" y="316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b</a:t>
              </a:r>
            </a:p>
          </p:txBody>
        </p:sp>
        <p:sp>
          <p:nvSpPr>
            <p:cNvPr id="24624" name="Rectangle 19"/>
            <p:cNvSpPr>
              <a:spLocks noChangeArrowheads="1"/>
            </p:cNvSpPr>
            <p:nvPr/>
          </p:nvSpPr>
          <p:spPr bwMode="auto">
            <a:xfrm>
              <a:off x="2304" y="3168"/>
              <a:ext cx="408" cy="360"/>
            </a:xfrm>
            <a:prstGeom prst="rect">
              <a:avLst/>
            </a:prstGeom>
            <a:noFill/>
            <a:ln w="9525">
              <a:noFill/>
              <a:round/>
              <a:headEnd/>
              <a:tailEnd/>
            </a:ln>
          </p:spPr>
          <p:txBody>
            <a:bodyPr wrap="none" anchor="ctr"/>
            <a:lstStyle/>
            <a:p>
              <a:endParaRPr lang="en-US"/>
            </a:p>
          </p:txBody>
        </p:sp>
        <p:sp>
          <p:nvSpPr>
            <p:cNvPr id="24625" name="Rectangle 20"/>
            <p:cNvSpPr>
              <a:spLocks noChangeArrowheads="1"/>
            </p:cNvSpPr>
            <p:nvPr/>
          </p:nvSpPr>
          <p:spPr bwMode="auto">
            <a:xfrm>
              <a:off x="3528" y="2808"/>
              <a:ext cx="408" cy="360"/>
            </a:xfrm>
            <a:prstGeom prst="rect">
              <a:avLst/>
            </a:prstGeom>
            <a:noFill/>
            <a:ln w="9525">
              <a:noFill/>
              <a:round/>
              <a:headEnd/>
              <a:tailEnd/>
            </a:ln>
          </p:spPr>
          <p:txBody>
            <a:bodyPr wrap="none" anchor="ctr"/>
            <a:lstStyle/>
            <a:p>
              <a:endParaRPr lang="en-US"/>
            </a:p>
          </p:txBody>
        </p:sp>
        <p:sp>
          <p:nvSpPr>
            <p:cNvPr id="24626" name="Rectangle 21"/>
            <p:cNvSpPr>
              <a:spLocks noChangeArrowheads="1"/>
            </p:cNvSpPr>
            <p:nvPr/>
          </p:nvSpPr>
          <p:spPr bwMode="auto">
            <a:xfrm>
              <a:off x="3120" y="2808"/>
              <a:ext cx="408" cy="360"/>
            </a:xfrm>
            <a:prstGeom prst="rect">
              <a:avLst/>
            </a:prstGeom>
            <a:noFill/>
            <a:ln w="9525">
              <a:noFill/>
              <a:round/>
              <a:headEnd/>
              <a:tailEnd/>
            </a:ln>
          </p:spPr>
          <p:txBody>
            <a:bodyPr wrap="none" anchor="ctr"/>
            <a:lstStyle/>
            <a:p>
              <a:endParaRPr lang="en-US"/>
            </a:p>
          </p:txBody>
        </p:sp>
        <p:sp>
          <p:nvSpPr>
            <p:cNvPr id="24627" name="Rectangle 22"/>
            <p:cNvSpPr>
              <a:spLocks noChangeArrowheads="1"/>
            </p:cNvSpPr>
            <p:nvPr/>
          </p:nvSpPr>
          <p:spPr bwMode="auto">
            <a:xfrm>
              <a:off x="2712" y="2808"/>
              <a:ext cx="408" cy="360"/>
            </a:xfrm>
            <a:prstGeom prst="rect">
              <a:avLst/>
            </a:prstGeom>
            <a:noFill/>
            <a:ln w="9525">
              <a:noFill/>
              <a:round/>
              <a:headEnd/>
              <a:tailEnd/>
            </a:ln>
          </p:spPr>
          <p:txBody>
            <a:bodyPr wrap="none" anchor="ctr"/>
            <a:lstStyle/>
            <a:p>
              <a:endParaRPr lang="en-US"/>
            </a:p>
          </p:txBody>
        </p:sp>
        <p:sp>
          <p:nvSpPr>
            <p:cNvPr id="24628" name="Rectangle 23"/>
            <p:cNvSpPr>
              <a:spLocks noChangeArrowheads="1"/>
            </p:cNvSpPr>
            <p:nvPr/>
          </p:nvSpPr>
          <p:spPr bwMode="auto">
            <a:xfrm>
              <a:off x="2304" y="2808"/>
              <a:ext cx="408" cy="360"/>
            </a:xfrm>
            <a:prstGeom prst="rect">
              <a:avLst/>
            </a:prstGeom>
            <a:noFill/>
            <a:ln w="9525">
              <a:noFill/>
              <a:round/>
              <a:headEnd/>
              <a:tailEnd/>
            </a:ln>
          </p:spPr>
          <p:txBody>
            <a:bodyPr wrap="none" anchor="ctr"/>
            <a:lstStyle/>
            <a:p>
              <a:endParaRPr lang="en-US"/>
            </a:p>
          </p:txBody>
        </p:sp>
        <p:sp>
          <p:nvSpPr>
            <p:cNvPr id="24629" name="Rectangle 24"/>
            <p:cNvSpPr>
              <a:spLocks noChangeArrowheads="1"/>
            </p:cNvSpPr>
            <p:nvPr/>
          </p:nvSpPr>
          <p:spPr bwMode="auto">
            <a:xfrm>
              <a:off x="3528" y="244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c</a:t>
              </a:r>
            </a:p>
          </p:txBody>
        </p:sp>
        <p:sp>
          <p:nvSpPr>
            <p:cNvPr id="24630" name="Rectangle 25"/>
            <p:cNvSpPr>
              <a:spLocks noChangeArrowheads="1"/>
            </p:cNvSpPr>
            <p:nvPr/>
          </p:nvSpPr>
          <p:spPr bwMode="auto">
            <a:xfrm>
              <a:off x="3120" y="2448"/>
              <a:ext cx="408"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a</a:t>
              </a:r>
            </a:p>
          </p:txBody>
        </p:sp>
        <p:sp>
          <p:nvSpPr>
            <p:cNvPr id="24631" name="Rectangle 26"/>
            <p:cNvSpPr>
              <a:spLocks noChangeArrowheads="1"/>
            </p:cNvSpPr>
            <p:nvPr/>
          </p:nvSpPr>
          <p:spPr bwMode="auto">
            <a:xfrm>
              <a:off x="2712" y="2448"/>
              <a:ext cx="408" cy="360"/>
            </a:xfrm>
            <a:prstGeom prst="rect">
              <a:avLst/>
            </a:prstGeom>
            <a:noFill/>
            <a:ln w="9525">
              <a:noFill/>
              <a:round/>
              <a:headEnd/>
              <a:tailEnd/>
            </a:ln>
          </p:spPr>
          <p:txBody>
            <a:bodyPr wrap="none" anchor="ctr"/>
            <a:lstStyle/>
            <a:p>
              <a:endParaRPr lang="en-US"/>
            </a:p>
          </p:txBody>
        </p:sp>
        <p:sp>
          <p:nvSpPr>
            <p:cNvPr id="24632" name="Rectangle 27"/>
            <p:cNvSpPr>
              <a:spLocks noChangeArrowheads="1"/>
            </p:cNvSpPr>
            <p:nvPr/>
          </p:nvSpPr>
          <p:spPr bwMode="auto">
            <a:xfrm>
              <a:off x="2304" y="2448"/>
              <a:ext cx="408" cy="360"/>
            </a:xfrm>
            <a:prstGeom prst="rect">
              <a:avLst/>
            </a:prstGeom>
            <a:noFill/>
            <a:ln w="9525">
              <a:noFill/>
              <a:round/>
              <a:headEnd/>
              <a:tailEnd/>
            </a:ln>
          </p:spPr>
          <p:txBody>
            <a:bodyPr wrap="none" anchor="ctr"/>
            <a:lstStyle/>
            <a:p>
              <a:endParaRPr lang="en-US"/>
            </a:p>
          </p:txBody>
        </p:sp>
        <p:sp>
          <p:nvSpPr>
            <p:cNvPr id="24633" name="Line 28"/>
            <p:cNvSpPr>
              <a:spLocks noChangeShapeType="1"/>
            </p:cNvSpPr>
            <p:nvPr/>
          </p:nvSpPr>
          <p:spPr bwMode="auto">
            <a:xfrm>
              <a:off x="2304" y="2448"/>
              <a:ext cx="1632" cy="1"/>
            </a:xfrm>
            <a:prstGeom prst="line">
              <a:avLst/>
            </a:prstGeom>
            <a:noFill/>
            <a:ln w="28440">
              <a:solidFill>
                <a:srgbClr val="000000"/>
              </a:solidFill>
              <a:miter lim="800000"/>
              <a:headEnd/>
              <a:tailEnd/>
            </a:ln>
          </p:spPr>
          <p:txBody>
            <a:bodyPr/>
            <a:lstStyle/>
            <a:p>
              <a:endParaRPr lang="en-US"/>
            </a:p>
          </p:txBody>
        </p:sp>
        <p:sp>
          <p:nvSpPr>
            <p:cNvPr id="24634" name="Line 29"/>
            <p:cNvSpPr>
              <a:spLocks noChangeShapeType="1"/>
            </p:cNvSpPr>
            <p:nvPr/>
          </p:nvSpPr>
          <p:spPr bwMode="auto">
            <a:xfrm>
              <a:off x="2304" y="2808"/>
              <a:ext cx="1632" cy="1"/>
            </a:xfrm>
            <a:prstGeom prst="line">
              <a:avLst/>
            </a:prstGeom>
            <a:noFill/>
            <a:ln w="12600">
              <a:solidFill>
                <a:srgbClr val="000000"/>
              </a:solidFill>
              <a:miter lim="800000"/>
              <a:headEnd/>
              <a:tailEnd/>
            </a:ln>
          </p:spPr>
          <p:txBody>
            <a:bodyPr/>
            <a:lstStyle/>
            <a:p>
              <a:endParaRPr lang="en-US"/>
            </a:p>
          </p:txBody>
        </p:sp>
        <p:sp>
          <p:nvSpPr>
            <p:cNvPr id="24635" name="Line 30"/>
            <p:cNvSpPr>
              <a:spLocks noChangeShapeType="1"/>
            </p:cNvSpPr>
            <p:nvPr/>
          </p:nvSpPr>
          <p:spPr bwMode="auto">
            <a:xfrm>
              <a:off x="2304" y="3168"/>
              <a:ext cx="1632" cy="1"/>
            </a:xfrm>
            <a:prstGeom prst="line">
              <a:avLst/>
            </a:prstGeom>
            <a:noFill/>
            <a:ln w="12600">
              <a:solidFill>
                <a:srgbClr val="000000"/>
              </a:solidFill>
              <a:miter lim="800000"/>
              <a:headEnd/>
              <a:tailEnd/>
            </a:ln>
          </p:spPr>
          <p:txBody>
            <a:bodyPr/>
            <a:lstStyle/>
            <a:p>
              <a:endParaRPr lang="en-US"/>
            </a:p>
          </p:txBody>
        </p:sp>
        <p:sp>
          <p:nvSpPr>
            <p:cNvPr id="24636" name="Line 31"/>
            <p:cNvSpPr>
              <a:spLocks noChangeShapeType="1"/>
            </p:cNvSpPr>
            <p:nvPr/>
          </p:nvSpPr>
          <p:spPr bwMode="auto">
            <a:xfrm>
              <a:off x="2304" y="3528"/>
              <a:ext cx="1632" cy="1"/>
            </a:xfrm>
            <a:prstGeom prst="line">
              <a:avLst/>
            </a:prstGeom>
            <a:noFill/>
            <a:ln w="12600">
              <a:solidFill>
                <a:srgbClr val="000000"/>
              </a:solidFill>
              <a:miter lim="800000"/>
              <a:headEnd/>
              <a:tailEnd/>
            </a:ln>
          </p:spPr>
          <p:txBody>
            <a:bodyPr/>
            <a:lstStyle/>
            <a:p>
              <a:endParaRPr lang="en-US"/>
            </a:p>
          </p:txBody>
        </p:sp>
        <p:sp>
          <p:nvSpPr>
            <p:cNvPr id="24637" name="Line 32"/>
            <p:cNvSpPr>
              <a:spLocks noChangeShapeType="1"/>
            </p:cNvSpPr>
            <p:nvPr/>
          </p:nvSpPr>
          <p:spPr bwMode="auto">
            <a:xfrm>
              <a:off x="2304" y="3888"/>
              <a:ext cx="1632" cy="1"/>
            </a:xfrm>
            <a:prstGeom prst="line">
              <a:avLst/>
            </a:prstGeom>
            <a:noFill/>
            <a:ln w="28440">
              <a:solidFill>
                <a:srgbClr val="000000"/>
              </a:solidFill>
              <a:miter lim="800000"/>
              <a:headEnd/>
              <a:tailEnd/>
            </a:ln>
          </p:spPr>
          <p:txBody>
            <a:bodyPr/>
            <a:lstStyle/>
            <a:p>
              <a:endParaRPr lang="en-US"/>
            </a:p>
          </p:txBody>
        </p:sp>
        <p:sp>
          <p:nvSpPr>
            <p:cNvPr id="24638" name="Line 33"/>
            <p:cNvSpPr>
              <a:spLocks noChangeShapeType="1"/>
            </p:cNvSpPr>
            <p:nvPr/>
          </p:nvSpPr>
          <p:spPr bwMode="auto">
            <a:xfrm>
              <a:off x="2304" y="2448"/>
              <a:ext cx="1" cy="1440"/>
            </a:xfrm>
            <a:prstGeom prst="line">
              <a:avLst/>
            </a:prstGeom>
            <a:noFill/>
            <a:ln w="28440">
              <a:solidFill>
                <a:srgbClr val="000000"/>
              </a:solidFill>
              <a:miter lim="800000"/>
              <a:headEnd/>
              <a:tailEnd/>
            </a:ln>
          </p:spPr>
          <p:txBody>
            <a:bodyPr/>
            <a:lstStyle/>
            <a:p>
              <a:endParaRPr lang="en-US"/>
            </a:p>
          </p:txBody>
        </p:sp>
        <p:sp>
          <p:nvSpPr>
            <p:cNvPr id="24639" name="Line 34"/>
            <p:cNvSpPr>
              <a:spLocks noChangeShapeType="1"/>
            </p:cNvSpPr>
            <p:nvPr/>
          </p:nvSpPr>
          <p:spPr bwMode="auto">
            <a:xfrm>
              <a:off x="2712" y="2448"/>
              <a:ext cx="1" cy="1440"/>
            </a:xfrm>
            <a:prstGeom prst="line">
              <a:avLst/>
            </a:prstGeom>
            <a:noFill/>
            <a:ln w="12600">
              <a:solidFill>
                <a:srgbClr val="000000"/>
              </a:solidFill>
              <a:miter lim="800000"/>
              <a:headEnd/>
              <a:tailEnd/>
            </a:ln>
          </p:spPr>
          <p:txBody>
            <a:bodyPr/>
            <a:lstStyle/>
            <a:p>
              <a:endParaRPr lang="en-US"/>
            </a:p>
          </p:txBody>
        </p:sp>
        <p:sp>
          <p:nvSpPr>
            <p:cNvPr id="24640" name="Line 35"/>
            <p:cNvSpPr>
              <a:spLocks noChangeShapeType="1"/>
            </p:cNvSpPr>
            <p:nvPr/>
          </p:nvSpPr>
          <p:spPr bwMode="auto">
            <a:xfrm>
              <a:off x="3120" y="2448"/>
              <a:ext cx="1" cy="1440"/>
            </a:xfrm>
            <a:prstGeom prst="line">
              <a:avLst/>
            </a:prstGeom>
            <a:noFill/>
            <a:ln w="12600">
              <a:solidFill>
                <a:srgbClr val="000000"/>
              </a:solidFill>
              <a:miter lim="800000"/>
              <a:headEnd/>
              <a:tailEnd/>
            </a:ln>
          </p:spPr>
          <p:txBody>
            <a:bodyPr/>
            <a:lstStyle/>
            <a:p>
              <a:endParaRPr lang="en-US"/>
            </a:p>
          </p:txBody>
        </p:sp>
        <p:sp>
          <p:nvSpPr>
            <p:cNvPr id="24641" name="Line 36"/>
            <p:cNvSpPr>
              <a:spLocks noChangeShapeType="1"/>
            </p:cNvSpPr>
            <p:nvPr/>
          </p:nvSpPr>
          <p:spPr bwMode="auto">
            <a:xfrm>
              <a:off x="3528" y="2448"/>
              <a:ext cx="1" cy="1440"/>
            </a:xfrm>
            <a:prstGeom prst="line">
              <a:avLst/>
            </a:prstGeom>
            <a:noFill/>
            <a:ln w="12600">
              <a:solidFill>
                <a:srgbClr val="000000"/>
              </a:solidFill>
              <a:miter lim="800000"/>
              <a:headEnd/>
              <a:tailEnd/>
            </a:ln>
          </p:spPr>
          <p:txBody>
            <a:bodyPr/>
            <a:lstStyle/>
            <a:p>
              <a:endParaRPr lang="en-US"/>
            </a:p>
          </p:txBody>
        </p:sp>
        <p:sp>
          <p:nvSpPr>
            <p:cNvPr id="24642" name="Line 37"/>
            <p:cNvSpPr>
              <a:spLocks noChangeShapeType="1"/>
            </p:cNvSpPr>
            <p:nvPr/>
          </p:nvSpPr>
          <p:spPr bwMode="auto">
            <a:xfrm>
              <a:off x="3936" y="2448"/>
              <a:ext cx="1" cy="1440"/>
            </a:xfrm>
            <a:prstGeom prst="line">
              <a:avLst/>
            </a:prstGeom>
            <a:noFill/>
            <a:ln w="28440">
              <a:solidFill>
                <a:srgbClr val="000000"/>
              </a:solidFill>
              <a:miter lim="800000"/>
              <a:headEnd/>
              <a:tailEnd/>
            </a:ln>
          </p:spPr>
          <p:txBody>
            <a:bodyPr/>
            <a:lstStyle/>
            <a:p>
              <a:endParaRPr lang="en-US"/>
            </a:p>
          </p:txBody>
        </p:sp>
      </p:grpSp>
      <p:grpSp>
        <p:nvGrpSpPr>
          <p:cNvPr id="3" name="Group 38"/>
          <p:cNvGrpSpPr>
            <a:grpSpLocks/>
          </p:cNvGrpSpPr>
          <p:nvPr/>
        </p:nvGrpSpPr>
        <p:grpSpPr bwMode="auto">
          <a:xfrm>
            <a:off x="6477000" y="3886200"/>
            <a:ext cx="2436813" cy="2284413"/>
            <a:chOff x="4080" y="2448"/>
            <a:chExt cx="1535" cy="1439"/>
          </a:xfrm>
        </p:grpSpPr>
        <p:sp>
          <p:nvSpPr>
            <p:cNvPr id="24591" name="Rectangle 39"/>
            <p:cNvSpPr>
              <a:spLocks noChangeArrowheads="1"/>
            </p:cNvSpPr>
            <p:nvPr/>
          </p:nvSpPr>
          <p:spPr bwMode="auto">
            <a:xfrm>
              <a:off x="5232" y="3528"/>
              <a:ext cx="384" cy="360"/>
            </a:xfrm>
            <a:prstGeom prst="rect">
              <a:avLst/>
            </a:prstGeom>
            <a:noFill/>
            <a:ln w="9525">
              <a:noFill/>
              <a:round/>
              <a:headEnd/>
              <a:tailEnd/>
            </a:ln>
          </p:spPr>
          <p:txBody>
            <a:bodyPr wrap="none" anchor="ctr"/>
            <a:lstStyle/>
            <a:p>
              <a:endParaRPr lang="en-US"/>
            </a:p>
          </p:txBody>
        </p:sp>
        <p:sp>
          <p:nvSpPr>
            <p:cNvPr id="24592" name="Rectangle 40"/>
            <p:cNvSpPr>
              <a:spLocks noChangeArrowheads="1"/>
            </p:cNvSpPr>
            <p:nvPr/>
          </p:nvSpPr>
          <p:spPr bwMode="auto">
            <a:xfrm>
              <a:off x="4848" y="3528"/>
              <a:ext cx="384" cy="360"/>
            </a:xfrm>
            <a:prstGeom prst="rect">
              <a:avLst/>
            </a:prstGeom>
            <a:noFill/>
            <a:ln w="9525">
              <a:noFill/>
              <a:round/>
              <a:headEnd/>
              <a:tailEnd/>
            </a:ln>
          </p:spPr>
          <p:txBody>
            <a:bodyPr wrap="none" anchor="ctr"/>
            <a:lstStyle/>
            <a:p>
              <a:endParaRPr lang="en-US"/>
            </a:p>
          </p:txBody>
        </p:sp>
        <p:sp>
          <p:nvSpPr>
            <p:cNvPr id="24593" name="Rectangle 41"/>
            <p:cNvSpPr>
              <a:spLocks noChangeArrowheads="1"/>
            </p:cNvSpPr>
            <p:nvPr/>
          </p:nvSpPr>
          <p:spPr bwMode="auto">
            <a:xfrm>
              <a:off x="4464" y="352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594" name="Rectangle 42"/>
            <p:cNvSpPr>
              <a:spLocks noChangeArrowheads="1"/>
            </p:cNvSpPr>
            <p:nvPr/>
          </p:nvSpPr>
          <p:spPr bwMode="auto">
            <a:xfrm>
              <a:off x="4080" y="3528"/>
              <a:ext cx="384" cy="360"/>
            </a:xfrm>
            <a:prstGeom prst="rect">
              <a:avLst/>
            </a:prstGeom>
            <a:noFill/>
            <a:ln w="9525">
              <a:noFill/>
              <a:round/>
              <a:headEnd/>
              <a:tailEnd/>
            </a:ln>
          </p:spPr>
          <p:txBody>
            <a:bodyPr wrap="none" anchor="ctr"/>
            <a:lstStyle/>
            <a:p>
              <a:endParaRPr lang="en-US"/>
            </a:p>
          </p:txBody>
        </p:sp>
        <p:sp>
          <p:nvSpPr>
            <p:cNvPr id="24595" name="Rectangle 43"/>
            <p:cNvSpPr>
              <a:spLocks noChangeArrowheads="1"/>
            </p:cNvSpPr>
            <p:nvPr/>
          </p:nvSpPr>
          <p:spPr bwMode="auto">
            <a:xfrm>
              <a:off x="5232" y="3168"/>
              <a:ext cx="384" cy="360"/>
            </a:xfrm>
            <a:prstGeom prst="rect">
              <a:avLst/>
            </a:prstGeom>
            <a:noFill/>
            <a:ln w="9525">
              <a:noFill/>
              <a:round/>
              <a:headEnd/>
              <a:tailEnd/>
            </a:ln>
          </p:spPr>
          <p:txBody>
            <a:bodyPr wrap="none" anchor="ctr"/>
            <a:lstStyle/>
            <a:p>
              <a:endParaRPr lang="en-US"/>
            </a:p>
          </p:txBody>
        </p:sp>
        <p:sp>
          <p:nvSpPr>
            <p:cNvPr id="24596" name="Rectangle 44"/>
            <p:cNvSpPr>
              <a:spLocks noChangeArrowheads="1"/>
            </p:cNvSpPr>
            <p:nvPr/>
          </p:nvSpPr>
          <p:spPr bwMode="auto">
            <a:xfrm>
              <a:off x="4848" y="3168"/>
              <a:ext cx="384" cy="360"/>
            </a:xfrm>
            <a:prstGeom prst="rect">
              <a:avLst/>
            </a:prstGeom>
            <a:noFill/>
            <a:ln w="9525">
              <a:noFill/>
              <a:round/>
              <a:headEnd/>
              <a:tailEnd/>
            </a:ln>
          </p:spPr>
          <p:txBody>
            <a:bodyPr wrap="none" anchor="ctr"/>
            <a:lstStyle/>
            <a:p>
              <a:endParaRPr lang="en-US"/>
            </a:p>
          </p:txBody>
        </p:sp>
        <p:sp>
          <p:nvSpPr>
            <p:cNvPr id="24597" name="Rectangle 45"/>
            <p:cNvSpPr>
              <a:spLocks noChangeArrowheads="1"/>
            </p:cNvSpPr>
            <p:nvPr/>
          </p:nvSpPr>
          <p:spPr bwMode="auto">
            <a:xfrm>
              <a:off x="4464" y="316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598" name="Rectangle 46"/>
            <p:cNvSpPr>
              <a:spLocks noChangeArrowheads="1"/>
            </p:cNvSpPr>
            <p:nvPr/>
          </p:nvSpPr>
          <p:spPr bwMode="auto">
            <a:xfrm>
              <a:off x="4080" y="3168"/>
              <a:ext cx="384" cy="360"/>
            </a:xfrm>
            <a:prstGeom prst="rect">
              <a:avLst/>
            </a:prstGeom>
            <a:noFill/>
            <a:ln w="9525">
              <a:noFill/>
              <a:round/>
              <a:headEnd/>
              <a:tailEnd/>
            </a:ln>
          </p:spPr>
          <p:txBody>
            <a:bodyPr wrap="none" anchor="ctr"/>
            <a:lstStyle/>
            <a:p>
              <a:endParaRPr lang="en-US"/>
            </a:p>
          </p:txBody>
        </p:sp>
        <p:sp>
          <p:nvSpPr>
            <p:cNvPr id="24599" name="Rectangle 47"/>
            <p:cNvSpPr>
              <a:spLocks noChangeArrowheads="1"/>
            </p:cNvSpPr>
            <p:nvPr/>
          </p:nvSpPr>
          <p:spPr bwMode="auto">
            <a:xfrm>
              <a:off x="5232" y="2808"/>
              <a:ext cx="384" cy="360"/>
            </a:xfrm>
            <a:prstGeom prst="rect">
              <a:avLst/>
            </a:prstGeom>
            <a:noFill/>
            <a:ln w="9525">
              <a:noFill/>
              <a:round/>
              <a:headEnd/>
              <a:tailEnd/>
            </a:ln>
          </p:spPr>
          <p:txBody>
            <a:bodyPr wrap="none" anchor="ctr"/>
            <a:lstStyle/>
            <a:p>
              <a:endParaRPr lang="en-US"/>
            </a:p>
          </p:txBody>
        </p:sp>
        <p:sp>
          <p:nvSpPr>
            <p:cNvPr id="24600" name="Rectangle 48"/>
            <p:cNvSpPr>
              <a:spLocks noChangeArrowheads="1"/>
            </p:cNvSpPr>
            <p:nvPr/>
          </p:nvSpPr>
          <p:spPr bwMode="auto">
            <a:xfrm>
              <a:off x="4848" y="2808"/>
              <a:ext cx="384" cy="360"/>
            </a:xfrm>
            <a:prstGeom prst="rect">
              <a:avLst/>
            </a:prstGeom>
            <a:noFill/>
            <a:ln w="9525">
              <a:noFill/>
              <a:round/>
              <a:headEnd/>
              <a:tailEnd/>
            </a:ln>
          </p:spPr>
          <p:txBody>
            <a:bodyPr wrap="none" anchor="ctr"/>
            <a:lstStyle/>
            <a:p>
              <a:endParaRPr lang="en-US"/>
            </a:p>
          </p:txBody>
        </p:sp>
        <p:sp>
          <p:nvSpPr>
            <p:cNvPr id="24601" name="Rectangle 49"/>
            <p:cNvSpPr>
              <a:spLocks noChangeArrowheads="1"/>
            </p:cNvSpPr>
            <p:nvPr/>
          </p:nvSpPr>
          <p:spPr bwMode="auto">
            <a:xfrm>
              <a:off x="4464" y="2808"/>
              <a:ext cx="384" cy="360"/>
            </a:xfrm>
            <a:prstGeom prst="rect">
              <a:avLst/>
            </a:prstGeom>
            <a:noFill/>
            <a:ln w="9525">
              <a:noFill/>
              <a:round/>
              <a:headEnd/>
              <a:tailEnd/>
            </a:ln>
          </p:spPr>
          <p:txBody>
            <a:bodyPr wrap="none" anchor="ctr"/>
            <a:lstStyle/>
            <a:p>
              <a:endParaRPr lang="en-US"/>
            </a:p>
          </p:txBody>
        </p:sp>
        <p:sp>
          <p:nvSpPr>
            <p:cNvPr id="24602" name="Rectangle 50"/>
            <p:cNvSpPr>
              <a:spLocks noChangeArrowheads="1"/>
            </p:cNvSpPr>
            <p:nvPr/>
          </p:nvSpPr>
          <p:spPr bwMode="auto">
            <a:xfrm>
              <a:off x="4080" y="2808"/>
              <a:ext cx="384" cy="360"/>
            </a:xfrm>
            <a:prstGeom prst="rect">
              <a:avLst/>
            </a:prstGeom>
            <a:noFill/>
            <a:ln w="9525">
              <a:noFill/>
              <a:round/>
              <a:headEnd/>
              <a:tailEnd/>
            </a:ln>
          </p:spPr>
          <p:txBody>
            <a:bodyPr wrap="none" anchor="ctr"/>
            <a:lstStyle/>
            <a:p>
              <a:endParaRPr lang="en-US"/>
            </a:p>
          </p:txBody>
        </p:sp>
        <p:sp>
          <p:nvSpPr>
            <p:cNvPr id="24603" name="Rectangle 51"/>
            <p:cNvSpPr>
              <a:spLocks noChangeArrowheads="1"/>
            </p:cNvSpPr>
            <p:nvPr/>
          </p:nvSpPr>
          <p:spPr bwMode="auto">
            <a:xfrm>
              <a:off x="5232" y="244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604" name="Rectangle 52"/>
            <p:cNvSpPr>
              <a:spLocks noChangeArrowheads="1"/>
            </p:cNvSpPr>
            <p:nvPr/>
          </p:nvSpPr>
          <p:spPr bwMode="auto">
            <a:xfrm>
              <a:off x="4848" y="2448"/>
              <a:ext cx="384" cy="360"/>
            </a:xfrm>
            <a:prstGeom prst="rect">
              <a:avLst/>
            </a:prstGeom>
            <a:noFill/>
            <a:ln w="9525">
              <a:noFill/>
              <a:round/>
              <a:headEnd/>
              <a:tailEnd/>
            </a:ln>
          </p:spPr>
          <p:txBody>
            <a:bodyPr lIns="90000" tIns="46800" rIns="90000" bIns="46800"/>
            <a:lstStyle/>
            <a:p>
              <a:pPr algn="ctr" eaLnBrk="1" hangingPunct="1">
                <a:spcBef>
                  <a:spcPts val="700"/>
                </a:spcBef>
                <a:buClr>
                  <a:srgbClr val="3333CC"/>
                </a:buClr>
                <a:buSzPct val="60000"/>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Tahoma" pitchFamily="34" charset="0"/>
                </a:rPr>
                <a:t>1</a:t>
              </a:r>
            </a:p>
          </p:txBody>
        </p:sp>
        <p:sp>
          <p:nvSpPr>
            <p:cNvPr id="24605" name="Rectangle 53"/>
            <p:cNvSpPr>
              <a:spLocks noChangeArrowheads="1"/>
            </p:cNvSpPr>
            <p:nvPr/>
          </p:nvSpPr>
          <p:spPr bwMode="auto">
            <a:xfrm>
              <a:off x="4464" y="2448"/>
              <a:ext cx="384" cy="360"/>
            </a:xfrm>
            <a:prstGeom prst="rect">
              <a:avLst/>
            </a:prstGeom>
            <a:noFill/>
            <a:ln w="9525">
              <a:noFill/>
              <a:round/>
              <a:headEnd/>
              <a:tailEnd/>
            </a:ln>
          </p:spPr>
          <p:txBody>
            <a:bodyPr wrap="none" anchor="ctr"/>
            <a:lstStyle/>
            <a:p>
              <a:endParaRPr lang="en-US"/>
            </a:p>
          </p:txBody>
        </p:sp>
        <p:sp>
          <p:nvSpPr>
            <p:cNvPr id="24606" name="Rectangle 54"/>
            <p:cNvSpPr>
              <a:spLocks noChangeArrowheads="1"/>
            </p:cNvSpPr>
            <p:nvPr/>
          </p:nvSpPr>
          <p:spPr bwMode="auto">
            <a:xfrm>
              <a:off x="4080" y="2448"/>
              <a:ext cx="384" cy="360"/>
            </a:xfrm>
            <a:prstGeom prst="rect">
              <a:avLst/>
            </a:prstGeom>
            <a:noFill/>
            <a:ln w="9525">
              <a:noFill/>
              <a:round/>
              <a:headEnd/>
              <a:tailEnd/>
            </a:ln>
          </p:spPr>
          <p:txBody>
            <a:bodyPr wrap="none" anchor="ctr"/>
            <a:lstStyle/>
            <a:p>
              <a:endParaRPr lang="en-US"/>
            </a:p>
          </p:txBody>
        </p:sp>
        <p:sp>
          <p:nvSpPr>
            <p:cNvPr id="24607" name="Line 55"/>
            <p:cNvSpPr>
              <a:spLocks noChangeShapeType="1"/>
            </p:cNvSpPr>
            <p:nvPr/>
          </p:nvSpPr>
          <p:spPr bwMode="auto">
            <a:xfrm>
              <a:off x="4080" y="2448"/>
              <a:ext cx="1536" cy="1"/>
            </a:xfrm>
            <a:prstGeom prst="line">
              <a:avLst/>
            </a:prstGeom>
            <a:noFill/>
            <a:ln w="28440">
              <a:solidFill>
                <a:srgbClr val="000000"/>
              </a:solidFill>
              <a:miter lim="800000"/>
              <a:headEnd/>
              <a:tailEnd/>
            </a:ln>
          </p:spPr>
          <p:txBody>
            <a:bodyPr/>
            <a:lstStyle/>
            <a:p>
              <a:endParaRPr lang="en-US"/>
            </a:p>
          </p:txBody>
        </p:sp>
        <p:sp>
          <p:nvSpPr>
            <p:cNvPr id="24608" name="Line 56"/>
            <p:cNvSpPr>
              <a:spLocks noChangeShapeType="1"/>
            </p:cNvSpPr>
            <p:nvPr/>
          </p:nvSpPr>
          <p:spPr bwMode="auto">
            <a:xfrm>
              <a:off x="4080" y="2808"/>
              <a:ext cx="1536" cy="1"/>
            </a:xfrm>
            <a:prstGeom prst="line">
              <a:avLst/>
            </a:prstGeom>
            <a:noFill/>
            <a:ln w="12600">
              <a:solidFill>
                <a:srgbClr val="000000"/>
              </a:solidFill>
              <a:miter lim="800000"/>
              <a:headEnd/>
              <a:tailEnd/>
            </a:ln>
          </p:spPr>
          <p:txBody>
            <a:bodyPr/>
            <a:lstStyle/>
            <a:p>
              <a:endParaRPr lang="en-US"/>
            </a:p>
          </p:txBody>
        </p:sp>
        <p:sp>
          <p:nvSpPr>
            <p:cNvPr id="24609" name="Line 57"/>
            <p:cNvSpPr>
              <a:spLocks noChangeShapeType="1"/>
            </p:cNvSpPr>
            <p:nvPr/>
          </p:nvSpPr>
          <p:spPr bwMode="auto">
            <a:xfrm>
              <a:off x="4080" y="3168"/>
              <a:ext cx="1536" cy="1"/>
            </a:xfrm>
            <a:prstGeom prst="line">
              <a:avLst/>
            </a:prstGeom>
            <a:noFill/>
            <a:ln w="12600">
              <a:solidFill>
                <a:srgbClr val="000000"/>
              </a:solidFill>
              <a:miter lim="800000"/>
              <a:headEnd/>
              <a:tailEnd/>
            </a:ln>
          </p:spPr>
          <p:txBody>
            <a:bodyPr/>
            <a:lstStyle/>
            <a:p>
              <a:endParaRPr lang="en-US"/>
            </a:p>
          </p:txBody>
        </p:sp>
        <p:sp>
          <p:nvSpPr>
            <p:cNvPr id="24610" name="Line 58"/>
            <p:cNvSpPr>
              <a:spLocks noChangeShapeType="1"/>
            </p:cNvSpPr>
            <p:nvPr/>
          </p:nvSpPr>
          <p:spPr bwMode="auto">
            <a:xfrm>
              <a:off x="4080" y="3528"/>
              <a:ext cx="1536" cy="1"/>
            </a:xfrm>
            <a:prstGeom prst="line">
              <a:avLst/>
            </a:prstGeom>
            <a:noFill/>
            <a:ln w="12600">
              <a:solidFill>
                <a:srgbClr val="000000"/>
              </a:solidFill>
              <a:miter lim="800000"/>
              <a:headEnd/>
              <a:tailEnd/>
            </a:ln>
          </p:spPr>
          <p:txBody>
            <a:bodyPr/>
            <a:lstStyle/>
            <a:p>
              <a:endParaRPr lang="en-US"/>
            </a:p>
          </p:txBody>
        </p:sp>
        <p:sp>
          <p:nvSpPr>
            <p:cNvPr id="24611" name="Line 59"/>
            <p:cNvSpPr>
              <a:spLocks noChangeShapeType="1"/>
            </p:cNvSpPr>
            <p:nvPr/>
          </p:nvSpPr>
          <p:spPr bwMode="auto">
            <a:xfrm>
              <a:off x="4080" y="3888"/>
              <a:ext cx="1536" cy="1"/>
            </a:xfrm>
            <a:prstGeom prst="line">
              <a:avLst/>
            </a:prstGeom>
            <a:noFill/>
            <a:ln w="28440">
              <a:solidFill>
                <a:srgbClr val="000000"/>
              </a:solidFill>
              <a:miter lim="800000"/>
              <a:headEnd/>
              <a:tailEnd/>
            </a:ln>
          </p:spPr>
          <p:txBody>
            <a:bodyPr/>
            <a:lstStyle/>
            <a:p>
              <a:endParaRPr lang="en-US"/>
            </a:p>
          </p:txBody>
        </p:sp>
        <p:sp>
          <p:nvSpPr>
            <p:cNvPr id="24612" name="Line 60"/>
            <p:cNvSpPr>
              <a:spLocks noChangeShapeType="1"/>
            </p:cNvSpPr>
            <p:nvPr/>
          </p:nvSpPr>
          <p:spPr bwMode="auto">
            <a:xfrm>
              <a:off x="4080" y="2448"/>
              <a:ext cx="1" cy="1440"/>
            </a:xfrm>
            <a:prstGeom prst="line">
              <a:avLst/>
            </a:prstGeom>
            <a:noFill/>
            <a:ln w="28440">
              <a:solidFill>
                <a:srgbClr val="000000"/>
              </a:solidFill>
              <a:miter lim="800000"/>
              <a:headEnd/>
              <a:tailEnd/>
            </a:ln>
          </p:spPr>
          <p:txBody>
            <a:bodyPr/>
            <a:lstStyle/>
            <a:p>
              <a:endParaRPr lang="en-US"/>
            </a:p>
          </p:txBody>
        </p:sp>
        <p:sp>
          <p:nvSpPr>
            <p:cNvPr id="24613" name="Line 61"/>
            <p:cNvSpPr>
              <a:spLocks noChangeShapeType="1"/>
            </p:cNvSpPr>
            <p:nvPr/>
          </p:nvSpPr>
          <p:spPr bwMode="auto">
            <a:xfrm>
              <a:off x="4464" y="2448"/>
              <a:ext cx="1" cy="1440"/>
            </a:xfrm>
            <a:prstGeom prst="line">
              <a:avLst/>
            </a:prstGeom>
            <a:noFill/>
            <a:ln w="12600">
              <a:solidFill>
                <a:srgbClr val="000000"/>
              </a:solidFill>
              <a:miter lim="800000"/>
              <a:headEnd/>
              <a:tailEnd/>
            </a:ln>
          </p:spPr>
          <p:txBody>
            <a:bodyPr/>
            <a:lstStyle/>
            <a:p>
              <a:endParaRPr lang="en-US"/>
            </a:p>
          </p:txBody>
        </p:sp>
        <p:sp>
          <p:nvSpPr>
            <p:cNvPr id="24614" name="Line 62"/>
            <p:cNvSpPr>
              <a:spLocks noChangeShapeType="1"/>
            </p:cNvSpPr>
            <p:nvPr/>
          </p:nvSpPr>
          <p:spPr bwMode="auto">
            <a:xfrm>
              <a:off x="4848" y="2448"/>
              <a:ext cx="1" cy="1440"/>
            </a:xfrm>
            <a:prstGeom prst="line">
              <a:avLst/>
            </a:prstGeom>
            <a:noFill/>
            <a:ln w="12600">
              <a:solidFill>
                <a:srgbClr val="000000"/>
              </a:solidFill>
              <a:miter lim="800000"/>
              <a:headEnd/>
              <a:tailEnd/>
            </a:ln>
          </p:spPr>
          <p:txBody>
            <a:bodyPr/>
            <a:lstStyle/>
            <a:p>
              <a:endParaRPr lang="en-US"/>
            </a:p>
          </p:txBody>
        </p:sp>
        <p:sp>
          <p:nvSpPr>
            <p:cNvPr id="24615" name="Line 63"/>
            <p:cNvSpPr>
              <a:spLocks noChangeShapeType="1"/>
            </p:cNvSpPr>
            <p:nvPr/>
          </p:nvSpPr>
          <p:spPr bwMode="auto">
            <a:xfrm>
              <a:off x="5232" y="2448"/>
              <a:ext cx="1" cy="1440"/>
            </a:xfrm>
            <a:prstGeom prst="line">
              <a:avLst/>
            </a:prstGeom>
            <a:noFill/>
            <a:ln w="12600">
              <a:solidFill>
                <a:srgbClr val="000000"/>
              </a:solidFill>
              <a:miter lim="800000"/>
              <a:headEnd/>
              <a:tailEnd/>
            </a:ln>
          </p:spPr>
          <p:txBody>
            <a:bodyPr/>
            <a:lstStyle/>
            <a:p>
              <a:endParaRPr lang="en-US"/>
            </a:p>
          </p:txBody>
        </p:sp>
        <p:sp>
          <p:nvSpPr>
            <p:cNvPr id="24616" name="Line 64"/>
            <p:cNvSpPr>
              <a:spLocks noChangeShapeType="1"/>
            </p:cNvSpPr>
            <p:nvPr/>
          </p:nvSpPr>
          <p:spPr bwMode="auto">
            <a:xfrm>
              <a:off x="5616" y="2448"/>
              <a:ext cx="1" cy="1440"/>
            </a:xfrm>
            <a:prstGeom prst="line">
              <a:avLst/>
            </a:prstGeom>
            <a:noFill/>
            <a:ln w="28440">
              <a:solidFill>
                <a:srgbClr val="000000"/>
              </a:solidFill>
              <a:miter lim="800000"/>
              <a:headEnd/>
              <a:tailEnd/>
            </a:ln>
          </p:spPr>
          <p:txBody>
            <a:bodyPr/>
            <a:lstStyle/>
            <a:p>
              <a:endParaRPr lang="en-US"/>
            </a:p>
          </p:txBody>
        </p:sp>
      </p:grpSp>
      <p:sp>
        <p:nvSpPr>
          <p:cNvPr id="24590" name="WordArt 65"/>
          <p:cNvSpPr>
            <a:spLocks noChangeArrowheads="1" noChangeShapeType="1" noTextEdit="1"/>
          </p:cNvSpPr>
          <p:nvPr/>
        </p:nvSpPr>
        <p:spPr bwMode="auto">
          <a:xfrm>
            <a:off x="6324600" y="3505200"/>
            <a:ext cx="2786063" cy="3048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1">
                  <a:gsLst>
                    <a:gs pos="0">
                      <a:srgbClr val="FF9933"/>
                    </a:gs>
                    <a:gs pos="100000">
                      <a:srgbClr val="FFFF00"/>
                    </a:gs>
                  </a:gsLst>
                  <a:path path="rect">
                    <a:fillToRect l="100000" t="100000"/>
                  </a:path>
                </a:gradFill>
                <a:effectLst>
                  <a:outerShdw dist="17819" dir="2700000" algn="ctr" rotWithShape="0">
                    <a:srgbClr val="C0C0C0">
                      <a:alpha val="80011"/>
                    </a:srgbClr>
                  </a:outerShdw>
                </a:effectLst>
                <a:latin typeface="Impact"/>
              </a:rPr>
              <a:t>connection matrix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2671</Words>
  <Application>Microsoft Office PowerPoint</Application>
  <PresentationFormat>On-screen Show (4:3)</PresentationFormat>
  <Paragraphs>265</Paragraphs>
  <Slides>52</Slides>
  <Notes>24</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UNIT - VI</vt:lpstr>
      <vt:lpstr>Problem with Pictorial Graphs</vt:lpstr>
      <vt:lpstr>The Basic Algorithms</vt:lpstr>
      <vt:lpstr>THE MATRIX OF A GRAPH</vt:lpstr>
      <vt:lpstr>Slide 5</vt:lpstr>
      <vt:lpstr>Some Graphs and their Matrices</vt:lpstr>
      <vt:lpstr>Slide 7</vt:lpstr>
      <vt:lpstr>A simple weight</vt:lpstr>
      <vt:lpstr>Connection Matrix</vt:lpstr>
      <vt:lpstr>Connection Matrix-continued.,</vt:lpstr>
      <vt:lpstr>Cyclomatic Complexity</vt:lpstr>
      <vt:lpstr>Relations </vt:lpstr>
      <vt:lpstr>Properties of Relations</vt:lpstr>
      <vt:lpstr>Transitive Relations</vt:lpstr>
      <vt:lpstr>Reflexive Relations</vt:lpstr>
      <vt:lpstr>Symmetric Relations</vt:lpstr>
      <vt:lpstr>Antisymmetric Relations</vt:lpstr>
      <vt:lpstr>Equivalence Relations</vt:lpstr>
      <vt:lpstr>Partial Ordering Relations</vt:lpstr>
      <vt:lpstr>The Powers of a Matrix</vt:lpstr>
      <vt:lpstr>MATRIX POWERS AND PRODUCTS</vt:lpstr>
      <vt:lpstr>PARTITIONING ALGORITHM</vt:lpstr>
      <vt:lpstr>NODE REDUCTION ALGORITHM (GENERAL)‏</vt:lpstr>
      <vt:lpstr>NODE REDUCTION ALGORITHM (GENERAL)‏</vt:lpstr>
      <vt:lpstr>Example:</vt:lpstr>
      <vt:lpstr>Slide 26</vt:lpstr>
      <vt:lpstr>Slide 27</vt:lpstr>
      <vt:lpstr>Slide 28</vt:lpstr>
      <vt:lpstr>Slide 29</vt:lpstr>
      <vt:lpstr>Slide 30</vt:lpstr>
      <vt:lpstr>Slide 31</vt:lpstr>
      <vt:lpstr>Software testing tools </vt:lpstr>
      <vt:lpstr>When to Consider Test Automation</vt:lpstr>
      <vt:lpstr>Slide 34</vt:lpstr>
      <vt:lpstr>A regression testing tool might be needed under the following circumstances: </vt:lpstr>
      <vt:lpstr>Testing tools have the following benefits: </vt:lpstr>
      <vt:lpstr>Slide 37</vt:lpstr>
      <vt:lpstr>When You Should NOT Consider Test Automation </vt:lpstr>
      <vt:lpstr>Slide 39</vt:lpstr>
      <vt:lpstr>Slide 40</vt:lpstr>
      <vt:lpstr>Slide 41</vt:lpstr>
      <vt:lpstr>Slide 42</vt:lpstr>
      <vt:lpstr>Slide 43</vt:lpstr>
      <vt:lpstr>Slide 44</vt:lpstr>
      <vt:lpstr>Load Runner</vt:lpstr>
      <vt:lpstr>WinRunner</vt:lpstr>
      <vt:lpstr>WinRunner Testing Process</vt:lpstr>
      <vt:lpstr>Slide 48</vt:lpstr>
      <vt:lpstr>Slide 49</vt:lpstr>
      <vt:lpstr>Slide 50</vt:lpstr>
      <vt:lpstr>What is contained in the GUI map </vt:lpstr>
      <vt:lpstr>How does WinRunner evaluates test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VI</dc:title>
  <dc:creator>B. Vasundhara Devi</dc:creator>
  <cp:lastModifiedBy>B. Vasundhara Devi</cp:lastModifiedBy>
  <cp:revision>1</cp:revision>
  <dcterms:created xsi:type="dcterms:W3CDTF">2015-08-24T08:01:22Z</dcterms:created>
  <dcterms:modified xsi:type="dcterms:W3CDTF">2015-08-24T08:01:43Z</dcterms:modified>
</cp:coreProperties>
</file>