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480BA-4015-41C9-B0C6-9E7A8E7C4908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7C283-1AA3-4384-9483-0176009AE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25A800-1697-454D-9E5D-7EEF3A52A2D0}" type="slidenum">
              <a:rPr lang="en-US"/>
              <a:pPr/>
              <a:t>23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Products</a:t>
            </a:r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5F3B-B983-4CF7-BF5C-BAD0BD570BD1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DB5C1-CF0E-401E-8942-5738ED4C0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5F3B-B983-4CF7-BF5C-BAD0BD570BD1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DB5C1-CF0E-401E-8942-5738ED4C0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5F3B-B983-4CF7-BF5C-BAD0BD570BD1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DB5C1-CF0E-401E-8942-5738ED4C0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F82A57D-CAA7-4576-89E8-6674F5B3FC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5F3B-B983-4CF7-BF5C-BAD0BD570BD1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DB5C1-CF0E-401E-8942-5738ED4C0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5F3B-B983-4CF7-BF5C-BAD0BD570BD1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DB5C1-CF0E-401E-8942-5738ED4C0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5F3B-B983-4CF7-BF5C-BAD0BD570BD1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DB5C1-CF0E-401E-8942-5738ED4C0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5F3B-B983-4CF7-BF5C-BAD0BD570BD1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DB5C1-CF0E-401E-8942-5738ED4C0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5F3B-B983-4CF7-BF5C-BAD0BD570BD1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DB5C1-CF0E-401E-8942-5738ED4C0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5F3B-B983-4CF7-BF5C-BAD0BD570BD1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DB5C1-CF0E-401E-8942-5738ED4C0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5F3B-B983-4CF7-BF5C-BAD0BD570BD1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DB5C1-CF0E-401E-8942-5738ED4C0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5F3B-B983-4CF7-BF5C-BAD0BD570BD1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DB5C1-CF0E-401E-8942-5738ED4C0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55F3B-B983-4CF7-BF5C-BAD0BD570BD1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DB5C1-CF0E-401E-8942-5738ED4C0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7367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Software Testing Methodology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838200"/>
            <a:ext cx="6400800" cy="609600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UNIT - IV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1000"/>
            <a:ext cx="7315200" cy="5257800"/>
          </a:xfrm>
        </p:spPr>
        <p:txBody>
          <a:bodyPr/>
          <a:lstStyle/>
          <a:p>
            <a:pPr algn="l"/>
            <a:r>
              <a:rPr lang="en-US" u="sng">
                <a:solidFill>
                  <a:schemeClr val="tx2"/>
                </a:solidFill>
              </a:rPr>
              <a:t>Code Inspection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57200" y="1219200"/>
            <a:ext cx="77724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Performed by 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2800" dirty="0">
                <a:solidFill>
                  <a:schemeClr val="tx1"/>
                </a:solidFill>
              </a:rPr>
              <a:t> Developers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Explanation   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2800" dirty="0">
                <a:solidFill>
                  <a:schemeClr val="tx1"/>
                </a:solidFill>
              </a:rPr>
              <a:t> A </a:t>
            </a:r>
            <a:r>
              <a:rPr lang="en-US" sz="2800" u="sng" dirty="0">
                <a:solidFill>
                  <a:schemeClr val="tx1"/>
                </a:solidFill>
              </a:rPr>
              <a:t>formal analysis of the program source code</a:t>
            </a:r>
            <a:r>
              <a:rPr lang="en-US" sz="2800" dirty="0">
                <a:solidFill>
                  <a:schemeClr val="tx1"/>
                </a:solidFill>
              </a:rPr>
              <a:t> to find defects as defined by meeting computer system d3esign specifications. Usually performed by a team composed of developers and subject matter experts.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Deliverable 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2800" dirty="0">
                <a:solidFill>
                  <a:schemeClr val="tx1"/>
                </a:solidFill>
              </a:rPr>
              <a:t> Computer software ready for testing by the developer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382000" cy="4530725"/>
          </a:xfrm>
        </p:spPr>
        <p:txBody>
          <a:bodyPr/>
          <a:lstStyle/>
          <a:p>
            <a:pPr>
              <a:lnSpc>
                <a:spcPct val="150000"/>
              </a:lnSpc>
              <a:buFont typeface="Arial" charset="0"/>
              <a:buNone/>
            </a:pPr>
            <a:r>
              <a:rPr lang="en-US" sz="3600" dirty="0"/>
              <a:t>  </a:t>
            </a:r>
            <a:r>
              <a:rPr lang="en-US" sz="3600" u="sng" dirty="0">
                <a:solidFill>
                  <a:schemeClr val="tx2"/>
                </a:solidFill>
              </a:rPr>
              <a:t>Validation</a:t>
            </a:r>
            <a:r>
              <a:rPr lang="en-US" sz="3600" dirty="0">
                <a:solidFill>
                  <a:schemeClr val="tx2"/>
                </a:solidFill>
              </a:rPr>
              <a:t>:-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dirty="0"/>
              <a:t>Validation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physically ensures that the system operates according to the plan by executing the system functions through a series of tests that can be observed and evaluated.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/>
              <a:t>Computer System Validation example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 dirty="0">
                <a:solidFill>
                  <a:schemeClr val="tx2"/>
                </a:solidFill>
              </a:rPr>
              <a:t>Unit testing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533400" y="2057400"/>
            <a:ext cx="807720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Performed by 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2800" dirty="0">
                <a:solidFill>
                  <a:schemeClr val="tx1"/>
                </a:solidFill>
              </a:rPr>
              <a:t> Developers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Explanation  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2800" dirty="0">
                <a:solidFill>
                  <a:schemeClr val="tx1"/>
                </a:solidFill>
              </a:rPr>
              <a:t> The testing of a single  program , module ,or unit of code. Usually performed by the developer of the unit. Validates that the S/W performs as designed.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Deliverable 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2800" dirty="0">
                <a:solidFill>
                  <a:schemeClr val="tx1"/>
                </a:solidFill>
              </a:rPr>
              <a:t> S/W unit ready for testing with other system component, such as other S/W units, hardware, documentation, or users</a:t>
            </a:r>
          </a:p>
          <a:p>
            <a:pPr eaLnBrk="1" hangingPunct="1">
              <a:spcBef>
                <a:spcPct val="50000"/>
              </a:spcBef>
            </a:pPr>
            <a:endParaRPr lang="en-US" sz="28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04800"/>
            <a:ext cx="7764463" cy="5783263"/>
          </a:xfrm>
        </p:spPr>
        <p:txBody>
          <a:bodyPr/>
          <a:lstStyle/>
          <a:p>
            <a:pPr>
              <a:buNone/>
            </a:pPr>
            <a:r>
              <a:rPr lang="en-US" u="sng" dirty="0" smtClean="0">
                <a:solidFill>
                  <a:schemeClr val="tx1"/>
                </a:solidFill>
              </a:rPr>
              <a:t>Integrated Testing</a:t>
            </a:r>
          </a:p>
          <a:p>
            <a:pPr marL="341313" indent="-341313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/>
              <a:t>Performed by </a:t>
            </a:r>
            <a:r>
              <a:rPr lang="en-US" sz="2800" dirty="0" smtClean="0">
                <a:latin typeface="Wingdings" pitchFamily="2" charset="2"/>
              </a:rPr>
              <a:t></a:t>
            </a:r>
            <a:r>
              <a:rPr lang="en-US" sz="2800" dirty="0" smtClean="0"/>
              <a:t> Developers</a:t>
            </a:r>
          </a:p>
          <a:p>
            <a:pPr marL="341313" indent="-341313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/>
              <a:t>Explanation </a:t>
            </a:r>
            <a:r>
              <a:rPr lang="en-US" sz="2800" dirty="0" smtClean="0">
                <a:latin typeface="Wingdings" pitchFamily="2" charset="2"/>
              </a:rPr>
              <a:t></a:t>
            </a:r>
            <a:r>
              <a:rPr lang="en-US" sz="2800" dirty="0" smtClean="0"/>
              <a:t> The testing of related programs, modules ,or units of code. Validates that multiple parts of the system interact according to the system design.</a:t>
            </a:r>
          </a:p>
          <a:p>
            <a:pPr marL="341313" indent="-341313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/>
              <a:t>Deliverable </a:t>
            </a:r>
            <a:r>
              <a:rPr lang="en-US" sz="2800" dirty="0" smtClean="0">
                <a:latin typeface="Wingdings" pitchFamily="2" charset="2"/>
              </a:rPr>
              <a:t></a:t>
            </a:r>
            <a:r>
              <a:rPr lang="en-US" sz="2800" dirty="0" smtClean="0"/>
              <a:t> Portions of the system ready for testing with other portions of the system</a:t>
            </a:r>
          </a:p>
          <a:p>
            <a:pPr>
              <a:buNone/>
            </a:pPr>
            <a:endParaRPr lang="en-US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213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>
                <a:solidFill>
                  <a:schemeClr val="tx2"/>
                </a:solidFill>
              </a:rPr>
              <a:t>System Testing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457200" y="1295400"/>
            <a:ext cx="74676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Performed by 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2800" dirty="0">
                <a:solidFill>
                  <a:schemeClr val="tx1"/>
                </a:solidFill>
              </a:rPr>
              <a:t>Developers, users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Explanation  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2800" dirty="0">
                <a:solidFill>
                  <a:schemeClr val="tx1"/>
                </a:solidFill>
              </a:rPr>
              <a:t> The testing of an entire computer system. This kind of testing can include functional and structural testing, such as stress testing.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It Validates the system requirements.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Deliverable 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2800" dirty="0">
                <a:solidFill>
                  <a:schemeClr val="tx1"/>
                </a:solidFill>
              </a:rPr>
              <a:t> A tested computer system , based on what was specified to be developed or </a:t>
            </a:r>
            <a:r>
              <a:rPr lang="en-US" sz="2800" dirty="0" smtClean="0">
                <a:solidFill>
                  <a:schemeClr val="tx1"/>
                </a:solidFill>
              </a:rPr>
              <a:t>purchased 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73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>
                <a:solidFill>
                  <a:schemeClr val="tx2"/>
                </a:solidFill>
              </a:rPr>
              <a:t>User acceptance testing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33400" y="1219200"/>
            <a:ext cx="7391400" cy="39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Performed by 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2800" dirty="0">
                <a:solidFill>
                  <a:schemeClr val="tx1"/>
                </a:solidFill>
              </a:rPr>
              <a:t>Users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Explanation 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2800" dirty="0">
                <a:solidFill>
                  <a:schemeClr val="tx1"/>
                </a:solidFill>
              </a:rPr>
              <a:t> The testing of a computer system or parts of a computer system to make sure it will work in the system regardless of what the system requirements indicated.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Deliverable 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2800" dirty="0">
                <a:solidFill>
                  <a:schemeClr val="tx1"/>
                </a:solidFill>
              </a:rPr>
              <a:t> A tested computer system, based on user needs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1"/>
            <a:ext cx="7764463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Functional and Structural Testing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64463" cy="4876800"/>
          </a:xfrm>
        </p:spPr>
        <p:txBody>
          <a:bodyPr/>
          <a:lstStyle/>
          <a:p>
            <a:pPr marL="685800" lvl="1" indent="-228600">
              <a:buClr>
                <a:srgbClr val="FF00FF"/>
              </a:buClr>
              <a:buSzPct val="45000"/>
              <a:tabLst>
                <a:tab pos="685800" algn="l"/>
              </a:tabLst>
              <a:defRPr/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Functional Testing:</a:t>
            </a:r>
          </a:p>
          <a:p>
            <a:pPr marL="685800" lvl="1" indent="-228600">
              <a:buClr>
                <a:srgbClr val="FF00FF"/>
              </a:buClr>
              <a:buSzPct val="45000"/>
              <a:buFont typeface="Arial" pitchFamily="34" charset="0"/>
              <a:buChar char="•"/>
              <a:tabLst>
                <a:tab pos="685800" algn="l"/>
              </a:tabLst>
              <a:defRPr/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 Treats a program as a black box. Outputs are verified for conformance to specifications from user’s point of view.</a:t>
            </a:r>
          </a:p>
          <a:p>
            <a:pPr marL="685800" lvl="1" indent="-228600">
              <a:buClr>
                <a:srgbClr val="FF00FF"/>
              </a:buClr>
              <a:buSzPct val="45000"/>
              <a:buFont typeface="Wingdings" pitchFamily="2" charset="2"/>
              <a:buChar char="­"/>
              <a:tabLst>
                <a:tab pos="685800" algn="l"/>
              </a:tabLst>
              <a:defRPr/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It never bother about program’s implementation details</a:t>
            </a:r>
          </a:p>
          <a:p>
            <a:pPr marL="685800" lvl="1" indent="-228600">
              <a:buClr>
                <a:srgbClr val="FF00FF"/>
              </a:buClr>
              <a:buSzPct val="45000"/>
              <a:buFont typeface="Wingdings" pitchFamily="2" charset="2"/>
              <a:buChar char="­"/>
              <a:tabLst>
                <a:tab pos="685800" algn="l"/>
              </a:tabLst>
              <a:defRPr/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FT takes user’s point of view</a:t>
            </a:r>
          </a:p>
          <a:p>
            <a:pPr marL="685800" lvl="1" indent="-228600">
              <a:buClr>
                <a:srgbClr val="FF00FF"/>
              </a:buClr>
              <a:buSzPct val="45000"/>
              <a:buFont typeface="Wingdings" pitchFamily="2" charset="2"/>
              <a:buChar char="­"/>
              <a:tabLst>
                <a:tab pos="685800" algn="l"/>
              </a:tabLst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Functional testing is some times called as black box testing, no need to know about the coding of the program. </a:t>
            </a:r>
          </a:p>
          <a:p>
            <a:pPr marL="685800" lvl="1" indent="-228600">
              <a:buClr>
                <a:srgbClr val="FF00FF"/>
              </a:buClr>
              <a:buSzPct val="45000"/>
              <a:buFont typeface="Wingdings" pitchFamily="2" charset="2"/>
              <a:buChar char="­"/>
              <a:tabLst>
                <a:tab pos="685800" algn="l"/>
              </a:tabLst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Functional Testing usually describes 'what' the system does.</a:t>
            </a:r>
          </a:p>
          <a:p>
            <a:pPr marL="685800" lvl="1" indent="-228600">
              <a:buClr>
                <a:srgbClr val="FF00FF"/>
              </a:buClr>
              <a:buSzPct val="45000"/>
              <a:buFont typeface="Wingdings" pitchFamily="2" charset="2"/>
              <a:buChar char="­"/>
              <a:tabLst>
                <a:tab pos="685800" algn="l"/>
              </a:tabLst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Functions are tested by feeding them input and examining the output</a:t>
            </a:r>
          </a:p>
          <a:p>
            <a:pPr lvl="1">
              <a:defRPr/>
            </a:pPr>
            <a:r>
              <a:rPr lang="en-US" dirty="0" smtClean="0">
                <a:solidFill>
                  <a:srgbClr val="FF0000"/>
                </a:solidFill>
              </a:rPr>
              <a:t>Some examples in this category include: </a:t>
            </a:r>
          </a:p>
          <a:p>
            <a:pPr lvl="1">
              <a:defRPr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Decision tables, equivalence partitioning, range testing, boundary value testing, database integrity testing, cause effect graphing, orthogonal array testing, array and table testing, exception testing, limit testing, and random testing.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1"/>
            <a:ext cx="7764463" cy="1143000"/>
          </a:xfrm>
        </p:spPr>
        <p:txBody>
          <a:bodyPr/>
          <a:lstStyle/>
          <a:p>
            <a:r>
              <a:rPr lang="en-US" sz="3200" dirty="0" smtClean="0"/>
              <a:t>Functional Testing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64463" cy="4868863"/>
          </a:xfrm>
        </p:spPr>
        <p:txBody>
          <a:bodyPr/>
          <a:lstStyle/>
          <a:p>
            <a:pPr marL="685800" lvl="1" indent="-228600">
              <a:buClr>
                <a:srgbClr val="FF00FF"/>
              </a:buClr>
              <a:buSzPct val="45000"/>
              <a:tabLst>
                <a:tab pos="685800" algn="l"/>
              </a:tabLst>
              <a:defRPr/>
            </a:pPr>
            <a:r>
              <a:rPr lang="en-US" dirty="0" smtClean="0">
                <a:solidFill>
                  <a:srgbClr val="FF0000"/>
                </a:solidFill>
              </a:rPr>
              <a:t>Functional testing typically involves five steps:</a:t>
            </a:r>
          </a:p>
          <a:p>
            <a:pPr lvl="2">
              <a:buFont typeface="Wingdings" pitchFamily="2" charset="2"/>
              <a:buChar char="§"/>
              <a:tabLst>
                <a:tab pos="685800" algn="l"/>
              </a:tabLst>
              <a:defRPr/>
            </a:pPr>
            <a:r>
              <a:rPr lang="en-US" sz="2000" dirty="0" smtClean="0"/>
              <a:t>The identification of functions that the software is expected to perform</a:t>
            </a:r>
          </a:p>
          <a:p>
            <a:pPr lvl="2">
              <a:buFont typeface="Wingdings" pitchFamily="2" charset="2"/>
              <a:buChar char="§"/>
              <a:tabLst>
                <a:tab pos="685800" algn="l"/>
              </a:tabLst>
              <a:defRPr/>
            </a:pPr>
            <a:r>
              <a:rPr lang="en-US" sz="2000" dirty="0" smtClean="0"/>
              <a:t>The creation of input data based on the function's specifications</a:t>
            </a:r>
          </a:p>
          <a:p>
            <a:pPr lvl="2">
              <a:buFont typeface="Wingdings" pitchFamily="2" charset="2"/>
              <a:buChar char="§"/>
              <a:tabLst>
                <a:tab pos="685800" algn="l"/>
              </a:tabLst>
              <a:defRPr/>
            </a:pPr>
            <a:r>
              <a:rPr lang="en-US" sz="2000" dirty="0" smtClean="0"/>
              <a:t>The determination of output based on the function's specifications</a:t>
            </a:r>
          </a:p>
          <a:p>
            <a:pPr lvl="2">
              <a:buFont typeface="Wingdings" pitchFamily="2" charset="2"/>
              <a:buChar char="§"/>
              <a:tabLst>
                <a:tab pos="685800" algn="l"/>
              </a:tabLst>
              <a:defRPr/>
            </a:pPr>
            <a:r>
              <a:rPr lang="en-US" sz="2000" dirty="0" smtClean="0"/>
              <a:t>The execution of the test case</a:t>
            </a:r>
          </a:p>
          <a:p>
            <a:pPr lvl="2">
              <a:buFont typeface="Wingdings" pitchFamily="2" charset="2"/>
              <a:buChar char="§"/>
              <a:tabLst>
                <a:tab pos="685800" algn="l"/>
              </a:tabLst>
              <a:defRPr/>
            </a:pPr>
            <a:r>
              <a:rPr lang="en-US" sz="2000" dirty="0" smtClean="0"/>
              <a:t>The comparison of actual and expected outputs</a:t>
            </a:r>
          </a:p>
          <a:p>
            <a:pPr marL="685800" lvl="1" indent="-228600">
              <a:buClr>
                <a:srgbClr val="FF00FF"/>
              </a:buClr>
              <a:buSzPct val="45000"/>
              <a:buFont typeface="Courier New" pitchFamily="49" charset="0"/>
              <a:buChar char="o"/>
              <a:tabLst>
                <a:tab pos="685800" algn="l"/>
              </a:tabLst>
              <a:defRPr/>
            </a:pPr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</a:rPr>
              <a:t>Advantages of Functional Testing:</a:t>
            </a:r>
          </a:p>
          <a:p>
            <a:pPr marL="960437" lvl="2">
              <a:buClr>
                <a:srgbClr val="FF00FF"/>
              </a:buClr>
              <a:buSzPct val="45000"/>
              <a:buFont typeface="Wingdings" pitchFamily="2" charset="2"/>
              <a:buChar char="Ø"/>
              <a:tabLst>
                <a:tab pos="685800" algn="l"/>
              </a:tabLst>
              <a:defRPr/>
            </a:pPr>
            <a:r>
              <a:rPr lang="en-US" sz="1400" dirty="0" smtClean="0">
                <a:latin typeface="Arial" pitchFamily="34" charset="0"/>
              </a:rPr>
              <a:t>Simulate actual system usage</a:t>
            </a:r>
          </a:p>
          <a:p>
            <a:pPr marL="685800" lvl="1">
              <a:buClr>
                <a:srgbClr val="FF00FF"/>
              </a:buClr>
              <a:buSzPct val="45000"/>
              <a:buFont typeface="Courier New" pitchFamily="49" charset="0"/>
              <a:buChar char="o"/>
              <a:tabLst>
                <a:tab pos="685800" algn="l"/>
              </a:tabLst>
              <a:defRPr/>
            </a:pPr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</a:rPr>
              <a:t>Disadvantages of Functional Testing:</a:t>
            </a:r>
          </a:p>
          <a:p>
            <a:pPr marL="960437" lvl="2">
              <a:buClr>
                <a:srgbClr val="FF00FF"/>
              </a:buClr>
              <a:buSzPct val="45000"/>
              <a:buFont typeface="Wingdings" pitchFamily="2" charset="2"/>
              <a:buChar char="Ø"/>
              <a:tabLst>
                <a:tab pos="685800" algn="l"/>
              </a:tabLst>
              <a:defRPr/>
            </a:pPr>
            <a:r>
              <a:rPr lang="en-US" sz="1400" dirty="0" smtClean="0">
                <a:latin typeface="Arial" pitchFamily="34" charset="0"/>
              </a:rPr>
              <a:t>Includes the potential to miss logical errors in software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1"/>
            <a:ext cx="7764463" cy="838200"/>
          </a:xfrm>
        </p:spPr>
        <p:txBody>
          <a:bodyPr/>
          <a:lstStyle/>
          <a:p>
            <a:pPr marL="685800" lvl="1" indent="-228600">
              <a:tabLst>
                <a:tab pos="685800" algn="l"/>
              </a:tabLst>
              <a:defRPr/>
            </a:pPr>
            <a:r>
              <a:rPr lang="en-US" sz="2400" dirty="0" smtClean="0"/>
              <a:t>Structural Testing</a:t>
            </a: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64463" cy="4868863"/>
          </a:xfrm>
        </p:spPr>
        <p:txBody>
          <a:bodyPr/>
          <a:lstStyle/>
          <a:p>
            <a:pPr marL="685800" lvl="1" indent="-228600">
              <a:buClr>
                <a:srgbClr val="FF00FF"/>
              </a:buClr>
              <a:buSzPct val="45000"/>
              <a:buFont typeface="Arial" pitchFamily="34" charset="0"/>
              <a:buChar char="•"/>
              <a:tabLst>
                <a:tab pos="685800" algn="l"/>
              </a:tabLst>
              <a:defRPr/>
            </a:pPr>
            <a:r>
              <a:rPr lang="en-US" sz="1800" dirty="0" smtClean="0">
                <a:solidFill>
                  <a:schemeClr val="tx1"/>
                </a:solidFill>
                <a:latin typeface="Arial" charset="0"/>
              </a:rPr>
              <a:t>Looks at the implementation details:  programming style, control method, source language, database &amp; coding details.</a:t>
            </a:r>
          </a:p>
          <a:p>
            <a:pPr marL="685800" lvl="1" indent="-228600">
              <a:buClr>
                <a:srgbClr val="FF00FF"/>
              </a:buClr>
              <a:buSzPct val="45000"/>
              <a:buFont typeface="Arial" pitchFamily="34" charset="0"/>
              <a:buChar char="•"/>
              <a:tabLst>
                <a:tab pos="685800" algn="l"/>
              </a:tabLst>
              <a:defRPr/>
            </a:pPr>
            <a:endParaRPr lang="en-US" sz="1800" dirty="0" smtClean="0">
              <a:solidFill>
                <a:schemeClr val="tx1"/>
              </a:solidFill>
              <a:latin typeface="Arial" charset="0"/>
            </a:endParaRPr>
          </a:p>
          <a:p>
            <a:pPr marL="685800" lvl="1" indent="-228600">
              <a:buClr>
                <a:srgbClr val="FF00FF"/>
              </a:buClr>
              <a:buSzPct val="45000"/>
              <a:buFont typeface="Wingdings" pitchFamily="2" charset="2"/>
              <a:buChar char="­"/>
              <a:tabLst>
                <a:tab pos="685800" algn="l"/>
              </a:tabLst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Structural testing is some times called as white box testing because knowledge of code is very much essential</a:t>
            </a:r>
            <a:r>
              <a:rPr lang="en-US" sz="1800" dirty="0" smtClean="0"/>
              <a:t>.</a:t>
            </a:r>
          </a:p>
          <a:p>
            <a:pPr marL="685800" lvl="1" indent="-228600">
              <a:buClr>
                <a:srgbClr val="FF00FF"/>
              </a:buClr>
              <a:buSzPct val="45000"/>
              <a:buFont typeface="Wingdings" pitchFamily="2" charset="2"/>
              <a:buChar char="­"/>
              <a:tabLst>
                <a:tab pos="685800" algn="l"/>
              </a:tabLst>
              <a:defRPr/>
            </a:pPr>
            <a:endParaRPr lang="en-US" sz="1800" dirty="0" smtClean="0"/>
          </a:p>
          <a:p>
            <a:pPr marL="685800" lvl="1" indent="-228600">
              <a:buClr>
                <a:srgbClr val="FF00FF"/>
              </a:buClr>
              <a:buSzPct val="45000"/>
              <a:buFont typeface="Wingdings" pitchFamily="2" charset="2"/>
              <a:buChar char="­"/>
              <a:tabLst>
                <a:tab pos="685800" algn="l"/>
              </a:tabLst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Structural testing is often referred to as ‘white box’ or ‘glass box’ or ‘clear-box testing’</a:t>
            </a:r>
          </a:p>
          <a:p>
            <a:pPr marL="685800" lvl="1" indent="-228600">
              <a:buClr>
                <a:srgbClr val="FF00FF"/>
              </a:buClr>
              <a:buSzPct val="45000"/>
              <a:buFont typeface="Wingdings" pitchFamily="2" charset="2"/>
              <a:buChar char="­"/>
              <a:tabLst>
                <a:tab pos="685800" algn="l"/>
              </a:tabLst>
              <a:defRPr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685800" lvl="1" indent="-228600">
              <a:buClr>
                <a:srgbClr val="FF00FF"/>
              </a:buClr>
              <a:buSzPct val="45000"/>
              <a:buFont typeface="Wingdings" pitchFamily="2" charset="2"/>
              <a:buChar char="­"/>
              <a:tabLst>
                <a:tab pos="685800" algn="l"/>
              </a:tabLst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structural testing we are interested in what is happening ‘inside the system/application’.</a:t>
            </a:r>
          </a:p>
          <a:p>
            <a:pPr marL="685800" lvl="1" indent="-228600">
              <a:buClr>
                <a:srgbClr val="FF00FF"/>
              </a:buClr>
              <a:buSzPct val="45000"/>
              <a:buFont typeface="Wingdings" pitchFamily="2" charset="2"/>
              <a:buChar char="­"/>
              <a:tabLst>
                <a:tab pos="685800" algn="l"/>
              </a:tabLst>
              <a:defRPr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685800" lvl="1" indent="-228600">
              <a:buClr>
                <a:srgbClr val="FF00FF"/>
              </a:buClr>
              <a:buSzPct val="45000"/>
              <a:buFont typeface="Wingdings" pitchFamily="2" charset="2"/>
              <a:buChar char="­"/>
              <a:tabLst>
                <a:tab pos="685800" algn="l"/>
              </a:tabLst>
              <a:defRPr/>
            </a:pPr>
            <a:r>
              <a:rPr lang="en-US" sz="1800" dirty="0" smtClean="0">
                <a:solidFill>
                  <a:srgbClr val="FF0000"/>
                </a:solidFill>
              </a:rPr>
              <a:t>For example, </a:t>
            </a:r>
            <a:r>
              <a:rPr lang="en-US" sz="1800" dirty="0" smtClean="0">
                <a:solidFill>
                  <a:schemeClr val="tx1"/>
                </a:solidFill>
              </a:rPr>
              <a:t>a structural technique wants to know how loops in the software are working. Different test cases may be derived to exercise the loop once, twice, and many times. </a:t>
            </a:r>
            <a:endParaRPr lang="en-US" sz="1800" dirty="0" smtClean="0">
              <a:solidFill>
                <a:schemeClr val="tx1"/>
              </a:solidFill>
              <a:latin typeface="Arial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1"/>
            <a:ext cx="7764463" cy="60959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Structural Testing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1"/>
            <a:ext cx="7764463" cy="4800600"/>
          </a:xfrm>
        </p:spPr>
        <p:txBody>
          <a:bodyPr>
            <a:normAutofit fontScale="92500" lnSpcReduction="10000"/>
          </a:bodyPr>
          <a:lstStyle/>
          <a:p>
            <a:pPr lvl="1"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Various Structural Testing are </a:t>
            </a:r>
          </a:p>
          <a:p>
            <a:pPr lvl="3">
              <a:defRPr/>
            </a:pPr>
            <a:r>
              <a:rPr lang="en-US" dirty="0" smtClean="0">
                <a:solidFill>
                  <a:schemeClr val="tx1"/>
                </a:solidFill>
              </a:rPr>
              <a:t>Stress Testing</a:t>
            </a:r>
          </a:p>
          <a:p>
            <a:pPr lvl="3">
              <a:defRPr/>
            </a:pPr>
            <a:r>
              <a:rPr lang="en-US" dirty="0" smtClean="0">
                <a:solidFill>
                  <a:schemeClr val="tx1"/>
                </a:solidFill>
              </a:rPr>
              <a:t>Execution Testing </a:t>
            </a:r>
          </a:p>
          <a:p>
            <a:pPr lvl="3">
              <a:defRPr/>
            </a:pPr>
            <a:r>
              <a:rPr lang="en-US" dirty="0" smtClean="0">
                <a:solidFill>
                  <a:schemeClr val="tx1"/>
                </a:solidFill>
              </a:rPr>
              <a:t>Operations Testing </a:t>
            </a:r>
          </a:p>
          <a:p>
            <a:pPr lvl="3">
              <a:defRPr/>
            </a:pPr>
            <a:r>
              <a:rPr lang="en-US" dirty="0" smtClean="0">
                <a:solidFill>
                  <a:schemeClr val="tx1"/>
                </a:solidFill>
              </a:rPr>
              <a:t>Recovery Testing </a:t>
            </a:r>
          </a:p>
          <a:p>
            <a:pPr lvl="3">
              <a:defRPr/>
            </a:pPr>
            <a:r>
              <a:rPr lang="en-US" dirty="0" smtClean="0">
                <a:solidFill>
                  <a:schemeClr val="tx1"/>
                </a:solidFill>
              </a:rPr>
              <a:t>Path Testing</a:t>
            </a:r>
          </a:p>
          <a:p>
            <a:pPr marL="685800" lvl="1" indent="-228600">
              <a:buClr>
                <a:srgbClr val="FF00FF"/>
              </a:buClr>
              <a:buSzPct val="45000"/>
              <a:buFont typeface="Wingdings" pitchFamily="2" charset="2"/>
              <a:buChar char="­"/>
              <a:tabLst>
                <a:tab pos="685800" algn="l"/>
              </a:tabLst>
              <a:defRPr/>
            </a:pPr>
            <a:r>
              <a:rPr lang="en-US" sz="1600" dirty="0" smtClean="0">
                <a:solidFill>
                  <a:srgbClr val="FF0000"/>
                </a:solidFill>
                <a:latin typeface="Arial" charset="0"/>
              </a:rPr>
              <a:t>Advantages of Structural Testing:</a:t>
            </a:r>
          </a:p>
          <a:p>
            <a:pPr marL="1085850" lvl="2">
              <a:buClr>
                <a:srgbClr val="FF00FF"/>
              </a:buClr>
              <a:buSzPct val="45000"/>
              <a:buFont typeface="Wingdings" pitchFamily="2" charset="2"/>
              <a:buChar char="Ø"/>
              <a:tabLst>
                <a:tab pos="685800" algn="l"/>
              </a:tabLst>
              <a:defRPr/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Enables you to test the software logic</a:t>
            </a:r>
          </a:p>
          <a:p>
            <a:pPr marL="1085850" lvl="2">
              <a:buClr>
                <a:srgbClr val="FF00FF"/>
              </a:buClr>
              <a:buSzPct val="45000"/>
              <a:buFont typeface="Wingdings" pitchFamily="2" charset="2"/>
              <a:buChar char="Ø"/>
              <a:tabLst>
                <a:tab pos="685800" algn="l"/>
              </a:tabLst>
              <a:defRPr/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Enables you to test structural attributes, such as efficiency of code</a:t>
            </a:r>
          </a:p>
          <a:p>
            <a:pPr marL="685800" lvl="1" indent="-228600">
              <a:buClr>
                <a:srgbClr val="FF00FF"/>
              </a:buClr>
              <a:buSzPct val="45000"/>
              <a:buFont typeface="Wingdings" pitchFamily="2" charset="2"/>
              <a:buChar char="­"/>
              <a:tabLst>
                <a:tab pos="685800" algn="l"/>
              </a:tabLst>
              <a:defRPr/>
            </a:pPr>
            <a:r>
              <a:rPr lang="en-US" sz="1600" dirty="0" smtClean="0">
                <a:solidFill>
                  <a:srgbClr val="FF0000"/>
                </a:solidFill>
                <a:latin typeface="Arial" charset="0"/>
              </a:rPr>
              <a:t>Disadvantages of Structural Testing:</a:t>
            </a:r>
          </a:p>
          <a:p>
            <a:pPr marL="1085850" lvl="2">
              <a:buClr>
                <a:srgbClr val="FF00FF"/>
              </a:buClr>
              <a:buSzPct val="45000"/>
              <a:buFont typeface="Wingdings" pitchFamily="2" charset="2"/>
              <a:buChar char="Ø"/>
              <a:tabLst>
                <a:tab pos="685800" algn="l"/>
              </a:tabLst>
              <a:defRPr/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Does not ensure that you’ve met user requirements </a:t>
            </a:r>
            <a:r>
              <a:rPr lang="en-US" sz="1600" dirty="0" smtClean="0">
                <a:solidFill>
                  <a:schemeClr val="tx1"/>
                </a:solidFill>
              </a:rPr>
              <a:t>that is, it focuses only on the internal logic and does not verify the logic to the specification. </a:t>
            </a:r>
          </a:p>
          <a:p>
            <a:pPr marL="1085850" lvl="2">
              <a:buClr>
                <a:srgbClr val="FF00FF"/>
              </a:buClr>
              <a:buSzPct val="45000"/>
              <a:buFont typeface="Wingdings" pitchFamily="2" charset="2"/>
              <a:buChar char="Ø"/>
              <a:tabLst>
                <a:tab pos="685800" algn="l"/>
              </a:tabLst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Another disadvantage is that there is no way to detect missing paths and data-sensitive errors. </a:t>
            </a:r>
          </a:p>
          <a:p>
            <a:pPr marL="1085850" lvl="2">
              <a:buClr>
                <a:srgbClr val="FF00FF"/>
              </a:buClr>
              <a:buSzPct val="45000"/>
              <a:tabLst>
                <a:tab pos="685800" algn="l"/>
              </a:tabLst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   For </a:t>
            </a:r>
            <a:r>
              <a:rPr lang="en-US" sz="1600" dirty="0" err="1" smtClean="0">
                <a:solidFill>
                  <a:schemeClr val="tx1"/>
                </a:solidFill>
              </a:rPr>
              <a:t>example,if</a:t>
            </a:r>
            <a:r>
              <a:rPr lang="en-US" sz="1600" dirty="0" smtClean="0">
                <a:solidFill>
                  <a:schemeClr val="tx1"/>
                </a:solidFill>
              </a:rPr>
              <a:t> the statement in a program should be coded “if |a–b| &lt; 10” but is coded “if (a–b) &lt; 1,” this would not be detectable without specification details.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0"/>
            <a:ext cx="7772400" cy="1143000"/>
          </a:xfrm>
        </p:spPr>
        <p:txBody>
          <a:bodyPr/>
          <a:lstStyle/>
          <a:p>
            <a:r>
              <a:rPr lang="en-US"/>
              <a:t>Defects hard to find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19200"/>
            <a:ext cx="8001000" cy="4419600"/>
          </a:xfrm>
        </p:spPr>
        <p:txBody>
          <a:bodyPr/>
          <a:lstStyle/>
          <a:p>
            <a:pPr algn="l">
              <a:buFont typeface="Arial" charset="0"/>
              <a:buNone/>
            </a:pPr>
            <a:r>
              <a:rPr lang="en-US" sz="2800" dirty="0">
                <a:solidFill>
                  <a:srgbClr val="FF0000"/>
                </a:solidFill>
              </a:rPr>
              <a:t>Two reasons defects go undetected</a:t>
            </a:r>
          </a:p>
          <a:p>
            <a:pPr algn="l">
              <a:buFont typeface="Arial" charset="0"/>
              <a:buNone/>
            </a:pPr>
            <a:endParaRPr lang="en-US" sz="2800" dirty="0"/>
          </a:p>
          <a:p>
            <a:pPr algn="l">
              <a:buClrTx/>
              <a:buSzTx/>
              <a:buFontTx/>
              <a:buNone/>
            </a:pPr>
            <a:r>
              <a:rPr lang="en-US" sz="2800" dirty="0">
                <a:solidFill>
                  <a:schemeClr val="tx2"/>
                </a:solidFill>
              </a:rPr>
              <a:t>1.Not looking:</a:t>
            </a:r>
          </a:p>
          <a:p>
            <a:pPr algn="l">
              <a:buClrTx/>
              <a:buSzTx/>
              <a:buFontTx/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algn="l">
              <a:buClr>
                <a:srgbClr val="CC0000"/>
              </a:buClr>
              <a:buSzTx/>
              <a:buFont typeface="Wingdings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Tests often are not performed because a  particular </a:t>
            </a:r>
            <a:r>
              <a:rPr lang="en-US" sz="2800" u="sng" dirty="0">
                <a:solidFill>
                  <a:schemeClr val="tx1"/>
                </a:solidFill>
              </a:rPr>
              <a:t>test condition was unknown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algn="l">
              <a:buClr>
                <a:srgbClr val="CC0000"/>
              </a:buClr>
              <a:buSzTx/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 Some parts of a system go untested because developers assume that software changes don’t affect them.</a:t>
            </a:r>
          </a:p>
          <a:p>
            <a:pPr algn="l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Workbench concept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In information technology workbenches are more frequently referred to as </a:t>
            </a:r>
            <a:r>
              <a:rPr lang="en-US" sz="2400" u="sng" dirty="0"/>
              <a:t>phases, steps ,or tasks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workbench is a </a:t>
            </a:r>
            <a:r>
              <a:rPr lang="en-US" sz="2400" u="sng" dirty="0"/>
              <a:t>way of illustrating and documenting how a specific activity is to be performed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u="sng" dirty="0"/>
              <a:t>Defining workbenches</a:t>
            </a:r>
            <a:r>
              <a:rPr lang="en-US" sz="2400" dirty="0"/>
              <a:t> is normally the </a:t>
            </a:r>
            <a:r>
              <a:rPr lang="en-US" sz="2400" u="sng" dirty="0"/>
              <a:t>responsibility of a process management committee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381000"/>
            <a:ext cx="8382000" cy="57499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 dirty="0">
                <a:solidFill>
                  <a:schemeClr val="tx2"/>
                </a:solidFill>
              </a:rPr>
              <a:t>Four components of workbench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81000" y="1371600"/>
            <a:ext cx="76962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800" b="1" dirty="0">
                <a:solidFill>
                  <a:schemeClr val="tx2"/>
                </a:solidFill>
              </a:rPr>
              <a:t>Input</a:t>
            </a:r>
            <a:r>
              <a:rPr lang="en-US" sz="2800" dirty="0">
                <a:solidFill>
                  <a:schemeClr val="tx2"/>
                </a:solidFill>
              </a:rPr>
              <a:t> :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The entrance criteria or deliverables needed to perform work.</a:t>
            </a:r>
          </a:p>
          <a:p>
            <a:pPr marL="342900" indent="-342900"/>
            <a:endParaRPr lang="en-US" sz="2800" dirty="0">
              <a:solidFill>
                <a:schemeClr val="tx1"/>
              </a:solidFill>
            </a:endParaRPr>
          </a:p>
          <a:p>
            <a:pPr marL="342900" indent="-342900"/>
            <a:r>
              <a:rPr lang="en-US" sz="2800" b="1" dirty="0">
                <a:solidFill>
                  <a:schemeClr val="tx1"/>
                </a:solidFill>
              </a:rPr>
              <a:t>Procedures to do</a:t>
            </a:r>
            <a:r>
              <a:rPr lang="en-US" sz="2800" dirty="0">
                <a:solidFill>
                  <a:schemeClr val="tx1"/>
                </a:solidFill>
              </a:rPr>
              <a:t>: The work tasks or processes that will transform the input into the output.</a:t>
            </a:r>
          </a:p>
          <a:p>
            <a:pPr marL="342900" indent="-342900"/>
            <a:endParaRPr lang="en-US" sz="2800" dirty="0">
              <a:solidFill>
                <a:schemeClr val="tx1"/>
              </a:solidFill>
            </a:endParaRPr>
          </a:p>
          <a:p>
            <a:pPr marL="342900" indent="-342900"/>
            <a:r>
              <a:rPr lang="en-US" sz="2800" b="1" dirty="0">
                <a:solidFill>
                  <a:schemeClr val="tx1"/>
                </a:solidFill>
              </a:rPr>
              <a:t>Procedures to check: </a:t>
            </a:r>
            <a:r>
              <a:rPr lang="en-US" sz="2800" dirty="0">
                <a:solidFill>
                  <a:schemeClr val="tx1"/>
                </a:solidFill>
              </a:rPr>
              <a:t>The processes that determine that the output meets the standard.</a:t>
            </a:r>
          </a:p>
          <a:p>
            <a:pPr marL="342900" indent="-342900"/>
            <a:endParaRPr lang="en-US" sz="2800" dirty="0">
              <a:solidFill>
                <a:schemeClr val="tx1"/>
              </a:solidFill>
            </a:endParaRPr>
          </a:p>
          <a:p>
            <a:pPr marL="342900" indent="-342900"/>
            <a:r>
              <a:rPr lang="en-US" sz="2800" b="1" dirty="0">
                <a:solidFill>
                  <a:schemeClr val="tx1"/>
                </a:solidFill>
              </a:rPr>
              <a:t>Output: </a:t>
            </a:r>
            <a:r>
              <a:rPr lang="en-US" sz="2800" dirty="0">
                <a:solidFill>
                  <a:schemeClr val="tx1"/>
                </a:solidFill>
              </a:rPr>
              <a:t>The exit criteria or deliverables produced from the workbench.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28600"/>
            <a:ext cx="8458200" cy="59023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>
                <a:solidFill>
                  <a:srgbClr val="FF0000"/>
                </a:solidFill>
              </a:rPr>
              <a:t>    </a:t>
            </a:r>
            <a:r>
              <a:rPr lang="en-US">
                <a:solidFill>
                  <a:schemeClr val="tx2"/>
                </a:solidFill>
              </a:rPr>
              <a:t>The programmer’s workbench consists the    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chemeClr val="tx2"/>
                </a:solidFill>
              </a:rPr>
              <a:t>    following steps</a:t>
            </a:r>
          </a:p>
          <a:p>
            <a:pPr>
              <a:buFont typeface="Wingdings" pitchFamily="2" charset="2"/>
              <a:buNone/>
            </a:pPr>
            <a:endParaRPr lang="en-US">
              <a:solidFill>
                <a:schemeClr val="tx2"/>
              </a:solidFill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533400" y="1524000"/>
            <a:ext cx="80772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 Input </a:t>
            </a:r>
            <a:r>
              <a:rPr lang="en-US" sz="2800" i="1" u="sng" dirty="0">
                <a:solidFill>
                  <a:schemeClr val="tx1"/>
                </a:solidFill>
              </a:rPr>
              <a:t>products</a:t>
            </a:r>
            <a:r>
              <a:rPr lang="en-US" sz="2800" i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(program specs) are given to the producer (programmer).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 Work is </a:t>
            </a:r>
            <a:r>
              <a:rPr lang="en-US" sz="2800" i="1" u="sng" dirty="0">
                <a:solidFill>
                  <a:schemeClr val="tx1"/>
                </a:solidFill>
              </a:rPr>
              <a:t>performed</a:t>
            </a:r>
            <a:r>
              <a:rPr lang="en-US" sz="2800" u="sng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(e.g., coding / debugging ); a procedure is followed; a product or interim deliverable (e.g., a program/module/unit) is produced.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 Work is </a:t>
            </a:r>
            <a:r>
              <a:rPr lang="en-US" sz="2800" i="1" u="sng" dirty="0">
                <a:solidFill>
                  <a:schemeClr val="tx1"/>
                </a:solidFill>
              </a:rPr>
              <a:t>checked</a:t>
            </a:r>
            <a:r>
              <a:rPr lang="en-US" sz="2800" dirty="0">
                <a:solidFill>
                  <a:schemeClr val="tx1"/>
                </a:solidFill>
              </a:rPr>
              <a:t> to ensure product meets specs and standards ,and that the procedure was followed.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 If check finds no problems, product is released to the next workbench.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 If check finds problem, product is sent back for rework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/>
          <p:cNvSpPr>
            <a:spLocks noChangeArrowheads="1"/>
          </p:cNvSpPr>
          <p:nvPr/>
        </p:nvSpPr>
        <p:spPr bwMode="auto">
          <a:xfrm>
            <a:off x="1524000" y="2590800"/>
            <a:ext cx="1524000" cy="11430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 dirty="0">
                <a:solidFill>
                  <a:schemeClr val="tx1"/>
                </a:solidFill>
                <a:latin typeface="Arial" charset="0"/>
              </a:rPr>
              <a:t>Procedure to</a:t>
            </a:r>
          </a:p>
          <a:p>
            <a:pPr algn="ctr" eaLnBrk="1" hangingPunct="1"/>
            <a:r>
              <a:rPr lang="en-US" sz="2000" dirty="0">
                <a:solidFill>
                  <a:schemeClr val="tx1"/>
                </a:solidFill>
                <a:latin typeface="Arial" charset="0"/>
              </a:rPr>
              <a:t> do work</a:t>
            </a:r>
          </a:p>
        </p:txBody>
      </p:sp>
      <p:sp>
        <p:nvSpPr>
          <p:cNvPr id="37891" name="AutoShape 3"/>
          <p:cNvSpPr>
            <a:spLocks noChangeArrowheads="1"/>
          </p:cNvSpPr>
          <p:nvPr/>
        </p:nvSpPr>
        <p:spPr bwMode="auto">
          <a:xfrm>
            <a:off x="4724400" y="2209800"/>
            <a:ext cx="2514600" cy="17526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 dirty="0">
                <a:solidFill>
                  <a:schemeClr val="tx1"/>
                </a:solidFill>
                <a:latin typeface="Arial" charset="0"/>
              </a:rPr>
              <a:t>Procedure</a:t>
            </a:r>
          </a:p>
          <a:p>
            <a:pPr algn="ctr" eaLnBrk="1" hangingPunct="1"/>
            <a:r>
              <a:rPr lang="en-US" sz="2000" dirty="0">
                <a:solidFill>
                  <a:schemeClr val="tx1"/>
                </a:solidFill>
                <a:latin typeface="Arial" charset="0"/>
              </a:rPr>
              <a:t>to </a:t>
            </a:r>
          </a:p>
          <a:p>
            <a:pPr algn="ctr" eaLnBrk="1" hangingPunct="1"/>
            <a:r>
              <a:rPr lang="en-US" sz="2000" dirty="0">
                <a:solidFill>
                  <a:schemeClr val="tx1"/>
                </a:solidFill>
                <a:latin typeface="Arial" charset="0"/>
              </a:rPr>
              <a:t>CHECK</a:t>
            </a:r>
          </a:p>
          <a:p>
            <a:pPr algn="ctr" eaLnBrk="1" hangingPunct="1"/>
            <a:r>
              <a:rPr lang="en-US" sz="2000" dirty="0">
                <a:solidFill>
                  <a:schemeClr val="tx1"/>
                </a:solidFill>
                <a:latin typeface="Arial" charset="0"/>
              </a:rPr>
              <a:t>work</a:t>
            </a:r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2971800" y="3048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3200400" y="4953000"/>
            <a:ext cx="1828800" cy="6858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tx1"/>
                </a:solidFill>
                <a:latin typeface="Arial" charset="0"/>
              </a:rPr>
              <a:t>TOOLS</a:t>
            </a:r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5029200" y="5334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 flipV="1">
            <a:off x="5943600" y="3962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 flipV="1">
            <a:off x="5943600" y="91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 flipH="1">
            <a:off x="2133600" y="9144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 flipH="1">
            <a:off x="2133600" y="5334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 flipV="1">
            <a:off x="2133600" y="3733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2133600" y="914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1066800" y="457200"/>
            <a:ext cx="0" cy="563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02" name="Freeform 14"/>
          <p:cNvSpPr>
            <a:spLocks/>
          </p:cNvSpPr>
          <p:nvPr/>
        </p:nvSpPr>
        <p:spPr bwMode="auto">
          <a:xfrm>
            <a:off x="1074738" y="449263"/>
            <a:ext cx="6850062" cy="9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15" y="6"/>
              </a:cxn>
            </a:cxnLst>
            <a:rect l="0" t="0" r="r" b="b"/>
            <a:pathLst>
              <a:path w="4315" h="6">
                <a:moveTo>
                  <a:pt x="0" y="0"/>
                </a:moveTo>
                <a:lnTo>
                  <a:pt x="4315" y="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7924800" y="457200"/>
            <a:ext cx="0" cy="563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1066800" y="609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>
            <a:off x="228600" y="3124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>
            <a:off x="7239000" y="3048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2667000" y="533400"/>
            <a:ext cx="190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Rework</a:t>
            </a:r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0" y="2209800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Products</a:t>
            </a:r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228600" y="3160713"/>
            <a:ext cx="930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228600" y="3200400"/>
            <a:ext cx="83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IN</a:t>
            </a:r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7924800" y="2133600"/>
            <a:ext cx="1371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Product</a:t>
            </a:r>
          </a:p>
        </p:txBody>
      </p:sp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8077200" y="32766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7913" name="Text Box 25"/>
          <p:cNvSpPr txBox="1">
            <a:spLocks noChangeArrowheads="1"/>
          </p:cNvSpPr>
          <p:nvPr/>
        </p:nvSpPr>
        <p:spPr bwMode="auto">
          <a:xfrm>
            <a:off x="8001000" y="3048000"/>
            <a:ext cx="83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Eight Considerations in Developing Testing Methodology</a:t>
            </a: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685800" y="1905000"/>
            <a:ext cx="8001000" cy="502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1. Acquire and study the Test Strategy.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2. Determine the type of development project.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3. Determine the type of software system.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4. Determine the project scope.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5. Identify the tactical risks.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6. Determine when testing should occur.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7. Build the system test plan.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8. Build the unit test plan.</a:t>
            </a:r>
          </a:p>
          <a:p>
            <a:pPr marL="342900" indent="-342900">
              <a:lnSpc>
                <a:spcPct val="150000"/>
              </a:lnSpc>
            </a:pPr>
            <a:endParaRPr 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effectLst/>
              </a:rPr>
              <a:t>1. Acquire and study the Test Strategy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30212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400">
                <a:effectLst/>
              </a:rPr>
              <a:t>	The test team needs to acquire and study the test strategy, focusing on the following questions: </a:t>
            </a:r>
          </a:p>
          <a:p>
            <a:r>
              <a:rPr lang="en-US" sz="2400">
                <a:effectLst/>
              </a:rPr>
              <a:t>What is the relationship of importance among the test factors? </a:t>
            </a:r>
          </a:p>
          <a:p>
            <a:r>
              <a:rPr lang="en-US" sz="2400">
                <a:effectLst/>
              </a:rPr>
              <a:t>Which of the high-level risks are the most significant? </a:t>
            </a:r>
          </a:p>
          <a:p>
            <a:r>
              <a:rPr lang="en-US" sz="2400">
                <a:effectLst/>
              </a:rPr>
              <a:t>Who has the best understanding of the impact of the identified business risks? </a:t>
            </a:r>
          </a:p>
          <a:p>
            <a:r>
              <a:rPr lang="en-US" sz="2400">
                <a:effectLst/>
              </a:rPr>
              <a:t>What damage can be done to the business if the software fails to perform correctly? </a:t>
            </a:r>
          </a:p>
          <a:p>
            <a:r>
              <a:rPr lang="en-US" sz="2400">
                <a:effectLst/>
              </a:rPr>
              <a:t>What damage can be done to the business if the software is not completed on time? </a:t>
            </a:r>
          </a:p>
          <a:p>
            <a:endParaRPr lang="en-US" sz="2400">
              <a:effectLst/>
            </a:endParaRPr>
          </a:p>
          <a:p>
            <a:endParaRPr lang="en-US" sz="2400">
              <a:effectLst/>
            </a:endParaRPr>
          </a:p>
          <a:p>
            <a:pPr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>
                <a:effectLst/>
              </a:rPr>
              <a:t>2. Determine the type of development project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0"/>
            <a:ext cx="8229600" cy="3844925"/>
          </a:xfrm>
        </p:spPr>
        <p:txBody>
          <a:bodyPr/>
          <a:lstStyle/>
          <a:p>
            <a:r>
              <a:rPr lang="en-US" sz="2800">
                <a:effectLst/>
              </a:rPr>
              <a:t>The type of project refers to the environment/methodology in which the software will be developed.</a:t>
            </a:r>
          </a:p>
          <a:p>
            <a:r>
              <a:rPr lang="en-US" sz="2800">
                <a:effectLst/>
              </a:rPr>
              <a:t>As the environment changes , so does the risk of testing.</a:t>
            </a:r>
          </a:p>
          <a:p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>
                <a:effectLst/>
              </a:rPr>
              <a:t>3. Determine the type of software system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149725"/>
          </a:xfrm>
        </p:spPr>
        <p:txBody>
          <a:bodyPr/>
          <a:lstStyle/>
          <a:p>
            <a:r>
              <a:rPr lang="en-US">
                <a:effectLst/>
              </a:rPr>
              <a:t>The type of software system refers to the processing that will be performed by that system.</a:t>
            </a:r>
          </a:p>
          <a:p>
            <a:r>
              <a:rPr lang="en-US">
                <a:effectLst/>
              </a:rPr>
              <a:t>This step contains sixteen different software system types.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21325"/>
          </a:xfrm>
        </p:spPr>
        <p:txBody>
          <a:bodyPr/>
          <a:lstStyle/>
          <a:p>
            <a:r>
              <a:rPr lang="en-US" sz="2800" b="1">
                <a:effectLst/>
              </a:rPr>
              <a:t>Batch(general).</a:t>
            </a:r>
            <a:r>
              <a:rPr lang="en-US" sz="2800">
                <a:effectLst/>
              </a:rPr>
              <a:t>Can be run as a normal batch job and makes no unusual hardware or input-output actions</a:t>
            </a:r>
          </a:p>
          <a:p>
            <a:r>
              <a:rPr lang="en-US" sz="2800" b="1">
                <a:effectLst/>
              </a:rPr>
              <a:t>Event control. </a:t>
            </a:r>
            <a:r>
              <a:rPr lang="en-US" sz="2800">
                <a:effectLst/>
              </a:rPr>
              <a:t>Does real-time processing of data resulting from external event.</a:t>
            </a:r>
          </a:p>
          <a:p>
            <a:r>
              <a:rPr lang="en-US" sz="2800" b="1">
                <a:effectLst/>
              </a:rPr>
              <a:t>Process control.</a:t>
            </a:r>
            <a:r>
              <a:rPr lang="en-US" sz="2800">
                <a:effectLst/>
              </a:rPr>
              <a:t>Receives data from an external source and issues commands to that source to control its actions based on the received data.</a:t>
            </a:r>
          </a:p>
          <a:p>
            <a:r>
              <a:rPr lang="en-US" sz="2800" b="1">
                <a:effectLst/>
              </a:rPr>
              <a:t>Procedure Control.</a:t>
            </a:r>
            <a:r>
              <a:rPr lang="en-US" sz="2800">
                <a:effectLst/>
              </a:rPr>
              <a:t> Controls other software ; for example , an operating system that controls execution of time-shared and batch computer programs</a:t>
            </a:r>
          </a:p>
          <a:p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45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effectLst/>
              </a:rPr>
              <a:t>Advanced mathematical models.</a:t>
            </a:r>
            <a:r>
              <a:rPr lang="en-US" dirty="0">
                <a:effectLst/>
              </a:rPr>
              <a:t> Resembles simulation and business strategy software, but has the additional complexity of heavy use of mathematics.</a:t>
            </a:r>
          </a:p>
          <a:p>
            <a:pPr>
              <a:lnSpc>
                <a:spcPct val="90000"/>
              </a:lnSpc>
            </a:pPr>
            <a:r>
              <a:rPr lang="en-US" b="1" dirty="0">
                <a:effectLst/>
              </a:rPr>
              <a:t>Message processing. </a:t>
            </a:r>
            <a:r>
              <a:rPr lang="en-US" dirty="0">
                <a:effectLst/>
              </a:rPr>
              <a:t>Handles input and output messages, processing the text, or information contained therein.</a:t>
            </a:r>
          </a:p>
          <a:p>
            <a:pPr>
              <a:lnSpc>
                <a:spcPct val="90000"/>
              </a:lnSpc>
            </a:pPr>
            <a:r>
              <a:rPr lang="en-US" b="1" dirty="0">
                <a:effectLst/>
              </a:rPr>
              <a:t>Diagnostic software. </a:t>
            </a:r>
            <a:r>
              <a:rPr lang="en-US" dirty="0">
                <a:effectLst/>
              </a:rPr>
              <a:t>Detects and isolates hardware errors in the computer where it resides, or in other hardware that can communicate with that computer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609600"/>
            <a:ext cx="7696200" cy="5486400"/>
          </a:xfrm>
        </p:spPr>
        <p:txBody>
          <a:bodyPr/>
          <a:lstStyle/>
          <a:p>
            <a:pPr algn="l">
              <a:buFont typeface="Arial" charset="0"/>
              <a:buNone/>
            </a:pPr>
            <a:r>
              <a:rPr lang="en-US" dirty="0">
                <a:solidFill>
                  <a:schemeClr val="tx2"/>
                </a:solidFill>
              </a:rPr>
              <a:t>2. Looking, but not seeing:</a:t>
            </a:r>
          </a:p>
          <a:p>
            <a:pPr algn="l">
              <a:buFont typeface="Arial" charset="0"/>
              <a:buNone/>
            </a:pPr>
            <a:endParaRPr lang="en-US" dirty="0">
              <a:solidFill>
                <a:schemeClr val="tx2"/>
              </a:solidFill>
            </a:endParaRPr>
          </a:p>
          <a:p>
            <a:pPr algn="l">
              <a:buClr>
                <a:srgbClr val="FF0000"/>
              </a:buClr>
              <a:buSzTx/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This is like losing your car keys ,only to discover they were in plain sight the entire time. </a:t>
            </a:r>
          </a:p>
          <a:p>
            <a:pPr algn="l">
              <a:buClr>
                <a:srgbClr val="FF0000"/>
              </a:buClr>
              <a:buSzTx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Sometimes developers become so familiar with their system that they </a:t>
            </a:r>
            <a:r>
              <a:rPr lang="en-US" u="sng" dirty="0">
                <a:solidFill>
                  <a:schemeClr val="tx1"/>
                </a:solidFill>
              </a:rPr>
              <a:t>overlook</a:t>
            </a:r>
            <a:r>
              <a:rPr lang="en-US" dirty="0">
                <a:solidFill>
                  <a:schemeClr val="tx1"/>
                </a:solidFill>
              </a:rPr>
              <a:t> details, which is why </a:t>
            </a:r>
            <a:r>
              <a:rPr lang="en-US" u="sng" dirty="0">
                <a:solidFill>
                  <a:schemeClr val="tx1"/>
                </a:solidFill>
              </a:rPr>
              <a:t>independent verification and validation is used</a:t>
            </a:r>
            <a:r>
              <a:rPr lang="en-US" dirty="0">
                <a:solidFill>
                  <a:schemeClr val="tx1"/>
                </a:solidFill>
              </a:rPr>
              <a:t> to provide a fresh view point.</a:t>
            </a:r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4530725"/>
          </a:xfrm>
        </p:spPr>
        <p:txBody>
          <a:bodyPr/>
          <a:lstStyle/>
          <a:p>
            <a:r>
              <a:rPr lang="en-US" b="1">
                <a:effectLst/>
              </a:rPr>
              <a:t>Sensor and signal processing.      </a:t>
            </a:r>
            <a:r>
              <a:rPr lang="en-US">
                <a:effectLst/>
              </a:rPr>
              <a:t>Similar to that of message processing, but requires greater  processing to analyze and transform the input into a usable data processing format</a:t>
            </a:r>
          </a:p>
          <a:p>
            <a:r>
              <a:rPr lang="en-US" b="1">
                <a:effectLst/>
              </a:rPr>
              <a:t>Simulation. </a:t>
            </a:r>
            <a:r>
              <a:rPr lang="en-US">
                <a:effectLst/>
              </a:rPr>
              <a:t>Simulates an environment, mission situation ,other hardware; inputs from these to enable a ore realistic evaluation of a computer program or a piece of hardware.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21325"/>
          </a:xfrm>
        </p:spPr>
        <p:txBody>
          <a:bodyPr/>
          <a:lstStyle/>
          <a:p>
            <a:r>
              <a:rPr lang="en-US" sz="2800" b="1">
                <a:effectLst/>
              </a:rPr>
              <a:t>Database management.</a:t>
            </a:r>
            <a:r>
              <a:rPr lang="en-US" sz="2800">
                <a:effectLst/>
              </a:rPr>
              <a:t> Manages the storage and access of (typically  large) groups of data.</a:t>
            </a:r>
          </a:p>
          <a:p>
            <a:r>
              <a:rPr lang="en-US" sz="2800" b="1">
                <a:effectLst/>
              </a:rPr>
              <a:t>Data acquisition.</a:t>
            </a:r>
            <a:r>
              <a:rPr lang="en-US" sz="2800">
                <a:effectLst/>
              </a:rPr>
              <a:t> Receives information in real time and stores it in some form suitable for later processing ;</a:t>
            </a:r>
          </a:p>
          <a:p>
            <a:r>
              <a:rPr lang="en-US" sz="2800" b="1">
                <a:effectLst/>
              </a:rPr>
              <a:t>Data presentation. </a:t>
            </a:r>
            <a:r>
              <a:rPr lang="en-US" sz="2800">
                <a:effectLst/>
              </a:rPr>
              <a:t>Formats and transforms data , as necessary , for convenient and understandable displays for humans.</a:t>
            </a:r>
          </a:p>
          <a:p>
            <a:r>
              <a:rPr lang="en-US" sz="2800" b="1">
                <a:effectLst/>
              </a:rPr>
              <a:t>Decision and planning aids</a:t>
            </a:r>
            <a:r>
              <a:rPr lang="en-US" sz="2800">
                <a:effectLst/>
              </a:rPr>
              <a:t>. Uses artificial  intelligence techniques to provide an expert system to evaluate data and provide additional information and consideration for decision and policy makers.</a:t>
            </a:r>
          </a:p>
          <a:p>
            <a:endParaRPr lang="en-US" sz="2800">
              <a:effectLst/>
            </a:endParaRPr>
          </a:p>
          <a:p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7525"/>
          </a:xfrm>
        </p:spPr>
        <p:txBody>
          <a:bodyPr/>
          <a:lstStyle/>
          <a:p>
            <a:r>
              <a:rPr lang="en-US" b="1">
                <a:effectLst/>
              </a:rPr>
              <a:t>Pattern and image processing.</a:t>
            </a:r>
            <a:r>
              <a:rPr lang="en-US">
                <a:effectLst/>
              </a:rPr>
              <a:t> Generates and processes computer images. Such software may analyze terrain data and generate images based on stored data.</a:t>
            </a:r>
          </a:p>
          <a:p>
            <a:r>
              <a:rPr lang="en-US" b="1">
                <a:effectLst/>
              </a:rPr>
              <a:t>Computer system software.</a:t>
            </a:r>
            <a:r>
              <a:rPr lang="en-US">
                <a:effectLst/>
              </a:rPr>
              <a:t>Provides services to operational computer programs.</a:t>
            </a:r>
          </a:p>
          <a:p>
            <a:r>
              <a:rPr lang="en-US" b="1">
                <a:effectLst/>
              </a:rPr>
              <a:t>Software development tools.</a:t>
            </a:r>
            <a:r>
              <a:rPr lang="en-US">
                <a:effectLst/>
              </a:rPr>
              <a:t> Provides services to aid in the development of software.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Determine the project scope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>
                <a:effectLst/>
              </a:rPr>
              <a:t>The project scope refers to the totality of activities to be incorporated into the software system being tested </a:t>
            </a:r>
          </a:p>
          <a:p>
            <a:pPr>
              <a:lnSpc>
                <a:spcPct val="90000"/>
              </a:lnSpc>
            </a:pPr>
            <a:r>
              <a:rPr lang="en-US" sz="2800">
                <a:effectLst/>
              </a:rPr>
              <a:t>The scope of the testing effort is usually defined by the scope of the project. </a:t>
            </a:r>
          </a:p>
          <a:p>
            <a:pPr>
              <a:lnSpc>
                <a:spcPct val="90000"/>
              </a:lnSpc>
            </a:pPr>
            <a:r>
              <a:rPr lang="en-US" sz="2800">
                <a:effectLst/>
              </a:rPr>
              <a:t>New system development has a much different scope from modifications to an existing system. </a:t>
            </a:r>
          </a:p>
          <a:p>
            <a:pPr>
              <a:lnSpc>
                <a:spcPct val="90000"/>
              </a:lnSpc>
            </a:pPr>
            <a:r>
              <a:rPr lang="en-US" sz="2800">
                <a:effectLst/>
              </a:rPr>
              <a:t>When defining the scope, consider the following characteristics and then expand the list to encompass the requirements of the specific software system being tested.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737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effectLst/>
              </a:rPr>
              <a:t>	</a:t>
            </a:r>
            <a:r>
              <a:rPr lang="en-US" sz="2400" b="1" u="sng">
                <a:effectLst/>
              </a:rPr>
              <a:t>New Systems Development</a:t>
            </a:r>
            <a:r>
              <a:rPr lang="en-US" sz="2400">
                <a:effectLst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400">
                <a:effectLst/>
              </a:rPr>
              <a:t> Automating manual business process? </a:t>
            </a:r>
          </a:p>
          <a:p>
            <a:pPr>
              <a:lnSpc>
                <a:spcPct val="90000"/>
              </a:lnSpc>
            </a:pPr>
            <a:r>
              <a:rPr lang="en-US" sz="2400">
                <a:effectLst/>
              </a:rPr>
              <a:t> Which business processes will or won’t be affected? </a:t>
            </a:r>
          </a:p>
          <a:p>
            <a:pPr>
              <a:lnSpc>
                <a:spcPct val="90000"/>
              </a:lnSpc>
            </a:pPr>
            <a:r>
              <a:rPr lang="en-US" sz="2400">
                <a:effectLst/>
              </a:rPr>
              <a:t> Which business areas will or won’t be affected? </a:t>
            </a:r>
          </a:p>
          <a:p>
            <a:pPr>
              <a:lnSpc>
                <a:spcPct val="90000"/>
              </a:lnSpc>
            </a:pPr>
            <a:r>
              <a:rPr lang="en-US" sz="2400">
                <a:effectLst/>
              </a:rPr>
              <a:t> Interfacing to existing systems? </a:t>
            </a:r>
          </a:p>
          <a:p>
            <a:pPr>
              <a:lnSpc>
                <a:spcPct val="90000"/>
              </a:lnSpc>
            </a:pPr>
            <a:r>
              <a:rPr lang="en-US" sz="2400">
                <a:effectLst/>
              </a:rPr>
              <a:t> Existing systems will or won’t be affected? </a:t>
            </a:r>
          </a:p>
          <a:p>
            <a:pPr>
              <a:lnSpc>
                <a:spcPct val="90000"/>
              </a:lnSpc>
            </a:pPr>
            <a:endParaRPr lang="en-US" sz="2400">
              <a:effectLst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effectLst/>
              </a:rPr>
              <a:t>	</a:t>
            </a:r>
            <a:r>
              <a:rPr lang="en-US" sz="2400" b="1" u="sng">
                <a:effectLst/>
              </a:rPr>
              <a:t>Changes to Existing Systems</a:t>
            </a:r>
            <a:r>
              <a:rPr lang="en-US" sz="2400">
                <a:effectLst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400">
                <a:effectLst/>
              </a:rPr>
              <a:t>Corrective only? </a:t>
            </a:r>
          </a:p>
          <a:p>
            <a:pPr>
              <a:lnSpc>
                <a:spcPct val="90000"/>
              </a:lnSpc>
            </a:pPr>
            <a:r>
              <a:rPr lang="en-US" sz="2400">
                <a:effectLst/>
              </a:rPr>
              <a:t>Maintenance re-engineering standards? </a:t>
            </a:r>
          </a:p>
          <a:p>
            <a:pPr>
              <a:lnSpc>
                <a:spcPct val="90000"/>
              </a:lnSpc>
            </a:pPr>
            <a:r>
              <a:rPr lang="en-US" sz="2400">
                <a:effectLst/>
              </a:rPr>
              <a:t>Correction to known latent defects in addition to enhancements? </a:t>
            </a:r>
          </a:p>
          <a:p>
            <a:pPr>
              <a:lnSpc>
                <a:spcPct val="90000"/>
              </a:lnSpc>
            </a:pPr>
            <a:r>
              <a:rPr lang="en-US" sz="2400">
                <a:effectLst/>
              </a:rPr>
              <a:t>Other systems affected? </a:t>
            </a:r>
          </a:p>
          <a:p>
            <a:pPr>
              <a:lnSpc>
                <a:spcPct val="90000"/>
              </a:lnSpc>
            </a:pPr>
            <a:r>
              <a:rPr lang="en-US" sz="2400">
                <a:effectLst/>
              </a:rPr>
              <a:t>Risk of regression? </a:t>
            </a:r>
          </a:p>
          <a:p>
            <a:pPr>
              <a:lnSpc>
                <a:spcPct val="90000"/>
              </a:lnSpc>
            </a:pPr>
            <a:endParaRPr lang="en-US" sz="2400">
              <a:effectLst/>
            </a:endParaRPr>
          </a:p>
          <a:p>
            <a:pPr>
              <a:lnSpc>
                <a:spcPct val="90000"/>
              </a:lnSpc>
            </a:pPr>
            <a:endParaRPr lang="en-US" sz="2400">
              <a:effectLst/>
            </a:endParaRPr>
          </a:p>
          <a:p>
            <a:pPr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Identify the tactical risks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>
                <a:effectLst/>
              </a:rPr>
              <a:t>Tactical risks are divided into three categories: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effectLst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effectLst/>
              </a:rPr>
              <a:t>1) </a:t>
            </a:r>
            <a:r>
              <a:rPr lang="en-US" sz="2400" u="sng">
                <a:effectLst/>
              </a:rPr>
              <a:t>Structural Risks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effectLst/>
              </a:rPr>
              <a:t>	These risks are associated with the </a:t>
            </a:r>
            <a:r>
              <a:rPr lang="en-US" sz="2400" u="sng">
                <a:effectLst/>
              </a:rPr>
              <a:t>application</a:t>
            </a:r>
            <a:r>
              <a:rPr lang="en-US" sz="2400">
                <a:effectLst/>
              </a:rPr>
              <a:t> and the methods used to build it.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>
              <a:effectLst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effectLst/>
              </a:rPr>
              <a:t>2) </a:t>
            </a:r>
            <a:r>
              <a:rPr lang="en-US" sz="2400" u="sng">
                <a:effectLst/>
              </a:rPr>
              <a:t>Technical Risks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effectLst/>
              </a:rPr>
              <a:t>	These risks are associated with the </a:t>
            </a:r>
            <a:r>
              <a:rPr lang="en-US" sz="2400" u="sng">
                <a:effectLst/>
              </a:rPr>
              <a:t>technology</a:t>
            </a:r>
            <a:r>
              <a:rPr lang="en-US" sz="2400">
                <a:effectLst/>
              </a:rPr>
              <a:t> used to build and operate the application.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>
              <a:effectLst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effectLst/>
              </a:rPr>
              <a:t>3) </a:t>
            </a:r>
            <a:r>
              <a:rPr lang="en-US" sz="2400" u="sng">
                <a:effectLst/>
              </a:rPr>
              <a:t>Size risks</a:t>
            </a:r>
            <a:r>
              <a:rPr lang="en-US" sz="2400">
                <a:effectLst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effectLst/>
              </a:rPr>
              <a:t>	These risks are associated with the </a:t>
            </a:r>
            <a:r>
              <a:rPr lang="en-US" sz="2400" u="sng">
                <a:effectLst/>
              </a:rPr>
              <a:t>magnitude</a:t>
            </a:r>
            <a:r>
              <a:rPr lang="en-US" sz="2400">
                <a:effectLst/>
              </a:rPr>
              <a:t> in all aspects of the software. </a:t>
            </a:r>
          </a:p>
          <a:p>
            <a:pPr>
              <a:lnSpc>
                <a:spcPct val="80000"/>
              </a:lnSpc>
            </a:pPr>
            <a:endParaRPr lang="en-US" sz="2400">
              <a:effectLst/>
            </a:endParaRPr>
          </a:p>
          <a:p>
            <a:pPr>
              <a:lnSpc>
                <a:spcPct val="80000"/>
              </a:lnSpc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6. Determine when testing should occur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534400" cy="4876800"/>
          </a:xfrm>
        </p:spPr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</a:pPr>
            <a:r>
              <a:rPr lang="en-US" sz="2400">
                <a:effectLst/>
              </a:rPr>
              <a:t>Requirements Phase Activities 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en-US" sz="2400">
              <a:effectLst/>
            </a:endParaRP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sz="2400">
                <a:effectLst/>
              </a:rPr>
              <a:t>Determine test strategy 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sz="2400">
                <a:effectLst/>
              </a:rPr>
              <a:t>Determine adequacy of requirements 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sz="2400">
                <a:effectLst/>
              </a:rPr>
              <a:t>Generate functional test conditions 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en-US" sz="2400">
              <a:effectLst/>
            </a:endParaRPr>
          </a:p>
          <a:p>
            <a:pPr marL="533400" indent="-533400">
              <a:lnSpc>
                <a:spcPct val="90000"/>
              </a:lnSpc>
            </a:pPr>
            <a:r>
              <a:rPr lang="en-US" sz="2400">
                <a:effectLst/>
              </a:rPr>
              <a:t>Design Phase Activities 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en-US" sz="2400">
              <a:effectLst/>
            </a:endParaRP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sz="2400">
                <a:effectLst/>
              </a:rPr>
              <a:t>Determine consistency of design with requirements 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sz="2400">
                <a:effectLst/>
              </a:rPr>
              <a:t>Determine adequacy of design 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sz="2400">
                <a:effectLst/>
              </a:rPr>
              <a:t>Determine adequacy of the test plans 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sz="2400">
                <a:effectLst/>
              </a:rPr>
              <a:t>Generate structural and functional test conditions </a:t>
            </a:r>
          </a:p>
          <a:p>
            <a:pPr marL="533400" indent="-533400">
              <a:lnSpc>
                <a:spcPct val="90000"/>
              </a:lnSpc>
            </a:pPr>
            <a:endParaRPr lang="en-US" sz="240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6130925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80000"/>
              </a:lnSpc>
            </a:pPr>
            <a:r>
              <a:rPr lang="en-US" sz="2400" dirty="0">
                <a:effectLst/>
              </a:rPr>
              <a:t>Program (Build) Phase Activities </a:t>
            </a:r>
          </a:p>
          <a:p>
            <a:pPr marL="457200" indent="-457200">
              <a:lnSpc>
                <a:spcPct val="80000"/>
              </a:lnSpc>
            </a:pPr>
            <a:endParaRPr lang="en-US" sz="2400" dirty="0">
              <a:effectLst/>
            </a:endParaRP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arenR"/>
            </a:pPr>
            <a:r>
              <a:rPr lang="en-US" sz="2400" dirty="0">
                <a:effectLst/>
              </a:rPr>
              <a:t>Determine consistency with design 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arenR"/>
            </a:pPr>
            <a:r>
              <a:rPr lang="en-US" sz="2400" dirty="0">
                <a:effectLst/>
              </a:rPr>
              <a:t>Determine adequacy of implementation 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arenR"/>
            </a:pPr>
            <a:r>
              <a:rPr lang="en-US" sz="2400" dirty="0">
                <a:effectLst/>
              </a:rPr>
              <a:t>Generate structural and functional test conditions for modules and units </a:t>
            </a:r>
          </a:p>
          <a:p>
            <a:pPr marL="457200" indent="-457200">
              <a:lnSpc>
                <a:spcPct val="80000"/>
              </a:lnSpc>
            </a:pPr>
            <a:endParaRPr lang="en-US" sz="2400" dirty="0">
              <a:effectLst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400" dirty="0">
                <a:effectLst/>
              </a:rPr>
              <a:t>Test Phase Activities 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endParaRPr lang="en-US" sz="2400" dirty="0">
              <a:effectLst/>
            </a:endParaRP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arenR"/>
            </a:pPr>
            <a:r>
              <a:rPr lang="en-US" sz="2400" dirty="0">
                <a:effectLst/>
              </a:rPr>
              <a:t>Test application system 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arenR"/>
            </a:pPr>
            <a:r>
              <a:rPr lang="en-US" sz="2400" dirty="0">
                <a:effectLst/>
              </a:rPr>
              <a:t>Installation Phase Activities 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arenR"/>
            </a:pPr>
            <a:r>
              <a:rPr lang="en-US" sz="2400" dirty="0">
                <a:effectLst/>
              </a:rPr>
              <a:t>Place tested system into production </a:t>
            </a:r>
          </a:p>
          <a:p>
            <a:pPr marL="457200" indent="-457200">
              <a:lnSpc>
                <a:spcPct val="80000"/>
              </a:lnSpc>
            </a:pPr>
            <a:endParaRPr lang="en-US" sz="2400" dirty="0" smtClean="0">
              <a:effectLst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400" dirty="0" smtClean="0">
                <a:effectLst/>
              </a:rPr>
              <a:t>Maintenance </a:t>
            </a:r>
            <a:r>
              <a:rPr lang="en-US" sz="2400" dirty="0">
                <a:effectLst/>
              </a:rPr>
              <a:t>Phase Activities 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endParaRPr lang="en-US" sz="2400" dirty="0">
              <a:effectLst/>
            </a:endParaRP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arenR"/>
            </a:pPr>
            <a:r>
              <a:rPr lang="en-US" sz="2400" dirty="0">
                <a:effectLst/>
              </a:rPr>
              <a:t>Modify and retest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effectLst/>
              </a:rPr>
              <a:t> </a:t>
            </a:r>
          </a:p>
          <a:p>
            <a:pPr marL="457200" indent="-457200">
              <a:lnSpc>
                <a:spcPct val="80000"/>
              </a:lnSpc>
            </a:pPr>
            <a:endParaRPr lang="en-US" sz="2400" dirty="0">
              <a:effectLst/>
            </a:endParaRPr>
          </a:p>
          <a:p>
            <a:pPr marL="457200" indent="-457200">
              <a:lnSpc>
                <a:spcPct val="80000"/>
              </a:lnSpc>
            </a:pPr>
            <a:endParaRPr lang="en-US" sz="2400" dirty="0">
              <a:effectLst/>
            </a:endParaRPr>
          </a:p>
          <a:p>
            <a:pPr marL="457200" indent="-457200">
              <a:lnSpc>
                <a:spcPct val="80000"/>
              </a:lnSpc>
            </a:pPr>
            <a:endParaRPr lang="en-US" sz="2400" dirty="0"/>
          </a:p>
          <a:p>
            <a:pPr marL="457200" indent="-457200">
              <a:lnSpc>
                <a:spcPct val="80000"/>
              </a:lnSpc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 Build the system test plan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US" sz="2400">
                <a:effectLst/>
              </a:rPr>
              <a:t>Using information from the prior steps, develop a System Test Plan to describe the testing that will occur. </a:t>
            </a:r>
          </a:p>
          <a:p>
            <a:pPr>
              <a:lnSpc>
                <a:spcPct val="115000"/>
              </a:lnSpc>
            </a:pPr>
            <a:r>
              <a:rPr lang="en-US" sz="2400">
                <a:effectLst/>
              </a:rPr>
              <a:t>This plan will provide background information on the system being tested, test objectives and risks, the business functions to be tested, and the specific tests to be performed. </a:t>
            </a:r>
          </a:p>
          <a:p>
            <a:pPr>
              <a:lnSpc>
                <a:spcPct val="115000"/>
              </a:lnSpc>
            </a:pPr>
            <a:r>
              <a:rPr lang="en-US" sz="2400">
                <a:effectLst/>
              </a:rPr>
              <a:t>The plan is then decomposed into specific tests and lower-level plans. After execution, the results from the specific tests are rolled up to produce a Test Report.</a:t>
            </a:r>
          </a:p>
          <a:p>
            <a:pPr>
              <a:lnSpc>
                <a:spcPct val="115000"/>
              </a:lnSpc>
            </a:pPr>
            <a:endParaRPr lang="en-US" sz="2400">
              <a:effectLst/>
            </a:endParaRPr>
          </a:p>
          <a:p>
            <a:pPr>
              <a:lnSpc>
                <a:spcPct val="115000"/>
              </a:lnSpc>
            </a:pPr>
            <a:endParaRPr lang="en-US" sz="2400">
              <a:effectLst/>
            </a:endParaRP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 Build the unit test plans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US" sz="2400">
                <a:effectLst/>
              </a:rPr>
              <a:t>During internal design, the system is divided into the components or units that perform the detailed processing. Each of these units should have an individual Test Plan. </a:t>
            </a:r>
          </a:p>
          <a:p>
            <a:pPr>
              <a:lnSpc>
                <a:spcPct val="115000"/>
              </a:lnSpc>
            </a:pPr>
            <a:r>
              <a:rPr lang="en-US" sz="2400">
                <a:effectLst/>
              </a:rPr>
              <a:t>The importance of a Unit Test Plan is to determine when unit testing is complete.</a:t>
            </a:r>
          </a:p>
          <a:p>
            <a:pPr>
              <a:lnSpc>
                <a:spcPct val="115000"/>
              </a:lnSpc>
            </a:pPr>
            <a:r>
              <a:rPr lang="en-US" sz="2400">
                <a:effectLst/>
              </a:rPr>
              <a:t>The extra effort spent in developing Unit Test Plans, testing units, and assuring that units are defect free prior to integration testing can have a significant payback in reducing overall test costs. </a:t>
            </a:r>
          </a:p>
          <a:p>
            <a:pPr>
              <a:lnSpc>
                <a:spcPct val="115000"/>
              </a:lnSpc>
            </a:pPr>
            <a:endParaRPr lang="en-US" sz="2400">
              <a:effectLst/>
            </a:endParaRPr>
          </a:p>
          <a:p>
            <a:endParaRPr lang="en-US" sz="2400">
              <a:effectLst/>
            </a:endParaRPr>
          </a:p>
          <a:p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33400"/>
            <a:ext cx="8382000" cy="5562600"/>
          </a:xfrm>
        </p:spPr>
        <p:txBody>
          <a:bodyPr/>
          <a:lstStyle/>
          <a:p>
            <a:pPr algn="l">
              <a:buFont typeface="Arial" charset="0"/>
              <a:buNone/>
            </a:pPr>
            <a:r>
              <a:rPr lang="en-US" dirty="0">
                <a:solidFill>
                  <a:schemeClr val="tx2"/>
                </a:solidFill>
              </a:rPr>
              <a:t>IT improperly interprets requirements</a:t>
            </a:r>
          </a:p>
          <a:p>
            <a:pPr algn="l">
              <a:buFont typeface="Arial" charset="0"/>
              <a:buNone/>
            </a:pPr>
            <a:endParaRPr lang="en-US" dirty="0">
              <a:solidFill>
                <a:schemeClr val="tx2"/>
              </a:solidFill>
            </a:endParaRPr>
          </a:p>
          <a:p>
            <a:pPr algn="l">
              <a:buClrTx/>
              <a:buSzTx/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Information technology (IT) staff misinterpret what the user wants, but correctly implement what the IT people believe is wanted</a:t>
            </a:r>
            <a:r>
              <a:rPr lang="en-US" dirty="0"/>
              <a:t>.</a:t>
            </a:r>
          </a:p>
          <a:p>
            <a:pPr algn="l">
              <a:buClrTx/>
              <a:buSzTx/>
              <a:buFontTx/>
              <a:buNone/>
            </a:pPr>
            <a:endParaRPr lang="en-US" dirty="0"/>
          </a:p>
          <a:p>
            <a:pPr algn="l">
              <a:buFont typeface="Arial" charset="0"/>
              <a:buNone/>
            </a:pPr>
            <a:r>
              <a:rPr lang="en-US" dirty="0">
                <a:solidFill>
                  <a:schemeClr val="tx2"/>
                </a:solidFill>
              </a:rPr>
              <a:t>The users specify the wrong requirements</a:t>
            </a:r>
          </a:p>
          <a:p>
            <a:pPr algn="l">
              <a:buFont typeface="Arial" charset="0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algn="l">
              <a:buClrTx/>
              <a:buSzTx/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The specifications given to IT are erroneous.</a:t>
            </a:r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049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4348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2121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628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4348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0364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675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9483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685800"/>
            <a:ext cx="7848600" cy="4953000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requirements are incorrectly recorded.</a:t>
            </a:r>
          </a:p>
          <a:p>
            <a:pPr algn="l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design specifications are incorrect.</a:t>
            </a:r>
          </a:p>
          <a:p>
            <a:pPr algn="l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program specifications are incorrect.</a:t>
            </a:r>
          </a:p>
          <a:p>
            <a:pPr algn="l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There are errors in the program coding</a:t>
            </a:r>
          </a:p>
          <a:p>
            <a:pPr algn="l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There are data entry errors.</a:t>
            </a:r>
          </a:p>
          <a:p>
            <a:pPr algn="l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There are mistakes in error corrections.</a:t>
            </a:r>
          </a:p>
          <a:p>
            <a:pPr algn="l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corrected condition causes another defect.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9967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6800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"/>
            <a:ext cx="7772400" cy="1371600"/>
          </a:xfrm>
        </p:spPr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676400"/>
            <a:ext cx="8305800" cy="3962400"/>
          </a:xfrm>
        </p:spPr>
        <p:txBody>
          <a:bodyPr/>
          <a:lstStyle/>
          <a:p>
            <a:pPr algn="l">
              <a:lnSpc>
                <a:spcPct val="150000"/>
              </a:lnSpc>
              <a:buFont typeface="Arial" charset="0"/>
              <a:buNone/>
            </a:pPr>
            <a:r>
              <a:rPr lang="en-US" u="sng" dirty="0">
                <a:solidFill>
                  <a:schemeClr val="tx2"/>
                </a:solidFill>
              </a:rPr>
              <a:t>Verification</a:t>
            </a:r>
            <a:r>
              <a:rPr lang="en-US" sz="2800" dirty="0">
                <a:solidFill>
                  <a:schemeClr val="tx2"/>
                </a:solidFill>
              </a:rPr>
              <a:t> :-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A Tester uses verification methods to  ensure the system (software , hardware, documentation, and personnel) complies with the organization’s standards and processes relying on review or non-executable methods.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"/>
            <a:ext cx="7772400" cy="1447800"/>
          </a:xfrm>
        </p:spPr>
        <p:txBody>
          <a:bodyPr/>
          <a:lstStyle/>
          <a:p>
            <a:r>
              <a:rPr lang="en-US" sz="4000"/>
              <a:t>Computer System verification 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752600"/>
            <a:ext cx="7772400" cy="3886200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80000"/>
              </a:lnSpc>
              <a:spcBef>
                <a:spcPts val="700"/>
              </a:spcBef>
              <a:buFont typeface="Arial" charset="0"/>
              <a:buNone/>
            </a:pPr>
            <a:r>
              <a:rPr lang="en-US" sz="2800" u="sng" dirty="0">
                <a:solidFill>
                  <a:schemeClr val="tx2"/>
                </a:solidFill>
              </a:rPr>
              <a:t>Requirements review:-</a:t>
            </a:r>
          </a:p>
          <a:p>
            <a:pPr algn="l">
              <a:lnSpc>
                <a:spcPct val="80000"/>
              </a:lnSpc>
              <a:spcBef>
                <a:spcPts val="700"/>
              </a:spcBef>
              <a:buFont typeface="Arial" charset="0"/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algn="l">
              <a:lnSpc>
                <a:spcPct val="80000"/>
              </a:lnSpc>
              <a:spcBef>
                <a:spcPts val="700"/>
              </a:spcBef>
              <a:buFont typeface="Arial" charset="0"/>
              <a:buNone/>
            </a:pPr>
            <a:r>
              <a:rPr lang="en-US" sz="2800" dirty="0">
                <a:solidFill>
                  <a:schemeClr val="tx1"/>
                </a:solidFill>
              </a:rPr>
              <a:t>Performed by </a:t>
            </a:r>
            <a:r>
              <a:rPr lang="en-US" sz="2800" dirty="0">
                <a:solidFill>
                  <a:schemeClr val="tx1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chemeClr val="tx1"/>
                </a:solidFill>
              </a:rPr>
              <a:t> Developers, Users</a:t>
            </a:r>
          </a:p>
          <a:p>
            <a:pPr algn="l">
              <a:lnSpc>
                <a:spcPct val="80000"/>
              </a:lnSpc>
              <a:spcBef>
                <a:spcPts val="700"/>
              </a:spcBef>
              <a:buFont typeface="Arial" charset="0"/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  <a:spcBef>
                <a:spcPts val="700"/>
              </a:spcBef>
              <a:buClrTx/>
              <a:buSzTx/>
              <a:buFontTx/>
              <a:buNone/>
            </a:pPr>
            <a:r>
              <a:rPr lang="en-US" sz="2800" dirty="0">
                <a:solidFill>
                  <a:schemeClr val="tx1"/>
                </a:solidFill>
              </a:rPr>
              <a:t>Explanation </a:t>
            </a:r>
            <a:r>
              <a:rPr lang="en-US" sz="2800" dirty="0">
                <a:solidFill>
                  <a:schemeClr val="tx1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chemeClr val="tx1"/>
                </a:solidFill>
              </a:rPr>
              <a:t>The study and discussion of the computer system requirements to ensure they meet stated user needs and are feasible.</a:t>
            </a:r>
          </a:p>
          <a:p>
            <a:pPr algn="l">
              <a:lnSpc>
                <a:spcPct val="80000"/>
              </a:lnSpc>
              <a:spcBef>
                <a:spcPts val="700"/>
              </a:spcBef>
              <a:buClrTx/>
              <a:buSzTx/>
              <a:buFontTx/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  <a:spcBef>
                <a:spcPts val="700"/>
              </a:spcBef>
              <a:buClrTx/>
              <a:buSzTx/>
              <a:buFontTx/>
              <a:buNone/>
            </a:pPr>
            <a:r>
              <a:rPr lang="en-US" sz="2800" dirty="0">
                <a:solidFill>
                  <a:schemeClr val="tx1"/>
                </a:solidFill>
              </a:rPr>
              <a:t>Deliverable </a:t>
            </a:r>
            <a:r>
              <a:rPr lang="en-US" sz="2800" dirty="0">
                <a:solidFill>
                  <a:schemeClr val="tx1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chemeClr val="tx1"/>
                </a:solidFill>
              </a:rPr>
              <a:t> reviewed statement of requirements, ready to be translated into system design.</a:t>
            </a:r>
          </a:p>
          <a:p>
            <a:pPr algn="l">
              <a:lnSpc>
                <a:spcPct val="80000"/>
              </a:lnSpc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533400"/>
            <a:ext cx="8001000" cy="5105400"/>
          </a:xfrm>
        </p:spPr>
        <p:txBody>
          <a:bodyPr/>
          <a:lstStyle/>
          <a:p>
            <a:pPr algn="l"/>
            <a:r>
              <a:rPr lang="en-US" u="sng">
                <a:solidFill>
                  <a:schemeClr val="tx2"/>
                </a:solidFill>
              </a:rPr>
              <a:t>Design review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57200" y="1524000"/>
            <a:ext cx="7239000" cy="39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Performed by 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2800" dirty="0">
                <a:solidFill>
                  <a:schemeClr val="tx1"/>
                </a:solidFill>
              </a:rPr>
              <a:t>Developers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Explanation   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2800" dirty="0">
                <a:solidFill>
                  <a:schemeClr val="tx1"/>
                </a:solidFill>
              </a:rPr>
              <a:t>The study and discussion of the computer system design to ensure it will support the system requirements.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Deliverable   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2800" dirty="0">
                <a:solidFill>
                  <a:schemeClr val="tx1"/>
                </a:solidFill>
              </a:rPr>
              <a:t>System design, ready to be translated into computer programs, hardware configurations documentation , and training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57200"/>
            <a:ext cx="7315200" cy="5181600"/>
          </a:xfrm>
        </p:spPr>
        <p:txBody>
          <a:bodyPr/>
          <a:lstStyle/>
          <a:p>
            <a:pPr algn="l"/>
            <a:r>
              <a:rPr lang="en-US" u="sng">
                <a:solidFill>
                  <a:schemeClr val="tx2"/>
                </a:solidFill>
              </a:rPr>
              <a:t>Code walkthrough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57200" y="1447800"/>
            <a:ext cx="7620000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Performed by 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2800" dirty="0">
                <a:solidFill>
                  <a:schemeClr val="tx1"/>
                </a:solidFill>
              </a:rPr>
              <a:t>Developers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Explanation    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2800" dirty="0">
                <a:solidFill>
                  <a:schemeClr val="tx1"/>
                </a:solidFill>
              </a:rPr>
              <a:t> An </a:t>
            </a:r>
            <a:r>
              <a:rPr lang="en-US" sz="2800" u="sng" dirty="0">
                <a:solidFill>
                  <a:schemeClr val="tx1"/>
                </a:solidFill>
              </a:rPr>
              <a:t>informal analysis</a:t>
            </a:r>
            <a:r>
              <a:rPr lang="en-US" sz="2800" dirty="0">
                <a:solidFill>
                  <a:schemeClr val="tx1"/>
                </a:solidFill>
              </a:rPr>
              <a:t> of the </a:t>
            </a:r>
            <a:r>
              <a:rPr lang="en-US" sz="2800" u="sng" dirty="0">
                <a:solidFill>
                  <a:schemeClr val="tx1"/>
                </a:solidFill>
              </a:rPr>
              <a:t>program source code</a:t>
            </a:r>
            <a:r>
              <a:rPr lang="en-US" sz="2800" dirty="0">
                <a:solidFill>
                  <a:schemeClr val="tx1"/>
                </a:solidFill>
              </a:rPr>
              <a:t> to find defects and verify coding techniques.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Deliverable 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2800" dirty="0">
                <a:solidFill>
                  <a:schemeClr val="tx1"/>
                </a:solidFill>
              </a:rPr>
              <a:t>Computer software ready for testing or more detailed inspections by the develope</a:t>
            </a:r>
            <a:r>
              <a:rPr lang="en-US" sz="2800" dirty="0"/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2153</Words>
  <Application>Microsoft Office PowerPoint</Application>
  <PresentationFormat>On-screen Show (4:3)</PresentationFormat>
  <Paragraphs>269</Paragraphs>
  <Slides>51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Software Testing Methodology</vt:lpstr>
      <vt:lpstr>Defects hard to find</vt:lpstr>
      <vt:lpstr>Slide 3</vt:lpstr>
      <vt:lpstr>Slide 4</vt:lpstr>
      <vt:lpstr>Slide 5</vt:lpstr>
      <vt:lpstr>Verification</vt:lpstr>
      <vt:lpstr>Computer System verification example</vt:lpstr>
      <vt:lpstr>Slide 8</vt:lpstr>
      <vt:lpstr>Slide 9</vt:lpstr>
      <vt:lpstr>Slide 10</vt:lpstr>
      <vt:lpstr>Validation</vt:lpstr>
      <vt:lpstr>Computer System Validation example</vt:lpstr>
      <vt:lpstr>Slide 13</vt:lpstr>
      <vt:lpstr>Slide 14</vt:lpstr>
      <vt:lpstr>Slide 15</vt:lpstr>
      <vt:lpstr>Functional and Structural Testing</vt:lpstr>
      <vt:lpstr>Functional Testing</vt:lpstr>
      <vt:lpstr>Structural Testing</vt:lpstr>
      <vt:lpstr>Structural Testing</vt:lpstr>
      <vt:lpstr>Workbench concept</vt:lpstr>
      <vt:lpstr>Slide 21</vt:lpstr>
      <vt:lpstr>Slide 22</vt:lpstr>
      <vt:lpstr>Slide 23</vt:lpstr>
      <vt:lpstr>Eight Considerations in Developing Testing Methodology</vt:lpstr>
      <vt:lpstr>1. Acquire and study the Test Strategy</vt:lpstr>
      <vt:lpstr>2. Determine the type of development project</vt:lpstr>
      <vt:lpstr>3. Determine the type of software system</vt:lpstr>
      <vt:lpstr>Slide 28</vt:lpstr>
      <vt:lpstr>Slide 29</vt:lpstr>
      <vt:lpstr>Slide 30</vt:lpstr>
      <vt:lpstr>Slide 31</vt:lpstr>
      <vt:lpstr>Slide 32</vt:lpstr>
      <vt:lpstr>4. Determine the project scope</vt:lpstr>
      <vt:lpstr>Slide 34</vt:lpstr>
      <vt:lpstr>5. Identify the tactical risks</vt:lpstr>
      <vt:lpstr>6. Determine when testing should occur</vt:lpstr>
      <vt:lpstr>Slide 37</vt:lpstr>
      <vt:lpstr>7. Build the system test plan</vt:lpstr>
      <vt:lpstr>8. Build the unit test plans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Methodology</dc:title>
  <dc:creator>B. Vasundhara Devi</dc:creator>
  <cp:lastModifiedBy>Administrator</cp:lastModifiedBy>
  <cp:revision>5</cp:revision>
  <dcterms:created xsi:type="dcterms:W3CDTF">2015-08-24T07:58:20Z</dcterms:created>
  <dcterms:modified xsi:type="dcterms:W3CDTF">2019-10-21T04:51:07Z</dcterms:modified>
</cp:coreProperties>
</file>