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3E418-B58D-4B47-A801-4BE689797D50}" type="datetimeFigureOut">
              <a:rPr lang="en-US" smtClean="0"/>
              <a:pPr/>
              <a:t>10/23/2018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A3ABFE-F40B-4D36-86C2-9515C3E99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C3C79-9923-41C1-A801-E6938F608B4A}" type="slidenum">
              <a:rPr lang="en-US"/>
              <a:pPr/>
              <a:t>1</a:t>
            </a:fld>
            <a:endParaRPr lang="en-US"/>
          </a:p>
        </p:txBody>
      </p:sp>
      <p:sp>
        <p:nvSpPr>
          <p:cNvPr id="4098" name="Rectangle 2"/>
          <p:cNvSpPr>
            <a:spLocks noGrp="1" noRot="1" noChangeAspect="1" noChangeArrowheads="1" noTextEdit="1"/>
          </p:cNvSpPr>
          <p:nvPr>
            <p:ph type="sldImg"/>
          </p:nvPr>
        </p:nvSpPr>
        <p:spPr>
          <a:xfrm>
            <a:off x="1144588" y="685800"/>
            <a:ext cx="4560887" cy="3421063"/>
          </a:xfrm>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64813-E1FD-44C0-8C3A-1EA4D4F650C2}" type="slidenum">
              <a:rPr lang="en-US"/>
              <a:pPr/>
              <a:t>10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9B5E-6194-4D8A-AA97-9A82197A10AD}" type="slidenum">
              <a:rPr lang="en-US"/>
              <a:pPr/>
              <a:t>11</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6247F-4BFC-4BE9-9A95-D9C52F43BD42}" type="slidenum">
              <a:rPr lang="en-US"/>
              <a:pPr/>
              <a:t>12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A8C9E-4AC9-4E02-9860-330C04DE9B10}" type="slidenum">
              <a:rPr lang="en-US"/>
              <a:pPr/>
              <a:t>13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F4E28-CB47-4001-86EF-A7C4626C2A28}" type="slidenum">
              <a:rPr lang="en-US"/>
              <a:pPr/>
              <a:t>14</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D2953-9585-4C3A-A1DD-1623A2A1CB8F}" type="slidenum">
              <a:rPr lang="en-US"/>
              <a:pPr/>
              <a:t>15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5E8D5-9DFE-4CE7-A1FE-3B9D47D8EDA6}" type="slidenum">
              <a:rPr lang="en-US"/>
              <a:pPr/>
              <a:t>16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127EC-9D7D-4272-9DE8-0BB704952687}" type="slidenum">
              <a:rPr lang="en-US"/>
              <a:pPr/>
              <a:t>17</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49FC0-2510-4316-B9F4-7747088DE09F}" type="slidenum">
              <a:rPr lang="en-US"/>
              <a:pPr/>
              <a:t>18</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C3B32-64B9-479C-BC48-8E4F3845582D}" type="slidenum">
              <a:rPr lang="en-US"/>
              <a:pPr/>
              <a:t>19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AFD7B-02EA-4281-B4E7-3B0F281F1E09}"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2ECFE-1B57-4264-8FEC-BB77C2C61C90}" type="slidenum">
              <a:rPr lang="en-US"/>
              <a:pPr/>
              <a:t>20</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A360D-BC20-457A-9AB6-11AA71148671}" type="slidenum">
              <a:rPr lang="en-US"/>
              <a:pPr/>
              <a:t>21</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E6C8B-D827-4A5D-ABA8-40B5CBD3E0E8}" type="slidenum">
              <a:rPr lang="en-US"/>
              <a:pPr/>
              <a:t>22</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68FAC-956B-4BE6-8306-E684C298EAA5}" type="slidenum">
              <a:rPr lang="en-US"/>
              <a:pPr/>
              <a:t>23</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09069-58EF-46B1-88C8-EE0A7EE35CDF}" type="slidenum">
              <a:rPr lang="en-US"/>
              <a:pPr/>
              <a:t>24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24FC6-21FB-48B3-B9D5-7E8127235658}" type="slidenum">
              <a:rPr lang="en-US"/>
              <a:pPr/>
              <a:t>25</a:t>
            </a:fld>
            <a:endParaRPr lang="en-US"/>
          </a:p>
        </p:txBody>
      </p:sp>
      <p:sp>
        <p:nvSpPr>
          <p:cNvPr id="70658" name="Rectangle 2"/>
          <p:cNvSpPr>
            <a:spLocks noGrp="1" noRot="1" noChangeAspect="1" noChangeArrowheads="1" noTextEdit="1"/>
          </p:cNvSpPr>
          <p:nvPr>
            <p:ph type="sldImg"/>
          </p:nvPr>
        </p:nvSpPr>
        <p:spPr>
          <a:xfrm>
            <a:off x="1144588" y="685800"/>
            <a:ext cx="4560887" cy="3421063"/>
          </a:xfrm>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D47CA-990A-4F21-B6A7-7BB92204221A}" type="slidenum">
              <a:rPr lang="en-US"/>
              <a:pPr/>
              <a:t>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63399-AAE4-40F8-A36E-D69AA3EA77CA}" type="slidenum">
              <a:rPr lang="en-US"/>
              <a:pPr/>
              <a:t>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65706-5A1B-49C5-9A0A-9365AFE1A891}" type="slidenum">
              <a:rPr lang="en-US"/>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1BB31-87CB-4390-9F2C-D115CAE0EA43}" type="slidenum">
              <a:rPr lang="en-US"/>
              <a:pPr/>
              <a:t>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34F75-BC2B-4DF4-888B-A98631E1BF08}" type="slidenum">
              <a:rPr lang="en-US"/>
              <a:pPr/>
              <a:t>7</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4CC63-EFB9-4557-ACD6-806875316839}" type="slidenum">
              <a:rPr lang="en-US"/>
              <a:pPr/>
              <a:t>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89E32-74E7-4432-829D-6A6E0AF3C94F}" type="slidenum">
              <a:rPr lang="en-US"/>
              <a:pPr/>
              <a:t>9</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0F87FE1-61AA-4A5B-BFFD-B1666F02103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20AB7F5-3DFA-44E8-8731-028FF1E33DF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AFDF9-5405-4645-9B2D-6A63ECA3B39B}"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27EEE-CB60-4234-BE6D-C5CA217C1A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AFDF9-5405-4645-9B2D-6A63ECA3B39B}" type="datetimeFigureOut">
              <a:rPr lang="en-US" smtClean="0"/>
              <a:pPr/>
              <a:t>10/23/2018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27EEE-CB60-4234-BE6D-C5CA217C1A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wikipedia.org/wiki/Software_testin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guru99.com/loadrunner-tutoria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toolsjournal.com/banner/gcload" TargetMode="External"/><Relationship Id="rId2" Type="http://schemas.openxmlformats.org/officeDocument/2006/relationships/hyperlink" Target="http://www.acme.com/software/http_load/"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14401"/>
            <a:ext cx="7772400" cy="1676399"/>
          </a:xfrm>
        </p:spPr>
        <p:txBody>
          <a:bodyPr/>
          <a:lstStyle/>
          <a:p>
            <a:r>
              <a:rPr lang="en-US" dirty="0" smtClean="0">
                <a:solidFill>
                  <a:srgbClr val="FF0000"/>
                </a:solidFill>
              </a:rPr>
              <a:t>UNIT - V</a:t>
            </a:r>
            <a:endParaRPr lang="en-US" dirty="0">
              <a:solidFill>
                <a:srgbClr val="FF0000"/>
              </a:solidFill>
            </a:endParaRPr>
          </a:p>
        </p:txBody>
      </p:sp>
      <p:sp>
        <p:nvSpPr>
          <p:cNvPr id="2051" name="Rectangle 3"/>
          <p:cNvSpPr>
            <a:spLocks noGrp="1" noChangeArrowheads="1"/>
          </p:cNvSpPr>
          <p:nvPr>
            <p:ph type="subTitle" idx="1"/>
          </p:nvPr>
        </p:nvSpPr>
        <p:spPr>
          <a:xfrm>
            <a:off x="1371600" y="3581400"/>
            <a:ext cx="6400800" cy="1295400"/>
          </a:xfrm>
        </p:spPr>
        <p:txBody>
          <a:bodyPr/>
          <a:lstStyle/>
          <a:p>
            <a:r>
              <a:rPr lang="en-US" sz="4000" dirty="0" smtClean="0"/>
              <a:t>Software Testing Techniques</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Boundary value</a:t>
            </a:r>
          </a:p>
        </p:txBody>
      </p:sp>
      <p:sp>
        <p:nvSpPr>
          <p:cNvPr id="34819" name="Rectangle 3"/>
          <p:cNvSpPr>
            <a:spLocks noGrp="1" noChangeArrowheads="1"/>
          </p:cNvSpPr>
          <p:nvPr>
            <p:ph type="body" idx="1"/>
          </p:nvPr>
        </p:nvSpPr>
        <p:spPr/>
        <p:txBody>
          <a:bodyPr/>
          <a:lstStyle/>
          <a:p>
            <a:pPr>
              <a:lnSpc>
                <a:spcPct val="90000"/>
              </a:lnSpc>
              <a:buFontTx/>
              <a:buNone/>
            </a:pPr>
            <a:r>
              <a:rPr lang="en-US" sz="2400"/>
              <a:t>When creating BVA test cases, consider the following :</a:t>
            </a:r>
          </a:p>
          <a:p>
            <a:pPr>
              <a:lnSpc>
                <a:spcPct val="90000"/>
              </a:lnSpc>
              <a:buFontTx/>
              <a:buNone/>
            </a:pPr>
            <a:endParaRPr lang="en-US" sz="2400"/>
          </a:p>
          <a:p>
            <a:pPr>
              <a:lnSpc>
                <a:spcPct val="90000"/>
              </a:lnSpc>
              <a:buFontTx/>
              <a:buNone/>
            </a:pPr>
            <a:r>
              <a:rPr lang="en-US" sz="2400"/>
              <a:t>	1. If input conditions have a range from </a:t>
            </a:r>
            <a:r>
              <a:rPr lang="en-US" sz="2400" b="1"/>
              <a:t>a </a:t>
            </a:r>
            <a:r>
              <a:rPr lang="en-US" sz="2400"/>
              <a:t>to </a:t>
            </a:r>
            <a:r>
              <a:rPr lang="en-US" sz="2400" b="1"/>
              <a:t>b </a:t>
            </a:r>
            <a:r>
              <a:rPr lang="en-US" sz="2400"/>
              <a:t>(such as </a:t>
            </a:r>
          </a:p>
          <a:p>
            <a:pPr>
              <a:lnSpc>
                <a:spcPct val="90000"/>
              </a:lnSpc>
              <a:buFontTx/>
              <a:buNone/>
            </a:pPr>
            <a:r>
              <a:rPr lang="en-US" sz="2400"/>
              <a:t>	     a=100 to b=300), create test cases:</a:t>
            </a:r>
          </a:p>
          <a:p>
            <a:pPr>
              <a:lnSpc>
                <a:spcPct val="90000"/>
              </a:lnSpc>
              <a:buFontTx/>
              <a:buNone/>
            </a:pPr>
            <a:r>
              <a:rPr lang="en-US" sz="2400"/>
              <a:t>	 	-	immediately below </a:t>
            </a:r>
            <a:r>
              <a:rPr lang="en-US" sz="2400" b="1"/>
              <a:t>a </a:t>
            </a:r>
            <a:r>
              <a:rPr lang="en-US" sz="2400"/>
              <a:t>(99)</a:t>
            </a:r>
          </a:p>
          <a:p>
            <a:pPr>
              <a:lnSpc>
                <a:spcPct val="90000"/>
              </a:lnSpc>
              <a:buFontTx/>
              <a:buNone/>
            </a:pPr>
            <a:r>
              <a:rPr lang="en-US" sz="2400"/>
              <a:t> 		-	at </a:t>
            </a:r>
            <a:r>
              <a:rPr lang="en-US" sz="2400" b="1"/>
              <a:t>a </a:t>
            </a:r>
            <a:r>
              <a:rPr lang="en-US" sz="2400"/>
              <a:t>(100)</a:t>
            </a:r>
          </a:p>
          <a:p>
            <a:pPr>
              <a:lnSpc>
                <a:spcPct val="90000"/>
              </a:lnSpc>
              <a:buFontTx/>
              <a:buNone/>
            </a:pPr>
            <a:r>
              <a:rPr lang="en-US" sz="2400"/>
              <a:t> 		-	immediately above </a:t>
            </a:r>
            <a:r>
              <a:rPr lang="en-US" sz="2400" b="1"/>
              <a:t>a </a:t>
            </a:r>
            <a:r>
              <a:rPr lang="en-US" sz="2400"/>
              <a:t>(101)</a:t>
            </a:r>
          </a:p>
          <a:p>
            <a:pPr>
              <a:lnSpc>
                <a:spcPct val="90000"/>
              </a:lnSpc>
              <a:buFontTx/>
              <a:buNone/>
            </a:pPr>
            <a:r>
              <a:rPr lang="en-US" sz="2400"/>
              <a:t> 		-	immediately below </a:t>
            </a:r>
            <a:r>
              <a:rPr lang="en-US" sz="2400" b="1"/>
              <a:t>b </a:t>
            </a:r>
            <a:r>
              <a:rPr lang="en-US" sz="2400"/>
              <a:t>(299)</a:t>
            </a:r>
          </a:p>
          <a:p>
            <a:pPr>
              <a:lnSpc>
                <a:spcPct val="90000"/>
              </a:lnSpc>
              <a:buFontTx/>
              <a:buNone/>
            </a:pPr>
            <a:r>
              <a:rPr lang="en-US" sz="2400"/>
              <a:t>		-	at </a:t>
            </a:r>
            <a:r>
              <a:rPr lang="en-US" sz="2400" b="1"/>
              <a:t>b </a:t>
            </a:r>
            <a:r>
              <a:rPr lang="en-US" sz="2400"/>
              <a:t>(300)</a:t>
            </a:r>
          </a:p>
          <a:p>
            <a:pPr>
              <a:lnSpc>
                <a:spcPct val="90000"/>
              </a:lnSpc>
              <a:buFontTx/>
              <a:buNone/>
            </a:pPr>
            <a:r>
              <a:rPr lang="en-US" sz="2400"/>
              <a:t>		-	immediately above </a:t>
            </a:r>
            <a:r>
              <a:rPr lang="en-US" sz="2400" b="1"/>
              <a:t>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Boundary value</a:t>
            </a:r>
          </a:p>
        </p:txBody>
      </p:sp>
      <p:sp>
        <p:nvSpPr>
          <p:cNvPr id="36867" name="Rectangle 3"/>
          <p:cNvSpPr>
            <a:spLocks noGrp="1" noChangeArrowheads="1"/>
          </p:cNvSpPr>
          <p:nvPr>
            <p:ph type="body" idx="1"/>
          </p:nvPr>
        </p:nvSpPr>
        <p:spPr/>
        <p:txBody>
          <a:bodyPr/>
          <a:lstStyle/>
          <a:p>
            <a:pPr>
              <a:buFontTx/>
              <a:buNone/>
            </a:pPr>
            <a:r>
              <a:rPr lang="en-US"/>
              <a:t>2. If input conditions specify a </a:t>
            </a:r>
            <a:r>
              <a:rPr lang="en-US" i="1"/>
              <a:t>number </a:t>
            </a:r>
            <a:r>
              <a:rPr lang="en-US"/>
              <a:t>of values that are allowed, test these limits.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Bottom-up testing</a:t>
            </a:r>
          </a:p>
        </p:txBody>
      </p:sp>
      <p:sp>
        <p:nvSpPr>
          <p:cNvPr id="21507" name="Rectangle 3"/>
          <p:cNvSpPr>
            <a:spLocks noGrp="1" noChangeArrowheads="1"/>
          </p:cNvSpPr>
          <p:nvPr>
            <p:ph type="body" idx="1"/>
          </p:nvPr>
        </p:nvSpPr>
        <p:spPr/>
        <p:txBody>
          <a:bodyPr/>
          <a:lstStyle/>
          <a:p>
            <a:r>
              <a:rPr lang="en-US"/>
              <a:t>The bottom-up testing technique is an incremental testing approach where the lowest-level modules or system compo-nents are integrated and tested first.</a:t>
            </a:r>
          </a:p>
          <a:p>
            <a:r>
              <a:rPr lang="en-US"/>
              <a:t>Testing then proceeds hierarchically to the top level. A driver, or temporary test program that invokes the test module or system component, is often required.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Bottom-up testing continued…</a:t>
            </a:r>
          </a:p>
        </p:txBody>
      </p:sp>
      <p:sp>
        <p:nvSpPr>
          <p:cNvPr id="38915" name="Rectangle 3"/>
          <p:cNvSpPr>
            <a:spLocks noGrp="1" noChangeArrowheads="1"/>
          </p:cNvSpPr>
          <p:nvPr>
            <p:ph type="body" idx="1"/>
          </p:nvPr>
        </p:nvSpPr>
        <p:spPr/>
        <p:txBody>
          <a:bodyPr/>
          <a:lstStyle/>
          <a:p>
            <a:r>
              <a:rPr lang="en-US"/>
              <a:t>Bottom-up testing starts with the lowest-level modules or system components with the drivers to invoke them. </a:t>
            </a:r>
          </a:p>
          <a:p>
            <a:r>
              <a:rPr lang="en-US"/>
              <a:t>After these components have been tested, the next logical level in the program or system component hierarchy is added and tested driving upward.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Bottom-up testing continued…</a:t>
            </a:r>
          </a:p>
        </p:txBody>
      </p:sp>
      <p:sp>
        <p:nvSpPr>
          <p:cNvPr id="40963" name="Rectangle 3"/>
          <p:cNvSpPr>
            <a:spLocks noGrp="1" noChangeArrowheads="1"/>
          </p:cNvSpPr>
          <p:nvPr>
            <p:ph type="body" idx="1"/>
          </p:nvPr>
        </p:nvSpPr>
        <p:spPr/>
        <p:txBody>
          <a:bodyPr/>
          <a:lstStyle/>
          <a:p>
            <a:r>
              <a:rPr lang="en-US" sz="2800"/>
              <a:t>Bottom-up testing is common for large complex systems, and it takes a relatively long time to make the system visible.</a:t>
            </a:r>
          </a:p>
          <a:p>
            <a:r>
              <a:rPr lang="en-US" sz="2800"/>
              <a:t>The menus and external user interfaces are tested last, so users cannot have an early review of these interfaces and functions</a:t>
            </a:r>
          </a:p>
          <a:p>
            <a:r>
              <a:rPr lang="en-US" sz="2800"/>
              <a:t>A potential drawback is that it requires a lot of effort to create drivers, which can add additional errors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Cause effect graphing</a:t>
            </a:r>
          </a:p>
        </p:txBody>
      </p:sp>
      <p:sp>
        <p:nvSpPr>
          <p:cNvPr id="43011" name="Rectangle 3"/>
          <p:cNvSpPr>
            <a:spLocks noGrp="1" noChangeArrowheads="1"/>
          </p:cNvSpPr>
          <p:nvPr>
            <p:ph type="body" idx="1"/>
          </p:nvPr>
        </p:nvSpPr>
        <p:spPr/>
        <p:txBody>
          <a:bodyPr/>
          <a:lstStyle/>
          <a:p>
            <a:pPr>
              <a:lnSpc>
                <a:spcPct val="90000"/>
              </a:lnSpc>
            </a:pPr>
            <a:r>
              <a:rPr lang="en-US"/>
              <a:t>Cause-effect diagrams (also known as Ishikawa or Fishbone diagrams) are useful tools to analyze the causes of an un-satisfactory condition. They have several advantages</a:t>
            </a:r>
          </a:p>
          <a:p>
            <a:pPr>
              <a:lnSpc>
                <a:spcPct val="90000"/>
              </a:lnSpc>
            </a:pPr>
            <a:r>
              <a:rPr lang="en-US"/>
              <a:t>One is that they provide a visual display of the relationship of one cause to another. This has proven to be an effective way to stimulate ideas during the initial search.</a:t>
            </a:r>
          </a:p>
          <a:p>
            <a:pPr>
              <a:lnSpc>
                <a:spcPct val="90000"/>
              </a:lnSpc>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Cause effect graphing</a:t>
            </a:r>
          </a:p>
        </p:txBody>
      </p:sp>
      <p:sp>
        <p:nvSpPr>
          <p:cNvPr id="45059" name="Rectangle 3"/>
          <p:cNvSpPr>
            <a:spLocks noGrp="1" noChangeArrowheads="1"/>
          </p:cNvSpPr>
          <p:nvPr>
            <p:ph type="body" idx="1"/>
          </p:nvPr>
        </p:nvSpPr>
        <p:spPr/>
        <p:txBody>
          <a:bodyPr/>
          <a:lstStyle/>
          <a:p>
            <a:pPr>
              <a:lnSpc>
                <a:spcPct val="90000"/>
              </a:lnSpc>
            </a:pPr>
            <a:r>
              <a:rPr lang="en-US" sz="2400"/>
              <a:t>One application of cause-effect graphs was undertaken to understand the inspection process.</a:t>
            </a:r>
          </a:p>
          <a:p>
            <a:pPr>
              <a:lnSpc>
                <a:spcPct val="90000"/>
              </a:lnSpc>
            </a:pPr>
            <a:r>
              <a:rPr lang="en-US" sz="2400"/>
              <a:t> It discovered that</a:t>
            </a:r>
          </a:p>
          <a:p>
            <a:pPr>
              <a:lnSpc>
                <a:spcPct val="90000"/>
              </a:lnSpc>
              <a:buFontTx/>
              <a:buNone/>
            </a:pPr>
            <a:r>
              <a:rPr lang="en-US" sz="2400"/>
              <a:t>		 (1) excessive size of materials tobe inspected leads 		to a preparation rate that is too high, </a:t>
            </a:r>
          </a:p>
          <a:p>
            <a:pPr>
              <a:lnSpc>
                <a:spcPct val="90000"/>
              </a:lnSpc>
              <a:buFontTx/>
              <a:buNone/>
            </a:pPr>
            <a:r>
              <a:rPr lang="en-US" sz="2400"/>
              <a:t>		(2) a preparation rate that is too high contributes to 		an excessive rate of inspection, and </a:t>
            </a:r>
          </a:p>
          <a:p>
            <a:pPr>
              <a:lnSpc>
                <a:spcPct val="90000"/>
              </a:lnSpc>
              <a:buFontTx/>
              <a:buNone/>
            </a:pPr>
            <a:r>
              <a:rPr lang="en-US" sz="2400"/>
              <a:t>		(3) an excessive rate of inspection causes fewer 			defects to be found. </a:t>
            </a:r>
          </a:p>
          <a:p>
            <a:pPr>
              <a:lnSpc>
                <a:spcPct val="90000"/>
              </a:lnSpc>
              <a:buFontTx/>
              <a:buNone/>
            </a:pPr>
            <a:r>
              <a:rPr lang="en-US" sz="2400"/>
              <a:t>This analysis using cause-effect graphics provided insights to optimize the inspection process by limiting the size of materials to be inspected and the preparation rate.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Cause effect Methodology</a:t>
            </a:r>
          </a:p>
        </p:txBody>
      </p:sp>
      <p:sp>
        <p:nvSpPr>
          <p:cNvPr id="47107" name="Rectangle 3"/>
          <p:cNvSpPr>
            <a:spLocks noGrp="1" noChangeArrowheads="1"/>
          </p:cNvSpPr>
          <p:nvPr>
            <p:ph type="body" idx="1"/>
          </p:nvPr>
        </p:nvSpPr>
        <p:spPr/>
        <p:txBody>
          <a:bodyPr/>
          <a:lstStyle/>
          <a:p>
            <a:pPr marL="457200" indent="-457200">
              <a:lnSpc>
                <a:spcPct val="80000"/>
              </a:lnSpc>
              <a:buFontTx/>
              <a:buNone/>
            </a:pPr>
            <a:endParaRPr lang="en-US" sz="2800" b="1" i="1"/>
          </a:p>
          <a:p>
            <a:pPr marL="457200" indent="-457200">
              <a:lnSpc>
                <a:spcPct val="80000"/>
              </a:lnSpc>
              <a:buFontTx/>
              <a:buAutoNum type="arabicPeriod"/>
            </a:pPr>
            <a:r>
              <a:rPr lang="en-US" sz="2800"/>
              <a:t> Identify all the requirements.</a:t>
            </a:r>
          </a:p>
          <a:p>
            <a:pPr marL="457200" indent="-457200">
              <a:lnSpc>
                <a:spcPct val="80000"/>
              </a:lnSpc>
              <a:buFontTx/>
              <a:buAutoNum type="arabicPeriod"/>
            </a:pPr>
            <a:r>
              <a:rPr lang="en-US" sz="2800"/>
              <a:t>Analyze the requirements and identify all the causes and effects.</a:t>
            </a:r>
          </a:p>
          <a:p>
            <a:pPr marL="457200" indent="-457200">
              <a:lnSpc>
                <a:spcPct val="80000"/>
              </a:lnSpc>
              <a:buFontTx/>
              <a:buAutoNum type="arabicPeriod"/>
            </a:pPr>
            <a:r>
              <a:rPr lang="en-US" sz="2800"/>
              <a:t>Assign each cause and effect a unique number.</a:t>
            </a:r>
          </a:p>
          <a:p>
            <a:pPr marL="457200" indent="-457200">
              <a:lnSpc>
                <a:spcPct val="80000"/>
              </a:lnSpc>
              <a:buFontTx/>
              <a:buNone/>
            </a:pPr>
            <a:r>
              <a:rPr lang="en-US" sz="2800"/>
              <a:t>4. Analyze the requirements and translate them into a Boolean graph linking the causes and effects.</a:t>
            </a:r>
          </a:p>
          <a:p>
            <a:pPr marL="457200" indent="-457200">
              <a:lnSpc>
                <a:spcPct val="80000"/>
              </a:lnSpc>
              <a:buFontTx/>
              <a:buNone/>
            </a:pPr>
            <a:r>
              <a:rPr lang="en-US" sz="2800"/>
              <a:t>5. Convert the graph into a decision table.</a:t>
            </a:r>
          </a:p>
          <a:p>
            <a:pPr marL="457200" indent="-457200">
              <a:lnSpc>
                <a:spcPct val="80000"/>
              </a:lnSpc>
              <a:buFontTx/>
              <a:buNone/>
            </a:pPr>
            <a:r>
              <a:rPr lang="en-US" sz="2800"/>
              <a:t>6. Convert the columns in the decision table into test cases.</a:t>
            </a:r>
          </a:p>
          <a:p>
            <a:pPr marL="457200" indent="-457200">
              <a:lnSpc>
                <a:spcPct val="80000"/>
              </a:lnSpc>
              <a:buFontTx/>
              <a:buNone/>
            </a:pPr>
            <a:endParaRPr lang="en-US" sz="2800"/>
          </a:p>
          <a:p>
            <a:pPr marL="457200" indent="-457200">
              <a:lnSpc>
                <a:spcPct val="80000"/>
              </a:lnSpc>
              <a:buFontTx/>
              <a:buNone/>
            </a:pPr>
            <a:endParaRPr lang="en-US" sz="2800"/>
          </a:p>
          <a:p>
            <a:pPr marL="457200" indent="-457200">
              <a:lnSpc>
                <a:spcPct val="80000"/>
              </a:lnSpc>
              <a:buFontTx/>
              <a:buNone/>
            </a:pPr>
            <a:endParaRPr lang="en-US" sz="2800"/>
          </a:p>
          <a:p>
            <a:pPr marL="457200" indent="-457200">
              <a:lnSpc>
                <a:spcPct val="80000"/>
              </a:lnSpc>
              <a:buFontTx/>
              <a:buNone/>
            </a:pPr>
            <a:endParaRPr 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Example of Cause effect graphing</a:t>
            </a:r>
          </a:p>
        </p:txBody>
      </p:sp>
      <p:sp>
        <p:nvSpPr>
          <p:cNvPr id="49155" name="Rectangle 3"/>
          <p:cNvSpPr>
            <a:spLocks noGrp="1" noChangeArrowheads="1"/>
          </p:cNvSpPr>
          <p:nvPr>
            <p:ph type="body" idx="1"/>
          </p:nvPr>
        </p:nvSpPr>
        <p:spPr/>
        <p:txBody>
          <a:bodyPr/>
          <a:lstStyle/>
          <a:p>
            <a:pPr>
              <a:lnSpc>
                <a:spcPct val="80000"/>
              </a:lnSpc>
            </a:pPr>
            <a:r>
              <a:rPr lang="en-US" sz="2800"/>
              <a:t>A database management system requires that each file in the database have its name listed in a master index identifying the location of each file.</a:t>
            </a:r>
          </a:p>
          <a:p>
            <a:pPr>
              <a:lnSpc>
                <a:spcPct val="80000"/>
              </a:lnSpc>
            </a:pPr>
            <a:r>
              <a:rPr lang="en-US" sz="2800"/>
              <a:t> The index is divided into ten sections. A small system is being developed that allows the user to interactively enter a command to displayany section of the index at the terminal. </a:t>
            </a:r>
          </a:p>
          <a:p>
            <a:pPr>
              <a:lnSpc>
                <a:spcPct val="80000"/>
              </a:lnSpc>
            </a:pPr>
            <a:r>
              <a:rPr lang="en-US" sz="2800"/>
              <a:t>Cause-effect graphing is used to develop a set of test cases for the system. The specification for this system is explained in the following paragraphs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b="1" i="1"/>
              <a:t>Specification</a:t>
            </a:r>
          </a:p>
        </p:txBody>
      </p:sp>
      <p:sp>
        <p:nvSpPr>
          <p:cNvPr id="51203" name="Rectangle 3"/>
          <p:cNvSpPr>
            <a:spLocks noGrp="1" noChangeArrowheads="1"/>
          </p:cNvSpPr>
          <p:nvPr>
            <p:ph type="body" idx="1"/>
          </p:nvPr>
        </p:nvSpPr>
        <p:spPr/>
        <p:txBody>
          <a:bodyPr/>
          <a:lstStyle/>
          <a:p>
            <a:pPr marL="457200" indent="-457200">
              <a:lnSpc>
                <a:spcPct val="90000"/>
              </a:lnSpc>
              <a:buFontTx/>
              <a:buNone/>
            </a:pPr>
            <a:r>
              <a:rPr lang="en-US" sz="2400"/>
              <a:t>To display one of the ten possible index sections,  a</a:t>
            </a:r>
          </a:p>
          <a:p>
            <a:pPr marL="457200" indent="-457200">
              <a:lnSpc>
                <a:spcPct val="90000"/>
              </a:lnSpc>
              <a:buFontTx/>
              <a:buNone/>
            </a:pPr>
            <a:r>
              <a:rPr lang="en-US" sz="2400"/>
              <a:t>command must be entered consisting of a letter and a digit. </a:t>
            </a:r>
          </a:p>
          <a:p>
            <a:pPr marL="457200" indent="-457200">
              <a:lnSpc>
                <a:spcPct val="90000"/>
              </a:lnSpc>
              <a:buFontTx/>
              <a:buNone/>
            </a:pPr>
            <a:r>
              <a:rPr lang="en-US" sz="2400"/>
              <a:t>The first character entered must be a D (for display) or an L (for list), and it must be in column</a:t>
            </a:r>
          </a:p>
          <a:p>
            <a:pPr marL="457200" indent="-457200">
              <a:lnSpc>
                <a:spcPct val="90000"/>
              </a:lnSpc>
              <a:buFontTx/>
              <a:buAutoNum type="arabicPeriod"/>
            </a:pPr>
            <a:r>
              <a:rPr lang="en-US" sz="2400"/>
              <a:t>The second character entered must be a digit </a:t>
            </a:r>
          </a:p>
          <a:p>
            <a:pPr marL="457200" indent="-457200">
              <a:lnSpc>
                <a:spcPct val="90000"/>
              </a:lnSpc>
              <a:buFontTx/>
              <a:buNone/>
            </a:pPr>
            <a:r>
              <a:rPr lang="en-US" sz="2400"/>
              <a:t>     (0 through 9) in column </a:t>
            </a:r>
          </a:p>
          <a:p>
            <a:pPr marL="457200" indent="-457200">
              <a:lnSpc>
                <a:spcPct val="90000"/>
              </a:lnSpc>
              <a:buFontTx/>
              <a:buNone/>
            </a:pPr>
            <a:r>
              <a:rPr lang="en-US" sz="2400"/>
              <a:t>2. If this command occurs, the index section identified by the digit is displayed on the terminal. If the first character is incorrect, error message “Invalid Command” is printed. If the second character is incorrect, error message “Invalid Index Number” is printed.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Black box testing</a:t>
            </a:r>
          </a:p>
        </p:txBody>
      </p:sp>
      <p:sp>
        <p:nvSpPr>
          <p:cNvPr id="10243" name="Rectangle 3"/>
          <p:cNvSpPr>
            <a:spLocks noGrp="1" noChangeArrowheads="1"/>
          </p:cNvSpPr>
          <p:nvPr>
            <p:ph type="body" idx="1"/>
          </p:nvPr>
        </p:nvSpPr>
        <p:spPr/>
        <p:txBody>
          <a:bodyPr/>
          <a:lstStyle/>
          <a:p>
            <a:r>
              <a:rPr lang="en-US"/>
              <a:t>Black-box or functional testing is one in which test conditions are developed based on the program or system’s functionality; that is, the tester requires information about the input data and observed output, but does not know how the program or system works.</a:t>
            </a:r>
          </a:p>
          <a:p>
            <a:pPr>
              <a:buFontTx/>
              <a:buNone/>
            </a:pPr>
            <a:r>
              <a:rPr 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533400" y="381000"/>
            <a:ext cx="7924800" cy="762000"/>
          </a:xfrm>
        </p:spPr>
        <p:txBody>
          <a:bodyPr/>
          <a:lstStyle/>
          <a:p>
            <a:r>
              <a:rPr lang="en-US"/>
              <a:t>Causes and Effects</a:t>
            </a:r>
          </a:p>
        </p:txBody>
      </p:sp>
      <p:sp>
        <p:nvSpPr>
          <p:cNvPr id="54276" name="Rectangle 4"/>
          <p:cNvSpPr>
            <a:spLocks noGrp="1" noChangeArrowheads="1"/>
          </p:cNvSpPr>
          <p:nvPr>
            <p:ph type="subTitle" idx="1"/>
          </p:nvPr>
        </p:nvSpPr>
        <p:spPr>
          <a:xfrm>
            <a:off x="1371600" y="1371600"/>
            <a:ext cx="6400800" cy="4267200"/>
          </a:xfrm>
        </p:spPr>
        <p:txBody>
          <a:bodyPr/>
          <a:lstStyle/>
          <a:p>
            <a:r>
              <a:rPr lang="en-US" b="1"/>
              <a:t>Causes</a:t>
            </a:r>
          </a:p>
          <a:p>
            <a:pPr algn="l"/>
            <a:r>
              <a:rPr lang="en-US"/>
              <a:t>1. Character in column 1 is D.</a:t>
            </a:r>
          </a:p>
          <a:p>
            <a:pPr algn="l"/>
            <a:r>
              <a:rPr lang="en-US"/>
              <a:t>2. Character in column 1 is L.</a:t>
            </a:r>
          </a:p>
          <a:p>
            <a:pPr algn="l"/>
            <a:r>
              <a:rPr lang="en-US"/>
              <a:t>3. Character in column 2 is a digit.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Causes and effects</a:t>
            </a:r>
          </a:p>
        </p:txBody>
      </p:sp>
      <p:sp>
        <p:nvSpPr>
          <p:cNvPr id="57347" name="Rectangle 3"/>
          <p:cNvSpPr>
            <a:spLocks noGrp="1" noChangeArrowheads="1"/>
          </p:cNvSpPr>
          <p:nvPr>
            <p:ph type="body" idx="1"/>
          </p:nvPr>
        </p:nvSpPr>
        <p:spPr/>
        <p:txBody>
          <a:bodyPr/>
          <a:lstStyle/>
          <a:p>
            <a:pPr>
              <a:buFontTx/>
              <a:buNone/>
            </a:pPr>
            <a:r>
              <a:rPr lang="en-US" b="1"/>
              <a:t>Effects</a:t>
            </a:r>
          </a:p>
          <a:p>
            <a:pPr>
              <a:buFontTx/>
              <a:buNone/>
            </a:pPr>
            <a:r>
              <a:rPr lang="en-US"/>
              <a:t>1. Index section is displayed.</a:t>
            </a:r>
          </a:p>
          <a:p>
            <a:pPr>
              <a:buFontTx/>
              <a:buNone/>
            </a:pPr>
            <a:r>
              <a:rPr lang="en-US"/>
              <a:t>2. Error message “Invalid Command” is displayed.</a:t>
            </a:r>
          </a:p>
          <a:p>
            <a:pPr>
              <a:buFontTx/>
              <a:buNone/>
            </a:pPr>
            <a:r>
              <a:rPr lang="en-US"/>
              <a:t>3. Error message “Invalid Index Number” is displayed.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304800"/>
            <a:ext cx="8229600" cy="609600"/>
          </a:xfrm>
        </p:spPr>
        <p:txBody>
          <a:bodyPr>
            <a:normAutofit fontScale="90000"/>
          </a:bodyPr>
          <a:lstStyle/>
          <a:p>
            <a:endParaRPr lang="en-US" sz="4000"/>
          </a:p>
        </p:txBody>
      </p:sp>
      <p:sp>
        <p:nvSpPr>
          <p:cNvPr id="59395" name="Rectangle 3"/>
          <p:cNvSpPr>
            <a:spLocks noGrp="1" noChangeArrowheads="1"/>
          </p:cNvSpPr>
          <p:nvPr>
            <p:ph type="body" idx="1"/>
          </p:nvPr>
        </p:nvSpPr>
        <p:spPr>
          <a:xfrm>
            <a:off x="381000" y="990600"/>
            <a:ext cx="8229600" cy="4525963"/>
          </a:xfrm>
        </p:spPr>
        <p:txBody>
          <a:bodyPr/>
          <a:lstStyle/>
          <a:p>
            <a:pPr marL="381000" indent="-381000">
              <a:lnSpc>
                <a:spcPct val="80000"/>
              </a:lnSpc>
              <a:buFontTx/>
              <a:buNone/>
            </a:pPr>
            <a:r>
              <a:rPr lang="en-US" sz="2000"/>
              <a:t>A Boolean graph is constructed through analysis of the specification. This is accomplished by </a:t>
            </a:r>
          </a:p>
          <a:p>
            <a:pPr marL="381000" indent="-381000">
              <a:lnSpc>
                <a:spcPct val="80000"/>
              </a:lnSpc>
              <a:buFontTx/>
              <a:buAutoNum type="arabicParenBoth"/>
            </a:pPr>
            <a:r>
              <a:rPr lang="en-US" sz="2000"/>
              <a:t>representing each cause and effect by a node by its unique number;</a:t>
            </a:r>
          </a:p>
          <a:p>
            <a:pPr marL="381000" indent="-381000">
              <a:lnSpc>
                <a:spcPct val="80000"/>
              </a:lnSpc>
              <a:buFontTx/>
              <a:buAutoNum type="arabicParenBoth"/>
            </a:pPr>
            <a:r>
              <a:rPr lang="en-US" sz="2000"/>
              <a:t>listing all the cause nodes vertically on the left side of a sheet of paper and listing the effect nodes on  the right side;</a:t>
            </a:r>
          </a:p>
          <a:p>
            <a:pPr marL="381000" indent="-381000">
              <a:lnSpc>
                <a:spcPct val="80000"/>
              </a:lnSpc>
              <a:buFontTx/>
              <a:buAutoNum type="arabicParenBoth"/>
            </a:pPr>
            <a:r>
              <a:rPr lang="en-US" sz="2000"/>
              <a:t>interconnecting the cause and effect nodes by analyzing the</a:t>
            </a:r>
          </a:p>
          <a:p>
            <a:pPr marL="381000" indent="-381000">
              <a:lnSpc>
                <a:spcPct val="80000"/>
              </a:lnSpc>
              <a:buFontTx/>
              <a:buNone/>
            </a:pPr>
            <a:r>
              <a:rPr lang="en-US" sz="2000"/>
              <a:t>     specification. Each cause and effect can be in one of two states:  true or false. Using Boolean logic, set the possible states of the causes and determine under what conditions each effect is present; and </a:t>
            </a:r>
          </a:p>
          <a:p>
            <a:pPr marL="381000" indent="-381000">
              <a:lnSpc>
                <a:spcPct val="80000"/>
              </a:lnSpc>
              <a:buFontTx/>
              <a:buNone/>
            </a:pPr>
            <a:r>
              <a:rPr lang="en-US" sz="2000"/>
              <a:t>(4) annotating the graph with constraints describing combinations of causes and effects that are impossible because of syntactic or environmental constraints.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0" name="Rectangle 10"/>
          <p:cNvSpPr>
            <a:spLocks noGrp="1" noChangeArrowheads="1"/>
          </p:cNvSpPr>
          <p:nvPr>
            <p:ph type="title"/>
          </p:nvPr>
        </p:nvSpPr>
        <p:spPr/>
        <p:txBody>
          <a:bodyPr/>
          <a:lstStyle/>
          <a:p>
            <a:endParaRPr lang="en-US"/>
          </a:p>
        </p:txBody>
      </p:sp>
      <p:pic>
        <p:nvPicPr>
          <p:cNvPr id="61447" name="Picture 7"/>
          <p:cNvPicPr>
            <a:picLocks noGrp="1" noChangeAspect="1" noChangeArrowheads="1"/>
          </p:cNvPicPr>
          <p:nvPr>
            <p:ph type="clipArt" sz="half" idx="1"/>
          </p:nvPr>
        </p:nvPicPr>
        <p:blipFill>
          <a:blip r:embed="rId3" cstate="print"/>
          <a:srcRect/>
          <a:stretch>
            <a:fillRect/>
          </a:stretch>
        </p:blipFill>
        <p:spPr>
          <a:xfrm>
            <a:off x="381000" y="2286000"/>
            <a:ext cx="4038600" cy="2205038"/>
          </a:xfrm>
          <a:noFill/>
          <a:ln/>
        </p:spPr>
      </p:pic>
      <p:sp>
        <p:nvSpPr>
          <p:cNvPr id="61451" name="Rectangle 11"/>
          <p:cNvSpPr>
            <a:spLocks noGrp="1" noChangeArrowheads="1"/>
          </p:cNvSpPr>
          <p:nvPr>
            <p:ph type="body" sz="half" idx="2"/>
          </p:nvPr>
        </p:nvSpPr>
        <p:spPr/>
        <p:txBody>
          <a:bodyPr/>
          <a:lstStyle/>
          <a:p>
            <a:pPr>
              <a:lnSpc>
                <a:spcPct val="80000"/>
              </a:lnSpc>
            </a:pPr>
            <a:r>
              <a:rPr lang="en-US" sz="1800"/>
              <a:t>Node 20 is an intermediate node representing the Boolean state of node1 or node 2.</a:t>
            </a:r>
          </a:p>
          <a:p>
            <a:pPr>
              <a:lnSpc>
                <a:spcPct val="80000"/>
              </a:lnSpc>
            </a:pPr>
            <a:r>
              <a:rPr lang="en-US" sz="1800"/>
              <a:t> The state of node 50 is true if the states of nodes 20 and 3 areboth true. </a:t>
            </a:r>
          </a:p>
          <a:p>
            <a:pPr>
              <a:lnSpc>
                <a:spcPct val="80000"/>
              </a:lnSpc>
            </a:pPr>
            <a:r>
              <a:rPr lang="en-US" sz="1800"/>
              <a:t>The state of node 20 is true if the state of node 1 or node 2 is true.</a:t>
            </a:r>
          </a:p>
          <a:p>
            <a:pPr>
              <a:lnSpc>
                <a:spcPct val="80000"/>
              </a:lnSpc>
            </a:pPr>
            <a:r>
              <a:rPr lang="en-US" sz="1800"/>
              <a:t>The state of node 51 is true if the state of node 20 is not true. The state of node 52 is true if the state of node 3 is not true.</a:t>
            </a:r>
          </a:p>
          <a:p>
            <a:pPr>
              <a:lnSpc>
                <a:spcPct val="80000"/>
              </a:lnSpc>
            </a:pPr>
            <a:r>
              <a:rPr lang="en-US" sz="1800"/>
              <a:t> Nodes 1 and 2 are also annotated</a:t>
            </a:r>
          </a:p>
          <a:p>
            <a:pPr>
              <a:lnSpc>
                <a:spcPct val="80000"/>
              </a:lnSpc>
              <a:buFontTx/>
              <a:buNone/>
            </a:pPr>
            <a:r>
              <a:rPr lang="en-US" sz="1800"/>
              <a:t>      with a constraint that states that causes 1 and 2 cannot be true simultaneously.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endParaRPr lang="en-US"/>
          </a:p>
        </p:txBody>
      </p:sp>
      <p:sp>
        <p:nvSpPr>
          <p:cNvPr id="66566" name="Rectangle 6"/>
          <p:cNvSpPr>
            <a:spLocks noGrp="1" noChangeArrowheads="1"/>
          </p:cNvSpPr>
          <p:nvPr>
            <p:ph type="body" sz="half" idx="2"/>
          </p:nvPr>
        </p:nvSpPr>
        <p:spPr/>
        <p:txBody>
          <a:bodyPr/>
          <a:lstStyle/>
          <a:p>
            <a:pPr marL="381000" indent="-381000">
              <a:lnSpc>
                <a:spcPct val="80000"/>
              </a:lnSpc>
              <a:buFontTx/>
              <a:buAutoNum type="arabicParenBoth"/>
            </a:pPr>
            <a:r>
              <a:rPr lang="en-US" sz="2400"/>
              <a:t>tracing back through the graph to find all combinations of causes that make the effect true for each effect,</a:t>
            </a:r>
          </a:p>
          <a:p>
            <a:pPr marL="381000" indent="-381000">
              <a:lnSpc>
                <a:spcPct val="80000"/>
              </a:lnSpc>
              <a:buFontTx/>
              <a:buAutoNum type="arabicParenBoth"/>
            </a:pPr>
            <a:r>
              <a:rPr lang="en-US" sz="2400"/>
              <a:t> representing each combination as a column in the decision table, and </a:t>
            </a:r>
          </a:p>
          <a:p>
            <a:pPr marL="381000" indent="-381000">
              <a:lnSpc>
                <a:spcPct val="80000"/>
              </a:lnSpc>
              <a:buFontTx/>
              <a:buAutoNum type="arabicParenBoth"/>
            </a:pPr>
            <a:r>
              <a:rPr lang="en-US" sz="2400"/>
              <a:t> determining the state of all other effects for each such combination. After completing this, each column in the figure represents a test case</a:t>
            </a:r>
          </a:p>
        </p:txBody>
      </p:sp>
      <p:pic>
        <p:nvPicPr>
          <p:cNvPr id="66567" name="Picture 7"/>
          <p:cNvPicPr>
            <a:picLocks noGrp="1" noChangeAspect="1" noChangeArrowheads="1"/>
          </p:cNvPicPr>
          <p:nvPr>
            <p:ph sz="half" idx="1"/>
          </p:nvPr>
        </p:nvPicPr>
        <p:blipFill>
          <a:blip r:embed="rId3" cstate="print"/>
          <a:srcRect/>
          <a:stretch>
            <a:fillRect/>
          </a:stretch>
        </p:blipFill>
        <p:spPr>
          <a:xfrm>
            <a:off x="457200" y="1676400"/>
            <a:ext cx="4038600" cy="3524250"/>
          </a:xfrm>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2" name="Rectangle 10"/>
          <p:cNvSpPr>
            <a:spLocks noGrp="1" noChangeArrowheads="1"/>
          </p:cNvSpPr>
          <p:nvPr>
            <p:ph type="title"/>
          </p:nvPr>
        </p:nvSpPr>
        <p:spPr/>
        <p:txBody>
          <a:bodyPr/>
          <a:lstStyle/>
          <a:p>
            <a:endParaRPr lang="en-US" dirty="0"/>
          </a:p>
        </p:txBody>
      </p:sp>
      <p:pic>
        <p:nvPicPr>
          <p:cNvPr id="69639" name="Picture 7"/>
          <p:cNvPicPr>
            <a:picLocks noGrp="1" noChangeAspect="1" noChangeArrowheads="1"/>
          </p:cNvPicPr>
          <p:nvPr>
            <p:ph type="clipArt" sz="half" idx="1"/>
          </p:nvPr>
        </p:nvPicPr>
        <p:blipFill>
          <a:blip r:embed="rId3" cstate="print"/>
          <a:srcRect/>
          <a:stretch>
            <a:fillRect/>
          </a:stretch>
        </p:blipFill>
        <p:spPr>
          <a:xfrm>
            <a:off x="0" y="2133600"/>
            <a:ext cx="4648200" cy="2514600"/>
          </a:xfrm>
          <a:noFill/>
          <a:ln/>
        </p:spPr>
      </p:pic>
      <p:sp>
        <p:nvSpPr>
          <p:cNvPr id="69643" name="Rectangle 11"/>
          <p:cNvSpPr>
            <a:spLocks noGrp="1" noChangeArrowheads="1"/>
          </p:cNvSpPr>
          <p:nvPr>
            <p:ph type="body" sz="half" idx="2"/>
          </p:nvPr>
        </p:nvSpPr>
        <p:spPr/>
        <p:txBody>
          <a:bodyPr>
            <a:normAutofit lnSpcReduction="10000"/>
          </a:bodyPr>
          <a:lstStyle/>
          <a:p>
            <a:pPr>
              <a:lnSpc>
                <a:spcPct val="80000"/>
              </a:lnSpc>
            </a:pPr>
            <a:r>
              <a:rPr lang="en-US" sz="2000" dirty="0"/>
              <a:t>Cause-effect graphing can produce a useful set of test cases and can point out incompleteness and ambiguities in the requirement specification.</a:t>
            </a:r>
          </a:p>
          <a:p>
            <a:pPr>
              <a:lnSpc>
                <a:spcPct val="80000"/>
              </a:lnSpc>
            </a:pPr>
            <a:r>
              <a:rPr lang="en-US" sz="2000" dirty="0"/>
              <a:t>It can be applied to generate test cases in any type of computing application when the specification is clearly stated and combinations of input conditions can be identified.</a:t>
            </a:r>
          </a:p>
          <a:p>
            <a:pPr>
              <a:lnSpc>
                <a:spcPct val="80000"/>
              </a:lnSpc>
            </a:pPr>
            <a:r>
              <a:rPr lang="en-US" sz="2000" dirty="0"/>
              <a:t>Although manual application of this technique is tedious, long, and moderately complex, there are automated testing tools that will automatically help convert the requirements to a </a:t>
            </a:r>
            <a:r>
              <a:rPr lang="en-US" sz="2000" dirty="0" err="1"/>
              <a:t>graph,decision</a:t>
            </a:r>
            <a:r>
              <a:rPr lang="en-US" sz="2000" dirty="0"/>
              <a:t> table, and test cases.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274638"/>
            <a:ext cx="8229600" cy="792162"/>
          </a:xfrm>
        </p:spPr>
        <p:txBody>
          <a:bodyPr/>
          <a:lstStyle/>
          <a:p>
            <a:r>
              <a:rPr lang="en-US" dirty="0" smtClean="0">
                <a:solidFill>
                  <a:srgbClr val="FF0000"/>
                </a:solidFill>
              </a:rPr>
              <a:t>CRUD</a:t>
            </a:r>
          </a:p>
        </p:txBody>
      </p:sp>
      <p:sp>
        <p:nvSpPr>
          <p:cNvPr id="78851" name="Content Placeholder 2"/>
          <p:cNvSpPr>
            <a:spLocks noGrp="1"/>
          </p:cNvSpPr>
          <p:nvPr>
            <p:ph idx="1"/>
          </p:nvPr>
        </p:nvSpPr>
        <p:spPr>
          <a:xfrm>
            <a:off x="457200" y="1143000"/>
            <a:ext cx="8229600" cy="4983163"/>
          </a:xfrm>
        </p:spPr>
        <p:txBody>
          <a:bodyPr/>
          <a:lstStyle/>
          <a:p>
            <a:r>
              <a:rPr lang="en-US" sz="2400" dirty="0" smtClean="0"/>
              <a:t>A CRUD matrix, or process/data matrix,</a:t>
            </a:r>
          </a:p>
          <a:p>
            <a:r>
              <a:rPr lang="en-US" sz="2400" dirty="0" smtClean="0"/>
              <a:t>Is optionally developed during the analysis phase of application development, which links data and process models.</a:t>
            </a:r>
          </a:p>
          <a:p>
            <a:r>
              <a:rPr lang="en-US" sz="2400" dirty="0" smtClean="0"/>
              <a:t>It helps ensure that the data and processes are discovered and assessed. It identifies and resolves matrix omissions and conflicts and helps refine the data and process models, as necessary.</a:t>
            </a:r>
          </a:p>
          <a:p>
            <a:r>
              <a:rPr lang="en-US" sz="2400" dirty="0" smtClean="0"/>
              <a:t>The CRUD matrix  is developed at the analysis level of development before the physical system or GUI (physical screens, </a:t>
            </a:r>
            <a:r>
              <a:rPr lang="en-US" sz="2400" dirty="0" err="1" smtClean="0"/>
              <a:t>menus,etc</a:t>
            </a:r>
            <a:r>
              <a:rPr lang="en-US" sz="2400" dirty="0" smtClean="0"/>
              <a:t>.) has been designed and developed.</a:t>
            </a:r>
          </a:p>
          <a:p>
            <a:endParaRPr lang="en-US" dirty="0" smtClean="0"/>
          </a:p>
          <a:p>
            <a:endParaRPr lang="en-US" dirty="0" smtClean="0"/>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457200" y="228600"/>
            <a:ext cx="8229600" cy="5897563"/>
          </a:xfrm>
        </p:spPr>
        <p:txBody>
          <a:bodyPr>
            <a:normAutofit lnSpcReduction="10000"/>
          </a:bodyPr>
          <a:lstStyle/>
          <a:p>
            <a:r>
              <a:rPr lang="en-US" sz="2400" smtClean="0"/>
              <a:t>As the GUI evolves, a CRUD test matrix can be built</a:t>
            </a:r>
          </a:p>
          <a:p>
            <a:r>
              <a:rPr lang="en-US" sz="2400" smtClean="0"/>
              <a:t>It is a testing technique that verifies the life cycle of all business objects.  each CRUD cell object is tested. </a:t>
            </a:r>
          </a:p>
          <a:p>
            <a:r>
              <a:rPr lang="en-US" sz="2400" smtClean="0"/>
              <a:t>When an object does not have full life cycle operations a“–” can be placed in a cell.</a:t>
            </a:r>
          </a:p>
          <a:p>
            <a:pPr>
              <a:buFont typeface="Wingdings" pitchFamily="2" charset="2"/>
              <a:buChar char="§"/>
            </a:pPr>
            <a:r>
              <a:rPr lang="en-US" sz="2400" smtClean="0"/>
              <a:t>CRUD stands for Create, Read, Update, Delete.</a:t>
            </a:r>
            <a:br>
              <a:rPr lang="en-US" sz="2400" smtClean="0"/>
            </a:br>
            <a:r>
              <a:rPr lang="en-US" sz="2400" smtClean="0"/>
              <a:t/>
            </a:r>
            <a:br>
              <a:rPr lang="en-US" sz="2400" smtClean="0"/>
            </a:br>
            <a:r>
              <a:rPr lang="en-US" sz="2400" smtClean="0"/>
              <a:t>-Data can be Created and added.</a:t>
            </a:r>
            <a:br>
              <a:rPr lang="en-US" sz="2400" smtClean="0"/>
            </a:br>
            <a:r>
              <a:rPr lang="en-US" sz="2400" smtClean="0"/>
              <a:t/>
            </a:r>
            <a:br>
              <a:rPr lang="en-US" sz="2400" smtClean="0"/>
            </a:br>
            <a:r>
              <a:rPr lang="en-US" sz="2400" smtClean="0"/>
              <a:t>-Data can be Accessed or Read.</a:t>
            </a:r>
            <a:br>
              <a:rPr lang="en-US" sz="2400" smtClean="0"/>
            </a:br>
            <a:r>
              <a:rPr lang="en-US" sz="2400" smtClean="0"/>
              <a:t/>
            </a:r>
            <a:br>
              <a:rPr lang="en-US" sz="2400" smtClean="0"/>
            </a:br>
            <a:r>
              <a:rPr lang="en-US" sz="2400" smtClean="0"/>
              <a:t>-Tester prepares CRUD matrix.</a:t>
            </a:r>
            <a:br>
              <a:rPr lang="en-US" sz="2400" smtClean="0"/>
            </a:br>
            <a:r>
              <a:rPr lang="en-US" sz="2400" smtClean="0"/>
              <a:t/>
            </a:r>
            <a:br>
              <a:rPr lang="en-US" sz="2400" smtClean="0"/>
            </a:br>
            <a:r>
              <a:rPr lang="en-US" sz="2400" smtClean="0"/>
              <a:t>-Tests object creation, reading, update and deleting objects.</a:t>
            </a:r>
          </a:p>
          <a:p>
            <a:r>
              <a:rPr lang="en-US" sz="2400" smtClean="0"/>
              <a:t>Creating test plans for create, read, update and delete (CRUD) functionality is a very common requirement.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228600" y="304800"/>
            <a:ext cx="8229600" cy="563563"/>
          </a:xfrm>
        </p:spPr>
        <p:txBody>
          <a:bodyPr>
            <a:normAutofit fontScale="90000"/>
          </a:bodyPr>
          <a:lstStyle/>
          <a:p>
            <a:r>
              <a:rPr lang="en-US" dirty="0" smtClean="0">
                <a:solidFill>
                  <a:srgbClr val="FF0000"/>
                </a:solidFill>
              </a:rPr>
              <a:t>Data Base Testing</a:t>
            </a:r>
          </a:p>
        </p:txBody>
      </p:sp>
      <p:sp>
        <p:nvSpPr>
          <p:cNvPr id="72707" name="Content Placeholder 2"/>
          <p:cNvSpPr>
            <a:spLocks noGrp="1"/>
          </p:cNvSpPr>
          <p:nvPr>
            <p:ph idx="1"/>
          </p:nvPr>
        </p:nvSpPr>
        <p:spPr>
          <a:xfrm>
            <a:off x="457200" y="1371600"/>
            <a:ext cx="8229600" cy="4754563"/>
          </a:xfrm>
        </p:spPr>
        <p:txBody>
          <a:bodyPr/>
          <a:lstStyle/>
          <a:p>
            <a:r>
              <a:rPr lang="en-US" sz="2400" dirty="0" smtClean="0"/>
              <a:t>It does not matter at all whether it is web or desktop, client server or peer to peer, enterprise or individual business, database is working at backend. Similarly, whether it is healthcare of finance, leasing or retail, mailing application or controlling spaceship, behind the scene a database is always in action.</a:t>
            </a:r>
          </a:p>
          <a:p>
            <a:r>
              <a:rPr lang="en-US" sz="2400" dirty="0" smtClean="0"/>
              <a:t> for the applications with high frequency of transactions (e.g. banking or finance application), necessity of fully featured DB Tool is coupled.</a:t>
            </a:r>
          </a:p>
          <a:p>
            <a:r>
              <a:rPr lang="en-US" sz="2400" dirty="0" smtClean="0"/>
              <a:t>Currently, several </a:t>
            </a:r>
            <a:r>
              <a:rPr lang="en-US" sz="2400" b="1" dirty="0" smtClean="0"/>
              <a:t>database tools </a:t>
            </a:r>
            <a:r>
              <a:rPr lang="en-US" sz="2400" dirty="0" smtClean="0"/>
              <a:t>are available in the market e.g. MS-Access2010, MS SQL Server 2008 r2, Oracle 10g, Oracle Financial, </a:t>
            </a:r>
            <a:r>
              <a:rPr lang="en-US" sz="2400" dirty="0" err="1" smtClean="0"/>
              <a:t>MySQL</a:t>
            </a:r>
            <a:r>
              <a:rPr lang="en-US" sz="2400" dirty="0" smtClean="0"/>
              <a:t>, </a:t>
            </a:r>
            <a:r>
              <a:rPr lang="en-US" sz="2400" dirty="0" err="1" smtClean="0"/>
              <a:t>PostgreSQL</a:t>
            </a:r>
            <a:r>
              <a:rPr lang="en-US" sz="2400" dirty="0" smtClean="0"/>
              <a:t>, DB2 etc.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457200" y="381000"/>
            <a:ext cx="8229600" cy="5745163"/>
          </a:xfrm>
        </p:spPr>
        <p:txBody>
          <a:bodyPr/>
          <a:lstStyle/>
          <a:p>
            <a:r>
              <a:rPr lang="en-US" sz="2400" smtClean="0"/>
              <a:t>All of these vary in cost, robustness, features and security. Each of these DBs possesses its own benefits and drawbacks. One thing is certain; a business application must be built using one of these or other DB Tools</a:t>
            </a:r>
          </a:p>
          <a:p>
            <a:r>
              <a:rPr lang="en-US" sz="2400" smtClean="0"/>
              <a:t>When the application is under execution, the </a:t>
            </a:r>
            <a:r>
              <a:rPr lang="en-US" sz="2400" b="1" smtClean="0"/>
              <a:t>end user mainly utilizes the ‘CRUD’ operations facilitated by the DB Tool</a:t>
            </a:r>
            <a:r>
              <a:rPr lang="en-US" sz="2400" smtClean="0"/>
              <a:t>.</a:t>
            </a:r>
          </a:p>
          <a:p>
            <a:r>
              <a:rPr lang="en-US" sz="2400" b="1" smtClean="0"/>
              <a:t>C: Create</a:t>
            </a:r>
            <a:r>
              <a:rPr lang="en-US" sz="2400" smtClean="0"/>
              <a:t> – When user ‘Save’ any new transaction, ‘Create’ operation is performed.</a:t>
            </a:r>
            <a:br>
              <a:rPr lang="en-US" sz="2400" smtClean="0"/>
            </a:br>
            <a:r>
              <a:rPr lang="en-US" sz="2400" b="1" smtClean="0"/>
              <a:t>R: Retrieve</a:t>
            </a:r>
            <a:r>
              <a:rPr lang="en-US" sz="2400" smtClean="0"/>
              <a:t> – When user ‘Search’ or ‘View’ any saved transaction, ‘Retrieve’ operation is performed.</a:t>
            </a:r>
            <a:br>
              <a:rPr lang="en-US" sz="2400" smtClean="0"/>
            </a:br>
            <a:r>
              <a:rPr lang="en-US" sz="2400" b="1" smtClean="0"/>
              <a:t>U: Update</a:t>
            </a:r>
            <a:r>
              <a:rPr lang="en-US" sz="2400" smtClean="0"/>
              <a:t> – when user ‘Edit’ or ‘Modify’ an existing record, the ‘Update’ operation of DB is performed.</a:t>
            </a:r>
            <a:br>
              <a:rPr lang="en-US" sz="2400" smtClean="0"/>
            </a:br>
            <a:endParaRPr lang="en-US" sz="2400" smtClean="0"/>
          </a:p>
          <a:p>
            <a:endParaRPr 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533400"/>
            <a:ext cx="7772400" cy="1143000"/>
          </a:xfrm>
        </p:spPr>
        <p:txBody>
          <a:bodyPr/>
          <a:lstStyle/>
          <a:p>
            <a:r>
              <a:rPr lang="en-US" u="sng"/>
              <a:t>Black box testing continued</a:t>
            </a:r>
            <a:r>
              <a:rPr lang="en-US"/>
              <a:t>…</a:t>
            </a:r>
          </a:p>
        </p:txBody>
      </p:sp>
      <p:sp>
        <p:nvSpPr>
          <p:cNvPr id="12292" name="Rectangle 4"/>
          <p:cNvSpPr>
            <a:spLocks noGrp="1" noChangeArrowheads="1"/>
          </p:cNvSpPr>
          <p:nvPr>
            <p:ph type="subTitle" idx="1"/>
          </p:nvPr>
        </p:nvSpPr>
        <p:spPr>
          <a:xfrm>
            <a:off x="762000" y="1600200"/>
            <a:ext cx="7010400" cy="4038600"/>
          </a:xfrm>
        </p:spPr>
        <p:txBody>
          <a:bodyPr/>
          <a:lstStyle/>
          <a:p>
            <a:pPr algn="l"/>
            <a:r>
              <a:rPr lang="en-US">
                <a:solidFill>
                  <a:schemeClr val="accent2"/>
                </a:solidFill>
              </a:rPr>
              <a:t>Example</a:t>
            </a:r>
            <a:r>
              <a:rPr lang="en-US"/>
              <a:t>:</a:t>
            </a:r>
          </a:p>
          <a:p>
            <a:pPr algn="l"/>
            <a:r>
              <a:rPr lang="en-US"/>
              <a:t>As one does not have to know how a car works internally to drive it. </a:t>
            </a:r>
          </a:p>
          <a:p>
            <a:pPr algn="l"/>
            <a:r>
              <a:rPr lang="en-US"/>
              <a:t>It is not necessary to know the internal structure of a program to execute it.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457200" y="381000"/>
            <a:ext cx="8229600" cy="5745163"/>
          </a:xfrm>
        </p:spPr>
        <p:txBody>
          <a:bodyPr>
            <a:normAutofit lnSpcReduction="10000"/>
          </a:bodyPr>
          <a:lstStyle/>
          <a:p>
            <a:r>
              <a:rPr lang="en-US" sz="2400" b="1" smtClean="0"/>
              <a:t>D: Delete</a:t>
            </a:r>
            <a:r>
              <a:rPr lang="en-US" sz="2400" smtClean="0"/>
              <a:t> – when user ‘Remove’ any record from the system, ‘Delete’ operation of DB is performed.</a:t>
            </a:r>
          </a:p>
          <a:p>
            <a:endParaRPr lang="en-US" sz="2400" smtClean="0"/>
          </a:p>
          <a:p>
            <a:r>
              <a:rPr lang="en-US" sz="2400" smtClean="0"/>
              <a:t>It does not matter at all, which DB is used and how the operation is preformed. End user has no concern if any join or sub-query, trigger or stored-procedure, query or function was used to do what he wanted. But, the interesting thing is that all DB operations performed by user, from UI of any application, is one of the above four, acronym as </a:t>
            </a:r>
            <a:r>
              <a:rPr lang="en-US" sz="2400" b="1" u="sng" smtClean="0"/>
              <a:t>CRUD</a:t>
            </a:r>
            <a:r>
              <a:rPr lang="en-US" sz="2400" smtClean="0"/>
              <a:t>.</a:t>
            </a:r>
          </a:p>
          <a:p>
            <a:endParaRPr lang="en-US" sz="2400" smtClean="0"/>
          </a:p>
          <a:p>
            <a:pPr>
              <a:buFontTx/>
              <a:buNone/>
            </a:pPr>
            <a:r>
              <a:rPr lang="en-US" sz="2400" b="1" smtClean="0"/>
              <a:t>How To Test Database:</a:t>
            </a:r>
          </a:p>
          <a:p>
            <a:pPr>
              <a:buFontTx/>
              <a:buNone/>
            </a:pPr>
            <a:r>
              <a:rPr lang="en-US" sz="2400" b="1" smtClean="0"/>
              <a:t>	1. Create your own Queries</a:t>
            </a:r>
          </a:p>
          <a:p>
            <a:pPr>
              <a:buFontTx/>
              <a:buNone/>
            </a:pPr>
            <a:r>
              <a:rPr lang="en-US" sz="2400" smtClean="0"/>
              <a:t>		In order to test the DB properly and accurately, first of all a tester should have very good knowledge of SQL and specially DML (Data Manipulation Language)</a:t>
            </a:r>
          </a:p>
          <a:p>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defRPr/>
            </a:pPr>
            <a:r>
              <a:rPr lang="en-US" sz="2400" dirty="0" smtClean="0"/>
              <a:t>statements. Secondly, the tester should acquire good understanding of internal DB structure of AUT. If these two pre-requisites are fulfilled, then the tester is ready to test DB with complete confidence</a:t>
            </a:r>
            <a:r>
              <a:rPr lang="en-US" dirty="0" smtClean="0"/>
              <a:t>.</a:t>
            </a:r>
          </a:p>
          <a:p>
            <a:pPr>
              <a:buFontTx/>
              <a:buNone/>
              <a:defRPr/>
            </a:pPr>
            <a:r>
              <a:rPr lang="en-US" b="1" dirty="0" smtClean="0"/>
              <a:t>	</a:t>
            </a:r>
            <a:r>
              <a:rPr lang="en-US" sz="2400" b="1" dirty="0" smtClean="0"/>
              <a:t>2. Observe data table by table</a:t>
            </a:r>
          </a:p>
          <a:p>
            <a:pPr lvl="1">
              <a:buFontTx/>
              <a:buNone/>
              <a:defRPr/>
            </a:pPr>
            <a:r>
              <a:rPr lang="en-US" sz="2400" dirty="0" smtClean="0">
                <a:ea typeface="+mn-ea"/>
                <a:cs typeface="+mn-cs"/>
              </a:rPr>
              <a:t>		If the tester is not good in SQL, then he or she may verify the result of CRUD operation, performed using GUI of the application, by viewing the tables (relations) of DB.</a:t>
            </a:r>
          </a:p>
          <a:p>
            <a:pPr>
              <a:buFontTx/>
              <a:buNone/>
              <a:defRPr/>
            </a:pPr>
            <a:r>
              <a:rPr lang="en-US" sz="2400" b="1" dirty="0" smtClean="0"/>
              <a:t>	3.Get query from developer</a:t>
            </a:r>
          </a:p>
          <a:p>
            <a:pPr>
              <a:buFontTx/>
              <a:buNone/>
              <a:defRPr/>
            </a:pPr>
            <a:r>
              <a:rPr lang="en-US" sz="2400" dirty="0" smtClean="0"/>
              <a:t>		This is the simplest way for the tester to test the DB. Perform any CRUD operation from GUI and verify its impacts by executing the respective SQL query obtained from the developer. It requires neither good knowledge of SQL nor good knowledge of application’s DB structure.</a:t>
            </a:r>
          </a:p>
          <a:p>
            <a:pPr>
              <a:defRPr/>
            </a:pPr>
            <a:endParaRPr lang="en-US" dirty="0" smtClean="0"/>
          </a:p>
          <a:p>
            <a:pP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228600"/>
            <a:ext cx="8229600" cy="1143000"/>
          </a:xfrm>
        </p:spPr>
        <p:txBody>
          <a:bodyPr/>
          <a:lstStyle/>
          <a:p>
            <a:r>
              <a:rPr lang="en-US" dirty="0" smtClean="0">
                <a:solidFill>
                  <a:srgbClr val="FF0000"/>
                </a:solidFill>
              </a:rPr>
              <a:t>Histograms</a:t>
            </a:r>
          </a:p>
        </p:txBody>
      </p:sp>
      <p:sp>
        <p:nvSpPr>
          <p:cNvPr id="49155" name="Content Placeholder 2"/>
          <p:cNvSpPr>
            <a:spLocks noGrp="1"/>
          </p:cNvSpPr>
          <p:nvPr>
            <p:ph idx="1"/>
          </p:nvPr>
        </p:nvSpPr>
        <p:spPr>
          <a:xfrm>
            <a:off x="457200" y="1219200"/>
            <a:ext cx="8229600" cy="4906963"/>
          </a:xfrm>
        </p:spPr>
        <p:txBody>
          <a:bodyPr>
            <a:normAutofit lnSpcReduction="10000"/>
          </a:bodyPr>
          <a:lstStyle/>
          <a:p>
            <a:r>
              <a:rPr lang="en-US" sz="2400" dirty="0" smtClean="0"/>
              <a:t>A histogram is a graphical description of measured values organized according to the frequency or relative frequency of occurrence. </a:t>
            </a:r>
          </a:p>
          <a:p>
            <a:r>
              <a:rPr lang="en-US" sz="2400" dirty="0" smtClean="0"/>
              <a:t>In Exhibit G.39, the table consists of a sample of 100 client/server terminal response times (enter key until a server response) for an application. This was measured with a performance testing tool.</a:t>
            </a:r>
          </a:p>
          <a:p>
            <a:r>
              <a:rPr lang="en-US" sz="2400" dirty="0" smtClean="0"/>
              <a:t>The histogram in Exhibit G.40 illustrates how the raw performance data from the above table is displayed in a histogram. It should be noted that the design specification is for response times to be less than 3 seconds. It is obvious from the data that the performance requirement is not being satisfied and there is a performance problem.</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cstate="print"/>
          <a:srcRect/>
          <a:stretch>
            <a:fillRect/>
          </a:stretch>
        </p:blipFill>
        <p:spPr>
          <a:xfrm>
            <a:off x="381000" y="304800"/>
            <a:ext cx="8305800" cy="5583238"/>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457200" y="304800"/>
            <a:ext cx="8229600" cy="5745163"/>
          </a:xfrm>
        </p:spPr>
        <p:txBody>
          <a:bodyPr/>
          <a:lstStyle/>
          <a:p>
            <a:r>
              <a:rPr lang="en-US" sz="2400" smtClean="0"/>
              <a:t>A histogram (or frequency distribution chart) is a bar graph that groups data by predetermined intervals to show the frequency of the data set. It provides a way to measure and analyze data collected about a process or problem, and may provide a basis for what to work on first.</a:t>
            </a:r>
          </a:p>
          <a:p>
            <a:r>
              <a:rPr lang="en-US" sz="2400" smtClean="0"/>
              <a:t>Histograms are also useful for displaying information such as defects by type or source, delivery rates or times, experience or skill levels, cycle times, or end user survey responses.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639762"/>
          </a:xfrm>
        </p:spPr>
        <p:txBody>
          <a:bodyPr>
            <a:normAutofit fontScale="90000"/>
          </a:bodyPr>
          <a:lstStyle/>
          <a:p>
            <a:r>
              <a:rPr lang="en-US" smtClean="0">
                <a:solidFill>
                  <a:srgbClr val="FF0000"/>
                </a:solidFill>
              </a:rPr>
              <a:t>Gray Box Testing</a:t>
            </a:r>
          </a:p>
        </p:txBody>
      </p:sp>
      <p:sp>
        <p:nvSpPr>
          <p:cNvPr id="45059" name="Content Placeholder 2"/>
          <p:cNvSpPr>
            <a:spLocks noGrp="1"/>
          </p:cNvSpPr>
          <p:nvPr>
            <p:ph idx="1"/>
          </p:nvPr>
        </p:nvSpPr>
        <p:spPr>
          <a:xfrm>
            <a:off x="457200" y="1066800"/>
            <a:ext cx="8229600" cy="5562600"/>
          </a:xfrm>
        </p:spPr>
        <p:txBody>
          <a:bodyPr>
            <a:normAutofit lnSpcReduction="10000"/>
          </a:bodyPr>
          <a:lstStyle/>
          <a:p>
            <a:r>
              <a:rPr lang="en-US" sz="2400" smtClean="0"/>
              <a:t>Black-box testing focuses on the program’s functionality against the specification. White-box testing focuses on the paths of logic. Gray-box testing is a combination of black- and white-box testing.</a:t>
            </a:r>
          </a:p>
          <a:p>
            <a:r>
              <a:rPr lang="en-US" sz="2400" smtClean="0"/>
              <a:t>Gray-box testing is also known as </a:t>
            </a:r>
            <a:r>
              <a:rPr lang="en-US" sz="2400" i="1" smtClean="0"/>
              <a:t>translucent testing.</a:t>
            </a:r>
            <a:endParaRPr lang="en-US" sz="2400" smtClean="0"/>
          </a:p>
          <a:p>
            <a:r>
              <a:rPr lang="en-US" sz="2400" smtClean="0"/>
              <a:t>The tester studies the requirements specifications and communicates with the developer to understand the internal structure of the system. The motivation is to clear up ambiguous specifications and “read between the lines” to design</a:t>
            </a:r>
          </a:p>
          <a:p>
            <a:r>
              <a:rPr lang="en-US" sz="2400" smtClean="0"/>
              <a:t>One example of the use of gray-box testing is when it appears to the tester that a certain functionality seems to be reused throughout an application. If the tester communicates with the developer and understands the internal design and 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381000"/>
            <a:ext cx="8229600" cy="5745163"/>
          </a:xfrm>
        </p:spPr>
        <p:txBody>
          <a:bodyPr/>
          <a:lstStyle/>
          <a:p>
            <a:pPr>
              <a:buFontTx/>
              <a:buNone/>
            </a:pPr>
            <a:r>
              <a:rPr lang="en-US" smtClean="0"/>
              <a:t>	</a:t>
            </a:r>
            <a:r>
              <a:rPr lang="en-US" sz="2400" smtClean="0"/>
              <a:t> many tests will be eliminated, because it may be possible to test the functionality only once.</a:t>
            </a:r>
          </a:p>
          <a:p>
            <a:r>
              <a:rPr lang="en-US" sz="2400" smtClean="0"/>
              <a:t>Another example is when the syntax of a command consists of seven possible parameters that can be entered in any order, as follows:</a:t>
            </a:r>
          </a:p>
          <a:p>
            <a:r>
              <a:rPr lang="en-US" sz="2400" smtClean="0"/>
              <a:t>Command parm1, parm2, parm3, parm4, parm5, parm6, parm7</a:t>
            </a:r>
          </a:p>
          <a:p>
            <a:r>
              <a:rPr lang="en-US" sz="2400" smtClean="0"/>
              <a:t>In theory, a tester would have to create 7! or 5040 tests. The problem is compounded further if some of the parameters are optional. If the tester uses gray-box testing, by talking with the developer and understanding the parser algorithm, if each parameter is independent, only seven tests may be required.</a:t>
            </a:r>
          </a:p>
          <a:p>
            <a:endParaRPr lang="en-US" sz="2400" smtClean="0"/>
          </a:p>
          <a:p>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381000"/>
            <a:ext cx="8229600" cy="6248400"/>
          </a:xfrm>
        </p:spPr>
        <p:txBody>
          <a:bodyPr/>
          <a:lstStyle/>
          <a:p>
            <a:r>
              <a:rPr lang="en-US" sz="2400" smtClean="0"/>
              <a:t>The aim of this testing is to search for the defects if any due to improper structure or improper usage of applications.</a:t>
            </a:r>
          </a:p>
          <a:p>
            <a:r>
              <a:rPr lang="en-US" sz="2400" smtClean="0"/>
              <a:t>Gray-box testing is beneficial because it takes the straightforward technique of black-box testing and combines it with the code targeted systems in white-box testing</a:t>
            </a:r>
          </a:p>
          <a:p>
            <a:pPr>
              <a:buFontTx/>
              <a:buNone/>
            </a:pPr>
            <a:r>
              <a:rPr lang="en-US" sz="2400" smtClean="0"/>
              <a:t>Application:</a:t>
            </a:r>
          </a:p>
          <a:p>
            <a:r>
              <a:rPr lang="en-US" sz="2400" smtClean="0"/>
              <a:t>Gray-box testing is well suited for </a:t>
            </a:r>
            <a:r>
              <a:rPr lang="en-US" sz="2400" b="1" smtClean="0"/>
              <a:t>Web applications</a:t>
            </a:r>
            <a:r>
              <a:rPr lang="en-US" sz="2400" smtClean="0"/>
              <a:t>. Web applications have distributed network or systems; due to absence of source code or binaries it is not possible to use white-box testing. Black-box testing is also not used due to just contract between customer and developer, so it is more efficient to use gray-box testing as significant information is available in Web Services Definition Language (WSDL).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457200" y="457200"/>
            <a:ext cx="8229600" cy="5668963"/>
          </a:xfrm>
        </p:spPr>
        <p:txBody>
          <a:bodyPr/>
          <a:lstStyle/>
          <a:p>
            <a:r>
              <a:rPr lang="en-US" sz="2400" smtClean="0"/>
              <a:t>Gray-box testing is suited for </a:t>
            </a:r>
            <a:r>
              <a:rPr lang="en-US" sz="2400" b="1" smtClean="0"/>
              <a:t>functional or business domain testing</a:t>
            </a:r>
            <a:r>
              <a:rPr lang="en-US" sz="2400" smtClean="0"/>
              <a:t>. Functional testing is done basically a test of user interactions with may be external systems. As gray-box testing can efficiently suits for functional testing due to its characteristics; it also helps to confirm that software meets the requirements defined for the software</a:t>
            </a:r>
          </a:p>
          <a:p>
            <a:endParaRPr lang="en-US" smtClean="0"/>
          </a:p>
          <a:p>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0"/>
            <a:ext cx="8229600" cy="838200"/>
          </a:xfrm>
        </p:spPr>
        <p:txBody>
          <a:bodyPr/>
          <a:lstStyle/>
          <a:p>
            <a:r>
              <a:rPr lang="en-US" smtClean="0">
                <a:solidFill>
                  <a:srgbClr val="FF0000"/>
                </a:solidFill>
              </a:rPr>
              <a:t>Inspections</a:t>
            </a:r>
          </a:p>
        </p:txBody>
      </p:sp>
      <p:sp>
        <p:nvSpPr>
          <p:cNvPr id="82947" name="Content Placeholder 2"/>
          <p:cNvSpPr>
            <a:spLocks noGrp="1"/>
          </p:cNvSpPr>
          <p:nvPr>
            <p:ph idx="1"/>
          </p:nvPr>
        </p:nvSpPr>
        <p:spPr>
          <a:xfrm>
            <a:off x="457200" y="762000"/>
            <a:ext cx="8229600" cy="5364163"/>
          </a:xfrm>
        </p:spPr>
        <p:txBody>
          <a:bodyPr/>
          <a:lstStyle/>
          <a:p>
            <a:r>
              <a:rPr lang="en-US" sz="2400" smtClean="0"/>
              <a:t>The inspection process was developed by Michael Fagan in the mid-1970s and it has later been extended and modified.</a:t>
            </a:r>
          </a:p>
          <a:p>
            <a:r>
              <a:rPr lang="en-US" sz="2400" smtClean="0"/>
              <a:t>Inspections are the most formal, commonly used form of peer review.</a:t>
            </a:r>
          </a:p>
          <a:p>
            <a:r>
              <a:rPr lang="en-US" sz="2400" smtClean="0"/>
              <a:t> The key feature of an inspection is the use of checklists to facilitate error detection.</a:t>
            </a:r>
          </a:p>
          <a:p>
            <a:r>
              <a:rPr lang="en-US" sz="2400" smtClean="0"/>
              <a:t>These checklists are updated as statistics indicate that certain types of errors are occurring more or less frequently than in the past.</a:t>
            </a:r>
          </a:p>
          <a:p>
            <a:r>
              <a:rPr lang="en-US" sz="2400" smtClean="0"/>
              <a:t> The most common types of inspections are conducted on the product design and code, although inspections may be used during any life cycle phase</a:t>
            </a:r>
            <a:r>
              <a:rPr lang="en-US" smtClean="0"/>
              <a:t>.</a:t>
            </a:r>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u="sng"/>
              <a:t>Black box testing continued..</a:t>
            </a:r>
          </a:p>
        </p:txBody>
      </p:sp>
      <p:sp>
        <p:nvSpPr>
          <p:cNvPr id="15363" name="Rectangle 3"/>
          <p:cNvSpPr>
            <a:spLocks noGrp="1" noChangeArrowheads="1"/>
          </p:cNvSpPr>
          <p:nvPr>
            <p:ph type="body" idx="1"/>
          </p:nvPr>
        </p:nvSpPr>
        <p:spPr/>
        <p:txBody>
          <a:bodyPr/>
          <a:lstStyle/>
          <a:p>
            <a:r>
              <a:rPr lang="en-US"/>
              <a:t>The tester focuses on testing  the program’s   functionality against the specification. </a:t>
            </a:r>
          </a:p>
          <a:p>
            <a:endParaRPr lang="en-US"/>
          </a:p>
          <a:p>
            <a:r>
              <a:rPr lang="en-US"/>
              <a:t>With black-box testing, the tester views the program as a black-box and is completely   </a:t>
            </a:r>
          </a:p>
          <a:p>
            <a:pPr>
              <a:buFontTx/>
              <a:buNone/>
            </a:pPr>
            <a:r>
              <a:rPr lang="en-US"/>
              <a:t>   unconcerned with the internal structure of the program or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p:cNvSpPr>
            <a:spLocks noGrp="1"/>
          </p:cNvSpPr>
          <p:nvPr>
            <p:ph idx="1"/>
          </p:nvPr>
        </p:nvSpPr>
        <p:spPr>
          <a:xfrm>
            <a:off x="457200" y="304800"/>
            <a:ext cx="8229600" cy="5821363"/>
          </a:xfrm>
        </p:spPr>
        <p:txBody>
          <a:bodyPr/>
          <a:lstStyle/>
          <a:p>
            <a:r>
              <a:rPr lang="en-US" sz="2400" smtClean="0"/>
              <a:t>Inspections should be short because they are often intensive; there fore, the product component to be reviewed must be small. </a:t>
            </a:r>
          </a:p>
          <a:p>
            <a:r>
              <a:rPr lang="en-US" sz="2400" smtClean="0"/>
              <a:t>Specifications or designs that result in 50 to 100 lines of code are usually manageable. This translates into an inspection of 15 minutes to one hour, </a:t>
            </a:r>
          </a:p>
          <a:p>
            <a:r>
              <a:rPr lang="en-US" sz="2400" smtClean="0"/>
              <a:t>although complex components may require as much as two hours. In any event, inspections of more than two hours are generally less effective and should be avoided.</a:t>
            </a:r>
          </a:p>
          <a:p>
            <a:r>
              <a:rPr lang="en-US" sz="2400" smtClean="0"/>
              <a:t>Participants are expected to study and make comments on the materials before the review.</a:t>
            </a:r>
          </a:p>
          <a:p>
            <a:r>
              <a:rPr lang="en-US" sz="2400" smtClean="0"/>
              <a:t>A primary goal of an inspection is to identify items that can be modified to make the component more understandable, maintainable, or usable.</a:t>
            </a:r>
          </a:p>
          <a:p>
            <a:endParaRPr lang="en-US" sz="2400" smtClean="0"/>
          </a:p>
          <a:p>
            <a:endParaRPr lang="en-US" sz="2400" smtClean="0"/>
          </a:p>
          <a:p>
            <a:endParaRPr lang="en-US" sz="2400" smtClean="0"/>
          </a:p>
          <a:p>
            <a:endParaRPr lang="en-US" sz="2400" smtClean="0"/>
          </a:p>
          <a:p>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 </a:t>
            </a:r>
          </a:p>
        </p:txBody>
      </p:sp>
      <p:sp>
        <p:nvSpPr>
          <p:cNvPr id="84995" name="Content Placeholder 2"/>
          <p:cNvSpPr>
            <a:spLocks noGrp="1"/>
          </p:cNvSpPr>
          <p:nvPr>
            <p:ph idx="1"/>
          </p:nvPr>
        </p:nvSpPr>
        <p:spPr>
          <a:xfrm>
            <a:off x="457200" y="0"/>
            <a:ext cx="8229600" cy="6126163"/>
          </a:xfrm>
        </p:spPr>
        <p:txBody>
          <a:bodyPr/>
          <a:lstStyle/>
          <a:p>
            <a:endParaRPr lang="en-US" sz="2400" dirty="0" smtClean="0"/>
          </a:p>
          <a:p>
            <a:r>
              <a:rPr lang="en-US" sz="2400" dirty="0" smtClean="0"/>
              <a:t>At the end of the inspection, an accept or reject decision is made by the group, and the coordinator summarizes all the errors and problems detected and gives this list to all participants. </a:t>
            </a:r>
          </a:p>
          <a:p>
            <a:r>
              <a:rPr lang="en-US" sz="2400" dirty="0" smtClean="0"/>
              <a:t>The individual whose work was under review (e.g., designer, implementer, tester) uses the list to make revisions to the component.</a:t>
            </a:r>
          </a:p>
          <a:p>
            <a:r>
              <a:rPr lang="en-US" sz="2400" dirty="0" smtClean="0"/>
              <a:t> When revisions are implemented, the coordinator</a:t>
            </a:r>
          </a:p>
          <a:p>
            <a:pPr>
              <a:buFontTx/>
              <a:buNone/>
            </a:pPr>
            <a:r>
              <a:rPr lang="en-US" sz="2400" dirty="0" smtClean="0"/>
              <a:t> 	and producer go through a </a:t>
            </a:r>
            <a:r>
              <a:rPr lang="en-US" sz="2400" dirty="0" err="1" smtClean="0"/>
              <a:t>minireview</a:t>
            </a:r>
            <a:r>
              <a:rPr lang="en-US" sz="2400" dirty="0" smtClean="0"/>
              <a:t>, using the problem list as a checklist. </a:t>
            </a:r>
          </a:p>
          <a:p>
            <a:r>
              <a:rPr lang="en-US" sz="2400" dirty="0" smtClean="0"/>
              <a:t>The coordinator then completes management and summary reports. The summary report is used to update checklists for subsequent inspections.</a:t>
            </a:r>
          </a:p>
          <a:p>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solidFill>
                  <a:srgbClr val="FF0000"/>
                </a:solidFill>
              </a:rPr>
              <a:t>JAD’s</a:t>
            </a:r>
          </a:p>
        </p:txBody>
      </p:sp>
      <p:sp>
        <p:nvSpPr>
          <p:cNvPr id="76803" name="Content Placeholder 2"/>
          <p:cNvSpPr>
            <a:spLocks noGrp="1"/>
          </p:cNvSpPr>
          <p:nvPr>
            <p:ph idx="1"/>
          </p:nvPr>
        </p:nvSpPr>
        <p:spPr>
          <a:xfrm>
            <a:off x="457200" y="1447800"/>
            <a:ext cx="8229600" cy="5181600"/>
          </a:xfrm>
        </p:spPr>
        <p:txBody>
          <a:bodyPr/>
          <a:lstStyle/>
          <a:p>
            <a:r>
              <a:rPr lang="en-US" sz="2400" smtClean="0"/>
              <a:t>Technique that brings users and developers(IT Professionals) together to jointly design systems in facilitated sessions</a:t>
            </a:r>
          </a:p>
          <a:p>
            <a:r>
              <a:rPr lang="en-US" sz="2400" smtClean="0"/>
              <a:t>JADs stands for joint application design sessions</a:t>
            </a:r>
          </a:p>
          <a:p>
            <a:r>
              <a:rPr lang="en-US" sz="2400" smtClean="0"/>
              <a:t>JADs go beyond the one-on-one interviews to collect information.</a:t>
            </a:r>
          </a:p>
          <a:p>
            <a:r>
              <a:rPr lang="en-US" sz="2400" smtClean="0"/>
              <a:t> They promote communication, cooperation, and teamwork among the participants by placing the users in the driver’s seat.</a:t>
            </a:r>
          </a:p>
          <a:p>
            <a:endParaRPr lang="en-US" sz="2400" smtClean="0"/>
          </a:p>
          <a:p>
            <a:endParaRPr lang="en-US" sz="2400" smtClean="0"/>
          </a:p>
          <a:p>
            <a:endParaRPr lang="en-US" smtClean="0"/>
          </a:p>
          <a:p>
            <a:endParaRPr lang="en-US" smtClean="0"/>
          </a:p>
          <a:p>
            <a:endParaRPr lang="en-US" smtClean="0"/>
          </a:p>
          <a:p>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a:xfrm>
            <a:off x="457200" y="304800"/>
            <a:ext cx="8229600" cy="6354763"/>
          </a:xfrm>
        </p:spPr>
        <p:txBody>
          <a:bodyPr/>
          <a:lstStyle/>
          <a:p>
            <a:r>
              <a:rPr lang="en-US" sz="2000" smtClean="0"/>
              <a:t>JADs are logically divided into phases: customization, session, and wrap-up. Regardless of what activity one is pursuing in development, these components will always exist. Each phase has its own objectives</a:t>
            </a:r>
            <a:r>
              <a:rPr lang="en-US" smtClean="0"/>
              <a:t>.</a:t>
            </a:r>
          </a:p>
          <a:p>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Pareto Analysis</a:t>
            </a:r>
            <a:endParaRPr lang="en-US" dirty="0">
              <a:solidFill>
                <a:srgbClr val="FF0000"/>
              </a:solidFill>
            </a:endParaRPr>
          </a:p>
        </p:txBody>
      </p:sp>
      <p:sp>
        <p:nvSpPr>
          <p:cNvPr id="3" name="Content Placeholder 2"/>
          <p:cNvSpPr>
            <a:spLocks noGrp="1"/>
          </p:cNvSpPr>
          <p:nvPr>
            <p:ph idx="1"/>
          </p:nvPr>
        </p:nvSpPr>
        <p:spPr/>
        <p:txBody>
          <a:bodyPr/>
          <a:lstStyle/>
          <a:p>
            <a:r>
              <a:rPr lang="en-US" sz="2400" dirty="0" smtClean="0"/>
              <a:t>A statistical technique for making decisions which is used for selecting a limited number of tasks which produce significant overall effect. Pareto Analysis uses the ‘Pareto Principle’ – an idea by which 80% of doing the entire job is generated by doing 20% of the work.</a:t>
            </a:r>
          </a:p>
          <a:p>
            <a:r>
              <a:rPr lang="en-US" sz="2400" dirty="0" smtClean="0"/>
              <a:t>When many possible courses of actions are completing the attention, the technique ‘Pareto Analysis’ is useful. In essence, the delivered benefit by each action is estimated by problem-solver, and selects the number of most effective actions which delivers the total benefit.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411162"/>
          </a:xfrm>
        </p:spPr>
        <p:txBody>
          <a:bodyPr>
            <a:normAutofit fontScale="90000"/>
          </a:bodyPr>
          <a:lstStyle/>
          <a:p>
            <a:r>
              <a:rPr lang="en-US" sz="2800" dirty="0" smtClean="0">
                <a:solidFill>
                  <a:srgbClr val="FF0000"/>
                </a:solidFill>
              </a:rPr>
              <a:t>Random Testing</a:t>
            </a:r>
          </a:p>
        </p:txBody>
      </p:sp>
      <p:sp>
        <p:nvSpPr>
          <p:cNvPr id="70659" name="Content Placeholder 2"/>
          <p:cNvSpPr>
            <a:spLocks noGrp="1"/>
          </p:cNvSpPr>
          <p:nvPr>
            <p:ph idx="1"/>
          </p:nvPr>
        </p:nvSpPr>
        <p:spPr>
          <a:xfrm>
            <a:off x="457200" y="914400"/>
            <a:ext cx="8229600" cy="5211763"/>
          </a:xfrm>
        </p:spPr>
        <p:txBody>
          <a:bodyPr/>
          <a:lstStyle/>
          <a:p>
            <a:r>
              <a:rPr lang="en-US" sz="2000" smtClean="0"/>
              <a:t>Technique involving random selection from a specific set of input values where any value is as likely as any other</a:t>
            </a:r>
          </a:p>
          <a:p>
            <a:endParaRPr lang="en-US" sz="2000" smtClean="0"/>
          </a:p>
          <a:p>
            <a:r>
              <a:rPr lang="en-US" sz="2000" smtClean="0"/>
              <a:t>Random testing is a technique in which a program or system is tested by selecting at random some subset of all possible input values</a:t>
            </a:r>
          </a:p>
          <a:p>
            <a:r>
              <a:rPr lang="en-US" sz="2000" smtClean="0"/>
              <a:t>It is not an optimal testing technique, because it has a low probability of detecting many defects. </a:t>
            </a:r>
          </a:p>
          <a:p>
            <a:r>
              <a:rPr lang="en-US" sz="2000" smtClean="0"/>
              <a:t>It does, however, sometimes uncover defects that standardized testing techniques might not. It should, therefore, be considered an add-on testing technique.</a:t>
            </a:r>
          </a:p>
          <a:p>
            <a:r>
              <a:rPr lang="en-US" sz="2000" smtClean="0"/>
              <a:t>Random testing is a form of functional testing</a:t>
            </a:r>
          </a:p>
          <a:p>
            <a:r>
              <a:rPr lang="en-US" sz="2000" smtClean="0"/>
              <a:t> Useful when the time needed to write &amp; run directed tests is too long (or the complexity of the problem makes it impossible to test every combination). </a:t>
            </a:r>
          </a:p>
          <a:p>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274638"/>
            <a:ext cx="8229600" cy="563562"/>
          </a:xfrm>
        </p:spPr>
        <p:txBody>
          <a:bodyPr/>
          <a:lstStyle/>
          <a:p>
            <a:r>
              <a:rPr lang="en-US" sz="2800" smtClean="0">
                <a:solidFill>
                  <a:srgbClr val="FF0000"/>
                </a:solidFill>
              </a:rPr>
              <a:t>Risk Based Testing</a:t>
            </a:r>
          </a:p>
        </p:txBody>
      </p:sp>
      <p:sp>
        <p:nvSpPr>
          <p:cNvPr id="3" name="Content Placeholder 2"/>
          <p:cNvSpPr>
            <a:spLocks noGrp="1"/>
          </p:cNvSpPr>
          <p:nvPr>
            <p:ph idx="1"/>
          </p:nvPr>
        </p:nvSpPr>
        <p:spPr>
          <a:xfrm>
            <a:off x="457200" y="1066800"/>
            <a:ext cx="8229600" cy="5059363"/>
          </a:xfrm>
        </p:spPr>
        <p:txBody>
          <a:bodyPr/>
          <a:lstStyle/>
          <a:p>
            <a:pPr>
              <a:defRPr/>
            </a:pPr>
            <a:r>
              <a:rPr lang="en-US" sz="2000" dirty="0" smtClean="0"/>
              <a:t>The purpose of risk management testing is to measure the degree of business risk in an application system to improve testing.</a:t>
            </a:r>
          </a:p>
          <a:p>
            <a:pPr>
              <a:defRPr/>
            </a:pPr>
            <a:endParaRPr lang="en-US" sz="2000" dirty="0" smtClean="0"/>
          </a:p>
          <a:p>
            <a:pPr>
              <a:defRPr/>
            </a:pPr>
            <a:r>
              <a:rPr lang="en-US" sz="2000" dirty="0" smtClean="0"/>
              <a:t>This is accomplished in two ways: </a:t>
            </a:r>
          </a:p>
          <a:p>
            <a:pPr lvl="1">
              <a:buFont typeface="Wingdings" pitchFamily="2" charset="2"/>
              <a:buChar char="Ø"/>
              <a:defRPr/>
            </a:pPr>
            <a:r>
              <a:rPr lang="en-US" sz="2000" dirty="0" smtClean="0">
                <a:ea typeface="+mn-ea"/>
                <a:cs typeface="+mn-cs"/>
              </a:rPr>
              <a:t>high-risk applications can be identified and subjected to more</a:t>
            </a:r>
          </a:p>
          <a:p>
            <a:pPr lvl="1">
              <a:buFontTx/>
              <a:buNone/>
              <a:defRPr/>
            </a:pPr>
            <a:r>
              <a:rPr lang="en-US" sz="2000" dirty="0" smtClean="0">
                <a:ea typeface="+mn-ea"/>
                <a:cs typeface="+mn-cs"/>
              </a:rPr>
              <a:t>	extensive testing.</a:t>
            </a:r>
          </a:p>
          <a:p>
            <a:pPr lvl="1">
              <a:buFont typeface="Wingdings" pitchFamily="2" charset="2"/>
              <a:buChar char="Ø"/>
              <a:defRPr/>
            </a:pPr>
            <a:r>
              <a:rPr lang="en-US" sz="2000" dirty="0" smtClean="0">
                <a:ea typeface="+mn-ea"/>
                <a:cs typeface="+mn-cs"/>
              </a:rPr>
              <a:t> risk analysis can help identify the error prone components of an individual application so that testing can be directed at those components.</a:t>
            </a:r>
          </a:p>
          <a:p>
            <a:pPr lvl="1">
              <a:buFont typeface="Wingdings" pitchFamily="2" charset="2"/>
              <a:buChar char="Ø"/>
              <a:defRPr/>
            </a:pPr>
            <a:endParaRPr lang="en-US" sz="2000" dirty="0" smtClean="0">
              <a:ea typeface="+mn-ea"/>
              <a:cs typeface="+mn-cs"/>
            </a:endParaRPr>
          </a:p>
          <a:p>
            <a:pPr>
              <a:defRPr/>
            </a:pPr>
            <a:r>
              <a:rPr lang="en-US" sz="2000" dirty="0" smtClean="0"/>
              <a:t>Risk analysis is a formal method for identifying vulnerabilities (i.e., areas of potential loss). Any area that could be misused, intentionally or accidentally</a:t>
            </a:r>
            <a:r>
              <a:rPr lang="en-US" sz="2400" dirty="0" smtClean="0"/>
              <a:t>, </a:t>
            </a:r>
            <a:r>
              <a:rPr lang="en-US" sz="2000" dirty="0" smtClean="0"/>
              <a:t>and result in a loss to the organization is a vulnerability.</a:t>
            </a:r>
          </a:p>
          <a:p>
            <a:pPr>
              <a:defRPr/>
            </a:pPr>
            <a:endParaRPr lang="en-US" sz="2400" dirty="0" smtClean="0"/>
          </a:p>
          <a:p>
            <a:pPr lvl="1">
              <a:buFontTx/>
              <a:buNone/>
              <a:defRPr/>
            </a:pPr>
            <a:endParaRPr lang="en-US" sz="2000" dirty="0" smtClean="0">
              <a:ea typeface="+mn-ea"/>
              <a:cs typeface="+mn-cs"/>
            </a:endParaRPr>
          </a:p>
          <a:p>
            <a:pPr>
              <a:defRPr/>
            </a:pPr>
            <a:endParaRPr lang="en-US" dirty="0" smtClean="0"/>
          </a:p>
          <a:p>
            <a:pPr>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228600"/>
            <a:ext cx="8229600" cy="5897563"/>
          </a:xfrm>
        </p:spPr>
        <p:txBody>
          <a:bodyPr/>
          <a:lstStyle/>
          <a:p>
            <a:r>
              <a:rPr lang="en-US" sz="2000" smtClean="0"/>
              <a:t>Risk-based testing is a technique in which test cases are created for every major risk factor that has been previously identified. Each condition is tested to verify that the risk has been averted.</a:t>
            </a:r>
          </a:p>
          <a:p>
            <a:r>
              <a:rPr lang="en-US" smtClean="0"/>
              <a:t> </a:t>
            </a:r>
            <a:r>
              <a:rPr lang="en-US" sz="2000" smtClean="0"/>
              <a:t>RBT is a type of </a:t>
            </a:r>
            <a:r>
              <a:rPr lang="en-US" sz="2000" smtClean="0">
                <a:hlinkClick r:id="rId2" tooltip="Software testing"/>
              </a:rPr>
              <a:t>software testing</a:t>
            </a:r>
            <a:r>
              <a:rPr lang="en-US" sz="2000" smtClean="0"/>
              <a:t> that prioritizes the tests of features and functions based on the risk of their failure.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solidFill>
                  <a:srgbClr val="FF0000"/>
                </a:solidFill>
              </a:rPr>
              <a:t>Regression Testing</a:t>
            </a:r>
          </a:p>
        </p:txBody>
      </p:sp>
      <p:sp>
        <p:nvSpPr>
          <p:cNvPr id="54275" name="Content Placeholder 2"/>
          <p:cNvSpPr>
            <a:spLocks noGrp="1"/>
          </p:cNvSpPr>
          <p:nvPr>
            <p:ph idx="1"/>
          </p:nvPr>
        </p:nvSpPr>
        <p:spPr/>
        <p:txBody>
          <a:bodyPr/>
          <a:lstStyle/>
          <a:p>
            <a:r>
              <a:rPr lang="en-US" sz="2400" smtClean="0"/>
              <a:t>Testing the modified build is know as Regression Testing</a:t>
            </a:r>
          </a:p>
          <a:p>
            <a:r>
              <a:rPr lang="en-US" sz="2400" smtClean="0"/>
              <a:t>Regression testing tests the application in light of changes made during a development spiral, debugging, maintenance, or the development of a new release. </a:t>
            </a:r>
          </a:p>
          <a:p>
            <a:r>
              <a:rPr lang="en-US" sz="2400" smtClean="0"/>
              <a:t>This test must be performed after functional improvements or repairs have been made to a system to confirm that the changes have no unintended side effects.</a:t>
            </a:r>
          </a:p>
          <a:p>
            <a:r>
              <a:rPr lang="en-US" sz="2400" smtClean="0"/>
              <a:t>Correction of errors relating to logic and control flow, computational errors, and interface errors are examples of conditions that necessitate regression testing.</a:t>
            </a:r>
          </a:p>
          <a:p>
            <a:endParaRPr lang="en-US" sz="2400" smtClean="0"/>
          </a:p>
          <a:p>
            <a:endParaRPr lang="en-US" sz="2400" smtClean="0"/>
          </a:p>
          <a:p>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228600"/>
            <a:ext cx="8229600" cy="5897563"/>
          </a:xfrm>
        </p:spPr>
        <p:txBody>
          <a:bodyPr>
            <a:normAutofit lnSpcReduction="10000"/>
          </a:bodyPr>
          <a:lstStyle/>
          <a:p>
            <a:r>
              <a:rPr lang="en-US" sz="2400" smtClean="0"/>
              <a:t>The purpose of regression testing is to confirm that a  recent program or code change has not adversely affected existing features.</a:t>
            </a:r>
          </a:p>
          <a:p>
            <a:endParaRPr lang="en-US" sz="2400" smtClean="0"/>
          </a:p>
          <a:p>
            <a:r>
              <a:rPr lang="en-US" sz="2400" smtClean="0"/>
              <a:t>Regression testing is nothing but full or partial selection of already executed test cases which are re-executed to ensure existing functionalities work fine.</a:t>
            </a:r>
          </a:p>
          <a:p>
            <a:endParaRPr lang="en-US" sz="2400" smtClean="0"/>
          </a:p>
          <a:p>
            <a:r>
              <a:rPr lang="en-US" sz="2400" smtClean="0"/>
              <a:t>This testing is done to make sure that new code changes should not have side effects on the existing functionalities. It  ensures that old code still works once  the new code changes are done.</a:t>
            </a:r>
          </a:p>
          <a:p>
            <a:pPr>
              <a:buFontTx/>
              <a:buNone/>
            </a:pPr>
            <a:r>
              <a:rPr lang="en-US" smtClean="0"/>
              <a:t/>
            </a:r>
            <a:br>
              <a:rPr lang="en-US" smtClean="0"/>
            </a:br>
            <a:r>
              <a:rPr lang="en-US" smtClean="0"/>
              <a:t/>
            </a:r>
            <a:br>
              <a:rPr lang="en-US" smtClean="0"/>
            </a:br>
            <a:r>
              <a:rPr lang="en-US"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u="sng"/>
              <a:t>Black box testing continued…</a:t>
            </a:r>
          </a:p>
        </p:txBody>
      </p:sp>
      <p:sp>
        <p:nvSpPr>
          <p:cNvPr id="19459" name="Rectangle 3"/>
          <p:cNvSpPr>
            <a:spLocks noGrp="1" noChangeArrowheads="1"/>
          </p:cNvSpPr>
          <p:nvPr>
            <p:ph type="body" idx="1"/>
          </p:nvPr>
        </p:nvSpPr>
        <p:spPr/>
        <p:txBody>
          <a:bodyPr/>
          <a:lstStyle/>
          <a:p>
            <a:pPr>
              <a:lnSpc>
                <a:spcPct val="80000"/>
              </a:lnSpc>
              <a:buFontTx/>
              <a:buNone/>
            </a:pPr>
            <a:r>
              <a:rPr lang="en-US" sz="2400"/>
              <a:t>Some examples in this category include:</a:t>
            </a:r>
          </a:p>
          <a:p>
            <a:pPr>
              <a:lnSpc>
                <a:spcPct val="80000"/>
              </a:lnSpc>
            </a:pPr>
            <a:r>
              <a:rPr lang="en-US" sz="2400"/>
              <a:t>decision tables, </a:t>
            </a:r>
          </a:p>
          <a:p>
            <a:pPr>
              <a:lnSpc>
                <a:spcPct val="80000"/>
              </a:lnSpc>
            </a:pPr>
            <a:r>
              <a:rPr lang="en-US" sz="2400"/>
              <a:t>equivalence partitioning,</a:t>
            </a:r>
          </a:p>
          <a:p>
            <a:pPr>
              <a:lnSpc>
                <a:spcPct val="80000"/>
              </a:lnSpc>
            </a:pPr>
            <a:r>
              <a:rPr lang="en-US" sz="2400"/>
              <a:t>range testing,</a:t>
            </a:r>
          </a:p>
          <a:p>
            <a:pPr>
              <a:lnSpc>
                <a:spcPct val="80000"/>
              </a:lnSpc>
            </a:pPr>
            <a:r>
              <a:rPr lang="en-US" sz="2400"/>
              <a:t>boundary value testing, </a:t>
            </a:r>
          </a:p>
          <a:p>
            <a:pPr>
              <a:lnSpc>
                <a:spcPct val="80000"/>
              </a:lnSpc>
            </a:pPr>
            <a:r>
              <a:rPr lang="en-US" sz="2400"/>
              <a:t>database integrity testing, </a:t>
            </a:r>
          </a:p>
          <a:p>
            <a:pPr>
              <a:lnSpc>
                <a:spcPct val="80000"/>
              </a:lnSpc>
            </a:pPr>
            <a:r>
              <a:rPr lang="en-US" sz="2400"/>
              <a:t>Cause effect graphing, </a:t>
            </a:r>
          </a:p>
          <a:p>
            <a:pPr>
              <a:lnSpc>
                <a:spcPct val="80000"/>
              </a:lnSpc>
            </a:pPr>
            <a:r>
              <a:rPr lang="en-US" sz="2400"/>
              <a:t>orthogonal array testing, </a:t>
            </a:r>
          </a:p>
          <a:p>
            <a:pPr>
              <a:lnSpc>
                <a:spcPct val="80000"/>
              </a:lnSpc>
            </a:pPr>
            <a:r>
              <a:rPr lang="en-US" sz="2400"/>
              <a:t>array and table testing,</a:t>
            </a:r>
          </a:p>
          <a:p>
            <a:pPr>
              <a:lnSpc>
                <a:spcPct val="80000"/>
              </a:lnSpc>
            </a:pPr>
            <a:r>
              <a:rPr lang="en-US" sz="2400"/>
              <a:t>Exception testing, </a:t>
            </a:r>
          </a:p>
          <a:p>
            <a:pPr>
              <a:lnSpc>
                <a:spcPct val="80000"/>
              </a:lnSpc>
            </a:pPr>
            <a:r>
              <a:rPr lang="en-US" sz="2400"/>
              <a:t>limit testing,</a:t>
            </a:r>
          </a:p>
          <a:p>
            <a:pPr>
              <a:lnSpc>
                <a:spcPct val="80000"/>
              </a:lnSpc>
            </a:pPr>
            <a:r>
              <a:rPr lang="en-US" sz="2400"/>
              <a:t>random testing.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defRPr/>
            </a:pPr>
            <a:r>
              <a:rPr lang="en-US" sz="2400" dirty="0" smtClean="0">
                <a:solidFill>
                  <a:srgbClr val="FF0000"/>
                </a:solidFill>
              </a:rPr>
              <a:t>Regression Testing is required</a:t>
            </a:r>
          </a:p>
          <a:p>
            <a:pPr lvl="1">
              <a:buFont typeface="Wingdings" pitchFamily="2" charset="2"/>
              <a:buChar char="ü"/>
              <a:defRPr/>
            </a:pPr>
            <a:r>
              <a:rPr lang="en-US" sz="2000" dirty="0" smtClean="0">
                <a:ea typeface="+mn-ea"/>
                <a:cs typeface="+mn-cs"/>
              </a:rPr>
              <a:t> when there is a Change in requirements and code is modified according to the requirement</a:t>
            </a:r>
          </a:p>
          <a:p>
            <a:pPr lvl="1">
              <a:buFont typeface="Wingdings" pitchFamily="2" charset="2"/>
              <a:buChar char="ü"/>
              <a:defRPr/>
            </a:pPr>
            <a:r>
              <a:rPr lang="en-US" sz="2000" dirty="0" smtClean="0">
                <a:ea typeface="+mn-ea"/>
                <a:cs typeface="+mn-cs"/>
              </a:rPr>
              <a:t>New feature is added to the software</a:t>
            </a:r>
          </a:p>
          <a:p>
            <a:pPr lvl="1">
              <a:buFont typeface="Wingdings" pitchFamily="2" charset="2"/>
              <a:buChar char="ü"/>
              <a:defRPr/>
            </a:pPr>
            <a:r>
              <a:rPr lang="en-US" sz="2000" dirty="0" smtClean="0">
                <a:ea typeface="+mn-ea"/>
                <a:cs typeface="+mn-cs"/>
              </a:rPr>
              <a:t>Defect fixing</a:t>
            </a:r>
          </a:p>
          <a:p>
            <a:pPr lvl="1">
              <a:buFont typeface="Wingdings" pitchFamily="2" charset="2"/>
              <a:buChar char="ü"/>
              <a:defRPr/>
            </a:pPr>
            <a:r>
              <a:rPr lang="en-US" sz="2000" dirty="0" smtClean="0">
                <a:ea typeface="+mn-ea"/>
                <a:cs typeface="+mn-cs"/>
              </a:rPr>
              <a:t>Performance issue fix </a:t>
            </a:r>
          </a:p>
          <a:p>
            <a:pPr lvl="1">
              <a:buFont typeface="Wingdings" pitchFamily="2" charset="2"/>
              <a:buChar char="ü"/>
              <a:defRPr/>
            </a:pPr>
            <a:endParaRPr lang="en-US" sz="2000" dirty="0" smtClean="0">
              <a:ea typeface="+mn-ea"/>
              <a:cs typeface="+mn-cs"/>
            </a:endParaRPr>
          </a:p>
          <a:p>
            <a:pPr>
              <a:defRPr/>
            </a:pPr>
            <a:r>
              <a:rPr lang="en-US" sz="2000" b="1" dirty="0" smtClean="0">
                <a:solidFill>
                  <a:srgbClr val="FF0000"/>
                </a:solidFill>
              </a:rPr>
              <a:t>Regression Testing Techniques</a:t>
            </a:r>
          </a:p>
          <a:p>
            <a:pPr lvl="1">
              <a:buFont typeface="Wingdings" pitchFamily="2" charset="2"/>
              <a:buChar char="q"/>
              <a:defRPr/>
            </a:pPr>
            <a:r>
              <a:rPr lang="en-US" sz="2000" dirty="0" smtClean="0">
                <a:ea typeface="+mn-ea"/>
                <a:cs typeface="+mn-cs"/>
              </a:rPr>
              <a:t>Software maintenance is an activity which includes enhancements, error corrections, optimization and deletion of existing features. These modifications may cause the system to work incorrectly . Therefore , Regression Testing becomes necessary. Regression Testing can be carried out using following techniques:</a:t>
            </a:r>
          </a:p>
          <a:p>
            <a:pPr lvl="1">
              <a:buFont typeface="Wingdings" pitchFamily="2" charset="2"/>
              <a:buChar char="§"/>
              <a:defRPr/>
            </a:pPr>
            <a:r>
              <a:rPr lang="en-US" sz="2000" dirty="0" smtClean="0">
                <a:solidFill>
                  <a:srgbClr val="FF0000"/>
                </a:solidFill>
              </a:rPr>
              <a:t>Retest All</a:t>
            </a:r>
          </a:p>
          <a:p>
            <a:pPr lvl="2">
              <a:buFont typeface="Wingdings" pitchFamily="2" charset="2"/>
              <a:buChar char="§"/>
              <a:defRPr/>
            </a:pPr>
            <a:r>
              <a:rPr lang="en-US" sz="1800" b="1" dirty="0" smtClean="0"/>
              <a:t>This is one of the methods for regression testing in which all the tests in the existing test bucket or suite should be re-executed. This is very expensive as it requires huge time and resources.</a:t>
            </a:r>
          </a:p>
          <a:p>
            <a:pPr>
              <a:buFont typeface="Wingdings" pitchFamily="2" charset="2"/>
              <a:buChar char="§"/>
              <a:defRPr/>
            </a:pPr>
            <a:r>
              <a:rPr lang="en-US" sz="1800" b="1" dirty="0" smtClean="0"/>
              <a:t> </a:t>
            </a:r>
            <a:r>
              <a:rPr lang="en-US" dirty="0" smtClean="0"/>
              <a:t/>
            </a:r>
            <a:br>
              <a:rPr lang="en-US" dirty="0" smtClean="0"/>
            </a:br>
            <a:r>
              <a:rPr lang="en-US" dirty="0" smtClean="0"/>
              <a:t> </a:t>
            </a:r>
            <a:br>
              <a:rPr lang="en-US" dirty="0" smtClean="0"/>
            </a:b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1">
              <a:buFont typeface="Wingdings" pitchFamily="2" charset="2"/>
              <a:buChar char="§"/>
              <a:defRPr/>
            </a:pPr>
            <a:r>
              <a:rPr lang="en-US" sz="2000" dirty="0" smtClean="0">
                <a:solidFill>
                  <a:srgbClr val="FF0000"/>
                </a:solidFill>
              </a:rPr>
              <a:t>Regression Test Selection</a:t>
            </a:r>
            <a:r>
              <a:rPr lang="en-US" sz="2000" dirty="0" smtClean="0"/>
              <a:t>:</a:t>
            </a:r>
          </a:p>
          <a:p>
            <a:pPr lvl="2">
              <a:buFont typeface="Wingdings" pitchFamily="2" charset="2"/>
              <a:buChar char="§"/>
              <a:defRPr/>
            </a:pPr>
            <a:r>
              <a:rPr lang="en-US" sz="2000" dirty="0" smtClean="0">
                <a:ea typeface="+mn-ea"/>
                <a:cs typeface="+mn-cs"/>
              </a:rPr>
              <a:t>Instead of re-executing the entire test suite, it is better to select part of test suite to be run</a:t>
            </a:r>
          </a:p>
          <a:p>
            <a:pPr lvl="2">
              <a:buFont typeface="Wingdings" pitchFamily="2" charset="2"/>
              <a:buChar char="§"/>
              <a:defRPr/>
            </a:pPr>
            <a:r>
              <a:rPr lang="en-US" sz="2000" dirty="0" smtClean="0">
                <a:ea typeface="+mn-ea"/>
                <a:cs typeface="+mn-cs"/>
              </a:rPr>
              <a:t>Test cases selected can be categorized as 1) Reusable Test Cases 2) Obsolete Test Cases.</a:t>
            </a:r>
          </a:p>
          <a:p>
            <a:pPr lvl="2">
              <a:buFont typeface="Wingdings" pitchFamily="2" charset="2"/>
              <a:buChar char="§"/>
              <a:defRPr/>
            </a:pPr>
            <a:r>
              <a:rPr lang="en-US" sz="2000" dirty="0" smtClean="0">
                <a:ea typeface="+mn-ea"/>
                <a:cs typeface="+mn-cs"/>
              </a:rPr>
              <a:t>Re-usable Test cases can be used in succeeding regression cycles.</a:t>
            </a:r>
          </a:p>
          <a:p>
            <a:pPr lvl="2">
              <a:buFont typeface="Wingdings" pitchFamily="2" charset="2"/>
              <a:buChar char="§"/>
              <a:defRPr/>
            </a:pPr>
            <a:r>
              <a:rPr lang="en-US" sz="2000" dirty="0" smtClean="0">
                <a:ea typeface="+mn-ea"/>
                <a:cs typeface="+mn-cs"/>
              </a:rPr>
              <a:t>Obsolete Test Cases can’t be used in succeeding cycles.</a:t>
            </a:r>
          </a:p>
          <a:p>
            <a:pPr lvl="1">
              <a:buFont typeface="Wingdings" pitchFamily="2" charset="2"/>
              <a:buChar char="§"/>
              <a:defRPr/>
            </a:pPr>
            <a:endParaRPr lang="en-US" sz="2400" dirty="0" smtClean="0">
              <a:ea typeface="+mn-ea"/>
              <a:cs typeface="+mn-cs"/>
            </a:endParaRPr>
          </a:p>
          <a:p>
            <a:pPr lvl="1">
              <a:buFont typeface="Wingdings" pitchFamily="2" charset="2"/>
              <a:buChar char="§"/>
              <a:defRPr/>
            </a:pPr>
            <a:r>
              <a:rPr lang="en-US" sz="2000" dirty="0" smtClean="0">
                <a:solidFill>
                  <a:srgbClr val="FF0000"/>
                </a:solidFill>
              </a:rPr>
              <a:t>Prioritization of Test Cases </a:t>
            </a:r>
          </a:p>
          <a:p>
            <a:pPr lvl="2">
              <a:buFont typeface="Wingdings" pitchFamily="2" charset="2"/>
              <a:buChar char="§"/>
              <a:defRPr/>
            </a:pPr>
            <a:r>
              <a:rPr lang="en-US" sz="2000" dirty="0" smtClean="0">
                <a:ea typeface="+mn-ea"/>
                <a:cs typeface="+mn-cs"/>
              </a:rPr>
              <a:t>Prioritize the test cases depending on business impact, critical &amp;  frequently used functionalities . Selection of test cases based on priority will greatly reduce the regression test suite.</a:t>
            </a:r>
          </a:p>
          <a:p>
            <a:pPr>
              <a:buFontTx/>
              <a:buNone/>
              <a:defRPr/>
            </a:pPr>
            <a:r>
              <a:rPr lang="en-US" sz="2400" dirty="0" smtClean="0"/>
              <a:t/>
            </a:r>
            <a:br>
              <a:rPr lang="en-US" sz="2400" dirty="0" smtClean="0"/>
            </a:b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487362"/>
          </a:xfrm>
        </p:spPr>
        <p:txBody>
          <a:bodyPr>
            <a:normAutofit fontScale="90000"/>
          </a:bodyPr>
          <a:lstStyle/>
          <a:p>
            <a:r>
              <a:rPr lang="en-US" sz="3200" dirty="0" smtClean="0">
                <a:solidFill>
                  <a:srgbClr val="FF0000"/>
                </a:solidFill>
              </a:rPr>
              <a:t>Structured Walkthroughs</a:t>
            </a:r>
          </a:p>
        </p:txBody>
      </p:sp>
      <p:sp>
        <p:nvSpPr>
          <p:cNvPr id="87043" name="Content Placeholder 2"/>
          <p:cNvSpPr>
            <a:spLocks noGrp="1"/>
          </p:cNvSpPr>
          <p:nvPr>
            <p:ph idx="1"/>
          </p:nvPr>
        </p:nvSpPr>
        <p:spPr>
          <a:xfrm>
            <a:off x="457200" y="914400"/>
            <a:ext cx="8229600" cy="5211763"/>
          </a:xfrm>
        </p:spPr>
        <p:txBody>
          <a:bodyPr>
            <a:normAutofit lnSpcReduction="10000"/>
          </a:bodyPr>
          <a:lstStyle/>
          <a:p>
            <a:r>
              <a:rPr lang="en-US" sz="2400" dirty="0" smtClean="0"/>
              <a:t>Structured walkthroughs are more formal than the code-reading reviews.</a:t>
            </a:r>
          </a:p>
          <a:p>
            <a:r>
              <a:rPr lang="en-US" sz="2400" dirty="0" smtClean="0"/>
              <a:t>Distinct roles and responsibilities are assigned before the review.</a:t>
            </a:r>
          </a:p>
          <a:p>
            <a:r>
              <a:rPr lang="en-US" sz="2400" dirty="0" smtClean="0"/>
              <a:t>Another key feature of this review is that it is presented by the producer. </a:t>
            </a:r>
          </a:p>
          <a:p>
            <a:r>
              <a:rPr lang="en-US" sz="2400" dirty="0" smtClean="0"/>
              <a:t>The most common walkthroughs are those held during design and coding; however, recently they have been applied to specifications documentation and test results.</a:t>
            </a:r>
          </a:p>
          <a:p>
            <a:r>
              <a:rPr lang="en-US" sz="2400" dirty="0" smtClean="0"/>
              <a:t>The producer schedules the review and assembles and distributes input. In most cases, the producer selects the walkthrough participants (although this is sometimes done by management) and notifies them of their roles and responsibilities.</a:t>
            </a:r>
          </a:p>
          <a:p>
            <a:endParaRPr lang="en-US" sz="2400" dirty="0" smtClean="0"/>
          </a:p>
          <a:p>
            <a:endParaRPr lang="en-US" dirty="0" smtClean="0"/>
          </a:p>
          <a:p>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a:xfrm>
            <a:off x="533400" y="457200"/>
            <a:ext cx="8229600" cy="5668963"/>
          </a:xfrm>
        </p:spPr>
        <p:txBody>
          <a:bodyPr/>
          <a:lstStyle/>
          <a:p>
            <a:r>
              <a:rPr lang="en-US" sz="2400" smtClean="0"/>
              <a:t>The walkthrough is usually conducted with less than seven participants and lasts no more than two hours.</a:t>
            </a:r>
          </a:p>
          <a:p>
            <a:r>
              <a:rPr lang="en-US" sz="2400" smtClean="0"/>
              <a:t> If more time is needed, there should be a break or the product should be reduced in size.</a:t>
            </a:r>
          </a:p>
          <a:p>
            <a:r>
              <a:rPr lang="en-US" sz="2400" smtClean="0"/>
              <a:t> Roles usually included in a walkthrough are producer, coordinator, recorder, and representatives of user, maintenance, and standards organizations.</a:t>
            </a:r>
          </a:p>
          <a:p>
            <a:r>
              <a:rPr lang="en-US" sz="2400" smtClean="0"/>
              <a:t>Although the review is opened by the coordinator, the producer is responsible for leading the group through the product. </a:t>
            </a:r>
          </a:p>
          <a:p>
            <a:r>
              <a:rPr lang="en-US" sz="2400" smtClean="0"/>
              <a:t>In the case of design and code walkthroughs, the producer simulates the operation of the component, allowing each participant to comment based on that individual’s area of specialization. </a:t>
            </a:r>
          </a:p>
          <a:p>
            <a:endParaRPr lang="en-US" sz="2400" smtClean="0"/>
          </a:p>
          <a:p>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457200" y="304800"/>
            <a:ext cx="8229600" cy="5821363"/>
          </a:xfrm>
        </p:spPr>
        <p:txBody>
          <a:bodyPr/>
          <a:lstStyle/>
          <a:p>
            <a:r>
              <a:rPr lang="en-US" sz="2400" smtClean="0"/>
              <a:t>A list of problems is kept, and at the end of the review, each participant signs the list, or other walkthrough form, </a:t>
            </a:r>
          </a:p>
          <a:p>
            <a:r>
              <a:rPr lang="en-US" sz="2400" smtClean="0"/>
              <a:t>Indicating whether the product is accepted as is, accepted with recommended changes, or rejected. Suggested changes are made at the discretion of the producer.</a:t>
            </a:r>
          </a:p>
          <a:p>
            <a:r>
              <a:rPr lang="en-US" sz="2400" smtClean="0"/>
              <a:t>If the walkthrough review is used for products throughout the life cycle, however, comments from past reviews can be discussed at the start of the next review.</a:t>
            </a:r>
          </a:p>
          <a:p>
            <a:endParaRPr lang="en-US" sz="2400" smtClean="0"/>
          </a:p>
          <a:p>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152400"/>
            <a:ext cx="8229600" cy="609600"/>
          </a:xfrm>
        </p:spPr>
        <p:txBody>
          <a:bodyPr>
            <a:normAutofit fontScale="90000"/>
          </a:bodyPr>
          <a:lstStyle/>
          <a:p>
            <a:r>
              <a:rPr lang="en-US" smtClean="0"/>
              <a:t> </a:t>
            </a:r>
            <a:r>
              <a:rPr lang="en-US" sz="2800" smtClean="0">
                <a:solidFill>
                  <a:srgbClr val="FF0000"/>
                </a:solidFill>
              </a:rPr>
              <a:t>Thread Testing</a:t>
            </a:r>
          </a:p>
        </p:txBody>
      </p:sp>
      <p:sp>
        <p:nvSpPr>
          <p:cNvPr id="71683" name="Content Placeholder 2"/>
          <p:cNvSpPr>
            <a:spLocks noGrp="1"/>
          </p:cNvSpPr>
          <p:nvPr>
            <p:ph idx="1"/>
          </p:nvPr>
        </p:nvSpPr>
        <p:spPr>
          <a:xfrm>
            <a:off x="457200" y="762000"/>
            <a:ext cx="8229600" cy="5364163"/>
          </a:xfrm>
        </p:spPr>
        <p:txBody>
          <a:bodyPr/>
          <a:lstStyle/>
          <a:p>
            <a:r>
              <a:rPr lang="en-US" sz="2000" smtClean="0"/>
              <a:t>Thread testing is a software testing technique that demonstrates key functional capabilities by testing a string of program units that accomplishes a specific business function in the application.</a:t>
            </a:r>
          </a:p>
          <a:p>
            <a:r>
              <a:rPr lang="en-US" sz="2000" smtClean="0"/>
              <a:t>A thread is basically a business transaction consisting of a set of functions.</a:t>
            </a:r>
          </a:p>
          <a:p>
            <a:r>
              <a:rPr lang="en-US" sz="2000" smtClean="0"/>
              <a:t>It is a single discrete process that threads through the whole system.</a:t>
            </a:r>
          </a:p>
          <a:p>
            <a:r>
              <a:rPr lang="en-US" sz="2000" smtClean="0"/>
              <a:t>Each function is tested separately, then added one at a time to the thread.</a:t>
            </a:r>
          </a:p>
          <a:p>
            <a:r>
              <a:rPr lang="en-US" sz="2000" smtClean="0"/>
              <a:t>The business transaction thread is then tested. Threads are in turn integrated and incrementally tested as subsystems, and then the whole system is tested.</a:t>
            </a:r>
          </a:p>
          <a:p>
            <a:r>
              <a:rPr lang="en-US" sz="2000" smtClean="0"/>
              <a:t> This approach facilitates early systems and acceptance testing.</a:t>
            </a:r>
          </a:p>
          <a:p>
            <a:endParaRPr lang="en-US" sz="20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85800" y="152401"/>
            <a:ext cx="7764463" cy="1143000"/>
          </a:xfrm>
        </p:spPr>
        <p:txBody>
          <a:bodyPr>
            <a:normAutofit fontScale="90000"/>
          </a:bodyPr>
          <a:lstStyle/>
          <a:p>
            <a:r>
              <a:rPr lang="en-US" sz="3200" dirty="0" smtClean="0">
                <a:solidFill>
                  <a:srgbClr val="FF0000"/>
                </a:solidFill>
              </a:rPr>
              <a:t>Performance Testing</a:t>
            </a:r>
            <a:r>
              <a:rPr lang="en-US" dirty="0" smtClean="0"/>
              <a:t/>
            </a:r>
            <a:br>
              <a:rPr lang="en-US" dirty="0" smtClean="0"/>
            </a:br>
            <a:endParaRPr lang="en-US" dirty="0" smtClean="0"/>
          </a:p>
        </p:txBody>
      </p:sp>
      <p:sp>
        <p:nvSpPr>
          <p:cNvPr id="62467" name="Content Placeholder 2"/>
          <p:cNvSpPr>
            <a:spLocks noGrp="1"/>
          </p:cNvSpPr>
          <p:nvPr>
            <p:ph idx="1"/>
          </p:nvPr>
        </p:nvSpPr>
        <p:spPr>
          <a:xfrm>
            <a:off x="457200" y="838200"/>
            <a:ext cx="8229600" cy="5715000"/>
          </a:xfrm>
        </p:spPr>
        <p:txBody>
          <a:bodyPr>
            <a:normAutofit fontScale="92500" lnSpcReduction="10000"/>
          </a:bodyPr>
          <a:lstStyle/>
          <a:p>
            <a:r>
              <a:rPr lang="en-US" sz="2000" dirty="0" smtClean="0"/>
              <a:t>Term often used interchangeably with “stress” and “load” testing. Ideally “performance” testing (and any other “type” of testing) is defined in requirements documentation or QA or Test Plans</a:t>
            </a:r>
          </a:p>
          <a:p>
            <a:endParaRPr lang="en-US" sz="2000" dirty="0" smtClean="0"/>
          </a:p>
          <a:p>
            <a:r>
              <a:rPr lang="en-US" sz="2000" dirty="0" smtClean="0"/>
              <a:t>Verifies and validates that the performance requirements have been achieved; measures response times, transaction rates, and other time-sensitive requirements.</a:t>
            </a:r>
          </a:p>
          <a:p>
            <a:r>
              <a:rPr lang="en-US" sz="2000" dirty="0" smtClean="0"/>
              <a:t>It involves testing software applications to ensure they will perform well under their expected workload.</a:t>
            </a:r>
          </a:p>
          <a:p>
            <a:endParaRPr lang="en-US" sz="2000" dirty="0" smtClean="0"/>
          </a:p>
          <a:p>
            <a:r>
              <a:rPr lang="en-US" sz="2000" dirty="0" smtClean="0"/>
              <a:t>Features and Functionality supported by a software system is not the only concern. A software application’s performance like its response time, do matter. </a:t>
            </a:r>
          </a:p>
          <a:p>
            <a:r>
              <a:rPr lang="en-US" sz="2000" dirty="0" smtClean="0"/>
              <a:t>Testing an application under heavy loads, such as testing of a Web site under a range of loads to determine at what point the system’s response time degrades or fail</a:t>
            </a:r>
          </a:p>
          <a:p>
            <a:endParaRPr lang="en-US" sz="2400" dirty="0" smtClean="0"/>
          </a:p>
          <a:p>
            <a:pPr>
              <a:buFontTx/>
              <a:buNone/>
            </a:pPr>
            <a:r>
              <a:rPr lang="en-US" sz="2400" dirty="0" smtClean="0"/>
              <a:t/>
            </a:r>
            <a:br>
              <a:rPr lang="en-US" sz="2400" dirty="0" smtClean="0"/>
            </a:br>
            <a:endParaRPr lang="en-US" sz="2400" dirty="0" smtClean="0"/>
          </a:p>
          <a:p>
            <a:endParaRPr lang="en-US" sz="2400" dirty="0" smtClean="0"/>
          </a:p>
          <a:p>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buFontTx/>
              <a:buNone/>
              <a:defRPr/>
            </a:pPr>
            <a:r>
              <a:rPr lang="en-US" sz="2000" dirty="0" smtClean="0">
                <a:solidFill>
                  <a:srgbClr val="FF0000"/>
                </a:solidFill>
              </a:rPr>
              <a:t>The focus of Performance testing is checking a software program’s :</a:t>
            </a:r>
          </a:p>
          <a:p>
            <a:pPr>
              <a:defRPr/>
            </a:pPr>
            <a:endParaRPr lang="en-US" sz="2000" dirty="0" smtClean="0"/>
          </a:p>
          <a:p>
            <a:pPr lvl="1">
              <a:buFont typeface="Wingdings" pitchFamily="2" charset="2"/>
              <a:buChar char="Ø"/>
              <a:defRPr/>
            </a:pPr>
            <a:r>
              <a:rPr lang="en-US" sz="2000" dirty="0" smtClean="0">
                <a:solidFill>
                  <a:srgbClr val="FF0000"/>
                </a:solidFill>
                <a:ea typeface="+mn-ea"/>
                <a:cs typeface="+mn-cs"/>
              </a:rPr>
              <a:t>Speed </a:t>
            </a:r>
            <a:r>
              <a:rPr lang="en-US" sz="2000" dirty="0" smtClean="0">
                <a:ea typeface="+mn-ea"/>
                <a:cs typeface="+mn-cs"/>
              </a:rPr>
              <a:t>– Determines whether the application responds quickly</a:t>
            </a:r>
          </a:p>
          <a:p>
            <a:pPr lvl="1">
              <a:buFont typeface="Wingdings" pitchFamily="2" charset="2"/>
              <a:buChar char="Ø"/>
              <a:defRPr/>
            </a:pPr>
            <a:r>
              <a:rPr lang="en-US" sz="2000" dirty="0" smtClean="0">
                <a:solidFill>
                  <a:srgbClr val="FF0000"/>
                </a:solidFill>
                <a:ea typeface="+mn-ea"/>
                <a:cs typeface="+mn-cs"/>
              </a:rPr>
              <a:t>Scalability </a:t>
            </a:r>
            <a:r>
              <a:rPr lang="en-US" sz="2000" dirty="0" smtClean="0">
                <a:ea typeface="+mn-ea"/>
                <a:cs typeface="+mn-cs"/>
              </a:rPr>
              <a:t>– Determines maximum user load the software application can handle.</a:t>
            </a:r>
          </a:p>
          <a:p>
            <a:pPr lvl="1">
              <a:buFont typeface="Wingdings" pitchFamily="2" charset="2"/>
              <a:buChar char="Ø"/>
              <a:defRPr/>
            </a:pPr>
            <a:r>
              <a:rPr lang="en-US" sz="2000" dirty="0" smtClean="0">
                <a:solidFill>
                  <a:srgbClr val="FF0000"/>
                </a:solidFill>
                <a:ea typeface="+mn-ea"/>
                <a:cs typeface="+mn-cs"/>
              </a:rPr>
              <a:t>Stability</a:t>
            </a:r>
            <a:r>
              <a:rPr lang="en-US" sz="2000" dirty="0" smtClean="0">
                <a:ea typeface="+mn-ea"/>
                <a:cs typeface="+mn-cs"/>
              </a:rPr>
              <a:t> – Determines if the application is stable under varying loads</a:t>
            </a:r>
          </a:p>
          <a:p>
            <a:pPr>
              <a:buFontTx/>
              <a:buNone/>
              <a:defRPr/>
            </a:pPr>
            <a:r>
              <a:rPr lang="en-US" sz="2400" dirty="0" smtClean="0"/>
              <a:t> </a:t>
            </a:r>
            <a:r>
              <a:rPr lang="en-US" sz="2000" dirty="0" smtClean="0">
                <a:solidFill>
                  <a:srgbClr val="FF0000"/>
                </a:solidFill>
              </a:rPr>
              <a:t>Why do performance testing?</a:t>
            </a:r>
          </a:p>
          <a:p>
            <a:pPr lvl="1">
              <a:buFont typeface="Wingdings" pitchFamily="2" charset="2"/>
              <a:buChar char="Ø"/>
              <a:defRPr/>
            </a:pPr>
            <a:r>
              <a:rPr lang="en-US" sz="2000" dirty="0" smtClean="0"/>
              <a:t>Performance testing is done to provide stakeholders with information about their application regarding speed, stability and scalability. </a:t>
            </a:r>
          </a:p>
          <a:p>
            <a:pPr lvl="1">
              <a:buFont typeface="Wingdings" pitchFamily="2" charset="2"/>
              <a:buChar char="Ø"/>
              <a:defRPr/>
            </a:pPr>
            <a:endParaRPr lang="en-US" sz="2000" dirty="0" smtClean="0"/>
          </a:p>
          <a:p>
            <a:pPr lvl="1">
              <a:buFont typeface="Wingdings" pitchFamily="2" charset="2"/>
              <a:buChar char="Ø"/>
              <a:defRPr/>
            </a:pPr>
            <a:r>
              <a:rPr lang="en-US" sz="2000" dirty="0" smtClean="0"/>
              <a:t>More importantly, performance testing uncovers what needs to be improved before the product goes to market.</a:t>
            </a:r>
          </a:p>
          <a:p>
            <a:pPr lvl="1">
              <a:buFont typeface="Wingdings" pitchFamily="2" charset="2"/>
              <a:buChar char="Ø"/>
              <a:defRPr/>
            </a:pPr>
            <a:endParaRPr lang="en-US" sz="2000" dirty="0" smtClean="0"/>
          </a:p>
          <a:p>
            <a:pPr lvl="1">
              <a:buFont typeface="Wingdings" pitchFamily="2" charset="2"/>
              <a:buChar char="Ø"/>
              <a:defRPr/>
            </a:pPr>
            <a:r>
              <a:rPr lang="en-US" sz="2000" dirty="0" smtClean="0"/>
              <a:t>Without performance testing, software is likely to suffer from issues such as: running slow while several users use it simultaneously, inconsistencies across different operating systems and poor usability</a:t>
            </a:r>
          </a:p>
          <a:p>
            <a:pPr lvl="1">
              <a:buFontTx/>
              <a:buNone/>
              <a:defRPr/>
            </a:pPr>
            <a:r>
              <a:rPr lang="en-US" sz="2000" dirty="0" smtClean="0"/>
              <a:t/>
            </a:r>
            <a:br>
              <a:rPr lang="en-US" sz="2000" dirty="0" smtClean="0"/>
            </a:br>
            <a:r>
              <a:rPr lang="en-US" sz="2400" dirty="0" smtClean="0">
                <a:ea typeface="+mn-ea"/>
                <a:cs typeface="+mn-cs"/>
              </a:rPr>
              <a:t/>
            </a:r>
            <a:br>
              <a:rPr lang="en-US" sz="2400" dirty="0" smtClean="0">
                <a:ea typeface="+mn-ea"/>
                <a:cs typeface="+mn-cs"/>
              </a:rPr>
            </a:br>
            <a:r>
              <a:rPr lang="en-US" dirty="0" smtClean="0">
                <a:ea typeface="+mn-ea"/>
                <a:cs typeface="+mn-cs"/>
              </a:rPr>
              <a:t/>
            </a:r>
            <a:br>
              <a:rPr lang="en-US" dirty="0" smtClean="0">
                <a:ea typeface="+mn-ea"/>
                <a:cs typeface="+mn-cs"/>
              </a:rPr>
            </a:b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lvl="1">
              <a:buFont typeface="Wingdings" pitchFamily="2" charset="2"/>
              <a:buChar char="Ø"/>
              <a:defRPr/>
            </a:pPr>
            <a:r>
              <a:rPr lang="en-US" sz="2000" dirty="0" smtClean="0">
                <a:ea typeface="+mn-ea"/>
                <a:cs typeface="+mn-cs"/>
              </a:rPr>
              <a:t>Performance testing will determine whether or not their software meets speed, scalability and stability requirements under expected work loads.</a:t>
            </a:r>
          </a:p>
          <a:p>
            <a:pPr>
              <a:buFontTx/>
              <a:buNone/>
              <a:defRPr/>
            </a:pPr>
            <a:r>
              <a:rPr lang="en-US" sz="2000" b="1" dirty="0" smtClean="0">
                <a:solidFill>
                  <a:srgbClr val="FF0000"/>
                </a:solidFill>
              </a:rPr>
              <a:t>Types of performance testing:</a:t>
            </a:r>
            <a:endParaRPr lang="en-US" sz="2400" dirty="0" smtClean="0"/>
          </a:p>
          <a:p>
            <a:pPr>
              <a:defRPr/>
            </a:pPr>
            <a:r>
              <a:rPr lang="en-US" sz="2000" b="1" dirty="0" smtClean="0"/>
              <a:t>Load testing –</a:t>
            </a:r>
            <a:r>
              <a:rPr lang="en-US" sz="2000" dirty="0" smtClean="0"/>
              <a:t> checks the application’s ability to perform under anticipated user loads. The objective is to identify performance bottlenecks before the software application goes live.</a:t>
            </a:r>
          </a:p>
          <a:p>
            <a:pPr>
              <a:defRPr/>
            </a:pPr>
            <a:endParaRPr lang="en-US" sz="2000" dirty="0" smtClean="0"/>
          </a:p>
          <a:p>
            <a:pPr>
              <a:defRPr/>
            </a:pPr>
            <a:r>
              <a:rPr lang="en-US" sz="2000" b="1" dirty="0" smtClean="0"/>
              <a:t>Stress testing –</a:t>
            </a:r>
            <a:r>
              <a:rPr lang="en-US" sz="2000" dirty="0" smtClean="0"/>
              <a:t> involves testing an application under extreme workloads to see how it handles high traffic or data processing .The objective is to identify breaking point of an application.</a:t>
            </a:r>
          </a:p>
          <a:p>
            <a:pPr>
              <a:defRPr/>
            </a:pPr>
            <a:endParaRPr lang="en-US" sz="2000" dirty="0" smtClean="0"/>
          </a:p>
          <a:p>
            <a:pPr>
              <a:defRPr/>
            </a:pPr>
            <a:r>
              <a:rPr lang="en-US" sz="2000" b="1" dirty="0" smtClean="0"/>
              <a:t>Endurance testing(Soak Testing) –</a:t>
            </a:r>
            <a:r>
              <a:rPr lang="en-US" sz="2000" dirty="0" smtClean="0"/>
              <a:t> is done to make sure the software can handle the expected load over a long period of time.</a:t>
            </a:r>
          </a:p>
          <a:p>
            <a:pPr>
              <a:defRPr/>
            </a:pPr>
            <a:endParaRPr lang="en-US" sz="2000" dirty="0" smtClean="0"/>
          </a:p>
          <a:p>
            <a:pPr>
              <a:defRPr/>
            </a:pPr>
            <a:r>
              <a:rPr lang="en-US" sz="2000" b="1" dirty="0" smtClean="0"/>
              <a:t>Spike testing –</a:t>
            </a:r>
            <a:r>
              <a:rPr lang="en-US" sz="2000" dirty="0" smtClean="0"/>
              <a:t> tests the software’s reaction to sudden large spikes in the load generated by users.</a:t>
            </a:r>
          </a:p>
          <a:p>
            <a:pPr>
              <a:buFontTx/>
              <a:buNone/>
              <a:defRPr/>
            </a:pPr>
            <a:r>
              <a:rPr lang="en-US" sz="2000" dirty="0" smtClean="0"/>
              <a:t/>
            </a:r>
            <a:br>
              <a:rPr lang="en-US" sz="2000" dirty="0" smtClean="0"/>
            </a:br>
            <a:r>
              <a:rPr lang="en-US" dirty="0" smtClean="0"/>
              <a:t/>
            </a:r>
            <a:br>
              <a:rPr lang="en-US" dirty="0" smtClean="0"/>
            </a:br>
            <a:r>
              <a:rPr lang="en-US" dirty="0" smtClean="0"/>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533400" y="304800"/>
            <a:ext cx="8229600" cy="5897563"/>
          </a:xfrm>
        </p:spPr>
        <p:txBody>
          <a:bodyPr>
            <a:normAutofit lnSpcReduction="10000"/>
          </a:bodyPr>
          <a:lstStyle/>
          <a:p>
            <a:r>
              <a:rPr lang="en-US" sz="2000" b="1" smtClean="0"/>
              <a:t>Volume testing</a:t>
            </a:r>
            <a:r>
              <a:rPr lang="en-US" sz="2000" smtClean="0"/>
              <a:t> – Under Volume Testing large no. of. Data is populated in database and the overall software system’s behavior is monitored. The objective is to check software application’s performance under varying database volumes.</a:t>
            </a:r>
          </a:p>
          <a:p>
            <a:endParaRPr lang="en-US" sz="2000" smtClean="0"/>
          </a:p>
          <a:p>
            <a:pPr>
              <a:buFontTx/>
              <a:buNone/>
            </a:pPr>
            <a:r>
              <a:rPr lang="en-US" sz="2000" b="1" smtClean="0">
                <a:solidFill>
                  <a:srgbClr val="FF0000"/>
                </a:solidFill>
              </a:rPr>
              <a:t>Performance Test Tools</a:t>
            </a:r>
          </a:p>
          <a:p>
            <a:r>
              <a:rPr lang="en-US" sz="2000" smtClean="0"/>
              <a:t>There are a wide variety of performance testing tools available in market. The tool you choose for testing will depend on many factors such as types of protocol supported , license cost , hardware requirements , platform support etc. Below is a list of popularly used testing tools.</a:t>
            </a:r>
          </a:p>
          <a:p>
            <a:endParaRPr lang="en-US" sz="2000" smtClean="0"/>
          </a:p>
          <a:p>
            <a:r>
              <a:rPr lang="en-US" sz="2000" smtClean="0">
                <a:hlinkClick r:id="rId2"/>
              </a:rPr>
              <a:t>HP Loadrunner</a:t>
            </a:r>
            <a:r>
              <a:rPr lang="en-US" sz="2000" b="1" smtClean="0"/>
              <a:t> –</a:t>
            </a:r>
            <a:r>
              <a:rPr lang="en-US" sz="2000" smtClean="0"/>
              <a:t> is the most popular performance testing tools on the market today. This tool is capable of simulating hundreds of thousands of users, putting applications under real life loads to determine their behavior under expected loads. Loadrunner features a virtual user generator which simulates the actions of live human users.</a:t>
            </a:r>
          </a:p>
          <a:p>
            <a:pPr>
              <a:buFontTx/>
              <a:buNone/>
            </a:pPr>
            <a:r>
              <a:rPr lang="en-US" sz="2000" smtClean="0"/>
              <a:t/>
            </a:r>
            <a:br>
              <a:rPr lang="en-US" sz="2000" smtClean="0"/>
            </a:b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Advantages</a:t>
            </a:r>
          </a:p>
        </p:txBody>
      </p:sp>
      <p:sp>
        <p:nvSpPr>
          <p:cNvPr id="23555" name="Rectangle 3"/>
          <p:cNvSpPr>
            <a:spLocks noGrp="1" noChangeArrowheads="1"/>
          </p:cNvSpPr>
          <p:nvPr>
            <p:ph type="body" idx="1"/>
          </p:nvPr>
        </p:nvSpPr>
        <p:spPr/>
        <p:txBody>
          <a:bodyPr/>
          <a:lstStyle/>
          <a:p>
            <a:r>
              <a:rPr lang="en-US"/>
              <a:t>Tests are geared to what the program or system is supposed to do, and it is natural and understood by everyone.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152400"/>
            <a:ext cx="8229600" cy="5973763"/>
          </a:xfrm>
        </p:spPr>
        <p:txBody>
          <a:bodyPr/>
          <a:lstStyle/>
          <a:p>
            <a:endParaRPr lang="en-US" sz="2000" u="sng" smtClean="0">
              <a:hlinkClick r:id="rId2"/>
            </a:endParaRPr>
          </a:p>
          <a:p>
            <a:r>
              <a:rPr lang="en-US" sz="2000" u="sng" smtClean="0">
                <a:hlinkClick r:id="rId2"/>
              </a:rPr>
              <a:t>HTTP Load</a:t>
            </a:r>
            <a:r>
              <a:rPr lang="en-US" sz="2000" b="1" smtClean="0"/>
              <a:t> -</a:t>
            </a:r>
            <a:r>
              <a:rPr lang="en-US" sz="2000" smtClean="0"/>
              <a:t> a throughput testing tool aimed at testing web servers by running several http or https fetches simultaneously to determine how a server handles the workload.</a:t>
            </a:r>
          </a:p>
          <a:p>
            <a:endParaRPr lang="en-US" sz="2000" smtClean="0"/>
          </a:p>
          <a:p>
            <a:r>
              <a:rPr lang="en-US" sz="2000" u="sng" smtClean="0">
                <a:hlinkClick r:id="rId3"/>
              </a:rPr>
              <a:t>Proxy Sniffer</a:t>
            </a:r>
            <a:r>
              <a:rPr lang="en-US" sz="2000" smtClean="0"/>
              <a:t> </a:t>
            </a:r>
            <a:r>
              <a:rPr lang="en-US" sz="2000" b="1" smtClean="0"/>
              <a:t>–</a:t>
            </a:r>
            <a:r>
              <a:rPr lang="en-US" sz="2000" smtClean="0"/>
              <a:t> one of the leading tools used for load testing of web and application servers. It is a cloud based tool that’s capable of simulating thousands of users. </a:t>
            </a:r>
          </a:p>
          <a:p>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715962"/>
          </a:xfrm>
        </p:spPr>
        <p:txBody>
          <a:bodyPr>
            <a:normAutofit fontScale="90000"/>
          </a:bodyPr>
          <a:lstStyle/>
          <a:p>
            <a:r>
              <a:rPr lang="en-US" smtClean="0">
                <a:solidFill>
                  <a:srgbClr val="FF0000"/>
                </a:solidFill>
              </a:rPr>
              <a:t>White Box Testing</a:t>
            </a:r>
          </a:p>
        </p:txBody>
      </p:sp>
      <p:sp>
        <p:nvSpPr>
          <p:cNvPr id="3" name="Content Placeholder 2"/>
          <p:cNvSpPr>
            <a:spLocks noGrp="1"/>
          </p:cNvSpPr>
          <p:nvPr>
            <p:ph idx="1"/>
          </p:nvPr>
        </p:nvSpPr>
        <p:spPr>
          <a:xfrm>
            <a:off x="457200" y="1219200"/>
            <a:ext cx="8229600" cy="4906963"/>
          </a:xfrm>
        </p:spPr>
        <p:txBody>
          <a:bodyPr/>
          <a:lstStyle/>
          <a:p>
            <a:pPr>
              <a:defRPr/>
            </a:pPr>
            <a:r>
              <a:rPr lang="en-US" sz="2400" dirty="0" smtClean="0"/>
              <a:t>White-box testing, or structural testing, is one in which test conditions are designed by examining paths of logic.</a:t>
            </a:r>
          </a:p>
          <a:p>
            <a:pPr>
              <a:defRPr/>
            </a:pPr>
            <a:r>
              <a:rPr lang="en-US" sz="2400" dirty="0" smtClean="0"/>
              <a:t>Also know as Clear Box testing, Transparent Testing and Glass box Testing</a:t>
            </a:r>
          </a:p>
          <a:p>
            <a:pPr>
              <a:defRPr/>
            </a:pPr>
            <a:r>
              <a:rPr lang="en-US" sz="2400" dirty="0" smtClean="0"/>
              <a:t>White-box testing is a testing technique in which paths of logic are tested to determine how well they produce predictable results.</a:t>
            </a:r>
          </a:p>
          <a:p>
            <a:pPr>
              <a:defRPr/>
            </a:pPr>
            <a:r>
              <a:rPr lang="en-US" sz="2400" dirty="0" smtClean="0"/>
              <a:t>Test cases are defined by examining the logic paths of a system</a:t>
            </a:r>
          </a:p>
          <a:p>
            <a:pPr>
              <a:defRPr/>
            </a:pPr>
            <a:r>
              <a:rPr lang="en-US" sz="2400" dirty="0" smtClean="0"/>
              <a:t> For doing white box testing need the  knowledge of the internal program structure and logic, </a:t>
            </a:r>
          </a:p>
          <a:p>
            <a:pPr lvl="1">
              <a:defRPr/>
            </a:pPr>
            <a:r>
              <a:rPr lang="en-US" sz="2000" dirty="0" smtClean="0">
                <a:ea typeface="+mn-ea"/>
                <a:cs typeface="+mn-cs"/>
              </a:rPr>
              <a:t>just as a mechanic knows the inner workings of an automobile.</a:t>
            </a:r>
          </a:p>
          <a:p>
            <a:pPr>
              <a:defRPr/>
            </a:pPr>
            <a:endParaRPr lang="en-US" sz="2400" dirty="0" smtClean="0"/>
          </a:p>
          <a:p>
            <a:pPr>
              <a:defRPr/>
            </a:pP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idx="1"/>
          </p:nvPr>
        </p:nvSpPr>
        <p:spPr>
          <a:xfrm>
            <a:off x="457200" y="533400"/>
            <a:ext cx="8229600" cy="5592763"/>
          </a:xfrm>
        </p:spPr>
        <p:txBody>
          <a:bodyPr/>
          <a:lstStyle/>
          <a:p>
            <a:r>
              <a:rPr lang="en-US" sz="2400" smtClean="0"/>
              <a:t>Specific</a:t>
            </a:r>
            <a:r>
              <a:rPr lang="en-US" sz="2400" smtClean="0">
                <a:solidFill>
                  <a:srgbClr val="FF0000"/>
                </a:solidFill>
              </a:rPr>
              <a:t> examples </a:t>
            </a:r>
            <a:r>
              <a:rPr lang="en-US" sz="2400" smtClean="0"/>
              <a:t>in this category include basis path analysis, statement coverage, branch coverage, condition coverage, and branch/condition coverage,data flow testing, path testing.</a:t>
            </a:r>
          </a:p>
          <a:p>
            <a:endParaRPr lang="en-US" sz="2400" smtClean="0"/>
          </a:p>
          <a:p>
            <a:pPr>
              <a:buFontTx/>
              <a:buNone/>
            </a:pPr>
            <a:r>
              <a:rPr lang="en-US" sz="2400" smtClean="0">
                <a:solidFill>
                  <a:srgbClr val="FF0000"/>
                </a:solidFill>
              </a:rPr>
              <a:t>Advantage:</a:t>
            </a:r>
            <a:r>
              <a:rPr lang="en-US" sz="2400" smtClean="0"/>
              <a:t>of white-box testing is that it is thorough and focuses on the produced code. Because there is knowledge of the internal structure or logic, errors or deliberate mischief on the part of a programmer have a higher probability of being detected.</a:t>
            </a:r>
          </a:p>
          <a:p>
            <a:pPr>
              <a:buFontTx/>
              <a:buNone/>
            </a:pPr>
            <a:endParaRPr lang="en-US" sz="2400" smtClean="0"/>
          </a:p>
          <a:p>
            <a:pPr>
              <a:buFontTx/>
              <a:buNone/>
            </a:pPr>
            <a:r>
              <a:rPr lang="en-US" sz="2400" smtClean="0">
                <a:solidFill>
                  <a:srgbClr val="FF0000"/>
                </a:solidFill>
              </a:rPr>
              <a:t>Disadvantages: </a:t>
            </a:r>
            <a:r>
              <a:rPr lang="en-US" sz="2400" smtClean="0"/>
              <a:t>of white-box testing is that it does not verify that the specifications are correct; that is, it focuses only on the internal logic and does not verify the logic to the specification.</a:t>
            </a:r>
          </a:p>
          <a:p>
            <a:endParaRPr lang="en-US" sz="2400" smtClean="0"/>
          </a:p>
          <a:p>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Pareto Analysis</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lstStyle/>
          <a:p>
            <a:r>
              <a:rPr lang="en-US" sz="2400" dirty="0" smtClean="0"/>
              <a:t>A statistical technique for making decisions which is used for selecting a limited number of tasks which produce significant overall effect. Pareto Analysis uses the ‘Pareto Principle’ – an idea by which 80% of doing the entire job is generated by doing 20% of the work.</a:t>
            </a:r>
          </a:p>
          <a:p>
            <a:r>
              <a:rPr lang="en-US" sz="2400" dirty="0" smtClean="0"/>
              <a:t>When many possible courses of actions are completing the attention, the technique ‘Pareto Analysis’ is useful. In essence, the delivered benefit by each action is estimated by problem-solver, and selects the number of most effective actions which delivers the total benefit.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Boundary value</a:t>
            </a:r>
          </a:p>
        </p:txBody>
      </p:sp>
      <p:sp>
        <p:nvSpPr>
          <p:cNvPr id="25603" name="Rectangle 3"/>
          <p:cNvSpPr>
            <a:spLocks noGrp="1" noChangeArrowheads="1"/>
          </p:cNvSpPr>
          <p:nvPr>
            <p:ph type="body" idx="1"/>
          </p:nvPr>
        </p:nvSpPr>
        <p:spPr/>
        <p:txBody>
          <a:bodyPr/>
          <a:lstStyle/>
          <a:p>
            <a:pPr>
              <a:lnSpc>
                <a:spcPct val="80000"/>
              </a:lnSpc>
            </a:pPr>
            <a:r>
              <a:rPr lang="en-US" sz="2800"/>
              <a:t>“Bugs lurk in corners and congregate at boundaries.” - Boris Beizer,</a:t>
            </a:r>
          </a:p>
          <a:p>
            <a:pPr>
              <a:lnSpc>
                <a:spcPct val="80000"/>
              </a:lnSpc>
              <a:buFontTx/>
              <a:buNone/>
            </a:pPr>
            <a:endParaRPr lang="en-US" sz="2800"/>
          </a:p>
          <a:p>
            <a:pPr>
              <a:lnSpc>
                <a:spcPct val="80000"/>
              </a:lnSpc>
            </a:pPr>
            <a:r>
              <a:rPr lang="en-US" sz="2800"/>
              <a:t>Programmers often make mistakes on the boundaries of the equivalence classes/input domain.</a:t>
            </a:r>
          </a:p>
          <a:p>
            <a:pPr>
              <a:lnSpc>
                <a:spcPct val="80000"/>
              </a:lnSpc>
            </a:pPr>
            <a:r>
              <a:rPr lang="en-US" sz="2800"/>
              <a:t>As a result, we need to focus testing at these boundaries. This type of testing is called Boundary Value Analysis (BVA) and guides you to create test cases at the “edge” of the equivalence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Boundary value definition</a:t>
            </a:r>
          </a:p>
        </p:txBody>
      </p:sp>
      <p:sp>
        <p:nvSpPr>
          <p:cNvPr id="27651" name="Rectangle 3"/>
          <p:cNvSpPr>
            <a:spLocks noGrp="1" noChangeArrowheads="1"/>
          </p:cNvSpPr>
          <p:nvPr>
            <p:ph type="body" idx="1"/>
          </p:nvPr>
        </p:nvSpPr>
        <p:spPr/>
        <p:txBody>
          <a:bodyPr/>
          <a:lstStyle/>
          <a:p>
            <a:r>
              <a:rPr lang="en-US" i="1"/>
              <a:t>Boundary value </a:t>
            </a:r>
            <a:r>
              <a:rPr lang="en-US"/>
              <a:t>is defined as a </a:t>
            </a:r>
            <a:r>
              <a:rPr lang="en-US" i="1"/>
              <a:t>data value that corresponds to a minimum or maximum input, internal, or output value specified for a system or component.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9" name="Rectangle 23"/>
          <p:cNvSpPr>
            <a:spLocks noGrp="1" noChangeArrowheads="1"/>
          </p:cNvSpPr>
          <p:nvPr>
            <p:ph type="title"/>
          </p:nvPr>
        </p:nvSpPr>
        <p:spPr/>
        <p:txBody>
          <a:bodyPr/>
          <a:lstStyle/>
          <a:p>
            <a:r>
              <a:rPr lang="en-US" u="sng"/>
              <a:t>Boundary value</a:t>
            </a:r>
          </a:p>
        </p:txBody>
      </p:sp>
      <p:sp>
        <p:nvSpPr>
          <p:cNvPr id="29721" name="Rectangle 25"/>
          <p:cNvSpPr>
            <a:spLocks noGrp="1" noChangeArrowheads="1"/>
          </p:cNvSpPr>
          <p:nvPr>
            <p:ph type="body" sz="half" idx="2"/>
          </p:nvPr>
        </p:nvSpPr>
        <p:spPr/>
        <p:txBody>
          <a:bodyPr/>
          <a:lstStyle/>
          <a:p>
            <a:r>
              <a:rPr lang="en-US" sz="2800"/>
              <a:t>We should create test cases for $49,$50 and $51.</a:t>
            </a:r>
          </a:p>
          <a:p>
            <a:r>
              <a:rPr lang="en-US" sz="2800"/>
              <a:t>These test cases will help to find common off-by-one errors, caused by errors like using &gt;= when you mean to use &gt;.</a:t>
            </a:r>
          </a:p>
        </p:txBody>
      </p:sp>
      <p:graphicFrame>
        <p:nvGraphicFramePr>
          <p:cNvPr id="29735" name="Group 39"/>
          <p:cNvGraphicFramePr>
            <a:graphicFrameLocks noGrp="1"/>
          </p:cNvGraphicFramePr>
          <p:nvPr>
            <p:ph sz="half" idx="1"/>
          </p:nvPr>
        </p:nvGraphicFramePr>
        <p:xfrm>
          <a:off x="533400" y="3276600"/>
          <a:ext cx="3962400" cy="1295400"/>
        </p:xfrm>
        <a:graphic>
          <a:graphicData uri="http://schemas.openxmlformats.org/drawingml/2006/table">
            <a:tbl>
              <a:tblPr/>
              <a:tblGrid>
                <a:gridCol w="1943100"/>
                <a:gridCol w="2019300"/>
              </a:tblGrid>
              <a:tr h="1295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Less than $50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rPr>
                        <a:t>$50 or more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37" name="Line 41"/>
          <p:cNvSpPr>
            <a:spLocks noChangeShapeType="1"/>
          </p:cNvSpPr>
          <p:nvPr/>
        </p:nvSpPr>
        <p:spPr bwMode="auto">
          <a:xfrm flipV="1">
            <a:off x="2514600" y="4724400"/>
            <a:ext cx="0" cy="533400"/>
          </a:xfrm>
          <a:prstGeom prst="line">
            <a:avLst/>
          </a:prstGeom>
          <a:noFill/>
          <a:ln w="9525">
            <a:solidFill>
              <a:schemeClr val="tx1"/>
            </a:solidFill>
            <a:round/>
            <a:headEnd/>
            <a:tailEnd type="triangle" w="med" len="med"/>
          </a:ln>
          <a:effectLst/>
        </p:spPr>
        <p:txBody>
          <a:bodyPr/>
          <a:lstStyle/>
          <a:p>
            <a:endParaRPr lang="en-US"/>
          </a:p>
        </p:txBody>
      </p:sp>
      <p:sp>
        <p:nvSpPr>
          <p:cNvPr id="29738" name="Line 42"/>
          <p:cNvSpPr>
            <a:spLocks noChangeShapeType="1"/>
          </p:cNvSpPr>
          <p:nvPr/>
        </p:nvSpPr>
        <p:spPr bwMode="auto">
          <a:xfrm flipV="1">
            <a:off x="2362200" y="4724400"/>
            <a:ext cx="0" cy="533400"/>
          </a:xfrm>
          <a:prstGeom prst="line">
            <a:avLst/>
          </a:prstGeom>
          <a:noFill/>
          <a:ln w="9525">
            <a:solidFill>
              <a:schemeClr val="tx1"/>
            </a:solidFill>
            <a:round/>
            <a:headEnd/>
            <a:tailEnd type="triangle" w="med" len="med"/>
          </a:ln>
          <a:effectLst/>
        </p:spPr>
        <p:txBody>
          <a:bodyPr/>
          <a:lstStyle/>
          <a:p>
            <a:endParaRPr lang="en-US"/>
          </a:p>
        </p:txBody>
      </p:sp>
      <p:sp>
        <p:nvSpPr>
          <p:cNvPr id="29739" name="Line 43"/>
          <p:cNvSpPr>
            <a:spLocks noChangeShapeType="1"/>
          </p:cNvSpPr>
          <p:nvPr/>
        </p:nvSpPr>
        <p:spPr bwMode="auto">
          <a:xfrm flipV="1">
            <a:off x="2667000" y="4724400"/>
            <a:ext cx="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3753</Words>
  <Application>Microsoft Office PowerPoint</Application>
  <PresentationFormat>On-screen Show (4:3)</PresentationFormat>
  <Paragraphs>365</Paragraphs>
  <Slides>63</Slides>
  <Notes>25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UNIT - V</vt:lpstr>
      <vt:lpstr>Black box testing</vt:lpstr>
      <vt:lpstr>Black box testing continued…</vt:lpstr>
      <vt:lpstr>Black box testing continued..</vt:lpstr>
      <vt:lpstr>Black box testing continued…</vt:lpstr>
      <vt:lpstr>Advantages</vt:lpstr>
      <vt:lpstr>Boundary value</vt:lpstr>
      <vt:lpstr>Boundary value definition</vt:lpstr>
      <vt:lpstr>Boundary value</vt:lpstr>
      <vt:lpstr>Boundary value</vt:lpstr>
      <vt:lpstr>Boundary value</vt:lpstr>
      <vt:lpstr>Bottom-up testing</vt:lpstr>
      <vt:lpstr>Bottom-up testing continued…</vt:lpstr>
      <vt:lpstr>Bottom-up testing continued…</vt:lpstr>
      <vt:lpstr>Cause effect graphing</vt:lpstr>
      <vt:lpstr>Cause effect graphing</vt:lpstr>
      <vt:lpstr>Cause effect Methodology</vt:lpstr>
      <vt:lpstr>Example of Cause effect graphing</vt:lpstr>
      <vt:lpstr>Specification</vt:lpstr>
      <vt:lpstr>Causes and Effects</vt:lpstr>
      <vt:lpstr>Causes and effects</vt:lpstr>
      <vt:lpstr>Slide 22</vt:lpstr>
      <vt:lpstr>Slide 23</vt:lpstr>
      <vt:lpstr>Slide 24</vt:lpstr>
      <vt:lpstr>Slide 25</vt:lpstr>
      <vt:lpstr>CRUD</vt:lpstr>
      <vt:lpstr>Slide 27</vt:lpstr>
      <vt:lpstr>Data Base Testing</vt:lpstr>
      <vt:lpstr>Slide 29</vt:lpstr>
      <vt:lpstr>Slide 30</vt:lpstr>
      <vt:lpstr>Slide 31</vt:lpstr>
      <vt:lpstr>Histograms</vt:lpstr>
      <vt:lpstr>Slide 33</vt:lpstr>
      <vt:lpstr>Slide 34</vt:lpstr>
      <vt:lpstr>Gray Box Testing</vt:lpstr>
      <vt:lpstr>Slide 36</vt:lpstr>
      <vt:lpstr>Slide 37</vt:lpstr>
      <vt:lpstr>Slide 38</vt:lpstr>
      <vt:lpstr>Inspections</vt:lpstr>
      <vt:lpstr>Slide 40</vt:lpstr>
      <vt:lpstr> </vt:lpstr>
      <vt:lpstr>JAD’s</vt:lpstr>
      <vt:lpstr>Slide 43</vt:lpstr>
      <vt:lpstr>Pareto Analysis</vt:lpstr>
      <vt:lpstr>Random Testing</vt:lpstr>
      <vt:lpstr>Risk Based Testing</vt:lpstr>
      <vt:lpstr>Slide 47</vt:lpstr>
      <vt:lpstr>Regression Testing</vt:lpstr>
      <vt:lpstr>Slide 49</vt:lpstr>
      <vt:lpstr>Slide 50</vt:lpstr>
      <vt:lpstr>Slide 51</vt:lpstr>
      <vt:lpstr>Structured Walkthroughs</vt:lpstr>
      <vt:lpstr>Slide 53</vt:lpstr>
      <vt:lpstr>Slide 54</vt:lpstr>
      <vt:lpstr> Thread Testing</vt:lpstr>
      <vt:lpstr>Performance Testing </vt:lpstr>
      <vt:lpstr>Slide 57</vt:lpstr>
      <vt:lpstr>Slide 58</vt:lpstr>
      <vt:lpstr>Slide 59</vt:lpstr>
      <vt:lpstr>Slide 60</vt:lpstr>
      <vt:lpstr>White Box Testing</vt:lpstr>
      <vt:lpstr>Slide 62</vt:lpstr>
      <vt:lpstr>Pareto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B. Vasundhara Devi</dc:creator>
  <cp:lastModifiedBy>Administrator</cp:lastModifiedBy>
  <cp:revision>11</cp:revision>
  <dcterms:created xsi:type="dcterms:W3CDTF">2015-08-24T08:00:12Z</dcterms:created>
  <dcterms:modified xsi:type="dcterms:W3CDTF">2018-10-23T10:57:13Z</dcterms:modified>
</cp:coreProperties>
</file>