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94704"/>
  </p:normalViewPr>
  <p:slideViewPr>
    <p:cSldViewPr snapToGrid="0">
      <p:cViewPr varScale="1">
        <p:scale>
          <a:sx n="102" d="100"/>
          <a:sy n="102"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avan-kalam/Blockchain-based-realestate-management-syste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3212-54F5-7021-D1BE-94A75A7BC339}"/>
              </a:ext>
            </a:extLst>
          </p:cNvPr>
          <p:cNvSpPr>
            <a:spLocks noGrp="1"/>
          </p:cNvSpPr>
          <p:nvPr>
            <p:ph type="ctrTitle"/>
          </p:nvPr>
        </p:nvSpPr>
        <p:spPr>
          <a:xfrm>
            <a:off x="1319177" y="1377805"/>
            <a:ext cx="7766936" cy="1646302"/>
          </a:xfrm>
        </p:spPr>
        <p:txBody>
          <a:bodyPr/>
          <a:lstStyle/>
          <a:p>
            <a:r>
              <a:rPr lang="en-IN" sz="3600" b="1" dirty="0">
                <a:effectLst/>
                <a:latin typeface="Arial" panose="020B0604020202020204" pitchFamily="34" charset="0"/>
                <a:ea typeface="Arial Nova" panose="020B0504020202020204" pitchFamily="34" charset="0"/>
                <a:cs typeface="Times New Roman" panose="02020603050405020304" pitchFamily="18" charset="0"/>
              </a:rPr>
              <a:t>TokenLand: A Blockchain--Based Real Estate Management system </a:t>
            </a:r>
            <a:endParaRPr lang="en-US" sz="3600" dirty="0"/>
          </a:p>
        </p:txBody>
      </p:sp>
      <p:sp>
        <p:nvSpPr>
          <p:cNvPr id="3" name="Subtitle 2">
            <a:extLst>
              <a:ext uri="{FF2B5EF4-FFF2-40B4-BE49-F238E27FC236}">
                <a16:creationId xmlns:a16="http://schemas.microsoft.com/office/drawing/2014/main" id="{06F23ECC-0835-AF5A-93E4-70FB09DBE008}"/>
              </a:ext>
            </a:extLst>
          </p:cNvPr>
          <p:cNvSpPr>
            <a:spLocks noGrp="1"/>
          </p:cNvSpPr>
          <p:nvPr>
            <p:ph type="subTitle" idx="1"/>
          </p:nvPr>
        </p:nvSpPr>
        <p:spPr>
          <a:xfrm>
            <a:off x="1507067" y="3945699"/>
            <a:ext cx="7766936" cy="1202033"/>
          </a:xfrm>
        </p:spPr>
        <p:txBody>
          <a:bodyPr/>
          <a:lstStyle/>
          <a:p>
            <a:r>
              <a:rPr lang="en-US" dirty="0"/>
              <a:t>Pavan Kalam</a:t>
            </a:r>
          </a:p>
          <a:p>
            <a:r>
              <a:rPr lang="en-US" dirty="0"/>
              <a:t>16358242</a:t>
            </a:r>
          </a:p>
        </p:txBody>
      </p:sp>
    </p:spTree>
    <p:extLst>
      <p:ext uri="{BB962C8B-B14F-4D97-AF65-F5344CB8AC3E}">
        <p14:creationId xmlns:p14="http://schemas.microsoft.com/office/powerpoint/2010/main" val="89153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85A-44D6-5101-C944-37F189CCD445}"/>
              </a:ext>
            </a:extLst>
          </p:cNvPr>
          <p:cNvSpPr>
            <a:spLocks noGrp="1"/>
          </p:cNvSpPr>
          <p:nvPr>
            <p:ph type="title"/>
          </p:nvPr>
        </p:nvSpPr>
        <p:spPr>
          <a:xfrm>
            <a:off x="677334" y="609600"/>
            <a:ext cx="8596668" cy="730685"/>
          </a:xfrm>
        </p:spPr>
        <p:txBody>
          <a:bodyPr/>
          <a:lstStyle/>
          <a:p>
            <a:r>
              <a:rPr lang="en-US" u="sng" dirty="0"/>
              <a:t>Connecting MetaMask to DApp</a:t>
            </a:r>
          </a:p>
        </p:txBody>
      </p:sp>
      <p:sp>
        <p:nvSpPr>
          <p:cNvPr id="3" name="Content Placeholder 2">
            <a:extLst>
              <a:ext uri="{FF2B5EF4-FFF2-40B4-BE49-F238E27FC236}">
                <a16:creationId xmlns:a16="http://schemas.microsoft.com/office/drawing/2014/main" id="{C324FECE-1C3C-D125-C4F0-D39EE0842DC3}"/>
              </a:ext>
            </a:extLst>
          </p:cNvPr>
          <p:cNvSpPr>
            <a:spLocks noGrp="1"/>
          </p:cNvSpPr>
          <p:nvPr>
            <p:ph idx="1"/>
          </p:nvPr>
        </p:nvSpPr>
        <p:spPr>
          <a:xfrm>
            <a:off x="677334" y="2530258"/>
            <a:ext cx="8596668" cy="3511104"/>
          </a:xfrm>
        </p:spPr>
        <p:txBody>
          <a:bodyPr/>
          <a:lstStyle/>
          <a:p>
            <a:r>
              <a:rPr lang="en-IN" kern="0" dirty="0">
                <a:solidFill>
                  <a:srgbClr val="000000"/>
                </a:solidFill>
                <a:latin typeface="Arial" panose="020B0604020202020204" pitchFamily="34" charset="0"/>
                <a:ea typeface="Arial Nova" panose="020B0504020202020204" pitchFamily="34" charset="0"/>
              </a:rPr>
              <a:t>I</a:t>
            </a:r>
            <a:r>
              <a:rPr lang="en-IN" sz="1800" kern="0" dirty="0">
                <a:solidFill>
                  <a:srgbClr val="000000"/>
                </a:solidFill>
                <a:effectLst/>
                <a:latin typeface="Arial" panose="020B0604020202020204" pitchFamily="34" charset="0"/>
                <a:ea typeface="Arial Nova" panose="020B0504020202020204" pitchFamily="34" charset="0"/>
              </a:rPr>
              <a:t>nstall MetaMask wallet extension in the browser</a:t>
            </a:r>
            <a:r>
              <a:rPr lang="en-IN" sz="1800" kern="0" dirty="0">
                <a:solidFill>
                  <a:srgbClr val="000000"/>
                </a:solidFill>
                <a:latin typeface="Arial" panose="020B0604020202020204" pitchFamily="34" charset="0"/>
                <a:ea typeface="Arial Nova" panose="020B0504020202020204" pitchFamily="34" charset="0"/>
              </a:rPr>
              <a:t>.</a:t>
            </a:r>
          </a:p>
          <a:p>
            <a:r>
              <a:rPr lang="en-IN" kern="0" dirty="0">
                <a:solidFill>
                  <a:srgbClr val="000000"/>
                </a:solidFill>
                <a:latin typeface="Arial" panose="020B0604020202020204" pitchFamily="34" charset="0"/>
              </a:rPr>
              <a:t>Add a hardhat network in MetaMask, and import the hardhat wallet account to MetaMask through it’s private key.</a:t>
            </a:r>
          </a:p>
          <a:p>
            <a:r>
              <a:rPr lang="en-US" sz="1800" kern="0" dirty="0">
                <a:solidFill>
                  <a:srgbClr val="000000"/>
                </a:solidFill>
                <a:effectLst/>
                <a:latin typeface="Arial" panose="020B0604020202020204" pitchFamily="34" charset="0"/>
                <a:ea typeface="Aptos" panose="020B0004020202020204" pitchFamily="34" charset="0"/>
              </a:rPr>
              <a:t>Make sure to connect to the deployed contract account</a:t>
            </a:r>
            <a:r>
              <a:rPr lang="en-IN" sz="1800" kern="0" dirty="0">
                <a:solidFill>
                  <a:srgbClr val="000000"/>
                </a:solidFill>
                <a:latin typeface="Arial" panose="020B0604020202020204" pitchFamily="34" charset="0"/>
                <a:ea typeface="Aptos" panose="020B0004020202020204" pitchFamily="34" charset="0"/>
              </a:rPr>
              <a:t>.</a:t>
            </a:r>
          </a:p>
          <a:p>
            <a:r>
              <a:rPr lang="en-US" sz="18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Once connected it will show the account balance and wallet address.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468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D9F5-93EE-9A76-ADDF-82F25A0F411E}"/>
              </a:ext>
            </a:extLst>
          </p:cNvPr>
          <p:cNvSpPr>
            <a:spLocks noGrp="1"/>
          </p:cNvSpPr>
          <p:nvPr>
            <p:ph type="title"/>
          </p:nvPr>
        </p:nvSpPr>
        <p:spPr>
          <a:xfrm>
            <a:off x="677334" y="609600"/>
            <a:ext cx="2938468" cy="5431762"/>
          </a:xfrm>
        </p:spPr>
        <p:txBody>
          <a:bodyPr anchor="ctr">
            <a:normAutofit/>
          </a:bodyPr>
          <a:lstStyle/>
          <a:p>
            <a:r>
              <a:rPr lang="en-US" u="sng" dirty="0"/>
              <a:t>Admin and Buyer roles</a:t>
            </a:r>
          </a:p>
        </p:txBody>
      </p:sp>
      <p:sp>
        <p:nvSpPr>
          <p:cNvPr id="3" name="Content Placeholder 2">
            <a:extLst>
              <a:ext uri="{FF2B5EF4-FFF2-40B4-BE49-F238E27FC236}">
                <a16:creationId xmlns:a16="http://schemas.microsoft.com/office/drawing/2014/main" id="{F8831777-7F91-DA3C-440E-CEED0A7D7158}"/>
              </a:ext>
            </a:extLst>
          </p:cNvPr>
          <p:cNvSpPr>
            <a:spLocks noGrp="1"/>
          </p:cNvSpPr>
          <p:nvPr>
            <p:ph idx="1"/>
          </p:nvPr>
        </p:nvSpPr>
        <p:spPr>
          <a:xfrm>
            <a:off x="3846889" y="609602"/>
            <a:ext cx="5424112" cy="3208334"/>
          </a:xfrm>
        </p:spPr>
        <p:txBody>
          <a:bodyPr>
            <a:normAutofit/>
          </a:bodyPr>
          <a:lstStyle/>
          <a:p>
            <a:r>
              <a:rPr lang="en-US" dirty="0"/>
              <a:t>Before to start any operation in TokenLand, </a:t>
            </a:r>
            <a:r>
              <a:rPr lang="en-US" dirty="0">
                <a:effectLst/>
                <a:latin typeface="Arial" panose="020B0604020202020204" pitchFamily="34" charset="0"/>
                <a:ea typeface="Aptos" panose="020B0004020202020204" pitchFamily="34" charset="0"/>
                <a:cs typeface="Times New Roman" panose="02020603050405020304" pitchFamily="18" charset="0"/>
              </a:rPr>
              <a:t>user must connect to the wallet.</a:t>
            </a:r>
            <a:endParaRPr lang="en-IN" dirty="0">
              <a:effectLst/>
              <a:latin typeface="Aptos" panose="020B0004020202020204" pitchFamily="34" charset="0"/>
              <a:ea typeface="Aptos" panose="020B0004020202020204" pitchFamily="34" charset="0"/>
              <a:cs typeface="Times New Roman" panose="02020603050405020304" pitchFamily="18" charset="0"/>
            </a:endParaRPr>
          </a:p>
          <a:p>
            <a:r>
              <a:rPr lang="en-US" dirty="0"/>
              <a:t>Once connected, </a:t>
            </a:r>
            <a:r>
              <a:rPr lang="en-US" kern="0" dirty="0">
                <a:effectLst/>
                <a:latin typeface="Arial" panose="020B0604020202020204" pitchFamily="34" charset="0"/>
                <a:ea typeface="Aptos" panose="020B0004020202020204" pitchFamily="34" charset="0"/>
              </a:rPr>
              <a:t>the interface will load authentication page, for the user to login either as ‘admin’ which is seller or as only a ‘buyer’.</a:t>
            </a:r>
            <a:r>
              <a:rPr lang="en-IN" dirty="0">
                <a:effectLst/>
              </a:rPr>
              <a:t> </a:t>
            </a:r>
          </a:p>
          <a:p>
            <a:r>
              <a:rPr lang="en-IN" dirty="0"/>
              <a:t>If the user is admin or the the seller, </a:t>
            </a:r>
            <a:r>
              <a:rPr lang="en-US" kern="0" dirty="0">
                <a:effectLst/>
                <a:latin typeface="Arial" panose="020B0604020202020204" pitchFamily="34" charset="0"/>
                <a:ea typeface="Aptos" panose="020B0004020202020204" pitchFamily="34" charset="0"/>
              </a:rPr>
              <a:t>then the user must provide the admin credentials, to get complete options for minting, listing, buying and everything as shown below,</a:t>
            </a:r>
            <a:r>
              <a:rPr lang="en-IN" dirty="0">
                <a:effectLst/>
              </a:rPr>
              <a:t> </a:t>
            </a:r>
            <a:endParaRPr lang="en-US" dirty="0"/>
          </a:p>
        </p:txBody>
      </p:sp>
      <p:pic>
        <p:nvPicPr>
          <p:cNvPr id="4" name="Picture 3" descr="A screenshot of a computer&#10;&#10;Description automatically generated">
            <a:extLst>
              <a:ext uri="{FF2B5EF4-FFF2-40B4-BE49-F238E27FC236}">
                <a16:creationId xmlns:a16="http://schemas.microsoft.com/office/drawing/2014/main" id="{7063A2D1-5BBE-722F-77A4-4B342D5AA3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889" y="4048918"/>
            <a:ext cx="5424112" cy="1410269"/>
          </a:xfrm>
          <a:prstGeom prst="rect">
            <a:avLst/>
          </a:prstGeom>
        </p:spPr>
      </p:pic>
    </p:spTree>
    <p:extLst>
      <p:ext uri="{BB962C8B-B14F-4D97-AF65-F5344CB8AC3E}">
        <p14:creationId xmlns:p14="http://schemas.microsoft.com/office/powerpoint/2010/main" val="379163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8825-49F4-DF11-E325-E7142D197767}"/>
              </a:ext>
            </a:extLst>
          </p:cNvPr>
          <p:cNvSpPr>
            <a:spLocks noGrp="1"/>
          </p:cNvSpPr>
          <p:nvPr>
            <p:ph type="title"/>
          </p:nvPr>
        </p:nvSpPr>
        <p:spPr>
          <a:xfrm>
            <a:off x="677334" y="609600"/>
            <a:ext cx="8596668" cy="1320800"/>
          </a:xfrm>
        </p:spPr>
        <p:txBody>
          <a:bodyPr anchor="t">
            <a:normAutofit/>
          </a:bodyPr>
          <a:lstStyle/>
          <a:p>
            <a:r>
              <a:rPr lang="en-US" u="sng"/>
              <a:t>Admin and Buyer roles</a:t>
            </a:r>
            <a:endParaRPr lang="en-US" u="sng" dirty="0"/>
          </a:p>
        </p:txBody>
      </p:sp>
      <p:sp>
        <p:nvSpPr>
          <p:cNvPr id="3" name="Content Placeholder 2">
            <a:extLst>
              <a:ext uri="{FF2B5EF4-FFF2-40B4-BE49-F238E27FC236}">
                <a16:creationId xmlns:a16="http://schemas.microsoft.com/office/drawing/2014/main" id="{F56BAD65-E432-60C2-EAD2-722232FD00EF}"/>
              </a:ext>
            </a:extLst>
          </p:cNvPr>
          <p:cNvSpPr>
            <a:spLocks noGrp="1"/>
          </p:cNvSpPr>
          <p:nvPr>
            <p:ph idx="1"/>
          </p:nvPr>
        </p:nvSpPr>
        <p:spPr>
          <a:xfrm>
            <a:off x="677334" y="2160589"/>
            <a:ext cx="3957349" cy="3749323"/>
          </a:xfrm>
        </p:spPr>
        <p:txBody>
          <a:bodyPr>
            <a:normAutofit/>
          </a:bodyPr>
          <a:lstStyle/>
          <a:p>
            <a:r>
              <a:rPr lang="en-US">
                <a:latin typeface="Arial" panose="020B0604020202020204" pitchFamily="34" charset="0"/>
                <a:ea typeface="Aptos" panose="020B0004020202020204" pitchFamily="34" charset="0"/>
                <a:cs typeface="Times New Roman" panose="02020603050405020304" pitchFamily="18" charset="0"/>
              </a:rPr>
              <a:t>If </a:t>
            </a:r>
            <a:r>
              <a:rPr lang="en-US">
                <a:effectLst/>
                <a:latin typeface="Arial" panose="020B0604020202020204" pitchFamily="34" charset="0"/>
                <a:ea typeface="Aptos" panose="020B0004020202020204" pitchFamily="34" charset="0"/>
                <a:cs typeface="Times New Roman" panose="02020603050405020304" pitchFamily="18" charset="0"/>
              </a:rPr>
              <a:t>the user wants to be only a buyer, then the user can directly click on the ‘Continue as Buyer’ button in the user authentication page.</a:t>
            </a:r>
          </a:p>
          <a:p>
            <a:r>
              <a:rPr lang="en-US">
                <a:effectLst/>
                <a:latin typeface="Arial" panose="020B0604020202020204" pitchFamily="34" charset="0"/>
                <a:ea typeface="Aptos" panose="020B0004020202020204" pitchFamily="34" charset="0"/>
                <a:cs typeface="Times New Roman" panose="02020603050405020304" pitchFamily="18" charset="0"/>
              </a:rPr>
              <a:t>In this case the user will only have access to buy the property, check the conversion rate and the transaction history he made.</a:t>
            </a:r>
            <a:endParaRPr lang="en-IN">
              <a:effectLst/>
              <a:latin typeface="Aptos" panose="020B0004020202020204" pitchFamily="34" charset="0"/>
              <a:ea typeface="Aptos" panose="020B0004020202020204" pitchFamily="34" charset="0"/>
              <a:cs typeface="Times New Roman" panose="02020603050405020304" pitchFamily="18" charset="0"/>
            </a:endParaRPr>
          </a:p>
          <a:p>
            <a:endParaRPr lang="en-IN">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4" name="Picture 3" descr="A screenshot of a phone&#10;&#10;Description automatically generated">
            <a:extLst>
              <a:ext uri="{FF2B5EF4-FFF2-40B4-BE49-F238E27FC236}">
                <a16:creationId xmlns:a16="http://schemas.microsoft.com/office/drawing/2014/main" id="{77DCD0E7-F2DD-8381-6A24-8517245D4E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7137" y="2159331"/>
            <a:ext cx="4204989" cy="1093297"/>
          </a:xfrm>
          <a:prstGeom prst="rect">
            <a:avLst/>
          </a:prstGeom>
        </p:spPr>
      </p:pic>
    </p:spTree>
    <p:extLst>
      <p:ext uri="{BB962C8B-B14F-4D97-AF65-F5344CB8AC3E}">
        <p14:creationId xmlns:p14="http://schemas.microsoft.com/office/powerpoint/2010/main" val="360027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A838-12AD-273C-AC7E-565ACF53ABEB}"/>
              </a:ext>
            </a:extLst>
          </p:cNvPr>
          <p:cNvSpPr>
            <a:spLocks noGrp="1"/>
          </p:cNvSpPr>
          <p:nvPr>
            <p:ph type="title"/>
          </p:nvPr>
        </p:nvSpPr>
        <p:spPr>
          <a:xfrm>
            <a:off x="677334" y="609600"/>
            <a:ext cx="8596668" cy="730685"/>
          </a:xfrm>
        </p:spPr>
        <p:txBody>
          <a:bodyPr/>
          <a:lstStyle/>
          <a:p>
            <a:r>
              <a:rPr lang="en-US" u="sng" dirty="0"/>
              <a:t>Features of TokenLand</a:t>
            </a:r>
          </a:p>
        </p:txBody>
      </p:sp>
      <p:sp>
        <p:nvSpPr>
          <p:cNvPr id="3" name="Content Placeholder 2">
            <a:extLst>
              <a:ext uri="{FF2B5EF4-FFF2-40B4-BE49-F238E27FC236}">
                <a16:creationId xmlns:a16="http://schemas.microsoft.com/office/drawing/2014/main" id="{689937A3-5C8C-3B7A-0737-D29521BC2D14}"/>
              </a:ext>
            </a:extLst>
          </p:cNvPr>
          <p:cNvSpPr>
            <a:spLocks noGrp="1"/>
          </p:cNvSpPr>
          <p:nvPr>
            <p:ph idx="1"/>
          </p:nvPr>
        </p:nvSpPr>
        <p:spPr>
          <a:xfrm>
            <a:off x="677334" y="1565753"/>
            <a:ext cx="8596668" cy="4475609"/>
          </a:xfrm>
        </p:spPr>
        <p:txBody>
          <a:bodyPr/>
          <a:lstStyle/>
          <a:p>
            <a:r>
              <a:rPr lang="en-US" b="1" u="sng" dirty="0"/>
              <a:t>1. Minting Property</a:t>
            </a:r>
          </a:p>
          <a:p>
            <a:pPr marL="342900" lvl="0" indent="-342900">
              <a:lnSpc>
                <a:spcPct val="107000"/>
              </a:lnSpc>
              <a:buFont typeface="Symbol" pitchFamily="2" charset="2"/>
              <a:buChar char=""/>
            </a:pPr>
            <a:r>
              <a:rPr lang="en-US" sz="18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Only property sellers have the access to mint the property.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itchFamily="2" charset="2"/>
              <a:buChar char=""/>
            </a:pPr>
            <a:r>
              <a:rPr lang="en-US" sz="18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During minting, provide the property location and value of the property.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b="1" dirty="0"/>
          </a:p>
          <a:p>
            <a:r>
              <a:rPr lang="en-US" b="1" u="sng" dirty="0"/>
              <a:t>2. Listing Property</a:t>
            </a:r>
          </a:p>
          <a:p>
            <a:pPr>
              <a:buFont typeface="Arial" panose="020B0604020202020204" pitchFamily="34" charset="0"/>
              <a:buChar char="•"/>
            </a:pPr>
            <a:r>
              <a:rPr lang="en-US" dirty="0"/>
              <a:t>List the property using the token Id.</a:t>
            </a:r>
          </a:p>
          <a:p>
            <a:pPr>
              <a:buFont typeface="Arial" panose="020B0604020202020204" pitchFamily="34" charset="0"/>
              <a:buChar char="•"/>
            </a:pPr>
            <a:r>
              <a:rPr lang="en-US" kern="0" dirty="0">
                <a:solidFill>
                  <a:srgbClr val="000000"/>
                </a:solidFill>
                <a:latin typeface="Arial" panose="020B0604020202020204" pitchFamily="34" charset="0"/>
                <a:ea typeface="Aptos" panose="020B0004020202020204" pitchFamily="34" charset="0"/>
              </a:rPr>
              <a:t>T</a:t>
            </a:r>
            <a:r>
              <a:rPr lang="en-US" sz="1800" kern="0" dirty="0">
                <a:solidFill>
                  <a:srgbClr val="000000"/>
                </a:solidFill>
                <a:effectLst/>
                <a:latin typeface="Arial" panose="020B0604020202020204" pitchFamily="34" charset="0"/>
                <a:ea typeface="Aptos" panose="020B0004020202020204" pitchFamily="34" charset="0"/>
              </a:rPr>
              <a:t>he user can only list the property with value, less than or equal to the minted property value, and not more than that value.</a:t>
            </a:r>
            <a:r>
              <a:rPr lang="en-IN" dirty="0">
                <a:effectLst/>
              </a:rPr>
              <a:t> </a:t>
            </a:r>
          </a:p>
          <a:p>
            <a:pPr>
              <a:buFont typeface="Arial" panose="020B0604020202020204" pitchFamily="34" charset="0"/>
              <a:buChar char="•"/>
            </a:pPr>
            <a:r>
              <a:rPr lang="en-US" sz="1800" kern="0" dirty="0">
                <a:solidFill>
                  <a:srgbClr val="000000"/>
                </a:solidFill>
                <a:effectLst/>
                <a:latin typeface="Arial" panose="020B0604020202020204" pitchFamily="34" charset="0"/>
                <a:ea typeface="Aptos" panose="020B0004020202020204" pitchFamily="34" charset="0"/>
              </a:rPr>
              <a:t>MetaMask will pop up for transaction confirmation.</a:t>
            </a:r>
            <a:r>
              <a:rPr lang="en-IN" dirty="0">
                <a:effectLst/>
              </a:rPr>
              <a:t> </a:t>
            </a:r>
            <a:endParaRPr lang="en-US" dirty="0"/>
          </a:p>
        </p:txBody>
      </p:sp>
    </p:spTree>
    <p:extLst>
      <p:ext uri="{BB962C8B-B14F-4D97-AF65-F5344CB8AC3E}">
        <p14:creationId xmlns:p14="http://schemas.microsoft.com/office/powerpoint/2010/main" val="126286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31B9-38AF-30DA-2D4E-3734C731D31A}"/>
              </a:ext>
            </a:extLst>
          </p:cNvPr>
          <p:cNvSpPr>
            <a:spLocks noGrp="1"/>
          </p:cNvSpPr>
          <p:nvPr>
            <p:ph type="title"/>
          </p:nvPr>
        </p:nvSpPr>
        <p:spPr>
          <a:xfrm>
            <a:off x="677334" y="609600"/>
            <a:ext cx="8596668" cy="630477"/>
          </a:xfrm>
        </p:spPr>
        <p:txBody>
          <a:bodyPr>
            <a:normAutofit fontScale="90000"/>
          </a:bodyPr>
          <a:lstStyle/>
          <a:p>
            <a:r>
              <a:rPr lang="en-US" u="sng" dirty="0"/>
              <a:t>Features of TokenLand</a:t>
            </a:r>
          </a:p>
        </p:txBody>
      </p:sp>
      <p:sp>
        <p:nvSpPr>
          <p:cNvPr id="3" name="Content Placeholder 2">
            <a:extLst>
              <a:ext uri="{FF2B5EF4-FFF2-40B4-BE49-F238E27FC236}">
                <a16:creationId xmlns:a16="http://schemas.microsoft.com/office/drawing/2014/main" id="{34C1732E-1746-04B0-44D9-54D35481FBA4}"/>
              </a:ext>
            </a:extLst>
          </p:cNvPr>
          <p:cNvSpPr>
            <a:spLocks noGrp="1"/>
          </p:cNvSpPr>
          <p:nvPr>
            <p:ph idx="1"/>
          </p:nvPr>
        </p:nvSpPr>
        <p:spPr>
          <a:xfrm>
            <a:off x="677334" y="1390389"/>
            <a:ext cx="8596668" cy="4650973"/>
          </a:xfrm>
        </p:spPr>
        <p:txBody>
          <a:bodyPr/>
          <a:lstStyle/>
          <a:p>
            <a:r>
              <a:rPr lang="en-US" sz="1800" b="1" u="sng" kern="0" dirty="0">
                <a:solidFill>
                  <a:srgbClr val="000000"/>
                </a:solidFill>
                <a:effectLst/>
                <a:latin typeface="Arial" panose="020B0604020202020204" pitchFamily="34" charset="0"/>
                <a:ea typeface="Aptos" panose="020B0004020202020204" pitchFamily="34" charset="0"/>
              </a:rPr>
              <a:t>3. Buying Property</a:t>
            </a:r>
          </a:p>
          <a:p>
            <a:pPr>
              <a:buFont typeface="Arial" panose="020B0604020202020204" pitchFamily="34" charset="0"/>
              <a:buChar char="•"/>
            </a:pPr>
            <a:r>
              <a:rPr lang="en-US" sz="1800" kern="0" dirty="0">
                <a:solidFill>
                  <a:srgbClr val="000000"/>
                </a:solidFill>
                <a:effectLst/>
                <a:latin typeface="Arial" panose="020B0604020202020204" pitchFamily="34" charset="0"/>
                <a:ea typeface="Aptos" panose="020B0004020202020204" pitchFamily="34" charset="0"/>
              </a:rPr>
              <a:t>Buying the property can be available to any user which is the user be either admin or buyer</a:t>
            </a:r>
            <a:r>
              <a:rPr lang="en-IN" kern="0" dirty="0">
                <a:solidFill>
                  <a:srgbClr val="000000"/>
                </a:solidFill>
                <a:effectLst/>
                <a:latin typeface="Arial" panose="020B0604020202020204" pitchFamily="34" charset="0"/>
                <a:ea typeface="Aptos" panose="020B0004020202020204" pitchFamily="34" charset="0"/>
              </a:rPr>
              <a:t>.</a:t>
            </a:r>
          </a:p>
          <a:p>
            <a:pPr>
              <a:buFont typeface="Arial" panose="020B0604020202020204" pitchFamily="34" charset="0"/>
              <a:buChar char="•"/>
            </a:pPr>
            <a:r>
              <a:rPr lang="en-IN" kern="0" dirty="0">
                <a:solidFill>
                  <a:srgbClr val="000000"/>
                </a:solidFill>
                <a:latin typeface="Arial" panose="020B0604020202020204" pitchFamily="34" charset="0"/>
              </a:rPr>
              <a:t>Here </a:t>
            </a:r>
            <a:r>
              <a:rPr lang="en-US" sz="1800" kern="0" dirty="0">
                <a:solidFill>
                  <a:srgbClr val="000000"/>
                </a:solidFill>
                <a:effectLst/>
                <a:latin typeface="Arial" panose="020B0604020202020204" pitchFamily="34" charset="0"/>
                <a:ea typeface="Aptos" panose="020B0004020202020204" pitchFamily="34" charset="0"/>
              </a:rPr>
              <a:t>property is ready for selling, with the property information like value of the property, it’s availability.</a:t>
            </a:r>
            <a:r>
              <a:rPr lang="en-IN" dirty="0">
                <a:effectLst/>
              </a:rPr>
              <a:t> </a:t>
            </a:r>
          </a:p>
          <a:p>
            <a:pPr>
              <a:buFont typeface="Wingdings" pitchFamily="2" charset="2"/>
              <a:buChar char="Ø"/>
            </a:pPr>
            <a:endParaRPr lang="en-IN" dirty="0"/>
          </a:p>
          <a:p>
            <a:pPr>
              <a:buFont typeface="Wingdings" pitchFamily="2" charset="2"/>
              <a:buChar char="Ø"/>
            </a:pPr>
            <a:r>
              <a:rPr lang="en-IN" b="1" u="sng" dirty="0"/>
              <a:t>4. Transaction History</a:t>
            </a:r>
          </a:p>
          <a:p>
            <a:pPr>
              <a:buFont typeface="Arial" panose="020B0604020202020204" pitchFamily="34" charset="0"/>
              <a:buChar char="•"/>
            </a:pPr>
            <a:r>
              <a:rPr lang="en-IN" dirty="0"/>
              <a:t>As it is </a:t>
            </a:r>
            <a:r>
              <a:rPr lang="en-IN" sz="1800" kern="0" dirty="0">
                <a:solidFill>
                  <a:srgbClr val="000000"/>
                </a:solidFill>
                <a:effectLst/>
                <a:latin typeface="Arial" panose="020B0604020202020204" pitchFamily="34" charset="0"/>
                <a:ea typeface="Arial Nova" panose="020B0504020202020204" pitchFamily="34" charset="0"/>
              </a:rPr>
              <a:t>local hardhat network, it can’t be possible to track all the transactions.</a:t>
            </a:r>
            <a:r>
              <a:rPr lang="en-IN" dirty="0">
                <a:effectLst/>
              </a:rPr>
              <a:t> </a:t>
            </a:r>
          </a:p>
          <a:p>
            <a:pPr>
              <a:buFont typeface="Arial" panose="020B0604020202020204" pitchFamily="34" charset="0"/>
              <a:buChar char="•"/>
            </a:pPr>
            <a:r>
              <a:rPr lang="en-IN" dirty="0"/>
              <a:t>This option will be helpful </a:t>
            </a: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to track the minting, listing and buying information.</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pPr>
            <a:r>
              <a:rPr lang="en-US" b="1" u="sng" dirty="0"/>
              <a:t>5. USDT to USD Converter</a:t>
            </a:r>
          </a:p>
          <a:p>
            <a:pPr>
              <a:buFont typeface="Arial" panose="020B0604020202020204" pitchFamily="34" charset="0"/>
              <a:buChar char="•"/>
            </a:pPr>
            <a:r>
              <a:rPr lang="en-IN" sz="1800" kern="0" dirty="0">
                <a:solidFill>
                  <a:srgbClr val="000000"/>
                </a:solidFill>
                <a:effectLst/>
                <a:latin typeface="Arial" panose="020B0604020202020204" pitchFamily="34" charset="0"/>
                <a:ea typeface="Arial Nova" panose="020B0504020202020204" pitchFamily="34" charset="0"/>
              </a:rPr>
              <a:t>coingecko</a:t>
            </a:r>
            <a:r>
              <a:rPr lang="en-IN" dirty="0">
                <a:effectLst/>
              </a:rPr>
              <a:t> </a:t>
            </a:r>
            <a:r>
              <a:rPr lang="en-US" dirty="0">
                <a:effectLst/>
              </a:rPr>
              <a:t>API has been used to monitor the live currency exchange rates.</a:t>
            </a:r>
            <a:endParaRPr lang="en-US" dirty="0"/>
          </a:p>
        </p:txBody>
      </p:sp>
    </p:spTree>
    <p:extLst>
      <p:ext uri="{BB962C8B-B14F-4D97-AF65-F5344CB8AC3E}">
        <p14:creationId xmlns:p14="http://schemas.microsoft.com/office/powerpoint/2010/main" val="235343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6CCD-1595-2313-1930-9C71F8318B8F}"/>
              </a:ext>
            </a:extLst>
          </p:cNvPr>
          <p:cNvSpPr>
            <a:spLocks noGrp="1"/>
          </p:cNvSpPr>
          <p:nvPr>
            <p:ph type="title"/>
          </p:nvPr>
        </p:nvSpPr>
        <p:spPr>
          <a:xfrm>
            <a:off x="677334" y="609600"/>
            <a:ext cx="8596668" cy="730685"/>
          </a:xfrm>
        </p:spPr>
        <p:txBody>
          <a:bodyPr/>
          <a:lstStyle/>
          <a:p>
            <a:r>
              <a:rPr lang="en-US" u="sng" dirty="0"/>
              <a:t>Error Handling</a:t>
            </a:r>
          </a:p>
        </p:txBody>
      </p:sp>
      <p:sp>
        <p:nvSpPr>
          <p:cNvPr id="3" name="Content Placeholder 2">
            <a:extLst>
              <a:ext uri="{FF2B5EF4-FFF2-40B4-BE49-F238E27FC236}">
                <a16:creationId xmlns:a16="http://schemas.microsoft.com/office/drawing/2014/main" id="{E41B28F5-91C4-24BF-E0D9-CC6F9917D61A}"/>
              </a:ext>
            </a:extLst>
          </p:cNvPr>
          <p:cNvSpPr>
            <a:spLocks noGrp="1"/>
          </p:cNvSpPr>
          <p:nvPr>
            <p:ph idx="1"/>
          </p:nvPr>
        </p:nvSpPr>
        <p:spPr>
          <a:xfrm>
            <a:off x="677334" y="1791223"/>
            <a:ext cx="8596668" cy="4250140"/>
          </a:xfrm>
        </p:spPr>
        <p:txBody>
          <a:bodyPr/>
          <a:lstStyle/>
          <a:p>
            <a:r>
              <a:rPr lang="en-US" dirty="0"/>
              <a:t>If MetaMask is not available in the user browser, it will show the error like, ‘Please install MetaMask’.</a:t>
            </a:r>
          </a:p>
          <a:p>
            <a:r>
              <a:rPr lang="en-IN" sz="1800" kern="0" dirty="0">
                <a:solidFill>
                  <a:srgbClr val="000000"/>
                </a:solidFill>
                <a:effectLst/>
                <a:latin typeface="Arial" panose="020B0604020202020204" pitchFamily="34" charset="0"/>
                <a:ea typeface="Arial Nova" panose="020B0504020202020204" pitchFamily="34" charset="0"/>
              </a:rPr>
              <a:t>If the user tries to list the property with more value than the minted value of the property, then the error message will be like, ‘New property must be less than or equal to the minted price’.</a:t>
            </a:r>
          </a:p>
          <a:p>
            <a:r>
              <a:rPr lang="en-IN" sz="1800" kern="0" dirty="0">
                <a:solidFill>
                  <a:srgbClr val="000000"/>
                </a:solidFill>
                <a:effectLst/>
                <a:latin typeface="Arial" panose="020B0604020202020204" pitchFamily="34" charset="0"/>
                <a:ea typeface="Arial Nova" panose="020B0504020202020204" pitchFamily="34" charset="0"/>
              </a:rPr>
              <a:t>If the user tries to buy the property which is not available, that is the property is already sold, then the error </a:t>
            </a:r>
            <a:r>
              <a:rPr lang="en-IN" kern="0" dirty="0">
                <a:solidFill>
                  <a:srgbClr val="000000"/>
                </a:solidFill>
                <a:latin typeface="Arial" panose="020B0604020202020204" pitchFamily="34" charset="0"/>
                <a:ea typeface="Arial Nova" panose="020B0504020202020204" pitchFamily="34" charset="0"/>
              </a:rPr>
              <a:t>message will be like, ‘Property is not for sale’.</a:t>
            </a:r>
          </a:p>
          <a:p>
            <a:r>
              <a:rPr lang="en-IN" kern="0" dirty="0">
                <a:solidFill>
                  <a:srgbClr val="000000"/>
                </a:solidFill>
                <a:latin typeface="Arial" panose="020B0604020202020204" pitchFamily="34" charset="0"/>
              </a:rPr>
              <a:t>If there is any contract connection issues, the error message will be like, ‘Contract verification is matched with the deployed contract’.</a:t>
            </a:r>
          </a:p>
          <a:p>
            <a:r>
              <a:rPr lang="en-US" dirty="0"/>
              <a:t>If the transaction is not tracked, then the error will be like ‘Transaction list element not found’.</a:t>
            </a:r>
          </a:p>
        </p:txBody>
      </p:sp>
    </p:spTree>
    <p:extLst>
      <p:ext uri="{BB962C8B-B14F-4D97-AF65-F5344CB8AC3E}">
        <p14:creationId xmlns:p14="http://schemas.microsoft.com/office/powerpoint/2010/main" val="241864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FB67-A012-8BF6-DAD1-D731C050D517}"/>
              </a:ext>
            </a:extLst>
          </p:cNvPr>
          <p:cNvSpPr>
            <a:spLocks noGrp="1"/>
          </p:cNvSpPr>
          <p:nvPr>
            <p:ph type="title"/>
          </p:nvPr>
        </p:nvSpPr>
        <p:spPr/>
        <p:txBody>
          <a:bodyPr/>
          <a:lstStyle/>
          <a:p>
            <a:r>
              <a:rPr lang="en-US" dirty="0"/>
              <a:t>GitHub Repository</a:t>
            </a:r>
          </a:p>
        </p:txBody>
      </p:sp>
      <p:sp>
        <p:nvSpPr>
          <p:cNvPr id="3" name="Content Placeholder 2">
            <a:extLst>
              <a:ext uri="{FF2B5EF4-FFF2-40B4-BE49-F238E27FC236}">
                <a16:creationId xmlns:a16="http://schemas.microsoft.com/office/drawing/2014/main" id="{88FDE6B6-201F-FC7D-373A-FE3CA9C0B7C3}"/>
              </a:ext>
            </a:extLst>
          </p:cNvPr>
          <p:cNvSpPr>
            <a:spLocks noGrp="1"/>
          </p:cNvSpPr>
          <p:nvPr>
            <p:ph idx="1"/>
          </p:nvPr>
        </p:nvSpPr>
        <p:spPr/>
        <p:txBody>
          <a:bodyPr/>
          <a:lstStyle/>
          <a:p>
            <a:pPr algn="ctr"/>
            <a:r>
              <a:rPr lang="en-US" dirty="0"/>
              <a:t>All the project code and the relevant deliverables has been uploaded to the GitHub and the repository link is as below,</a:t>
            </a:r>
            <a:br>
              <a:rPr lang="en-US" dirty="0"/>
            </a:br>
            <a:br>
              <a:rPr lang="en-US" dirty="0"/>
            </a:br>
            <a:r>
              <a:rPr lang="en-US" dirty="0">
                <a:hlinkClick r:id="rId2"/>
              </a:rPr>
              <a:t>https://github.com/pavan-kalam/Blockchain-based-realestate-management-system</a:t>
            </a:r>
            <a:endParaRPr lang="en-US" dirty="0"/>
          </a:p>
          <a:p>
            <a:endParaRPr lang="en-US" dirty="0"/>
          </a:p>
        </p:txBody>
      </p:sp>
    </p:spTree>
    <p:extLst>
      <p:ext uri="{BB962C8B-B14F-4D97-AF65-F5344CB8AC3E}">
        <p14:creationId xmlns:p14="http://schemas.microsoft.com/office/powerpoint/2010/main" val="55617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2DD-8D9C-769D-C7F5-18CEBD30723B}"/>
              </a:ext>
            </a:extLst>
          </p:cNvPr>
          <p:cNvSpPr>
            <a:spLocks noGrp="1"/>
          </p:cNvSpPr>
          <p:nvPr>
            <p:ph type="title"/>
          </p:nvPr>
        </p:nvSpPr>
        <p:spPr/>
        <p:txBody>
          <a:bodyPr/>
          <a:lstStyle/>
          <a:p>
            <a:r>
              <a:rPr lang="en-US" dirty="0"/>
              <a:t>Project Live Demo</a:t>
            </a:r>
          </a:p>
        </p:txBody>
      </p:sp>
      <p:sp>
        <p:nvSpPr>
          <p:cNvPr id="3" name="Content Placeholder 2">
            <a:extLst>
              <a:ext uri="{FF2B5EF4-FFF2-40B4-BE49-F238E27FC236}">
                <a16:creationId xmlns:a16="http://schemas.microsoft.com/office/drawing/2014/main" id="{0FE57E03-102F-0435-2F5F-83453F20D07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374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B677-6601-6A76-AA8A-00B740A26927}"/>
              </a:ext>
            </a:extLst>
          </p:cNvPr>
          <p:cNvSpPr>
            <a:spLocks noGrp="1"/>
          </p:cNvSpPr>
          <p:nvPr>
            <p:ph type="title"/>
          </p:nvPr>
        </p:nvSpPr>
        <p:spPr/>
        <p:txBody>
          <a:bodyPr/>
          <a:lstStyle/>
          <a:p>
            <a:r>
              <a:rPr lang="en-US" u="sng" dirty="0"/>
              <a:t>Conclusion</a:t>
            </a:r>
          </a:p>
        </p:txBody>
      </p:sp>
      <p:sp>
        <p:nvSpPr>
          <p:cNvPr id="3" name="Content Placeholder 2">
            <a:extLst>
              <a:ext uri="{FF2B5EF4-FFF2-40B4-BE49-F238E27FC236}">
                <a16:creationId xmlns:a16="http://schemas.microsoft.com/office/drawing/2014/main" id="{CDD88840-CC51-7547-5FE9-861D4B3775CF}"/>
              </a:ext>
            </a:extLst>
          </p:cNvPr>
          <p:cNvSpPr>
            <a:spLocks noGrp="1"/>
          </p:cNvSpPr>
          <p:nvPr>
            <p:ph idx="1"/>
          </p:nvPr>
        </p:nvSpPr>
        <p:spPr/>
        <p:txBody>
          <a:bodyPr/>
          <a:lstStyle/>
          <a:p>
            <a:r>
              <a:rPr lang="en-IN" sz="1800" kern="0" dirty="0">
                <a:solidFill>
                  <a:srgbClr val="000000"/>
                </a:solidFill>
                <a:effectLst/>
                <a:latin typeface="Arial" panose="020B0604020202020204" pitchFamily="34" charset="0"/>
                <a:ea typeface="Arial Nova" panose="020B0504020202020204" pitchFamily="34" charset="0"/>
              </a:rPr>
              <a:t>TokenLand project was successfully implemented, by property tokenization as NFT</a:t>
            </a:r>
            <a:r>
              <a:rPr lang="en-IN" dirty="0">
                <a:effectLst/>
              </a:rPr>
              <a:t> .</a:t>
            </a:r>
          </a:p>
          <a:p>
            <a:r>
              <a:rPr lang="en-IN" kern="0" dirty="0">
                <a:solidFill>
                  <a:srgbClr val="000000"/>
                </a:solidFill>
                <a:latin typeface="Arial" panose="020B0604020202020204" pitchFamily="34" charset="0"/>
                <a:ea typeface="Arial Nova" panose="020B0504020202020204" pitchFamily="34" charset="0"/>
              </a:rPr>
              <a:t>T</a:t>
            </a:r>
            <a:r>
              <a:rPr lang="en-IN" sz="1800" kern="0" dirty="0">
                <a:solidFill>
                  <a:srgbClr val="000000"/>
                </a:solidFill>
                <a:effectLst/>
                <a:latin typeface="Arial" panose="020B0604020202020204" pitchFamily="34" charset="0"/>
                <a:ea typeface="Arial Nova" panose="020B0504020202020204" pitchFamily="34" charset="0"/>
              </a:rPr>
              <a:t>he potential usage of blockchain technology, makes real estate transactions intermediate free and it also helps in maintain the </a:t>
            </a:r>
            <a:r>
              <a:rPr lang="en-US" sz="1800" kern="0" dirty="0">
                <a:solidFill>
                  <a:srgbClr val="000000"/>
                </a:solidFill>
                <a:effectLst/>
                <a:latin typeface="Arial" panose="020B0604020202020204" pitchFamily="34" charset="0"/>
                <a:ea typeface="Arial Nova" panose="020B0504020202020204" pitchFamily="34" charset="0"/>
              </a:rPr>
              <a:t>transparency and reducing the potential fraud</a:t>
            </a:r>
            <a:r>
              <a:rPr lang="en-IN" kern="0" dirty="0">
                <a:solidFill>
                  <a:srgbClr val="000000"/>
                </a:solidFill>
                <a:effectLst/>
                <a:latin typeface="Arial" panose="020B0604020202020204" pitchFamily="34" charset="0"/>
                <a:ea typeface="Arial Nova" panose="020B0504020202020204" pitchFamily="34" charset="0"/>
              </a:rPr>
              <a:t>, in the real estate field.</a:t>
            </a:r>
            <a:endParaRPr lang="en-US" dirty="0"/>
          </a:p>
        </p:txBody>
      </p:sp>
    </p:spTree>
    <p:extLst>
      <p:ext uri="{BB962C8B-B14F-4D97-AF65-F5344CB8AC3E}">
        <p14:creationId xmlns:p14="http://schemas.microsoft.com/office/powerpoint/2010/main" val="338998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C21A-2FEE-298D-4301-EAF595F92F2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961F058-D2AA-52B6-2CD4-E47B0BFEABDA}"/>
              </a:ext>
            </a:extLst>
          </p:cNvPr>
          <p:cNvSpPr>
            <a:spLocks noGrp="1"/>
          </p:cNvSpPr>
          <p:nvPr>
            <p:ph idx="1"/>
          </p:nvPr>
        </p:nvSpPr>
        <p:spPr>
          <a:xfrm>
            <a:off x="677334" y="2430049"/>
            <a:ext cx="8596668" cy="3611314"/>
          </a:xfrm>
        </p:spPr>
        <p:txBody>
          <a:bodyPr/>
          <a:lstStyle/>
          <a:p>
            <a:r>
              <a:rPr lang="en-US" sz="1800" kern="0" dirty="0">
                <a:effectLst/>
                <a:latin typeface="Arial" panose="020B0604020202020204" pitchFamily="34" charset="0"/>
                <a:ea typeface="Aptos" panose="020B0004020202020204" pitchFamily="34" charset="0"/>
              </a:rPr>
              <a:t>TokenLand is a real estate marketplace that uses blockchain technology and Non-Fungible Tokens (NFTs) to perform property transactions. </a:t>
            </a:r>
          </a:p>
          <a:p>
            <a:r>
              <a:rPr lang="en-US" sz="1800" kern="0" dirty="0">
                <a:effectLst/>
                <a:latin typeface="Arial" panose="020B0604020202020204" pitchFamily="34" charset="0"/>
                <a:ea typeface="Aptos" panose="020B0004020202020204" pitchFamily="34" charset="0"/>
              </a:rPr>
              <a:t>This decentralized application (DApp) allows users to tokenize real estate properties, list them for sale, and facilitate secure, transparent purchases.</a:t>
            </a:r>
          </a:p>
          <a:p>
            <a:r>
              <a:rPr lang="en-US" sz="1800" dirty="0">
                <a:effectLst/>
                <a:latin typeface="Arial" panose="020B0604020202020204" pitchFamily="34" charset="0"/>
                <a:ea typeface="Aptos" panose="020B0004020202020204" pitchFamily="34" charset="0"/>
                <a:cs typeface="Times New Roman" panose="02020603050405020304" pitchFamily="18" charset="0"/>
              </a:rPr>
              <a:t>Every property is a unique NFT token, which ensures immutable ownership records and streamlined transactions.</a:t>
            </a:r>
          </a:p>
          <a:p>
            <a:r>
              <a:rPr lang="en-US" dirty="0">
                <a:latin typeface="Arial" panose="020B0604020202020204" pitchFamily="34" charset="0"/>
                <a:cs typeface="Times New Roman" panose="02020603050405020304" pitchFamily="18" charset="0"/>
              </a:rPr>
              <a:t>Local Hardhat network is used for performing blockchain interactions.</a:t>
            </a:r>
            <a:endParaRPr lang="en-US" dirty="0"/>
          </a:p>
        </p:txBody>
      </p:sp>
    </p:spTree>
    <p:extLst>
      <p:ext uri="{BB962C8B-B14F-4D97-AF65-F5344CB8AC3E}">
        <p14:creationId xmlns:p14="http://schemas.microsoft.com/office/powerpoint/2010/main" val="149433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638B-4B2E-283A-B4B5-021325DFD26C}"/>
              </a:ext>
            </a:extLst>
          </p:cNvPr>
          <p:cNvSpPr>
            <a:spLocks noGrp="1"/>
          </p:cNvSpPr>
          <p:nvPr>
            <p:ph type="title"/>
          </p:nvPr>
        </p:nvSpPr>
        <p:spPr>
          <a:xfrm>
            <a:off x="677334" y="609600"/>
            <a:ext cx="8596668" cy="655529"/>
          </a:xfrm>
        </p:spPr>
        <p:txBody>
          <a:bodyPr/>
          <a:lstStyle/>
          <a:p>
            <a:r>
              <a:rPr lang="en-US" dirty="0"/>
              <a:t>Key Features</a:t>
            </a:r>
          </a:p>
        </p:txBody>
      </p:sp>
      <p:sp>
        <p:nvSpPr>
          <p:cNvPr id="3" name="Content Placeholder 2">
            <a:extLst>
              <a:ext uri="{FF2B5EF4-FFF2-40B4-BE49-F238E27FC236}">
                <a16:creationId xmlns:a16="http://schemas.microsoft.com/office/drawing/2014/main" id="{3865A251-6C44-5F6E-5437-A48A4B4ED2EF}"/>
              </a:ext>
            </a:extLst>
          </p:cNvPr>
          <p:cNvSpPr>
            <a:spLocks noGrp="1"/>
          </p:cNvSpPr>
          <p:nvPr>
            <p:ph idx="1"/>
          </p:nvPr>
        </p:nvSpPr>
        <p:spPr>
          <a:xfrm>
            <a:off x="677334" y="2642991"/>
            <a:ext cx="8596668" cy="3398371"/>
          </a:xfrm>
        </p:spPr>
        <p:txBody>
          <a:bodyPr/>
          <a:lstStyle/>
          <a:p>
            <a:r>
              <a:rPr lang="en-US" dirty="0"/>
              <a:t>In TokenLand </a:t>
            </a:r>
            <a:r>
              <a:rPr lang="en-US" kern="0" dirty="0">
                <a:latin typeface="Arial" panose="020B0604020202020204" pitchFamily="34" charset="0"/>
              </a:rPr>
              <a:t>p</a:t>
            </a:r>
            <a:r>
              <a:rPr lang="en-US" sz="1800" kern="0" dirty="0">
                <a:effectLst/>
                <a:latin typeface="Arial" panose="020B0604020202020204" pitchFamily="34" charset="0"/>
                <a:ea typeface="Aptos" panose="020B0004020202020204" pitchFamily="34" charset="0"/>
              </a:rPr>
              <a:t>roperties are represented as unique NFTs on the blockchain.</a:t>
            </a:r>
          </a:p>
          <a:p>
            <a:r>
              <a:rPr lang="en-US" sz="1800" dirty="0">
                <a:effectLst/>
                <a:latin typeface="Arial" panose="020B0604020202020204" pitchFamily="34" charset="0"/>
                <a:ea typeface="Aptos" panose="020B0004020202020204" pitchFamily="34" charset="0"/>
                <a:cs typeface="Times New Roman" panose="02020603050405020304" pitchFamily="18" charset="0"/>
              </a:rPr>
              <a:t>This platform supports two types of users - administrators who are the sellers, and they can mint new property tokens, and buyers who can only purchase listed properties.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rial" panose="020B0604020202020204" pitchFamily="34" charset="0"/>
                <a:ea typeface="Aptos" panose="020B0004020202020204" pitchFamily="34" charset="0"/>
                <a:cs typeface="Times New Roman" panose="02020603050405020304" pitchFamily="18" charset="0"/>
              </a:rPr>
              <a:t>Property owners can list their tokenized properties (i.e., minted properties) for sale, while buyers can browse and purchase available properties.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rial" panose="020B0604020202020204" pitchFamily="34" charset="0"/>
                <a:ea typeface="Aptos" panose="020B0004020202020204" pitchFamily="34" charset="0"/>
                <a:cs typeface="Times New Roman" panose="02020603050405020304" pitchFamily="18" charset="0"/>
              </a:rPr>
              <a:t>This platform maintains a temporary record of all property-related transactions.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2036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5C61-9F30-667E-C2D8-596F8AFF0A5C}"/>
              </a:ext>
            </a:extLst>
          </p:cNvPr>
          <p:cNvSpPr>
            <a:spLocks noGrp="1"/>
          </p:cNvSpPr>
          <p:nvPr>
            <p:ph type="ctrTitle"/>
          </p:nvPr>
        </p:nvSpPr>
        <p:spPr/>
        <p:txBody>
          <a:bodyPr/>
          <a:lstStyle/>
          <a:p>
            <a:pPr algn="ctr"/>
            <a:r>
              <a:rPr lang="en-US" dirty="0"/>
              <a:t>System Manual</a:t>
            </a:r>
          </a:p>
        </p:txBody>
      </p:sp>
    </p:spTree>
    <p:extLst>
      <p:ext uri="{BB962C8B-B14F-4D97-AF65-F5344CB8AC3E}">
        <p14:creationId xmlns:p14="http://schemas.microsoft.com/office/powerpoint/2010/main" val="159288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0662-4954-9A8A-8E0B-765CB19E5C94}"/>
              </a:ext>
            </a:extLst>
          </p:cNvPr>
          <p:cNvSpPr>
            <a:spLocks noGrp="1"/>
          </p:cNvSpPr>
          <p:nvPr>
            <p:ph type="title"/>
          </p:nvPr>
        </p:nvSpPr>
        <p:spPr>
          <a:xfrm>
            <a:off x="677334" y="609600"/>
            <a:ext cx="8596668" cy="730685"/>
          </a:xfrm>
        </p:spPr>
        <p:txBody>
          <a:bodyPr/>
          <a:lstStyle/>
          <a:p>
            <a:r>
              <a:rPr lang="en-US" u="sng" dirty="0"/>
              <a:t>System Architecture</a:t>
            </a:r>
          </a:p>
        </p:txBody>
      </p:sp>
      <p:sp>
        <p:nvSpPr>
          <p:cNvPr id="3" name="Content Placeholder 2">
            <a:extLst>
              <a:ext uri="{FF2B5EF4-FFF2-40B4-BE49-F238E27FC236}">
                <a16:creationId xmlns:a16="http://schemas.microsoft.com/office/drawing/2014/main" id="{35800CA2-9491-37FD-F67E-FB4FF1EF5C07}"/>
              </a:ext>
            </a:extLst>
          </p:cNvPr>
          <p:cNvSpPr>
            <a:spLocks noGrp="1"/>
          </p:cNvSpPr>
          <p:nvPr>
            <p:ph idx="1"/>
          </p:nvPr>
        </p:nvSpPr>
        <p:spPr>
          <a:xfrm>
            <a:off x="677334" y="1427967"/>
            <a:ext cx="8596668" cy="4613395"/>
          </a:xfrm>
        </p:spPr>
        <p:txBody>
          <a:bodyPr>
            <a:normAutofit/>
          </a:bodyPr>
          <a:lstStyle/>
          <a:p>
            <a:r>
              <a:rPr lang="en-IN" sz="1800" kern="0" dirty="0">
                <a:solidFill>
                  <a:srgbClr val="000000"/>
                </a:solidFill>
                <a:effectLst/>
                <a:latin typeface="Arial" panose="020B0604020202020204" pitchFamily="34" charset="0"/>
                <a:ea typeface="Arial Nova" panose="020B0504020202020204" pitchFamily="34" charset="0"/>
              </a:rPr>
              <a:t>The smart contract written in Solidity code, and it inherits from ERC721.</a:t>
            </a: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Key functions of this smart contract is as below,</a:t>
            </a: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mintProperty: To create a new property NFT.</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buyProperty: It allows users to purchase a property.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listPropertyForSale: Lets owners list their property for sale.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getProperty: To retrieve property details.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solidFill>
                  <a:srgbClr val="000000"/>
                </a:solidFill>
                <a:effectLst/>
                <a:latin typeface="Arial" panose="020B0604020202020204" pitchFamily="34" charset="0"/>
                <a:ea typeface="Arial Nova" panose="020B0504020202020204" pitchFamily="34" charset="0"/>
              </a:rPr>
              <a:t>Frontend was developed using React.js. Also, frontend provides a user interface to interact with smart contract.</a:t>
            </a:r>
            <a:r>
              <a:rPr lang="en-IN" dirty="0">
                <a:effectLst/>
              </a:rPr>
              <a:t> </a:t>
            </a:r>
            <a:endParaRPr lang="en-US" dirty="0">
              <a:effectLst/>
            </a:endParaRPr>
          </a:p>
          <a:p>
            <a:r>
              <a:rPr lang="en-IN" kern="0" dirty="0">
                <a:solidFill>
                  <a:srgbClr val="000000"/>
                </a:solidFill>
                <a:latin typeface="Arial" panose="020B0604020202020204" pitchFamily="34" charset="0"/>
                <a:ea typeface="Arial Nova" panose="020B0504020202020204" pitchFamily="34" charset="0"/>
              </a:rPr>
              <a:t>H</a:t>
            </a:r>
            <a:r>
              <a:rPr lang="en-IN" sz="1800" kern="0" dirty="0">
                <a:solidFill>
                  <a:srgbClr val="000000"/>
                </a:solidFill>
                <a:effectLst/>
                <a:latin typeface="Arial" panose="020B0604020202020204" pitchFamily="34" charset="0"/>
                <a:ea typeface="Arial Nova" panose="020B0504020202020204" pitchFamily="34" charset="0"/>
              </a:rPr>
              <a:t>ardhat network has been used to create a local blockchain network.</a:t>
            </a:r>
            <a:r>
              <a:rPr lang="en-IN" dirty="0">
                <a:effectLst/>
              </a:rPr>
              <a:t> </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9970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1C4F7C-6AC4-CFF3-3436-A5F444F85744}"/>
              </a:ext>
            </a:extLst>
          </p:cNvPr>
          <p:cNvSpPr txBox="1">
            <a:spLocks/>
          </p:cNvSpPr>
          <p:nvPr/>
        </p:nvSpPr>
        <p:spPr>
          <a:xfrm>
            <a:off x="322521" y="213280"/>
            <a:ext cx="11546958" cy="8818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t>SYSTEM ARCHITECTURE</a:t>
            </a:r>
            <a:endParaRPr lang="en-US" u="sng" dirty="0"/>
          </a:p>
        </p:txBody>
      </p:sp>
      <p:sp>
        <p:nvSpPr>
          <p:cNvPr id="6" name="Rounded Rectangle 5">
            <a:extLst>
              <a:ext uri="{FF2B5EF4-FFF2-40B4-BE49-F238E27FC236}">
                <a16:creationId xmlns:a16="http://schemas.microsoft.com/office/drawing/2014/main" id="{AFB6288E-F5AE-3529-6BA5-335735754142}"/>
              </a:ext>
            </a:extLst>
          </p:cNvPr>
          <p:cNvSpPr/>
          <p:nvPr/>
        </p:nvSpPr>
        <p:spPr>
          <a:xfrm>
            <a:off x="424971" y="3428999"/>
            <a:ext cx="1818167"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TokenLand</a:t>
            </a:r>
          </a:p>
          <a:p>
            <a:pPr algn="ctr"/>
            <a:r>
              <a:rPr lang="en-US" sz="1600" dirty="0"/>
              <a:t>User Interface</a:t>
            </a:r>
          </a:p>
        </p:txBody>
      </p:sp>
      <p:sp>
        <p:nvSpPr>
          <p:cNvPr id="7" name="Rounded Rectangle 6">
            <a:extLst>
              <a:ext uri="{FF2B5EF4-FFF2-40B4-BE49-F238E27FC236}">
                <a16:creationId xmlns:a16="http://schemas.microsoft.com/office/drawing/2014/main" id="{4DBDA9BF-2B8A-8603-9C40-86FE0EC163D6}"/>
              </a:ext>
            </a:extLst>
          </p:cNvPr>
          <p:cNvSpPr/>
          <p:nvPr/>
        </p:nvSpPr>
        <p:spPr>
          <a:xfrm>
            <a:off x="7759672" y="3434317"/>
            <a:ext cx="1988289" cy="7549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Local</a:t>
            </a:r>
          </a:p>
          <a:p>
            <a:pPr algn="ctr"/>
            <a:r>
              <a:rPr lang="en-US" sz="1600" dirty="0"/>
              <a:t>Hardhat Network</a:t>
            </a:r>
          </a:p>
        </p:txBody>
      </p:sp>
      <p:sp>
        <p:nvSpPr>
          <p:cNvPr id="8" name="Rounded Rectangle 7">
            <a:extLst>
              <a:ext uri="{FF2B5EF4-FFF2-40B4-BE49-F238E27FC236}">
                <a16:creationId xmlns:a16="http://schemas.microsoft.com/office/drawing/2014/main" id="{AD6BB76E-8829-58C1-724D-1F3FCFCA95F0}"/>
              </a:ext>
            </a:extLst>
          </p:cNvPr>
          <p:cNvSpPr/>
          <p:nvPr/>
        </p:nvSpPr>
        <p:spPr>
          <a:xfrm>
            <a:off x="4326400" y="3439630"/>
            <a:ext cx="1977656"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MetaMask</a:t>
            </a:r>
          </a:p>
        </p:txBody>
      </p:sp>
      <p:sp>
        <p:nvSpPr>
          <p:cNvPr id="9" name="Cloud 8">
            <a:extLst>
              <a:ext uri="{FF2B5EF4-FFF2-40B4-BE49-F238E27FC236}">
                <a16:creationId xmlns:a16="http://schemas.microsoft.com/office/drawing/2014/main" id="{8B9C8DBB-02EC-4650-908C-D6EFAF5EE898}"/>
              </a:ext>
            </a:extLst>
          </p:cNvPr>
          <p:cNvSpPr/>
          <p:nvPr/>
        </p:nvSpPr>
        <p:spPr>
          <a:xfrm>
            <a:off x="2105246" y="5401340"/>
            <a:ext cx="1818167" cy="6379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Coingecko API</a:t>
            </a:r>
          </a:p>
        </p:txBody>
      </p:sp>
      <p:cxnSp>
        <p:nvCxnSpPr>
          <p:cNvPr id="10" name="Curved Connector 9">
            <a:extLst>
              <a:ext uri="{FF2B5EF4-FFF2-40B4-BE49-F238E27FC236}">
                <a16:creationId xmlns:a16="http://schemas.microsoft.com/office/drawing/2014/main" id="{34A49B73-4FC0-83E3-F9C3-B94C88461FA3}"/>
              </a:ext>
            </a:extLst>
          </p:cNvPr>
          <p:cNvCxnSpPr>
            <a:cxnSpLocks/>
            <a:endCxn id="9" idx="2"/>
          </p:cNvCxnSpPr>
          <p:nvPr/>
        </p:nvCxnSpPr>
        <p:spPr>
          <a:xfrm rot="16200000" flipH="1">
            <a:off x="858739" y="4468170"/>
            <a:ext cx="1531090" cy="97320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D1F9527-D6AA-AFCB-3D81-7B26FC6625D8}"/>
              </a:ext>
            </a:extLst>
          </p:cNvPr>
          <p:cNvCxnSpPr>
            <a:stCxn id="6" idx="3"/>
            <a:endCxn id="8" idx="1"/>
          </p:cNvCxnSpPr>
          <p:nvPr/>
        </p:nvCxnSpPr>
        <p:spPr>
          <a:xfrm>
            <a:off x="2243138" y="3809113"/>
            <a:ext cx="2083262" cy="1063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D2D8D46-F483-8140-99AF-2495482F683F}"/>
              </a:ext>
            </a:extLst>
          </p:cNvPr>
          <p:cNvCxnSpPr>
            <a:stCxn id="8" idx="3"/>
            <a:endCxn id="7" idx="1"/>
          </p:cNvCxnSpPr>
          <p:nvPr/>
        </p:nvCxnSpPr>
        <p:spPr>
          <a:xfrm flipV="1">
            <a:off x="6304056" y="3811773"/>
            <a:ext cx="1455616" cy="797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3" name="Graphic 12" descr="Browser window outline">
            <a:extLst>
              <a:ext uri="{FF2B5EF4-FFF2-40B4-BE49-F238E27FC236}">
                <a16:creationId xmlns:a16="http://schemas.microsoft.com/office/drawing/2014/main" id="{3D977AD0-9654-E45F-3B05-ABA198D64C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5227" y="2227518"/>
            <a:ext cx="1685925" cy="914400"/>
          </a:xfrm>
          <a:prstGeom prst="rect">
            <a:avLst/>
          </a:prstGeom>
        </p:spPr>
      </p:pic>
      <p:sp>
        <p:nvSpPr>
          <p:cNvPr id="14" name="TextBox 13">
            <a:extLst>
              <a:ext uri="{FF2B5EF4-FFF2-40B4-BE49-F238E27FC236}">
                <a16:creationId xmlns:a16="http://schemas.microsoft.com/office/drawing/2014/main" id="{AB045ACF-F11E-8602-2F96-A50035325B97}"/>
              </a:ext>
            </a:extLst>
          </p:cNvPr>
          <p:cNvSpPr txBox="1"/>
          <p:nvPr/>
        </p:nvSpPr>
        <p:spPr>
          <a:xfrm>
            <a:off x="2705245" y="2538535"/>
            <a:ext cx="1150910" cy="369332"/>
          </a:xfrm>
          <a:prstGeom prst="rect">
            <a:avLst/>
          </a:prstGeom>
          <a:noFill/>
        </p:spPr>
        <p:txBody>
          <a:bodyPr wrap="square" rtlCol="0">
            <a:spAutoFit/>
          </a:bodyPr>
          <a:lstStyle/>
          <a:p>
            <a:pPr algn="ctr"/>
            <a:r>
              <a:rPr lang="en-US" dirty="0"/>
              <a:t>Browser</a:t>
            </a:r>
          </a:p>
        </p:txBody>
      </p:sp>
      <p:cxnSp>
        <p:nvCxnSpPr>
          <p:cNvPr id="15" name="Straight Arrow Connector 14">
            <a:extLst>
              <a:ext uri="{FF2B5EF4-FFF2-40B4-BE49-F238E27FC236}">
                <a16:creationId xmlns:a16="http://schemas.microsoft.com/office/drawing/2014/main" id="{FD0FF014-5D13-B55A-734C-D674C9B702F9}"/>
              </a:ext>
            </a:extLst>
          </p:cNvPr>
          <p:cNvCxnSpPr>
            <a:cxnSpLocks/>
            <a:endCxn id="13" idx="1"/>
          </p:cNvCxnSpPr>
          <p:nvPr/>
        </p:nvCxnSpPr>
        <p:spPr>
          <a:xfrm flipV="1">
            <a:off x="1669415" y="2684718"/>
            <a:ext cx="785812" cy="754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ED06C92-6D19-B2F2-BDF5-7D844A53F5C2}"/>
              </a:ext>
            </a:extLst>
          </p:cNvPr>
          <p:cNvCxnSpPr>
            <a:stCxn id="8" idx="0"/>
            <a:endCxn id="13" idx="3"/>
          </p:cNvCxnSpPr>
          <p:nvPr/>
        </p:nvCxnSpPr>
        <p:spPr>
          <a:xfrm flipH="1" flipV="1">
            <a:off x="4141152" y="2684718"/>
            <a:ext cx="1174076" cy="754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51D41493-BA14-0845-6A57-CAC2DA2F2225}"/>
              </a:ext>
            </a:extLst>
          </p:cNvPr>
          <p:cNvSpPr/>
          <p:nvPr/>
        </p:nvSpPr>
        <p:spPr>
          <a:xfrm>
            <a:off x="4873255" y="4982793"/>
            <a:ext cx="2445489" cy="12705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Python </a:t>
            </a:r>
          </a:p>
          <a:p>
            <a:r>
              <a:rPr lang="en-US" sz="1600" dirty="0"/>
              <a:t>Localhost </a:t>
            </a:r>
          </a:p>
          <a:p>
            <a:r>
              <a:rPr lang="en-US" sz="1600" dirty="0"/>
              <a:t>Server</a:t>
            </a:r>
          </a:p>
        </p:txBody>
      </p:sp>
      <p:sp>
        <p:nvSpPr>
          <p:cNvPr id="18" name="Oval 17">
            <a:extLst>
              <a:ext uri="{FF2B5EF4-FFF2-40B4-BE49-F238E27FC236}">
                <a16:creationId xmlns:a16="http://schemas.microsoft.com/office/drawing/2014/main" id="{3983FA7B-8C63-EDC1-9F8A-A7BCC4505FE2}"/>
              </a:ext>
            </a:extLst>
          </p:cNvPr>
          <p:cNvSpPr/>
          <p:nvPr/>
        </p:nvSpPr>
        <p:spPr>
          <a:xfrm>
            <a:off x="6095999" y="5224677"/>
            <a:ext cx="1116418" cy="7868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Project Files</a:t>
            </a:r>
          </a:p>
        </p:txBody>
      </p:sp>
      <p:cxnSp>
        <p:nvCxnSpPr>
          <p:cNvPr id="19" name="Curved Connector 18">
            <a:extLst>
              <a:ext uri="{FF2B5EF4-FFF2-40B4-BE49-F238E27FC236}">
                <a16:creationId xmlns:a16="http://schemas.microsoft.com/office/drawing/2014/main" id="{9CFD2D5B-9325-112F-C96D-535B72960161}"/>
              </a:ext>
            </a:extLst>
          </p:cNvPr>
          <p:cNvCxnSpPr>
            <a:cxnSpLocks/>
            <a:stCxn id="6" idx="2"/>
            <a:endCxn id="17" idx="0"/>
          </p:cNvCxnSpPr>
          <p:nvPr/>
        </p:nvCxnSpPr>
        <p:spPr>
          <a:xfrm rot="16200000" flipH="1">
            <a:off x="3318244" y="2205037"/>
            <a:ext cx="793566" cy="4761945"/>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63A9D8C-EDD3-05CD-2ED5-2AAC80C0B9B1}"/>
              </a:ext>
            </a:extLst>
          </p:cNvPr>
          <p:cNvCxnSpPr>
            <a:stCxn id="18" idx="0"/>
            <a:endCxn id="7" idx="2"/>
          </p:cNvCxnSpPr>
          <p:nvPr/>
        </p:nvCxnSpPr>
        <p:spPr>
          <a:xfrm flipV="1">
            <a:off x="6654208" y="4189228"/>
            <a:ext cx="2099609" cy="103544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35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D640-E935-9CCB-B494-0AEC5444D045}"/>
              </a:ext>
            </a:extLst>
          </p:cNvPr>
          <p:cNvSpPr>
            <a:spLocks noGrp="1"/>
          </p:cNvSpPr>
          <p:nvPr>
            <p:ph type="title"/>
          </p:nvPr>
        </p:nvSpPr>
        <p:spPr>
          <a:xfrm>
            <a:off x="677334" y="609600"/>
            <a:ext cx="8596668" cy="730685"/>
          </a:xfrm>
        </p:spPr>
        <p:txBody>
          <a:bodyPr/>
          <a:lstStyle/>
          <a:p>
            <a:r>
              <a:rPr lang="en-US" dirty="0"/>
              <a:t>Wallet Integration</a:t>
            </a:r>
          </a:p>
        </p:txBody>
      </p:sp>
      <p:sp>
        <p:nvSpPr>
          <p:cNvPr id="3" name="Content Placeholder 2">
            <a:extLst>
              <a:ext uri="{FF2B5EF4-FFF2-40B4-BE49-F238E27FC236}">
                <a16:creationId xmlns:a16="http://schemas.microsoft.com/office/drawing/2014/main" id="{02C41BA2-1D20-D4BD-2716-753329266025}"/>
              </a:ext>
            </a:extLst>
          </p:cNvPr>
          <p:cNvSpPr>
            <a:spLocks noGrp="1"/>
          </p:cNvSpPr>
          <p:nvPr>
            <p:ph idx="1"/>
          </p:nvPr>
        </p:nvSpPr>
        <p:spPr>
          <a:xfrm>
            <a:off x="677334" y="2091847"/>
            <a:ext cx="8596668" cy="4312770"/>
          </a:xfrm>
        </p:spPr>
        <p:txBody>
          <a:bodyPr/>
          <a:lstStyle/>
          <a:p>
            <a:r>
              <a:rPr lang="en-IN" sz="1800" kern="0" dirty="0">
                <a:solidFill>
                  <a:srgbClr val="000000"/>
                </a:solidFill>
                <a:effectLst/>
                <a:latin typeface="Arial" panose="020B0604020202020204" pitchFamily="34" charset="0"/>
                <a:ea typeface="Arial Nova" panose="020B0504020202020204" pitchFamily="34" charset="0"/>
              </a:rPr>
              <a:t>MetaMask wallet has integrated with the blockchain, to enable secure interactions. </a:t>
            </a:r>
          </a:p>
          <a:p>
            <a:r>
              <a:rPr lang="en-US" sz="1800" kern="0" dirty="0">
                <a:solidFill>
                  <a:srgbClr val="000000"/>
                </a:solidFill>
                <a:effectLst/>
                <a:latin typeface="Arial" panose="020B0604020202020204" pitchFamily="34" charset="0"/>
                <a:ea typeface="Arial Nova" panose="020B0504020202020204" pitchFamily="34" charset="0"/>
              </a:rPr>
              <a:t>Wallet connection is initiated through the connectWallet() function</a:t>
            </a:r>
            <a:r>
              <a:rPr lang="en-IN" kern="0" dirty="0">
                <a:solidFill>
                  <a:srgbClr val="000000"/>
                </a:solidFill>
                <a:effectLst/>
                <a:latin typeface="Arial" panose="020B0604020202020204" pitchFamily="34" charset="0"/>
                <a:ea typeface="Arial Nova" panose="020B0504020202020204" pitchFamily="34" charset="0"/>
              </a:rPr>
              <a:t>.</a:t>
            </a: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Once the MetaMask is detected, </a:t>
            </a:r>
            <a:r>
              <a:rPr lang="en-US"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this function requests access to the user's accounts, which can be available in hardhat node server.</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MetaMask triggers a popup, </a:t>
            </a:r>
            <a:r>
              <a:rPr lang="en-US"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asking the user for permission to connect their wallet to TokenLand.</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Once all this, the connected wallet address, current block number and user balance will be fetched and shown in the interface.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983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C200-71DC-6D74-913E-88C97BB13872}"/>
              </a:ext>
            </a:extLst>
          </p:cNvPr>
          <p:cNvSpPr>
            <a:spLocks noGrp="1"/>
          </p:cNvSpPr>
          <p:nvPr>
            <p:ph type="title"/>
          </p:nvPr>
        </p:nvSpPr>
        <p:spPr>
          <a:xfrm>
            <a:off x="677334" y="609600"/>
            <a:ext cx="8596668" cy="1320800"/>
          </a:xfrm>
        </p:spPr>
        <p:txBody>
          <a:bodyPr anchor="t">
            <a:normAutofit/>
          </a:bodyPr>
          <a:lstStyle/>
          <a:p>
            <a:r>
              <a:rPr lang="en-US" dirty="0"/>
              <a:t>Security Considerations</a:t>
            </a:r>
          </a:p>
        </p:txBody>
      </p:sp>
      <p:sp>
        <p:nvSpPr>
          <p:cNvPr id="3" name="Content Placeholder 2">
            <a:extLst>
              <a:ext uri="{FF2B5EF4-FFF2-40B4-BE49-F238E27FC236}">
                <a16:creationId xmlns:a16="http://schemas.microsoft.com/office/drawing/2014/main" id="{0114C07C-6D20-7C92-2651-4F7582A8BA0E}"/>
              </a:ext>
            </a:extLst>
          </p:cNvPr>
          <p:cNvSpPr>
            <a:spLocks noGrp="1"/>
          </p:cNvSpPr>
          <p:nvPr>
            <p:ph idx="1"/>
          </p:nvPr>
        </p:nvSpPr>
        <p:spPr>
          <a:xfrm>
            <a:off x="6336287" y="2160589"/>
            <a:ext cx="2934714" cy="3880773"/>
          </a:xfrm>
        </p:spPr>
        <p:txBody>
          <a:bodyPr>
            <a:normAutofit/>
          </a:bodyPr>
          <a:lstStyle/>
          <a:p>
            <a:r>
              <a:rPr lang="en-US" sz="1700" dirty="0"/>
              <a:t>To maintain Security, we had implemented a </a:t>
            </a:r>
            <a:r>
              <a:rPr lang="en-IN" sz="1700" dirty="0">
                <a:effectLst/>
                <a:latin typeface="Arial" panose="020B0604020202020204" pitchFamily="34" charset="0"/>
                <a:ea typeface="Arial Nova" panose="020B0504020202020204" pitchFamily="34" charset="0"/>
                <a:cs typeface="Times New Roman" panose="02020603050405020304" pitchFamily="18" charset="0"/>
              </a:rPr>
              <a:t>user authentication page for buyer and seller.</a:t>
            </a: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700" dirty="0">
                <a:effectLst/>
                <a:latin typeface="Arial" panose="020B0604020202020204" pitchFamily="34" charset="0"/>
                <a:ea typeface="Arial Nova" panose="020B0504020202020204" pitchFamily="34" charset="0"/>
                <a:cs typeface="Times New Roman" panose="02020603050405020304" pitchFamily="18" charset="0"/>
              </a:rPr>
              <a:t>Also, contract verification has implemented to compare the deployed contract address and the wallet address.</a:t>
            </a: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itchFamily="2" charset="2"/>
              <a:buChar char=""/>
            </a:pPr>
            <a:r>
              <a:rPr lang="en-IN" sz="1700" dirty="0">
                <a:effectLst/>
                <a:latin typeface="Arial" panose="020B0604020202020204" pitchFamily="34" charset="0"/>
                <a:ea typeface="Arial Nova" panose="020B0504020202020204" pitchFamily="34" charset="0"/>
                <a:cs typeface="Times New Roman" panose="02020603050405020304" pitchFamily="18" charset="0"/>
              </a:rPr>
              <a:t>If this is not matched user can’t get access to buy the properties.</a:t>
            </a: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700" dirty="0"/>
          </a:p>
        </p:txBody>
      </p:sp>
      <p:pic>
        <p:nvPicPr>
          <p:cNvPr id="5" name="Picture 4" descr="A screenshot of a computer&#10;&#10;Description automatically generated">
            <a:extLst>
              <a:ext uri="{FF2B5EF4-FFF2-40B4-BE49-F238E27FC236}">
                <a16:creationId xmlns:a16="http://schemas.microsoft.com/office/drawing/2014/main" id="{0B26F3B8-88CB-349A-BDC9-CC651DDFA3BD}"/>
              </a:ext>
            </a:extLst>
          </p:cNvPr>
          <p:cNvPicPr>
            <a:picLocks noChangeAspect="1"/>
          </p:cNvPicPr>
          <p:nvPr/>
        </p:nvPicPr>
        <p:blipFill>
          <a:blip r:embed="rId2"/>
          <a:srcRect r="12689" b="-3"/>
          <a:stretch/>
        </p:blipFill>
        <p:spPr>
          <a:xfrm>
            <a:off x="677334" y="2159331"/>
            <a:ext cx="5423429" cy="3882362"/>
          </a:xfrm>
          <a:prstGeom prst="rect">
            <a:avLst/>
          </a:prstGeom>
        </p:spPr>
      </p:pic>
    </p:spTree>
    <p:extLst>
      <p:ext uri="{BB962C8B-B14F-4D97-AF65-F5344CB8AC3E}">
        <p14:creationId xmlns:p14="http://schemas.microsoft.com/office/powerpoint/2010/main" val="207161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D156-CA3F-9B2E-B432-D7564E0A6FEB}"/>
              </a:ext>
            </a:extLst>
          </p:cNvPr>
          <p:cNvSpPr>
            <a:spLocks noGrp="1"/>
          </p:cNvSpPr>
          <p:nvPr>
            <p:ph type="title"/>
          </p:nvPr>
        </p:nvSpPr>
        <p:spPr>
          <a:xfrm>
            <a:off x="589652" y="2851759"/>
            <a:ext cx="8596668" cy="868471"/>
          </a:xfrm>
        </p:spPr>
        <p:txBody>
          <a:bodyPr>
            <a:noAutofit/>
          </a:bodyPr>
          <a:lstStyle/>
          <a:p>
            <a:pPr algn="ctr"/>
            <a:r>
              <a:rPr lang="en-US" sz="5400" dirty="0"/>
              <a:t>User Manual</a:t>
            </a:r>
          </a:p>
        </p:txBody>
      </p:sp>
    </p:spTree>
    <p:extLst>
      <p:ext uri="{BB962C8B-B14F-4D97-AF65-F5344CB8AC3E}">
        <p14:creationId xmlns:p14="http://schemas.microsoft.com/office/powerpoint/2010/main" val="2108189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983</TotalTime>
  <Words>1032</Words>
  <Application>Microsoft Macintosh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Symbol</vt:lpstr>
      <vt:lpstr>Trebuchet MS</vt:lpstr>
      <vt:lpstr>Wingdings</vt:lpstr>
      <vt:lpstr>Wingdings 3</vt:lpstr>
      <vt:lpstr>Facet</vt:lpstr>
      <vt:lpstr>TokenLand: A Blockchain--Based Real Estate Management system </vt:lpstr>
      <vt:lpstr>Introduction</vt:lpstr>
      <vt:lpstr>Key Features</vt:lpstr>
      <vt:lpstr>System Manual</vt:lpstr>
      <vt:lpstr>System Architecture</vt:lpstr>
      <vt:lpstr>PowerPoint Presentation</vt:lpstr>
      <vt:lpstr>Wallet Integration</vt:lpstr>
      <vt:lpstr>Security Considerations</vt:lpstr>
      <vt:lpstr>User Manual</vt:lpstr>
      <vt:lpstr>Connecting MetaMask to DApp</vt:lpstr>
      <vt:lpstr>Admin and Buyer roles</vt:lpstr>
      <vt:lpstr>Admin and Buyer roles</vt:lpstr>
      <vt:lpstr>Features of TokenLand</vt:lpstr>
      <vt:lpstr>Features of TokenLand</vt:lpstr>
      <vt:lpstr>Error Handling</vt:lpstr>
      <vt:lpstr>GitHub Repository</vt:lpstr>
      <vt:lpstr>Project Live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Kalam, Pavan (UMKC-Student)</dc:creator>
  <cp:lastModifiedBy>Kalam, Pavan (UMKC-Student)</cp:lastModifiedBy>
  <cp:revision>3</cp:revision>
  <dcterms:created xsi:type="dcterms:W3CDTF">2024-11-14T03:19:35Z</dcterms:created>
  <dcterms:modified xsi:type="dcterms:W3CDTF">2024-11-14T21:41:52Z</dcterms:modified>
</cp:coreProperties>
</file>