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650"/>
  </p:normalViewPr>
  <p:slideViewPr>
    <p:cSldViewPr snapToGrid="0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D3517-57A7-44E7-BC95-E169BCE1B0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2311E5-A367-426E-B606-414F6A863334}">
      <dgm:prSet/>
      <dgm:spPr/>
      <dgm:t>
        <a:bodyPr/>
        <a:lstStyle/>
        <a:p>
          <a:r>
            <a:rPr lang="en-US"/>
            <a:t>With the emergence of AI systems, it is very difficult to distinguish between the real and AI generated content whether it’s a picture, video, voice note or some text. AI can generate anything</a:t>
          </a:r>
        </a:p>
      </dgm:t>
    </dgm:pt>
    <dgm:pt modelId="{0A67F9D9-4D8F-428B-9F59-5AF1FCC99FD1}" type="parTrans" cxnId="{AB0C428B-BEF5-4BC1-BECD-227EC98771E2}">
      <dgm:prSet/>
      <dgm:spPr/>
      <dgm:t>
        <a:bodyPr/>
        <a:lstStyle/>
        <a:p>
          <a:endParaRPr lang="en-US"/>
        </a:p>
      </dgm:t>
    </dgm:pt>
    <dgm:pt modelId="{48237783-94AC-4ABB-A6E6-3287E73B8F8A}" type="sibTrans" cxnId="{AB0C428B-BEF5-4BC1-BECD-227EC98771E2}">
      <dgm:prSet/>
      <dgm:spPr/>
      <dgm:t>
        <a:bodyPr/>
        <a:lstStyle/>
        <a:p>
          <a:endParaRPr lang="en-US"/>
        </a:p>
      </dgm:t>
    </dgm:pt>
    <dgm:pt modelId="{2D5EEAC4-0F42-49C9-8745-F51E8F8E524C}">
      <dgm:prSet/>
      <dgm:spPr/>
      <dgm:t>
        <a:bodyPr/>
        <a:lstStyle/>
        <a:p>
          <a:r>
            <a:rPr lang="en-US"/>
            <a:t>The purpose of this project is to classify between the real and AI generated images.</a:t>
          </a:r>
        </a:p>
      </dgm:t>
    </dgm:pt>
    <dgm:pt modelId="{345FDE90-D7D1-45B9-8EE2-DAA9EE207064}" type="parTrans" cxnId="{C8324E01-7A00-4821-BC6D-04694AF2C646}">
      <dgm:prSet/>
      <dgm:spPr/>
      <dgm:t>
        <a:bodyPr/>
        <a:lstStyle/>
        <a:p>
          <a:endParaRPr lang="en-US"/>
        </a:p>
      </dgm:t>
    </dgm:pt>
    <dgm:pt modelId="{96E4D13E-B038-4B05-BADB-A710C4868D0F}" type="sibTrans" cxnId="{C8324E01-7A00-4821-BC6D-04694AF2C646}">
      <dgm:prSet/>
      <dgm:spPr/>
      <dgm:t>
        <a:bodyPr/>
        <a:lstStyle/>
        <a:p>
          <a:endParaRPr lang="en-US"/>
        </a:p>
      </dgm:t>
    </dgm:pt>
    <dgm:pt modelId="{8FEC0262-9914-47E8-A434-2A2D4438797B}">
      <dgm:prSet/>
      <dgm:spPr/>
      <dgm:t>
        <a:bodyPr/>
        <a:lstStyle/>
        <a:p>
          <a:r>
            <a:rPr lang="en-US"/>
            <a:t>The best use case is that this project can detect fake or AI generated ID’s by detecting the human faces on them</a:t>
          </a:r>
        </a:p>
      </dgm:t>
    </dgm:pt>
    <dgm:pt modelId="{182D576A-C601-4984-A9DF-31518E2E4BA1}" type="parTrans" cxnId="{E7431C30-2C30-408B-B0F7-D3B093B2471B}">
      <dgm:prSet/>
      <dgm:spPr/>
      <dgm:t>
        <a:bodyPr/>
        <a:lstStyle/>
        <a:p>
          <a:endParaRPr lang="en-US"/>
        </a:p>
      </dgm:t>
    </dgm:pt>
    <dgm:pt modelId="{C4DC49B9-21F3-409A-895A-B83F0964542A}" type="sibTrans" cxnId="{E7431C30-2C30-408B-B0F7-D3B093B2471B}">
      <dgm:prSet/>
      <dgm:spPr/>
      <dgm:t>
        <a:bodyPr/>
        <a:lstStyle/>
        <a:p>
          <a:endParaRPr lang="en-US"/>
        </a:p>
      </dgm:t>
    </dgm:pt>
    <dgm:pt modelId="{80EE0DB2-C73E-437A-B7FB-385A712687FC}" type="pres">
      <dgm:prSet presAssocID="{DF2D3517-57A7-44E7-BC95-E169BCE1B0E9}" presName="root" presStyleCnt="0">
        <dgm:presLayoutVars>
          <dgm:dir/>
          <dgm:resizeHandles val="exact"/>
        </dgm:presLayoutVars>
      </dgm:prSet>
      <dgm:spPr/>
    </dgm:pt>
    <dgm:pt modelId="{92A6E686-6ED2-48E4-8100-3FC91486444B}" type="pres">
      <dgm:prSet presAssocID="{BD2311E5-A367-426E-B606-414F6A863334}" presName="compNode" presStyleCnt="0"/>
      <dgm:spPr/>
    </dgm:pt>
    <dgm:pt modelId="{1521B83A-83BF-4D7F-8A09-F354B0A75889}" type="pres">
      <dgm:prSet presAssocID="{BD2311E5-A367-426E-B606-414F6A863334}" presName="bgRect" presStyleLbl="bgShp" presStyleIdx="0" presStyleCnt="3"/>
      <dgm:spPr/>
    </dgm:pt>
    <dgm:pt modelId="{73F86191-9A23-43C6-8BFC-35F7DF1C3997}" type="pres">
      <dgm:prSet presAssocID="{BD2311E5-A367-426E-B606-414F6A8633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D002A4-6D76-4477-852E-55207AB7348E}" type="pres">
      <dgm:prSet presAssocID="{BD2311E5-A367-426E-B606-414F6A863334}" presName="spaceRect" presStyleCnt="0"/>
      <dgm:spPr/>
    </dgm:pt>
    <dgm:pt modelId="{485D024F-D8BF-4224-A3C3-FF82FB56073B}" type="pres">
      <dgm:prSet presAssocID="{BD2311E5-A367-426E-B606-414F6A863334}" presName="parTx" presStyleLbl="revTx" presStyleIdx="0" presStyleCnt="3">
        <dgm:presLayoutVars>
          <dgm:chMax val="0"/>
          <dgm:chPref val="0"/>
        </dgm:presLayoutVars>
      </dgm:prSet>
      <dgm:spPr/>
    </dgm:pt>
    <dgm:pt modelId="{99B4C431-DFCF-4942-9046-A738A73D20F0}" type="pres">
      <dgm:prSet presAssocID="{48237783-94AC-4ABB-A6E6-3287E73B8F8A}" presName="sibTrans" presStyleCnt="0"/>
      <dgm:spPr/>
    </dgm:pt>
    <dgm:pt modelId="{4E4B003F-3B2B-457A-B600-D9EDDC8543F4}" type="pres">
      <dgm:prSet presAssocID="{2D5EEAC4-0F42-49C9-8745-F51E8F8E524C}" presName="compNode" presStyleCnt="0"/>
      <dgm:spPr/>
    </dgm:pt>
    <dgm:pt modelId="{8D86A3B7-8924-462D-8BCC-84C4C8AB9643}" type="pres">
      <dgm:prSet presAssocID="{2D5EEAC4-0F42-49C9-8745-F51E8F8E524C}" presName="bgRect" presStyleLbl="bgShp" presStyleIdx="1" presStyleCnt="3"/>
      <dgm:spPr/>
    </dgm:pt>
    <dgm:pt modelId="{5FA2AB99-66D7-4C67-B893-10655B62B3E8}" type="pres">
      <dgm:prSet presAssocID="{2D5EEAC4-0F42-49C9-8745-F51E8F8E52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6356174-FAFE-421D-9B44-5F30A3B282B4}" type="pres">
      <dgm:prSet presAssocID="{2D5EEAC4-0F42-49C9-8745-F51E8F8E524C}" presName="spaceRect" presStyleCnt="0"/>
      <dgm:spPr/>
    </dgm:pt>
    <dgm:pt modelId="{7BDA9C6C-6FD1-434A-8EA7-0837CD17D042}" type="pres">
      <dgm:prSet presAssocID="{2D5EEAC4-0F42-49C9-8745-F51E8F8E524C}" presName="parTx" presStyleLbl="revTx" presStyleIdx="1" presStyleCnt="3">
        <dgm:presLayoutVars>
          <dgm:chMax val="0"/>
          <dgm:chPref val="0"/>
        </dgm:presLayoutVars>
      </dgm:prSet>
      <dgm:spPr/>
    </dgm:pt>
    <dgm:pt modelId="{EA0E3EFF-A920-4483-9B6A-4C4D07DDA993}" type="pres">
      <dgm:prSet presAssocID="{96E4D13E-B038-4B05-BADB-A710C4868D0F}" presName="sibTrans" presStyleCnt="0"/>
      <dgm:spPr/>
    </dgm:pt>
    <dgm:pt modelId="{646CA75A-7B6F-4876-9F50-DFCCCF1C96A1}" type="pres">
      <dgm:prSet presAssocID="{8FEC0262-9914-47E8-A434-2A2D4438797B}" presName="compNode" presStyleCnt="0"/>
      <dgm:spPr/>
    </dgm:pt>
    <dgm:pt modelId="{B7357DC3-B09B-4DDC-B5DD-9C5FD541F410}" type="pres">
      <dgm:prSet presAssocID="{8FEC0262-9914-47E8-A434-2A2D4438797B}" presName="bgRect" presStyleLbl="bgShp" presStyleIdx="2" presStyleCnt="3"/>
      <dgm:spPr/>
    </dgm:pt>
    <dgm:pt modelId="{826B1E40-7414-430F-BEDF-01332D3DECE4}" type="pres">
      <dgm:prSet presAssocID="{8FEC0262-9914-47E8-A434-2A2D44387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6BB85CC-C4F8-42BC-AC4D-7CB0B4366F15}" type="pres">
      <dgm:prSet presAssocID="{8FEC0262-9914-47E8-A434-2A2D4438797B}" presName="spaceRect" presStyleCnt="0"/>
      <dgm:spPr/>
    </dgm:pt>
    <dgm:pt modelId="{69D6B9F8-A3F7-455D-B17E-A0100BF7D4C3}" type="pres">
      <dgm:prSet presAssocID="{8FEC0262-9914-47E8-A434-2A2D443879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324E01-7A00-4821-BC6D-04694AF2C646}" srcId="{DF2D3517-57A7-44E7-BC95-E169BCE1B0E9}" destId="{2D5EEAC4-0F42-49C9-8745-F51E8F8E524C}" srcOrd="1" destOrd="0" parTransId="{345FDE90-D7D1-45B9-8EE2-DAA9EE207064}" sibTransId="{96E4D13E-B038-4B05-BADB-A710C4868D0F}"/>
    <dgm:cxn modelId="{F961520E-D2AC-4325-871F-C7EF93FB66A1}" type="presOf" srcId="{BD2311E5-A367-426E-B606-414F6A863334}" destId="{485D024F-D8BF-4224-A3C3-FF82FB56073B}" srcOrd="0" destOrd="0" presId="urn:microsoft.com/office/officeart/2018/2/layout/IconVerticalSolidList"/>
    <dgm:cxn modelId="{27D6D82B-E1C6-445A-BB5B-B257C924BBED}" type="presOf" srcId="{2D5EEAC4-0F42-49C9-8745-F51E8F8E524C}" destId="{7BDA9C6C-6FD1-434A-8EA7-0837CD17D042}" srcOrd="0" destOrd="0" presId="urn:microsoft.com/office/officeart/2018/2/layout/IconVerticalSolidList"/>
    <dgm:cxn modelId="{E7431C30-2C30-408B-B0F7-D3B093B2471B}" srcId="{DF2D3517-57A7-44E7-BC95-E169BCE1B0E9}" destId="{8FEC0262-9914-47E8-A434-2A2D4438797B}" srcOrd="2" destOrd="0" parTransId="{182D576A-C601-4984-A9DF-31518E2E4BA1}" sibTransId="{C4DC49B9-21F3-409A-895A-B83F0964542A}"/>
    <dgm:cxn modelId="{5AB18842-13C5-46CB-BDFD-8A92993CFBBE}" type="presOf" srcId="{8FEC0262-9914-47E8-A434-2A2D4438797B}" destId="{69D6B9F8-A3F7-455D-B17E-A0100BF7D4C3}" srcOrd="0" destOrd="0" presId="urn:microsoft.com/office/officeart/2018/2/layout/IconVerticalSolidList"/>
    <dgm:cxn modelId="{85B02276-2AA1-4A42-9FBA-2557FBD98A69}" type="presOf" srcId="{DF2D3517-57A7-44E7-BC95-E169BCE1B0E9}" destId="{80EE0DB2-C73E-437A-B7FB-385A712687FC}" srcOrd="0" destOrd="0" presId="urn:microsoft.com/office/officeart/2018/2/layout/IconVerticalSolidList"/>
    <dgm:cxn modelId="{AB0C428B-BEF5-4BC1-BECD-227EC98771E2}" srcId="{DF2D3517-57A7-44E7-BC95-E169BCE1B0E9}" destId="{BD2311E5-A367-426E-B606-414F6A863334}" srcOrd="0" destOrd="0" parTransId="{0A67F9D9-4D8F-428B-9F59-5AF1FCC99FD1}" sibTransId="{48237783-94AC-4ABB-A6E6-3287E73B8F8A}"/>
    <dgm:cxn modelId="{115206D6-CF1B-42A9-B43F-71B1F6344085}" type="presParOf" srcId="{80EE0DB2-C73E-437A-B7FB-385A712687FC}" destId="{92A6E686-6ED2-48E4-8100-3FC91486444B}" srcOrd="0" destOrd="0" presId="urn:microsoft.com/office/officeart/2018/2/layout/IconVerticalSolidList"/>
    <dgm:cxn modelId="{DC97CCEC-0567-42B8-AA85-332012E2F243}" type="presParOf" srcId="{92A6E686-6ED2-48E4-8100-3FC91486444B}" destId="{1521B83A-83BF-4D7F-8A09-F354B0A75889}" srcOrd="0" destOrd="0" presId="urn:microsoft.com/office/officeart/2018/2/layout/IconVerticalSolidList"/>
    <dgm:cxn modelId="{CB027A76-1315-4B9B-B45A-5201FF846F71}" type="presParOf" srcId="{92A6E686-6ED2-48E4-8100-3FC91486444B}" destId="{73F86191-9A23-43C6-8BFC-35F7DF1C3997}" srcOrd="1" destOrd="0" presId="urn:microsoft.com/office/officeart/2018/2/layout/IconVerticalSolidList"/>
    <dgm:cxn modelId="{A0E96A80-1181-4F53-B288-404DBDED3CCE}" type="presParOf" srcId="{92A6E686-6ED2-48E4-8100-3FC91486444B}" destId="{03D002A4-6D76-4477-852E-55207AB7348E}" srcOrd="2" destOrd="0" presId="urn:microsoft.com/office/officeart/2018/2/layout/IconVerticalSolidList"/>
    <dgm:cxn modelId="{4FE1CE58-55EB-45D9-A40B-1272FDE5E840}" type="presParOf" srcId="{92A6E686-6ED2-48E4-8100-3FC91486444B}" destId="{485D024F-D8BF-4224-A3C3-FF82FB56073B}" srcOrd="3" destOrd="0" presId="urn:microsoft.com/office/officeart/2018/2/layout/IconVerticalSolidList"/>
    <dgm:cxn modelId="{2BE89205-3109-4E45-8D9B-289E812D302B}" type="presParOf" srcId="{80EE0DB2-C73E-437A-B7FB-385A712687FC}" destId="{99B4C431-DFCF-4942-9046-A738A73D20F0}" srcOrd="1" destOrd="0" presId="urn:microsoft.com/office/officeart/2018/2/layout/IconVerticalSolidList"/>
    <dgm:cxn modelId="{4F095D79-C88A-46FB-926C-36F82535E7CB}" type="presParOf" srcId="{80EE0DB2-C73E-437A-B7FB-385A712687FC}" destId="{4E4B003F-3B2B-457A-B600-D9EDDC8543F4}" srcOrd="2" destOrd="0" presId="urn:microsoft.com/office/officeart/2018/2/layout/IconVerticalSolidList"/>
    <dgm:cxn modelId="{91238B3F-D4F9-4B23-85D9-CAF5D4A12111}" type="presParOf" srcId="{4E4B003F-3B2B-457A-B600-D9EDDC8543F4}" destId="{8D86A3B7-8924-462D-8BCC-84C4C8AB9643}" srcOrd="0" destOrd="0" presId="urn:microsoft.com/office/officeart/2018/2/layout/IconVerticalSolidList"/>
    <dgm:cxn modelId="{FAF133FF-F3E9-4D89-B14D-AFF48EBEC0C9}" type="presParOf" srcId="{4E4B003F-3B2B-457A-B600-D9EDDC8543F4}" destId="{5FA2AB99-66D7-4C67-B893-10655B62B3E8}" srcOrd="1" destOrd="0" presId="urn:microsoft.com/office/officeart/2018/2/layout/IconVerticalSolidList"/>
    <dgm:cxn modelId="{6F676A1F-F423-4783-A184-3B71F22976C6}" type="presParOf" srcId="{4E4B003F-3B2B-457A-B600-D9EDDC8543F4}" destId="{56356174-FAFE-421D-9B44-5F30A3B282B4}" srcOrd="2" destOrd="0" presId="urn:microsoft.com/office/officeart/2018/2/layout/IconVerticalSolidList"/>
    <dgm:cxn modelId="{010214E6-6BA4-4997-8B55-6396B79ADBCC}" type="presParOf" srcId="{4E4B003F-3B2B-457A-B600-D9EDDC8543F4}" destId="{7BDA9C6C-6FD1-434A-8EA7-0837CD17D042}" srcOrd="3" destOrd="0" presId="urn:microsoft.com/office/officeart/2018/2/layout/IconVerticalSolidList"/>
    <dgm:cxn modelId="{DF282344-C5B8-4B3B-A355-692210EB03AF}" type="presParOf" srcId="{80EE0DB2-C73E-437A-B7FB-385A712687FC}" destId="{EA0E3EFF-A920-4483-9B6A-4C4D07DDA993}" srcOrd="3" destOrd="0" presId="urn:microsoft.com/office/officeart/2018/2/layout/IconVerticalSolidList"/>
    <dgm:cxn modelId="{65AEC3A7-3144-4EA9-8CA7-0DB3D52671B6}" type="presParOf" srcId="{80EE0DB2-C73E-437A-B7FB-385A712687FC}" destId="{646CA75A-7B6F-4876-9F50-DFCCCF1C96A1}" srcOrd="4" destOrd="0" presId="urn:microsoft.com/office/officeart/2018/2/layout/IconVerticalSolidList"/>
    <dgm:cxn modelId="{EE7AFBCB-1CA6-4108-AEF8-1AC3E49E20AF}" type="presParOf" srcId="{646CA75A-7B6F-4876-9F50-DFCCCF1C96A1}" destId="{B7357DC3-B09B-4DDC-B5DD-9C5FD541F410}" srcOrd="0" destOrd="0" presId="urn:microsoft.com/office/officeart/2018/2/layout/IconVerticalSolidList"/>
    <dgm:cxn modelId="{4390786F-A4D8-4635-AB75-DA4A2214A97F}" type="presParOf" srcId="{646CA75A-7B6F-4876-9F50-DFCCCF1C96A1}" destId="{826B1E40-7414-430F-BEDF-01332D3DECE4}" srcOrd="1" destOrd="0" presId="urn:microsoft.com/office/officeart/2018/2/layout/IconVerticalSolidList"/>
    <dgm:cxn modelId="{B8721DF5-C83F-4288-BAE5-598731FCAC24}" type="presParOf" srcId="{646CA75A-7B6F-4876-9F50-DFCCCF1C96A1}" destId="{F6BB85CC-C4F8-42BC-AC4D-7CB0B4366F15}" srcOrd="2" destOrd="0" presId="urn:microsoft.com/office/officeart/2018/2/layout/IconVerticalSolidList"/>
    <dgm:cxn modelId="{124A7992-47BC-4746-A339-C6258B6B0522}" type="presParOf" srcId="{646CA75A-7B6F-4876-9F50-DFCCCF1C96A1}" destId="{69D6B9F8-A3F7-455D-B17E-A0100BF7D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1B83A-83BF-4D7F-8A09-F354B0A75889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86191-9A23-43C6-8BFC-35F7DF1C3997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D024F-D8BF-4224-A3C3-FF82FB56073B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the emergence of AI systems, it is very difficult to distinguish between the real and AI generated content whether it’s a picture, video, voice note or some text. AI can generate anything</a:t>
          </a:r>
        </a:p>
      </dsp:txBody>
      <dsp:txXfrm>
        <a:off x="1350519" y="499"/>
        <a:ext cx="8267613" cy="1169280"/>
      </dsp:txXfrm>
    </dsp:sp>
    <dsp:sp modelId="{8D86A3B7-8924-462D-8BCC-84C4C8AB9643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2AB99-66D7-4C67-B893-10655B62B3E8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A9C6C-6FD1-434A-8EA7-0837CD17D042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purpose of this project is to classify between the real and AI generated images.</a:t>
          </a:r>
        </a:p>
      </dsp:txBody>
      <dsp:txXfrm>
        <a:off x="1350519" y="1462100"/>
        <a:ext cx="8267613" cy="1169280"/>
      </dsp:txXfrm>
    </dsp:sp>
    <dsp:sp modelId="{B7357DC3-B09B-4DDC-B5DD-9C5FD541F410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B1E40-7414-430F-BEDF-01332D3DECE4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6B9F8-A3F7-455D-B17E-A0100BF7D4C3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best use case is that this project can detect fake or AI generated ID’s by detecting the human faces on them</a:t>
          </a:r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github/pavan-kalam/Hack-A-Roo-Project-Deep-Fake/blob/main/Hack_A_Roo(Deep_Fake)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32FA15-42E0-1A15-C7ED-2C7C4186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Deep Fake Image detection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A59A3-FD50-C7CC-55AC-908F7DF09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Pavan Kalam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Ali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Satya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Machindra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Sreeja Reddy</a:t>
            </a:r>
          </a:p>
        </p:txBody>
      </p:sp>
    </p:spTree>
    <p:extLst>
      <p:ext uri="{BB962C8B-B14F-4D97-AF65-F5344CB8AC3E}">
        <p14:creationId xmlns:p14="http://schemas.microsoft.com/office/powerpoint/2010/main" val="2016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AE8EF-16E8-6CF6-11E7-0F31BA63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96F5A3-9732-8E95-8BDF-090266195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53815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21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B304-0841-03C4-E047-7FB579B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46BF-D709-CACA-7750-A1462D9B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had to include the required python libraries to our python notebook.</a:t>
            </a:r>
          </a:p>
          <a:p>
            <a:r>
              <a:rPr lang="en-US" dirty="0"/>
              <a:t>Import the Kaggle dataset directly to our notebook with the help of opendatasets library.</a:t>
            </a:r>
          </a:p>
          <a:p>
            <a:r>
              <a:rPr lang="en-US" dirty="0"/>
              <a:t>Then we will perform data exploration and the analysis on our dataset.</a:t>
            </a:r>
          </a:p>
          <a:p>
            <a:r>
              <a:rPr lang="en-US" dirty="0"/>
              <a:t>Here we had implemented the sequential layer for the initialization of the model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first two convolutional layers start with 32 filters, designed to capture low-level features like edges or simple textures.</a:t>
            </a:r>
          </a:p>
          <a:p>
            <a:r>
              <a:rPr lang="en-IN" dirty="0">
                <a:solidFill>
                  <a:srgbClr val="000000"/>
                </a:solidFill>
                <a:latin typeface="-webkit-standard"/>
              </a:rPr>
              <a:t>The filter size is increasing in the next layers to gather more information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IN" dirty="0" err="1"/>
              <a:t>relu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activation function introduces non-linearity, helping the model capture more complex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5326-8618-0158-0C7C-02BCB6E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552D-3B0E-5BA8-3C72-8840577D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the MaxPooling layer is used to reduce the size of the feature map to lower the computational load.</a:t>
            </a:r>
          </a:p>
          <a:p>
            <a:pPr>
              <a:lnSpc>
                <a:spcPct val="90000"/>
              </a:lnSpc>
            </a:pPr>
            <a:r>
              <a:rPr lang="en-US" dirty="0"/>
              <a:t>In the compile function Adam optimizer is used for adapting the learning rates for each parameter.</a:t>
            </a:r>
          </a:p>
          <a:p>
            <a:pPr>
              <a:lnSpc>
                <a:spcPct val="90000"/>
              </a:lnSpc>
            </a:pPr>
            <a:r>
              <a:rPr lang="en-US" dirty="0"/>
              <a:t>The loss function during training used to measure </a:t>
            </a:r>
            <a:r>
              <a:rPr lang="en-IN" b="0" i="0" u="none" strike="noStrike" dirty="0">
                <a:effectLst/>
                <a:latin typeface="-webkit-standard"/>
              </a:rPr>
              <a:t>the difference between predicted probabilities and true labels.</a:t>
            </a:r>
          </a:p>
          <a:p>
            <a:pPr>
              <a:lnSpc>
                <a:spcPct val="90000"/>
              </a:lnSpc>
            </a:pPr>
            <a:r>
              <a:rPr lang="en-IN">
                <a:latin typeface="-webkit-standard"/>
              </a:rPr>
              <a:t>The confusion matrix is used to evaluate the the images in both training and validation phases.</a:t>
            </a:r>
            <a:endParaRPr lang="en-US" dirty="0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A032DF4E-5EF2-989E-5651-0BBCAF7D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6889" y="4048918"/>
            <a:ext cx="1992444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4F33-034F-6FCD-83E0-E1EE26B1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A2C-A1C9-CA70-650A-37D6C3EE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/>
              <a:t>The images fed to the model are of two types: real human captured images and fake AI generated images.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D1CBCF-5F9D-DC1C-069B-EFF48710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1" y="1384643"/>
            <a:ext cx="2596281" cy="2344675"/>
          </a:xfrm>
          <a:prstGeom prst="rect">
            <a:avLst/>
          </a:prstGeom>
        </p:spPr>
      </p:pic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7E9057C7-611E-F6C6-2FA1-2CBBE857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19" y="1384643"/>
            <a:ext cx="2596281" cy="2344675"/>
          </a:xfrm>
          <a:prstGeom prst="rect">
            <a:avLst/>
          </a:prstGeom>
        </p:spPr>
      </p:pic>
      <p:pic>
        <p:nvPicPr>
          <p:cNvPr id="9" name="Picture 8" descr="A person with brown hair and earrings&#10;&#10;Description automatically generated">
            <a:extLst>
              <a:ext uri="{FF2B5EF4-FFF2-40B4-BE49-F238E27FC236}">
                <a16:creationId xmlns:a16="http://schemas.microsoft.com/office/drawing/2014/main" id="{2535927F-A987-9A59-346B-DA99F4E69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717" y="3900878"/>
            <a:ext cx="2596283" cy="2140484"/>
          </a:xfrm>
          <a:prstGeom prst="rect">
            <a:avLst/>
          </a:prstGeom>
        </p:spPr>
      </p:pic>
      <p:pic>
        <p:nvPicPr>
          <p:cNvPr id="11" name="Picture 10" descr="A person with her eyes closed&#10;&#10;Description automatically generated">
            <a:extLst>
              <a:ext uri="{FF2B5EF4-FFF2-40B4-BE49-F238E27FC236}">
                <a16:creationId xmlns:a16="http://schemas.microsoft.com/office/drawing/2014/main" id="{F48D366D-44E8-0B24-2FE4-525BDABF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639" y="3872754"/>
            <a:ext cx="2596283" cy="21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3A8A-62D1-E78B-0472-02146C98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064B-184F-B980-5068-8D6549DB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For exploring the live project here, we had included the colab link,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https://colab.research.google.com/github/pavan-kalam/Hack-A-Roo-Project-Deep-Fake/blob/main/Hack_A_Roo(Deep_Fake).ipynb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53494C55-6F63-10D6-5449-F87742D1B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6889" y="4048918"/>
            <a:ext cx="1992444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9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E04CA-0502-7E24-A657-B1BF9EA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F018-5B06-2484-551C-7D17E4D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We implemented a convolution neural network to develop a model to detect the AI generated fake images. Also, the results of the model during testing with untrained images was satisfactory. 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375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-webkit-standard</vt:lpstr>
      <vt:lpstr>Arial</vt:lpstr>
      <vt:lpstr>Trebuchet MS</vt:lpstr>
      <vt:lpstr>Wingdings 3</vt:lpstr>
      <vt:lpstr>Facet</vt:lpstr>
      <vt:lpstr>Deep Fake Image detection using CNN</vt:lpstr>
      <vt:lpstr>Introduction</vt:lpstr>
      <vt:lpstr>Methodology</vt:lpstr>
      <vt:lpstr>Methodology</vt:lpstr>
      <vt:lpstr>Results</vt:lpstr>
      <vt:lpstr>Live 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Kalam, Pavan (UMKC-Student)</dc:creator>
  <cp:lastModifiedBy>Kalam, Pavan (UMKC-Student)</cp:lastModifiedBy>
  <cp:revision>2</cp:revision>
  <dcterms:created xsi:type="dcterms:W3CDTF">2024-11-11T18:37:44Z</dcterms:created>
  <dcterms:modified xsi:type="dcterms:W3CDTF">2024-11-12T02:37:58Z</dcterms:modified>
</cp:coreProperties>
</file>