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
      <p:font typeface="Montserrat"/>
      <p:regular r:id="rId25"/>
      <p:bold r:id="rId26"/>
      <p:italic r:id="rId27"/>
      <p:boldItalic r:id="rId28"/>
    </p:embeddedFont>
    <p:embeddedFont>
      <p:font typeface="La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fntdata"/><Relationship Id="rId25" Type="http://schemas.openxmlformats.org/officeDocument/2006/relationships/font" Target="fonts/Montserrat-regular.fntdata"/><Relationship Id="rId28" Type="http://schemas.openxmlformats.org/officeDocument/2006/relationships/font" Target="fonts/Montserrat-boldItalic.fntdata"/><Relationship Id="rId27" Type="http://schemas.openxmlformats.org/officeDocument/2006/relationships/font" Target="fonts/Montserrat-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f87997393_0_7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f87997393_0_7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94232b0375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94232b0375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f87997393_0_1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f87997393_0_1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94232b0375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94232b0375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94232b0375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94232b0375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94232b0375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94232b0375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f87997393_0_15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f87997393_0_15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f87997393_0_7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f87997393_0_7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f87997393_0_8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f87997393_0_8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f87997393_0_8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f87997393_0_8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f87997393_0_8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f87997393_0_8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f96f5393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f96f5393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f87997393_0_9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f87997393_0_9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94232b0375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94232b0375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f87997393_0_10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f87997393_0_10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slide" Target="/ppt/slides/slide2.xml"/><Relationship Id="rId4" Type="http://schemas.openxmlformats.org/officeDocument/2006/relationships/slide" Target="/ppt/slides/slide2.xml"/><Relationship Id="rId5" Type="http://schemas.openxmlformats.org/officeDocument/2006/relationships/slide" Target="/ppt/slides/slide2.xml"/><Relationship Id="rId6" Type="http://schemas.openxmlformats.org/officeDocument/2006/relationships/slide" Target="/ppt/slides/slide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2.xml"/><Relationship Id="rId3" Type="http://schemas.openxmlformats.org/officeDocument/2006/relationships/slide" Target="/ppt/slides/slide2.xml"/><Relationship Id="rId4" Type="http://schemas.openxmlformats.org/officeDocument/2006/relationships/slide" Target="/ppt/slides/slide2.xml"/><Relationship Id="rId5" Type="http://schemas.openxmlformats.org/officeDocument/2006/relationships/slide" Target="/ppt/slides/slide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2.xml"/><Relationship Id="rId3" Type="http://schemas.openxmlformats.org/officeDocument/2006/relationships/slide" Target="/ppt/slides/slide2.xml"/><Relationship Id="rId4" Type="http://schemas.openxmlformats.org/officeDocument/2006/relationships/slide" Target="/ppt/slides/slide2.xml"/><Relationship Id="rId5" Type="http://schemas.openxmlformats.org/officeDocument/2006/relationships/slide" Target="/ppt/slides/slide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C">
  <p:cSld name="SECTION_HEADER_1">
    <p:spTree>
      <p:nvGrpSpPr>
        <p:cNvPr id="130" name="Shape 130"/>
        <p:cNvGrpSpPr/>
        <p:nvPr/>
      </p:nvGrpSpPr>
      <p:grpSpPr>
        <a:xfrm>
          <a:off x="0" y="0"/>
          <a:ext cx="0" cy="0"/>
          <a:chOff x="0" y="0"/>
          <a:chExt cx="0" cy="0"/>
        </a:xfrm>
      </p:grpSpPr>
      <p:grpSp>
        <p:nvGrpSpPr>
          <p:cNvPr id="131" name="Google Shape;131;p13"/>
          <p:cNvGrpSpPr/>
          <p:nvPr/>
        </p:nvGrpSpPr>
        <p:grpSpPr>
          <a:xfrm>
            <a:off x="4406400" y="0"/>
            <a:ext cx="4737600" cy="5143065"/>
            <a:chOff x="4406400" y="0"/>
            <a:chExt cx="4737600" cy="5143065"/>
          </a:xfrm>
        </p:grpSpPr>
        <p:sp>
          <p:nvSpPr>
            <p:cNvPr id="132" name="Google Shape;132;p1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 name="Google Shape;150;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151" name="Google Shape;151;p1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_alt3">
  <p:cSld name="TITLE_AND_BODY_1">
    <p:spTree>
      <p:nvGrpSpPr>
        <p:cNvPr id="152" name="Shape 152"/>
        <p:cNvGrpSpPr/>
        <p:nvPr/>
      </p:nvGrpSpPr>
      <p:grpSpPr>
        <a:xfrm>
          <a:off x="0" y="0"/>
          <a:ext cx="0" cy="0"/>
          <a:chOff x="0" y="0"/>
          <a:chExt cx="0" cy="0"/>
        </a:xfrm>
      </p:grpSpPr>
      <p:pic>
        <p:nvPicPr>
          <p:cNvPr descr="offset_comp_343059.jpg" id="153" name="Google Shape;153;p14"/>
          <p:cNvPicPr preferRelativeResize="0"/>
          <p:nvPr/>
        </p:nvPicPr>
        <p:blipFill rotWithShape="1">
          <a:blip r:embed="rId2">
            <a:alphaModFix amt="80000"/>
          </a:blip>
          <a:srcRect b="25870" l="30474" r="30474" t="11955"/>
          <a:stretch/>
        </p:blipFill>
        <p:spPr>
          <a:xfrm rot="-5400000">
            <a:off x="113630" y="-105700"/>
            <a:ext cx="5142300" cy="5364300"/>
          </a:xfrm>
          <a:prstGeom prst="diagStripe">
            <a:avLst>
              <a:gd fmla="val 50343" name="adj"/>
            </a:avLst>
          </a:prstGeom>
          <a:noFill/>
          <a:ln>
            <a:noFill/>
          </a:ln>
        </p:spPr>
      </p:pic>
      <p:sp>
        <p:nvSpPr>
          <p:cNvPr id="154" name="Google Shape;154;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5" name="Google Shape;155;p14"/>
          <p:cNvSpPr txBox="1"/>
          <p:nvPr>
            <p:ph idx="1" type="body"/>
          </p:nvPr>
        </p:nvSpPr>
        <p:spPr>
          <a:xfrm>
            <a:off x="4018025" y="1567550"/>
            <a:ext cx="4318500" cy="17667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dk2"/>
              </a:buClr>
              <a:buSzPts val="1300"/>
              <a:buChar char="●"/>
              <a:defRPr>
                <a:solidFill>
                  <a:schemeClr val="dk2"/>
                </a:solidFill>
              </a:defRPr>
            </a:lvl1pPr>
            <a:lvl2pPr indent="-298450" lvl="1" marL="914400" rtl="0">
              <a:spcBef>
                <a:spcPts val="0"/>
              </a:spcBef>
              <a:spcAft>
                <a:spcPts val="0"/>
              </a:spcAft>
              <a:buClr>
                <a:schemeClr val="dk2"/>
              </a:buClr>
              <a:buSzPts val="1100"/>
              <a:buChar char="○"/>
              <a:defRPr>
                <a:solidFill>
                  <a:schemeClr val="dk2"/>
                </a:solidFill>
              </a:defRPr>
            </a:lvl2pPr>
            <a:lvl3pPr indent="-298450" lvl="2" marL="1371600" rtl="0">
              <a:spcBef>
                <a:spcPts val="0"/>
              </a:spcBef>
              <a:spcAft>
                <a:spcPts val="0"/>
              </a:spcAft>
              <a:buClr>
                <a:schemeClr val="dk2"/>
              </a:buClr>
              <a:buSzPts val="1100"/>
              <a:buChar char="■"/>
              <a:defRPr>
                <a:solidFill>
                  <a:schemeClr val="dk2"/>
                </a:solidFill>
              </a:defRPr>
            </a:lvl3pPr>
            <a:lvl4pPr indent="-298450" lvl="3" marL="1828800" rtl="0">
              <a:spcBef>
                <a:spcPts val="0"/>
              </a:spcBef>
              <a:spcAft>
                <a:spcPts val="0"/>
              </a:spcAft>
              <a:buClr>
                <a:schemeClr val="dk2"/>
              </a:buClr>
              <a:buSzPts val="1100"/>
              <a:buChar char="●"/>
              <a:defRPr>
                <a:solidFill>
                  <a:schemeClr val="dk2"/>
                </a:solidFill>
              </a:defRPr>
            </a:lvl4pPr>
            <a:lvl5pPr indent="-298450" lvl="4" marL="2286000" rtl="0">
              <a:spcBef>
                <a:spcPts val="0"/>
              </a:spcBef>
              <a:spcAft>
                <a:spcPts val="0"/>
              </a:spcAft>
              <a:buClr>
                <a:schemeClr val="dk2"/>
              </a:buClr>
              <a:buSzPts val="1100"/>
              <a:buChar char="○"/>
              <a:defRPr>
                <a:solidFill>
                  <a:schemeClr val="dk2"/>
                </a:solidFill>
              </a:defRPr>
            </a:lvl5pPr>
            <a:lvl6pPr indent="-298450" lvl="5" marL="2743200" rtl="0">
              <a:spcBef>
                <a:spcPts val="0"/>
              </a:spcBef>
              <a:spcAft>
                <a:spcPts val="0"/>
              </a:spcAft>
              <a:buClr>
                <a:schemeClr val="dk2"/>
              </a:buClr>
              <a:buSzPts val="1100"/>
              <a:buChar char="■"/>
              <a:defRPr>
                <a:solidFill>
                  <a:schemeClr val="dk2"/>
                </a:solidFill>
              </a:defRPr>
            </a:lvl6pPr>
            <a:lvl7pPr indent="-298450" lvl="6" marL="3200400" rtl="0">
              <a:spcBef>
                <a:spcPts val="0"/>
              </a:spcBef>
              <a:spcAft>
                <a:spcPts val="0"/>
              </a:spcAft>
              <a:buClr>
                <a:schemeClr val="dk2"/>
              </a:buClr>
              <a:buSzPts val="1100"/>
              <a:buChar char="●"/>
              <a:defRPr>
                <a:solidFill>
                  <a:schemeClr val="dk2"/>
                </a:solidFill>
              </a:defRPr>
            </a:lvl7pPr>
            <a:lvl8pPr indent="-298450" lvl="7" marL="3657600" rtl="0">
              <a:spcBef>
                <a:spcPts val="0"/>
              </a:spcBef>
              <a:spcAft>
                <a:spcPts val="0"/>
              </a:spcAft>
              <a:buClr>
                <a:schemeClr val="dk2"/>
              </a:buClr>
              <a:buSzPts val="1100"/>
              <a:buChar char="○"/>
              <a:defRPr>
                <a:solidFill>
                  <a:schemeClr val="dk2"/>
                </a:solidFill>
              </a:defRPr>
            </a:lvl8pPr>
            <a:lvl9pPr indent="-298450" lvl="8" marL="4114800" rtl="0">
              <a:spcBef>
                <a:spcPts val="0"/>
              </a:spcBef>
              <a:spcAft>
                <a:spcPts val="0"/>
              </a:spcAft>
              <a:buClr>
                <a:schemeClr val="dk2"/>
              </a:buClr>
              <a:buSzPts val="1100"/>
              <a:buChar char="■"/>
              <a:defRPr>
                <a:solidFill>
                  <a:schemeClr val="dk2"/>
                </a:solidFill>
              </a:defRPr>
            </a:lvl9pPr>
          </a:lstStyle>
          <a:p/>
        </p:txBody>
      </p:sp>
      <p:sp>
        <p:nvSpPr>
          <p:cNvPr id="156" name="Google Shape;156;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157" name="Google Shape;157;p14">
            <a:hlinkClick action="ppaction://hlinksldjump" r:id="rId3"/>
          </p:cNvPr>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4">
            <a:hlinkClick action="ppaction://hlinksldjump" r:id="rId4"/>
          </p:cNvPr>
          <p:cNvSpPr/>
          <p:nvPr/>
        </p:nvSpPr>
        <p:spPr>
          <a:xfrm>
            <a:off x="212050" y="221751"/>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4">
            <a:hlinkClick action="ppaction://hlinksldjump" r:id="rId5"/>
          </p:cNvPr>
          <p:cNvSpPr/>
          <p:nvPr/>
        </p:nvSpPr>
        <p:spPr>
          <a:xfrm>
            <a:off x="212050" y="284225"/>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4">
            <a:hlinkClick action="ppaction://hlinksldjump" r:id="rId6"/>
          </p:cNvPr>
          <p:cNvSpPr/>
          <p:nvPr/>
        </p:nvSpPr>
        <p:spPr>
          <a:xfrm>
            <a:off x="212050" y="346699"/>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1" name="Google Shape;161;p14"/>
          <p:cNvGrpSpPr/>
          <p:nvPr/>
        </p:nvGrpSpPr>
        <p:grpSpPr>
          <a:xfrm>
            <a:off x="0" y="381001"/>
            <a:ext cx="1037850" cy="1016287"/>
            <a:chOff x="0" y="381001"/>
            <a:chExt cx="1037850" cy="1016287"/>
          </a:xfrm>
        </p:grpSpPr>
        <p:sp>
          <p:nvSpPr>
            <p:cNvPr id="162" name="Google Shape;162;p1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_alt1">
  <p:cSld name="TITLE_AND_BODY_2">
    <p:spTree>
      <p:nvGrpSpPr>
        <p:cNvPr id="164" name="Shape 164"/>
        <p:cNvGrpSpPr/>
        <p:nvPr/>
      </p:nvGrpSpPr>
      <p:grpSpPr>
        <a:xfrm>
          <a:off x="0" y="0"/>
          <a:ext cx="0" cy="0"/>
          <a:chOff x="0" y="0"/>
          <a:chExt cx="0" cy="0"/>
        </a:xfrm>
      </p:grpSpPr>
      <p:sp>
        <p:nvSpPr>
          <p:cNvPr id="165" name="Google Shape;165;p15"/>
          <p:cNvSpPr txBox="1"/>
          <p:nvPr>
            <p:ph type="title"/>
          </p:nvPr>
        </p:nvSpPr>
        <p:spPr>
          <a:xfrm>
            <a:off x="361071" y="1924852"/>
            <a:ext cx="2304900" cy="1797300"/>
          </a:xfrm>
          <a:prstGeom prst="rect">
            <a:avLst/>
          </a:prstGeom>
        </p:spPr>
        <p:txBody>
          <a:bodyPr anchorCtr="0" anchor="t" bIns="91425" lIns="91425" spcFirstLastPara="1" rIns="91425" wrap="square" tIns="91425">
            <a:norm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66" name="Google Shape;166;p15"/>
          <p:cNvSpPr/>
          <p:nvPr/>
        </p:nvSpPr>
        <p:spPr>
          <a:xfrm>
            <a:off x="4564200" y="0"/>
            <a:ext cx="45798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5"/>
          <p:cNvSpPr txBox="1"/>
          <p:nvPr>
            <p:ph idx="1" type="body"/>
          </p:nvPr>
        </p:nvSpPr>
        <p:spPr>
          <a:xfrm>
            <a:off x="6451271" y="1924850"/>
            <a:ext cx="2304900" cy="1797300"/>
          </a:xfrm>
          <a:prstGeom prst="rect">
            <a:avLst/>
          </a:prstGeom>
        </p:spPr>
        <p:txBody>
          <a:bodyPr anchorCtr="0" anchor="t" bIns="91425" lIns="91425" spcFirstLastPara="1" rIns="91425" wrap="square" tIns="91425">
            <a:normAutofit/>
          </a:bodyPr>
          <a:lstStyle>
            <a:lvl1pPr indent="-298450" lvl="0" marL="457200" rtl="0">
              <a:spcBef>
                <a:spcPts val="0"/>
              </a:spcBef>
              <a:spcAft>
                <a:spcPts val="0"/>
              </a:spcAft>
              <a:buClr>
                <a:schemeClr val="dk1"/>
              </a:buClr>
              <a:buSzPts val="1100"/>
              <a:buChar char="●"/>
              <a:defRPr sz="1100">
                <a:solidFill>
                  <a:schemeClr val="dk1"/>
                </a:solidFill>
              </a:defRPr>
            </a:lvl1pPr>
            <a:lvl2pPr indent="-298450" lvl="1" marL="914400" rtl="0">
              <a:spcBef>
                <a:spcPts val="0"/>
              </a:spcBef>
              <a:spcAft>
                <a:spcPts val="0"/>
              </a:spcAft>
              <a:buClr>
                <a:schemeClr val="dk1"/>
              </a:buClr>
              <a:buSzPts val="1100"/>
              <a:buChar char="○"/>
              <a:defRPr>
                <a:solidFill>
                  <a:schemeClr val="dk1"/>
                </a:solidFill>
              </a:defRPr>
            </a:lvl2pPr>
            <a:lvl3pPr indent="-298450" lvl="2" marL="1371600" rtl="0">
              <a:spcBef>
                <a:spcPts val="0"/>
              </a:spcBef>
              <a:spcAft>
                <a:spcPts val="0"/>
              </a:spcAft>
              <a:buClr>
                <a:schemeClr val="dk1"/>
              </a:buClr>
              <a:buSzPts val="1100"/>
              <a:buChar char="■"/>
              <a:defRPr>
                <a:solidFill>
                  <a:schemeClr val="dk1"/>
                </a:solidFill>
              </a:defRPr>
            </a:lvl3pPr>
            <a:lvl4pPr indent="-298450" lvl="3" marL="1828800" rtl="0">
              <a:spcBef>
                <a:spcPts val="0"/>
              </a:spcBef>
              <a:spcAft>
                <a:spcPts val="0"/>
              </a:spcAft>
              <a:buClr>
                <a:schemeClr val="dk1"/>
              </a:buClr>
              <a:buSzPts val="1100"/>
              <a:buChar char="●"/>
              <a:defRPr>
                <a:solidFill>
                  <a:schemeClr val="dk1"/>
                </a:solidFill>
              </a:defRPr>
            </a:lvl4pPr>
            <a:lvl5pPr indent="-298450" lvl="4" marL="2286000" rtl="0">
              <a:spcBef>
                <a:spcPts val="0"/>
              </a:spcBef>
              <a:spcAft>
                <a:spcPts val="0"/>
              </a:spcAft>
              <a:buClr>
                <a:schemeClr val="dk1"/>
              </a:buClr>
              <a:buSzPts val="1100"/>
              <a:buChar char="○"/>
              <a:defRPr>
                <a:solidFill>
                  <a:schemeClr val="dk1"/>
                </a:solidFill>
              </a:defRPr>
            </a:lvl5pPr>
            <a:lvl6pPr indent="-298450" lvl="5" marL="2743200" rtl="0">
              <a:spcBef>
                <a:spcPts val="0"/>
              </a:spcBef>
              <a:spcAft>
                <a:spcPts val="0"/>
              </a:spcAft>
              <a:buClr>
                <a:schemeClr val="dk1"/>
              </a:buClr>
              <a:buSzPts val="1100"/>
              <a:buChar char="■"/>
              <a:defRPr>
                <a:solidFill>
                  <a:schemeClr val="dk1"/>
                </a:solidFill>
              </a:defRPr>
            </a:lvl6pPr>
            <a:lvl7pPr indent="-298450" lvl="6" marL="3200400" rtl="0">
              <a:spcBef>
                <a:spcPts val="0"/>
              </a:spcBef>
              <a:spcAft>
                <a:spcPts val="0"/>
              </a:spcAft>
              <a:buClr>
                <a:schemeClr val="dk1"/>
              </a:buClr>
              <a:buSzPts val="1100"/>
              <a:buChar char="●"/>
              <a:defRPr>
                <a:solidFill>
                  <a:schemeClr val="dk1"/>
                </a:solidFill>
              </a:defRPr>
            </a:lvl7pPr>
            <a:lvl8pPr indent="-298450" lvl="7" marL="3657600" rtl="0">
              <a:spcBef>
                <a:spcPts val="0"/>
              </a:spcBef>
              <a:spcAft>
                <a:spcPts val="0"/>
              </a:spcAft>
              <a:buClr>
                <a:schemeClr val="dk1"/>
              </a:buClr>
              <a:buSzPts val="1100"/>
              <a:buChar char="○"/>
              <a:defRPr>
                <a:solidFill>
                  <a:schemeClr val="dk1"/>
                </a:solidFill>
              </a:defRPr>
            </a:lvl8pPr>
            <a:lvl9pPr indent="-298450" lvl="8" marL="4114800" rtl="0">
              <a:spcBef>
                <a:spcPts val="0"/>
              </a:spcBef>
              <a:spcAft>
                <a:spcPts val="0"/>
              </a:spcAft>
              <a:buClr>
                <a:schemeClr val="dk1"/>
              </a:buClr>
              <a:buSzPts val="1100"/>
              <a:buChar char="■"/>
              <a:defRPr>
                <a:solidFill>
                  <a:schemeClr val="dk1"/>
                </a:solidFill>
              </a:defRPr>
            </a:lvl9pPr>
          </a:lstStyle>
          <a:p/>
        </p:txBody>
      </p:sp>
      <p:sp>
        <p:nvSpPr>
          <p:cNvPr id="168" name="Google Shape;168;p15">
            <a:hlinkClick action="ppaction://hlinksldjump" r:id="rId2"/>
          </p:cNvPr>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5">
            <a:hlinkClick action="ppaction://hlinksldjump" r:id="rId3"/>
          </p:cNvPr>
          <p:cNvSpPr/>
          <p:nvPr/>
        </p:nvSpPr>
        <p:spPr>
          <a:xfrm>
            <a:off x="212050" y="221751"/>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5">
            <a:hlinkClick action="ppaction://hlinksldjump" r:id="rId4"/>
          </p:cNvPr>
          <p:cNvSpPr/>
          <p:nvPr/>
        </p:nvSpPr>
        <p:spPr>
          <a:xfrm>
            <a:off x="212050" y="284225"/>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5">
            <a:hlinkClick action="ppaction://hlinksldjump" r:id="rId5"/>
          </p:cNvPr>
          <p:cNvSpPr/>
          <p:nvPr/>
        </p:nvSpPr>
        <p:spPr>
          <a:xfrm>
            <a:off x="212050" y="346699"/>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2" name="Google Shape;172;p15"/>
          <p:cNvGrpSpPr/>
          <p:nvPr/>
        </p:nvGrpSpPr>
        <p:grpSpPr>
          <a:xfrm>
            <a:off x="0" y="381001"/>
            <a:ext cx="1037850" cy="1016287"/>
            <a:chOff x="0" y="381001"/>
            <a:chExt cx="1037850" cy="1016287"/>
          </a:xfrm>
        </p:grpSpPr>
        <p:sp>
          <p:nvSpPr>
            <p:cNvPr id="173" name="Google Shape;173;p1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5" name="Google Shape;175;p15"/>
          <p:cNvSpPr txBox="1"/>
          <p:nvPr>
            <p:ph idx="2" type="title"/>
          </p:nvPr>
        </p:nvSpPr>
        <p:spPr>
          <a:xfrm>
            <a:off x="1297500" y="459490"/>
            <a:ext cx="3005700" cy="510900"/>
          </a:xfrm>
          <a:prstGeom prst="rect">
            <a:avLst/>
          </a:prstGeom>
        </p:spPr>
        <p:txBody>
          <a:bodyPr anchorCtr="0" anchor="t" bIns="91425" lIns="91425" spcFirstLastPara="1" rIns="91425" wrap="square" tIns="91425">
            <a:norm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p:txBody>
      </p:sp>
      <p:sp>
        <p:nvSpPr>
          <p:cNvPr id="176" name="Google Shape;176;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_alt2">
  <p:cSld name="TITLE_AND_BODY_2_1">
    <p:spTree>
      <p:nvGrpSpPr>
        <p:cNvPr id="177" name="Shape 177"/>
        <p:cNvGrpSpPr/>
        <p:nvPr/>
      </p:nvGrpSpPr>
      <p:grpSpPr>
        <a:xfrm>
          <a:off x="0" y="0"/>
          <a:ext cx="0" cy="0"/>
          <a:chOff x="0" y="0"/>
          <a:chExt cx="0" cy="0"/>
        </a:xfrm>
      </p:grpSpPr>
      <p:sp>
        <p:nvSpPr>
          <p:cNvPr id="178" name="Google Shape;178;p16"/>
          <p:cNvSpPr txBox="1"/>
          <p:nvPr>
            <p:ph type="title"/>
          </p:nvPr>
        </p:nvSpPr>
        <p:spPr>
          <a:xfrm>
            <a:off x="702850" y="1708619"/>
            <a:ext cx="3333300" cy="1470900"/>
          </a:xfrm>
          <a:prstGeom prst="rect">
            <a:avLst/>
          </a:prstGeom>
        </p:spPr>
        <p:txBody>
          <a:bodyPr anchorCtr="0" anchor="t" bIns="91425" lIns="91425" spcFirstLastPara="1" rIns="91425" wrap="square" tIns="91425">
            <a:norm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79" name="Google Shape;179;p16"/>
          <p:cNvSpPr/>
          <p:nvPr/>
        </p:nvSpPr>
        <p:spPr>
          <a:xfrm>
            <a:off x="0" y="3486600"/>
            <a:ext cx="9144000" cy="1656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6">
            <a:hlinkClick action="ppaction://hlinksldjump" r:id="rId2"/>
          </p:cNvPr>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6">
            <a:hlinkClick action="ppaction://hlinksldjump" r:id="rId3"/>
          </p:cNvPr>
          <p:cNvSpPr/>
          <p:nvPr/>
        </p:nvSpPr>
        <p:spPr>
          <a:xfrm>
            <a:off x="212050" y="221751"/>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6">
            <a:hlinkClick action="ppaction://hlinksldjump" r:id="rId4"/>
          </p:cNvPr>
          <p:cNvSpPr/>
          <p:nvPr/>
        </p:nvSpPr>
        <p:spPr>
          <a:xfrm>
            <a:off x="212050" y="284225"/>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6">
            <a:hlinkClick action="ppaction://hlinksldjump" r:id="rId5"/>
          </p:cNvPr>
          <p:cNvSpPr/>
          <p:nvPr/>
        </p:nvSpPr>
        <p:spPr>
          <a:xfrm>
            <a:off x="212050" y="346699"/>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4" name="Google Shape;184;p16"/>
          <p:cNvGrpSpPr/>
          <p:nvPr/>
        </p:nvGrpSpPr>
        <p:grpSpPr>
          <a:xfrm>
            <a:off x="0" y="381001"/>
            <a:ext cx="1037850" cy="1016287"/>
            <a:chOff x="0" y="381001"/>
            <a:chExt cx="1037850" cy="1016287"/>
          </a:xfrm>
        </p:grpSpPr>
        <p:sp>
          <p:nvSpPr>
            <p:cNvPr id="185" name="Google Shape;185;p1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7" name="Google Shape;187;p16"/>
          <p:cNvSpPr txBox="1"/>
          <p:nvPr>
            <p:ph idx="2" type="title"/>
          </p:nvPr>
        </p:nvSpPr>
        <p:spPr>
          <a:xfrm>
            <a:off x="1297500" y="459490"/>
            <a:ext cx="3005700" cy="510900"/>
          </a:xfrm>
          <a:prstGeom prst="rect">
            <a:avLst/>
          </a:prstGeom>
        </p:spPr>
        <p:txBody>
          <a:bodyPr anchorCtr="0" anchor="t" bIns="91425" lIns="91425" spcFirstLastPara="1" rIns="91425" wrap="square" tIns="91425">
            <a:norm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p:txBody>
      </p:sp>
      <p:sp>
        <p:nvSpPr>
          <p:cNvPr id="188" name="Google Shape;188;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189" name="Google Shape;189;p16"/>
          <p:cNvSpPr txBox="1"/>
          <p:nvPr>
            <p:ph idx="1" type="body"/>
          </p:nvPr>
        </p:nvSpPr>
        <p:spPr>
          <a:xfrm>
            <a:off x="702850" y="3625275"/>
            <a:ext cx="3333300" cy="765300"/>
          </a:xfrm>
          <a:prstGeom prst="rect">
            <a:avLst/>
          </a:prstGeom>
        </p:spPr>
        <p:txBody>
          <a:bodyPr anchorCtr="0" anchor="t" bIns="91425" lIns="91425" spcFirstLastPara="1" rIns="91425" wrap="square" tIns="91425">
            <a:normAutofit/>
          </a:bodyPr>
          <a:lstStyle>
            <a:lvl1pPr indent="-298450" lvl="0" marL="457200" rtl="0">
              <a:spcBef>
                <a:spcPts val="0"/>
              </a:spcBef>
              <a:spcAft>
                <a:spcPts val="0"/>
              </a:spcAft>
              <a:buClr>
                <a:schemeClr val="dk1"/>
              </a:buClr>
              <a:buSzPts val="1100"/>
              <a:buChar char="●"/>
              <a:defRPr sz="1100">
                <a:solidFill>
                  <a:schemeClr val="dk1"/>
                </a:solidFill>
              </a:defRPr>
            </a:lvl1pPr>
            <a:lvl2pPr indent="-298450" lvl="1" marL="914400" rtl="0">
              <a:spcBef>
                <a:spcPts val="0"/>
              </a:spcBef>
              <a:spcAft>
                <a:spcPts val="0"/>
              </a:spcAft>
              <a:buClr>
                <a:schemeClr val="dk1"/>
              </a:buClr>
              <a:buSzPts val="1100"/>
              <a:buChar char="○"/>
              <a:defRPr>
                <a:solidFill>
                  <a:schemeClr val="dk1"/>
                </a:solidFill>
              </a:defRPr>
            </a:lvl2pPr>
            <a:lvl3pPr indent="-298450" lvl="2" marL="1371600" rtl="0">
              <a:spcBef>
                <a:spcPts val="0"/>
              </a:spcBef>
              <a:spcAft>
                <a:spcPts val="0"/>
              </a:spcAft>
              <a:buClr>
                <a:schemeClr val="dk1"/>
              </a:buClr>
              <a:buSzPts val="1100"/>
              <a:buChar char="■"/>
              <a:defRPr>
                <a:solidFill>
                  <a:schemeClr val="dk1"/>
                </a:solidFill>
              </a:defRPr>
            </a:lvl3pPr>
            <a:lvl4pPr indent="-298450" lvl="3" marL="1828800" rtl="0">
              <a:spcBef>
                <a:spcPts val="0"/>
              </a:spcBef>
              <a:spcAft>
                <a:spcPts val="0"/>
              </a:spcAft>
              <a:buClr>
                <a:schemeClr val="dk1"/>
              </a:buClr>
              <a:buSzPts val="1100"/>
              <a:buChar char="●"/>
              <a:defRPr>
                <a:solidFill>
                  <a:schemeClr val="dk1"/>
                </a:solidFill>
              </a:defRPr>
            </a:lvl4pPr>
            <a:lvl5pPr indent="-298450" lvl="4" marL="2286000" rtl="0">
              <a:spcBef>
                <a:spcPts val="0"/>
              </a:spcBef>
              <a:spcAft>
                <a:spcPts val="0"/>
              </a:spcAft>
              <a:buClr>
                <a:schemeClr val="dk1"/>
              </a:buClr>
              <a:buSzPts val="1100"/>
              <a:buChar char="○"/>
              <a:defRPr>
                <a:solidFill>
                  <a:schemeClr val="dk1"/>
                </a:solidFill>
              </a:defRPr>
            </a:lvl5pPr>
            <a:lvl6pPr indent="-298450" lvl="5" marL="2743200" rtl="0">
              <a:spcBef>
                <a:spcPts val="0"/>
              </a:spcBef>
              <a:spcAft>
                <a:spcPts val="0"/>
              </a:spcAft>
              <a:buClr>
                <a:schemeClr val="dk1"/>
              </a:buClr>
              <a:buSzPts val="1100"/>
              <a:buChar char="■"/>
              <a:defRPr>
                <a:solidFill>
                  <a:schemeClr val="dk1"/>
                </a:solidFill>
              </a:defRPr>
            </a:lvl6pPr>
            <a:lvl7pPr indent="-298450" lvl="6" marL="3200400" rtl="0">
              <a:spcBef>
                <a:spcPts val="0"/>
              </a:spcBef>
              <a:spcAft>
                <a:spcPts val="0"/>
              </a:spcAft>
              <a:buClr>
                <a:schemeClr val="dk1"/>
              </a:buClr>
              <a:buSzPts val="1100"/>
              <a:buChar char="●"/>
              <a:defRPr>
                <a:solidFill>
                  <a:schemeClr val="dk1"/>
                </a:solidFill>
              </a:defRPr>
            </a:lvl7pPr>
            <a:lvl8pPr indent="-298450" lvl="7" marL="3657600" rtl="0">
              <a:spcBef>
                <a:spcPts val="0"/>
              </a:spcBef>
              <a:spcAft>
                <a:spcPts val="0"/>
              </a:spcAft>
              <a:buClr>
                <a:schemeClr val="dk1"/>
              </a:buClr>
              <a:buSzPts val="1100"/>
              <a:buChar char="○"/>
              <a:defRPr>
                <a:solidFill>
                  <a:schemeClr val="dk1"/>
                </a:solidFill>
              </a:defRPr>
            </a:lvl8pPr>
            <a:lvl9pPr indent="-298450" lvl="8" marL="4114800" rtl="0">
              <a:spcBef>
                <a:spcPts val="0"/>
              </a:spcBef>
              <a:spcAft>
                <a:spcPts val="0"/>
              </a:spcAft>
              <a:buClr>
                <a:schemeClr val="dk1"/>
              </a:buClr>
              <a:buSzPts val="1100"/>
              <a:buChar char="■"/>
              <a:defRPr>
                <a:solidFill>
                  <a:schemeClr val="dk1"/>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7"/>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300">
                <a:latin typeface="Lato"/>
                <a:ea typeface="Lato"/>
                <a:cs typeface="Lato"/>
                <a:sym typeface="Lato"/>
              </a:rPr>
              <a:t>			</a:t>
            </a:r>
            <a:r>
              <a:rPr lang="en-GB" sz="3400">
                <a:latin typeface="Lato"/>
                <a:ea typeface="Lato"/>
                <a:cs typeface="Lato"/>
                <a:sym typeface="Lato"/>
              </a:rPr>
              <a:t>	</a:t>
            </a:r>
            <a:endParaRPr sz="3400">
              <a:latin typeface="Lato"/>
              <a:ea typeface="Lato"/>
              <a:cs typeface="Lato"/>
              <a:sym typeface="Lato"/>
            </a:endParaRPr>
          </a:p>
          <a:p>
            <a:pPr indent="0" lvl="0" marL="0" rtl="0" algn="l">
              <a:spcBef>
                <a:spcPts val="0"/>
              </a:spcBef>
              <a:spcAft>
                <a:spcPts val="0"/>
              </a:spcAft>
              <a:buNone/>
            </a:pPr>
            <a:r>
              <a:rPr lang="en-GB" sz="3400">
                <a:latin typeface="Lato"/>
                <a:ea typeface="Lato"/>
                <a:cs typeface="Lato"/>
                <a:sym typeface="Lato"/>
              </a:rPr>
              <a:t>PROJECT DEMO</a:t>
            </a:r>
            <a:endParaRPr sz="3400">
              <a:latin typeface="Lato"/>
              <a:ea typeface="Lato"/>
              <a:cs typeface="Lato"/>
              <a:sym typeface="Lato"/>
            </a:endParaRPr>
          </a:p>
        </p:txBody>
      </p:sp>
      <p:sp>
        <p:nvSpPr>
          <p:cNvPr id="195" name="Google Shape;195;p17"/>
          <p:cNvSpPr txBox="1"/>
          <p:nvPr>
            <p:ph idx="1" type="subTitle"/>
          </p:nvPr>
        </p:nvSpPr>
        <p:spPr>
          <a:xfrm>
            <a:off x="2873600" y="3308250"/>
            <a:ext cx="5681100" cy="1388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lang="en-GB" sz="1702"/>
              <a:t>TOPIC -File compression using huffman </a:t>
            </a:r>
            <a:r>
              <a:rPr lang="en-GB" sz="1702"/>
              <a:t>algorithm</a:t>
            </a:r>
            <a:endParaRPr sz="1702"/>
          </a:p>
          <a:p>
            <a:pPr indent="0" lvl="0" marL="0" rtl="0" algn="l">
              <a:lnSpc>
                <a:spcPct val="95000"/>
              </a:lnSpc>
              <a:spcBef>
                <a:spcPts val="1600"/>
              </a:spcBef>
              <a:spcAft>
                <a:spcPts val="0"/>
              </a:spcAft>
              <a:buSzPts val="1018"/>
              <a:buNone/>
            </a:pPr>
            <a:r>
              <a:rPr lang="en-GB" sz="1702"/>
              <a:t>SRN-PES1UG20CS670	</a:t>
            </a:r>
            <a:endParaRPr sz="1702"/>
          </a:p>
          <a:p>
            <a:pPr indent="0" lvl="0" marL="0" rtl="0" algn="l">
              <a:lnSpc>
                <a:spcPct val="95000"/>
              </a:lnSpc>
              <a:spcBef>
                <a:spcPts val="1600"/>
              </a:spcBef>
              <a:spcAft>
                <a:spcPts val="1600"/>
              </a:spcAft>
              <a:buSzPts val="1018"/>
              <a:buNone/>
            </a:pPr>
            <a:r>
              <a:rPr lang="en-GB" sz="1702"/>
              <a:t>NAME-Pavan Kumar Nuthi</a:t>
            </a:r>
            <a:endParaRPr sz="1702"/>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Compression Continued… </a:t>
            </a:r>
            <a:endParaRPr/>
          </a:p>
        </p:txBody>
      </p:sp>
      <p:sp>
        <p:nvSpPr>
          <p:cNvPr id="253" name="Google Shape;253;p26"/>
          <p:cNvSpPr txBox="1"/>
          <p:nvPr>
            <p:ph idx="1" type="body"/>
          </p:nvPr>
        </p:nvSpPr>
        <p:spPr>
          <a:xfrm>
            <a:off x="193175" y="1567550"/>
            <a:ext cx="8838000" cy="33102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None/>
            </a:pPr>
            <a:r>
              <a:rPr lang="en-GB" sz="2954"/>
              <a:t>5)Encode the input text by replacing the characters with its </a:t>
            </a:r>
            <a:r>
              <a:rPr lang="en-GB" sz="2954"/>
              <a:t>corresponding</a:t>
            </a:r>
            <a:r>
              <a:rPr lang="en-GB" sz="2954"/>
              <a:t> code.</a:t>
            </a:r>
            <a:endParaRPr sz="2954"/>
          </a:p>
          <a:p>
            <a:pPr indent="0" lvl="0" marL="0" rtl="0" algn="l">
              <a:spcBef>
                <a:spcPts val="1200"/>
              </a:spcBef>
              <a:spcAft>
                <a:spcPts val="0"/>
              </a:spcAft>
              <a:buNone/>
            </a:pPr>
            <a:r>
              <a:rPr lang="en-GB" sz="2772"/>
              <a:t>6)</a:t>
            </a:r>
            <a:r>
              <a:rPr lang="en-GB" sz="3135"/>
              <a:t>If overall </a:t>
            </a:r>
            <a:r>
              <a:rPr lang="en-GB" sz="3135"/>
              <a:t>length</a:t>
            </a:r>
            <a:r>
              <a:rPr lang="en-GB" sz="3135"/>
              <a:t> of final encoded bit streams is not 128 bits then its made 128 bits by adding padding </a:t>
            </a:r>
            <a:r>
              <a:rPr lang="en-GB" sz="3135"/>
              <a:t>information (This step is necessary because different characters have variable length of the codes this ensure uniformity).Then 8 bits are converted into decimal so we get 16 such decimal values.</a:t>
            </a:r>
            <a:endParaRPr sz="3135"/>
          </a:p>
          <a:p>
            <a:pPr indent="0" lvl="0" marL="0" rtl="0" algn="l">
              <a:spcBef>
                <a:spcPts val="1200"/>
              </a:spcBef>
              <a:spcAft>
                <a:spcPts val="0"/>
              </a:spcAft>
              <a:buNone/>
            </a:pPr>
            <a:r>
              <a:rPr lang="en-GB" sz="2665">
                <a:highlight>
                  <a:schemeClr val="dk1"/>
                </a:highlight>
                <a:latin typeface="Roboto"/>
                <a:ea typeface="Roboto"/>
                <a:cs typeface="Roboto"/>
                <a:sym typeface="Roboto"/>
              </a:rPr>
              <a:t>huffman code for that character} = 128 bits divided into 16 decimal numbers. Every number represents 8 bit binary number.</a:t>
            </a:r>
            <a:endParaRPr sz="2665">
              <a:highlight>
                <a:schemeClr val="dk1"/>
              </a:highlight>
              <a:latin typeface="Roboto"/>
              <a:ea typeface="Roboto"/>
              <a:cs typeface="Roboto"/>
              <a:sym typeface="Roboto"/>
            </a:endParaRPr>
          </a:p>
          <a:p>
            <a:pPr indent="0" lvl="0" marL="0" rtl="0" algn="l">
              <a:spcBef>
                <a:spcPts val="1200"/>
              </a:spcBef>
              <a:spcAft>
                <a:spcPts val="0"/>
              </a:spcAft>
              <a:buNone/>
            </a:pPr>
            <a:r>
              <a:rPr lang="en-GB" sz="2665">
                <a:highlight>
                  <a:schemeClr val="dk1"/>
                </a:highlight>
                <a:latin typeface="Roboto"/>
                <a:ea typeface="Roboto"/>
                <a:cs typeface="Roboto"/>
                <a:sym typeface="Roboto"/>
              </a:rPr>
              <a:t>eg: {127 - code.length()} * '0' + '1' (representing start bit) + code = 128 bits</a:t>
            </a:r>
            <a:endParaRPr sz="2665">
              <a:highlight>
                <a:schemeClr val="dk1"/>
              </a:highlight>
              <a:latin typeface="Roboto"/>
              <a:ea typeface="Roboto"/>
              <a:cs typeface="Roboto"/>
              <a:sym typeface="Roboto"/>
            </a:endParaRPr>
          </a:p>
          <a:p>
            <a:pPr indent="0" lvl="0" marL="0" rtl="0" algn="l">
              <a:spcBef>
                <a:spcPts val="1200"/>
              </a:spcBef>
              <a:spcAft>
                <a:spcPts val="0"/>
              </a:spcAft>
              <a:buNone/>
            </a:pPr>
            <a:r>
              <a:rPr lang="en-GB" sz="2665">
                <a:highlight>
                  <a:schemeClr val="dk1"/>
                </a:highlight>
                <a:latin typeface="Roboto"/>
                <a:ea typeface="Roboto"/>
                <a:cs typeface="Roboto"/>
                <a:sym typeface="Roboto"/>
              </a:rPr>
              <a:t>It is converted to 16 * 8-bit decimal numbers = 128 bits</a:t>
            </a:r>
            <a:endParaRPr sz="2665">
              <a:highlight>
                <a:schemeClr val="dk1"/>
              </a:highlight>
              <a:latin typeface="Roboto"/>
              <a:ea typeface="Roboto"/>
              <a:cs typeface="Roboto"/>
              <a:sym typeface="Roboto"/>
            </a:endParaRPr>
          </a:p>
          <a:p>
            <a:pPr indent="0" lvl="0" marL="0" rtl="0" algn="l">
              <a:spcBef>
                <a:spcPts val="1200"/>
              </a:spcBef>
              <a:spcAft>
                <a:spcPts val="0"/>
              </a:spcAft>
              <a:buNone/>
            </a:pPr>
            <a:r>
              <a:rPr lang="en-GB" sz="3019"/>
              <a:t>7)Then the padding information for each character is stored so that we don’t lose out the information of  until where the actual code is and how much is the padding information.</a:t>
            </a:r>
            <a:endParaRPr sz="3019"/>
          </a:p>
          <a:p>
            <a:pPr indent="0" lvl="0" marL="0" rtl="0" algn="l">
              <a:spcBef>
                <a:spcPts val="1200"/>
              </a:spcBef>
              <a:spcAft>
                <a:spcPts val="1200"/>
              </a:spcAft>
              <a:buNone/>
            </a:pPr>
            <a:r>
              <a:t/>
            </a:r>
            <a:endParaRPr sz="19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7"/>
          <p:cNvSpPr txBox="1"/>
          <p:nvPr>
            <p:ph type="title"/>
          </p:nvPr>
        </p:nvSpPr>
        <p:spPr>
          <a:xfrm>
            <a:off x="1297475" y="5145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Decompression </a:t>
            </a:r>
            <a:endParaRPr/>
          </a:p>
        </p:txBody>
      </p:sp>
      <p:sp>
        <p:nvSpPr>
          <p:cNvPr id="259" name="Google Shape;259;p27"/>
          <p:cNvSpPr txBox="1"/>
          <p:nvPr>
            <p:ph idx="1" type="body"/>
          </p:nvPr>
        </p:nvSpPr>
        <p:spPr>
          <a:xfrm>
            <a:off x="289775" y="1567550"/>
            <a:ext cx="8046600" cy="2911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sz="1900"/>
              <a:t>1)Read the .huf(binary file) file which stores the encoded information.</a:t>
            </a:r>
            <a:endParaRPr sz="1900"/>
          </a:p>
          <a:p>
            <a:pPr indent="0" lvl="0" marL="0" rtl="0" algn="l">
              <a:spcBef>
                <a:spcPts val="1200"/>
              </a:spcBef>
              <a:spcAft>
                <a:spcPts val="0"/>
              </a:spcAft>
              <a:buNone/>
            </a:pPr>
            <a:r>
              <a:rPr lang="en-GB" sz="1900"/>
              <a:t>2)We need to re</a:t>
            </a:r>
            <a:r>
              <a:rPr lang="en-GB" sz="1900"/>
              <a:t>ad the corresponding padding information for the character so that we remove the padded bits.</a:t>
            </a:r>
            <a:endParaRPr sz="1900"/>
          </a:p>
          <a:p>
            <a:pPr indent="0" lvl="0" marL="0" rtl="0" algn="l">
              <a:spcBef>
                <a:spcPts val="1200"/>
              </a:spcBef>
              <a:spcAft>
                <a:spcPts val="0"/>
              </a:spcAft>
              <a:buNone/>
            </a:pPr>
            <a:r>
              <a:rPr lang="en-GB" sz="1900"/>
              <a:t>3)Decode the bits read the bits and replace the valid Huffman code bits with the character value.</a:t>
            </a:r>
            <a:endParaRPr sz="1900"/>
          </a:p>
          <a:p>
            <a:pPr indent="0" lvl="0" marL="0" rtl="0" algn="l">
              <a:spcBef>
                <a:spcPts val="1200"/>
              </a:spcBef>
              <a:spcAft>
                <a:spcPts val="1200"/>
              </a:spcAft>
              <a:buNone/>
            </a:pPr>
            <a:r>
              <a:rPr lang="en-GB" sz="1900"/>
              <a:t>4)Save the decoded data back into the output file(getting the original data back)</a:t>
            </a:r>
            <a:endParaRPr sz="19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4</a:t>
            </a:r>
            <a:r>
              <a:rPr lang="en-GB"/>
              <a:t>)Demo</a:t>
            </a:r>
            <a:endParaRPr/>
          </a:p>
        </p:txBody>
      </p:sp>
      <p:sp>
        <p:nvSpPr>
          <p:cNvPr id="265" name="Google Shape;265;p2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600"/>
              <a:t>To visual studio code to show the demo.</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5)Analysis of the results</a:t>
            </a:r>
            <a:endParaRPr/>
          </a:p>
        </p:txBody>
      </p:sp>
      <p:sp>
        <p:nvSpPr>
          <p:cNvPr id="271" name="Google Shape;271;p29"/>
          <p:cNvSpPr txBox="1"/>
          <p:nvPr>
            <p:ph idx="1" type="body"/>
          </p:nvPr>
        </p:nvSpPr>
        <p:spPr>
          <a:xfrm>
            <a:off x="253550" y="1424725"/>
            <a:ext cx="9031200" cy="30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600"/>
              <a:t>The compression ratio is approximately 50%.The size if 7 MB before </a:t>
            </a:r>
            <a:r>
              <a:rPr lang="en-GB" sz="1600"/>
              <a:t>compression and 4MB  later.</a:t>
            </a:r>
            <a:endParaRPr sz="1600"/>
          </a:p>
          <a:p>
            <a:pPr indent="0" lvl="0" marL="0" rtl="0" algn="l">
              <a:spcBef>
                <a:spcPts val="1200"/>
              </a:spcBef>
              <a:spcAft>
                <a:spcPts val="1200"/>
              </a:spcAft>
              <a:buNone/>
            </a:pPr>
            <a:r>
              <a:t/>
            </a:r>
            <a:endParaRPr sz="1600"/>
          </a:p>
        </p:txBody>
      </p:sp>
      <p:pic>
        <p:nvPicPr>
          <p:cNvPr id="272" name="Google Shape;272;p29"/>
          <p:cNvPicPr preferRelativeResize="0"/>
          <p:nvPr/>
        </p:nvPicPr>
        <p:blipFill>
          <a:blip r:embed="rId3">
            <a:alphaModFix/>
          </a:blip>
          <a:stretch>
            <a:fillRect/>
          </a:stretch>
        </p:blipFill>
        <p:spPr>
          <a:xfrm>
            <a:off x="688225" y="1804300"/>
            <a:ext cx="2885675" cy="3324250"/>
          </a:xfrm>
          <a:prstGeom prst="rect">
            <a:avLst/>
          </a:prstGeom>
          <a:noFill/>
          <a:ln>
            <a:noFill/>
          </a:ln>
        </p:spPr>
      </p:pic>
      <p:pic>
        <p:nvPicPr>
          <p:cNvPr id="273" name="Google Shape;273;p29"/>
          <p:cNvPicPr preferRelativeResize="0"/>
          <p:nvPr/>
        </p:nvPicPr>
        <p:blipFill>
          <a:blip r:embed="rId4">
            <a:alphaModFix/>
          </a:blip>
          <a:stretch>
            <a:fillRect/>
          </a:stretch>
        </p:blipFill>
        <p:spPr>
          <a:xfrm>
            <a:off x="4451250" y="1753362"/>
            <a:ext cx="3018075" cy="3426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6)Conclusion and future works</a:t>
            </a:r>
            <a:endParaRPr/>
          </a:p>
        </p:txBody>
      </p:sp>
      <p:sp>
        <p:nvSpPr>
          <p:cNvPr id="279" name="Google Shape;279;p3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900"/>
              <a:t>This shows that huffman encoding can be used for lossless compression since the new file which is obtained from the encoded file has the same contents has the original file since the encoded file(.huf file) makes sure all the information of the original file stored appropriately.</a:t>
            </a:r>
            <a:endParaRPr sz="1900"/>
          </a:p>
          <a:p>
            <a:pPr indent="0" lvl="0" marL="0" rtl="0" algn="l">
              <a:spcBef>
                <a:spcPts val="1200"/>
              </a:spcBef>
              <a:spcAft>
                <a:spcPts val="1200"/>
              </a:spcAft>
              <a:buNone/>
            </a:pPr>
            <a:r>
              <a:rPr lang="en-GB" sz="1900"/>
              <a:t>It can be extended to audio and video files with other implementation strategies.</a:t>
            </a:r>
            <a:endParaRPr sz="19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1"/>
          <p:cNvSpPr txBox="1"/>
          <p:nvPr>
            <p:ph type="title"/>
          </p:nvPr>
        </p:nvSpPr>
        <p:spPr>
          <a:xfrm>
            <a:off x="645300" y="1833775"/>
            <a:ext cx="2711400" cy="532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3000"/>
              <a:t>Thank you!</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t/>
            </a:r>
            <a:endParaRPr sz="3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8"/>
          <p:cNvSpPr txBox="1"/>
          <p:nvPr>
            <p:ph type="title"/>
          </p:nvPr>
        </p:nvSpPr>
        <p:spPr>
          <a:xfrm>
            <a:off x="1297500" y="1132625"/>
            <a:ext cx="7038900" cy="4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460"/>
              <a:t>Content </a:t>
            </a:r>
            <a:endParaRPr sz="2460"/>
          </a:p>
        </p:txBody>
      </p:sp>
      <p:sp>
        <p:nvSpPr>
          <p:cNvPr id="201" name="Google Shape;201;p18"/>
          <p:cNvSpPr txBox="1"/>
          <p:nvPr/>
        </p:nvSpPr>
        <p:spPr>
          <a:xfrm>
            <a:off x="1134950" y="1772075"/>
            <a:ext cx="4575900" cy="22473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lang="en-GB" sz="2000">
                <a:solidFill>
                  <a:schemeClr val="lt1"/>
                </a:solidFill>
                <a:latin typeface="Montserrat"/>
                <a:ea typeface="Montserrat"/>
                <a:cs typeface="Montserrat"/>
                <a:sym typeface="Montserrat"/>
              </a:rPr>
              <a:t>1)The problem statement</a:t>
            </a:r>
            <a:endParaRPr sz="2000">
              <a:solidFill>
                <a:schemeClr val="lt1"/>
              </a:solidFill>
              <a:latin typeface="Montserrat"/>
              <a:ea typeface="Montserrat"/>
              <a:cs typeface="Montserrat"/>
              <a:sym typeface="Montserrat"/>
            </a:endParaRPr>
          </a:p>
          <a:p>
            <a:pPr indent="0" lvl="0" marL="0" rtl="0" algn="l">
              <a:spcBef>
                <a:spcPts val="0"/>
              </a:spcBef>
              <a:spcAft>
                <a:spcPts val="0"/>
              </a:spcAft>
              <a:buNone/>
            </a:pPr>
            <a:r>
              <a:rPr lang="en-GB" sz="2000">
                <a:solidFill>
                  <a:schemeClr val="lt1"/>
                </a:solidFill>
                <a:latin typeface="Montserrat"/>
                <a:ea typeface="Montserrat"/>
                <a:cs typeface="Montserrat"/>
                <a:sym typeface="Montserrat"/>
              </a:rPr>
              <a:t>2)About huffman algorithm</a:t>
            </a:r>
            <a:endParaRPr sz="2000">
              <a:solidFill>
                <a:schemeClr val="lt1"/>
              </a:solidFill>
              <a:latin typeface="Montserrat"/>
              <a:ea typeface="Montserrat"/>
              <a:cs typeface="Montserrat"/>
              <a:sym typeface="Montserrat"/>
            </a:endParaRPr>
          </a:p>
          <a:p>
            <a:pPr indent="0" lvl="0" marL="0" rtl="0" algn="l">
              <a:spcBef>
                <a:spcPts val="0"/>
              </a:spcBef>
              <a:spcAft>
                <a:spcPts val="0"/>
              </a:spcAft>
              <a:buNone/>
            </a:pPr>
            <a:r>
              <a:rPr lang="en-GB" sz="2000">
                <a:solidFill>
                  <a:schemeClr val="lt1"/>
                </a:solidFill>
                <a:latin typeface="Montserrat"/>
                <a:ea typeface="Montserrat"/>
                <a:cs typeface="Montserrat"/>
                <a:sym typeface="Montserrat"/>
              </a:rPr>
              <a:t>3)Approach</a:t>
            </a:r>
            <a:endParaRPr sz="2000">
              <a:solidFill>
                <a:schemeClr val="lt1"/>
              </a:solidFill>
              <a:latin typeface="Montserrat"/>
              <a:ea typeface="Montserrat"/>
              <a:cs typeface="Montserrat"/>
              <a:sym typeface="Montserrat"/>
            </a:endParaRPr>
          </a:p>
          <a:p>
            <a:pPr indent="0" lvl="0" marL="0" rtl="0" algn="l">
              <a:spcBef>
                <a:spcPts val="0"/>
              </a:spcBef>
              <a:spcAft>
                <a:spcPts val="0"/>
              </a:spcAft>
              <a:buNone/>
            </a:pPr>
            <a:r>
              <a:rPr lang="en-GB" sz="2000">
                <a:solidFill>
                  <a:schemeClr val="lt1"/>
                </a:solidFill>
                <a:latin typeface="Montserrat"/>
                <a:ea typeface="Montserrat"/>
                <a:cs typeface="Montserrat"/>
                <a:sym typeface="Montserrat"/>
              </a:rPr>
              <a:t>4)Demo</a:t>
            </a:r>
            <a:endParaRPr sz="2000">
              <a:solidFill>
                <a:schemeClr val="lt1"/>
              </a:solidFill>
              <a:latin typeface="Montserrat"/>
              <a:ea typeface="Montserrat"/>
              <a:cs typeface="Montserrat"/>
              <a:sym typeface="Montserrat"/>
            </a:endParaRPr>
          </a:p>
          <a:p>
            <a:pPr indent="0" lvl="0" marL="0" rtl="0" algn="l">
              <a:spcBef>
                <a:spcPts val="0"/>
              </a:spcBef>
              <a:spcAft>
                <a:spcPts val="0"/>
              </a:spcAft>
              <a:buNone/>
            </a:pPr>
            <a:r>
              <a:rPr lang="en-GB" sz="2000">
                <a:solidFill>
                  <a:schemeClr val="lt1"/>
                </a:solidFill>
                <a:latin typeface="Montserrat"/>
                <a:ea typeface="Montserrat"/>
                <a:cs typeface="Montserrat"/>
                <a:sym typeface="Montserrat"/>
              </a:rPr>
              <a:t>5)Analysis of the results</a:t>
            </a:r>
            <a:endParaRPr sz="2000">
              <a:solidFill>
                <a:schemeClr val="lt1"/>
              </a:solidFill>
              <a:latin typeface="Montserrat"/>
              <a:ea typeface="Montserrat"/>
              <a:cs typeface="Montserrat"/>
              <a:sym typeface="Montserrat"/>
            </a:endParaRPr>
          </a:p>
          <a:p>
            <a:pPr indent="0" lvl="0" marL="0" rtl="0" algn="l">
              <a:spcBef>
                <a:spcPts val="0"/>
              </a:spcBef>
              <a:spcAft>
                <a:spcPts val="0"/>
              </a:spcAft>
              <a:buNone/>
            </a:pPr>
            <a:r>
              <a:rPr lang="en-GB" sz="2000">
                <a:solidFill>
                  <a:schemeClr val="lt1"/>
                </a:solidFill>
                <a:latin typeface="Montserrat"/>
                <a:ea typeface="Montserrat"/>
                <a:cs typeface="Montserrat"/>
                <a:sym typeface="Montserrat"/>
              </a:rPr>
              <a:t>6)Conclusion and Future work</a:t>
            </a:r>
            <a:endParaRPr sz="20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a:solidFill>
                <a:schemeClr val="lt1"/>
              </a:solidFill>
              <a:latin typeface="Montserrat"/>
              <a:ea typeface="Montserrat"/>
              <a:cs typeface="Montserrat"/>
              <a:sym typeface="Montserrat"/>
            </a:endParaRPr>
          </a:p>
        </p:txBody>
      </p:sp>
      <p:sp>
        <p:nvSpPr>
          <p:cNvPr id="202" name="Google Shape;202;p18"/>
          <p:cNvSpPr txBox="1"/>
          <p:nvPr/>
        </p:nvSpPr>
        <p:spPr>
          <a:xfrm>
            <a:off x="1294301" y="3399577"/>
            <a:ext cx="3018300" cy="32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1)The problem statement </a:t>
            </a:r>
            <a:endParaRPr/>
          </a:p>
        </p:txBody>
      </p:sp>
      <p:sp>
        <p:nvSpPr>
          <p:cNvPr id="208" name="Google Shape;208;p19"/>
          <p:cNvSpPr txBox="1"/>
          <p:nvPr>
            <p:ph idx="1" type="body"/>
          </p:nvPr>
        </p:nvSpPr>
        <p:spPr>
          <a:xfrm>
            <a:off x="567475" y="1567550"/>
            <a:ext cx="8210100" cy="29112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GB" sz="9723"/>
              <a:t>Usage of huffman algorithm to compress a given text file.</a:t>
            </a:r>
            <a:endParaRPr sz="9723"/>
          </a:p>
          <a:p>
            <a:pPr indent="0" lvl="0" marL="0" rtl="0" algn="l">
              <a:spcBef>
                <a:spcPts val="1200"/>
              </a:spcBef>
              <a:spcAft>
                <a:spcPts val="0"/>
              </a:spcAft>
              <a:buNone/>
            </a:pPr>
            <a:r>
              <a:rPr lang="en-GB" sz="7680"/>
              <a:t>Given a text file the goal is to store the text file  in lesser </a:t>
            </a:r>
            <a:r>
              <a:rPr lang="en-GB" sz="7680"/>
              <a:t>amount of space and able to recover the original file without loss of information.</a:t>
            </a:r>
            <a:endParaRPr sz="7680"/>
          </a:p>
          <a:p>
            <a:pPr indent="0" lvl="0" marL="0" rtl="0" algn="l">
              <a:spcBef>
                <a:spcPts val="1200"/>
              </a:spcBef>
              <a:spcAft>
                <a:spcPts val="0"/>
              </a:spcAft>
              <a:buNone/>
            </a:pPr>
            <a:r>
              <a:rPr lang="en-GB" sz="7680"/>
              <a:t>In order to achieve this there must be proper encoding methods so that the data is not lost when trying to achieve compression.</a:t>
            </a:r>
            <a:endParaRPr sz="7680"/>
          </a:p>
          <a:p>
            <a:pPr indent="0" lvl="0" marL="0" rtl="0" algn="l">
              <a:spcBef>
                <a:spcPts val="1200"/>
              </a:spcBef>
              <a:spcAft>
                <a:spcPts val="0"/>
              </a:spcAft>
              <a:buNone/>
            </a:pPr>
            <a:r>
              <a:rPr lang="en-GB" sz="7680"/>
              <a:t>Huffman encoding is suitable algorithm to achieve data compression without loss of data.</a:t>
            </a:r>
            <a:endParaRPr sz="768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500"/>
          </a:p>
          <a:p>
            <a:pPr indent="0" lvl="0" marL="0" rtl="0" algn="l">
              <a:spcBef>
                <a:spcPts val="1200"/>
              </a:spcBef>
              <a:spcAft>
                <a:spcPts val="0"/>
              </a:spcAft>
              <a:buNone/>
            </a:pPr>
            <a:r>
              <a:t/>
            </a:r>
            <a:endParaRPr sz="1500"/>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2)About huffman algorithm</a:t>
            </a:r>
            <a:endParaRPr/>
          </a:p>
        </p:txBody>
      </p:sp>
      <p:sp>
        <p:nvSpPr>
          <p:cNvPr id="214" name="Google Shape;214;p20"/>
          <p:cNvSpPr txBox="1"/>
          <p:nvPr>
            <p:ph idx="1" type="body"/>
          </p:nvPr>
        </p:nvSpPr>
        <p:spPr>
          <a:xfrm>
            <a:off x="350150" y="1475525"/>
            <a:ext cx="8210400" cy="3245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sz="1800"/>
              <a:t>Huffman algorithm is a lossless data compression algorithm.We assign variable length codes to input character,lengths of the assigned codes are based on the frequencies of the corresponding characters.The most frequent characters gets the smallest code and the least frequent character gets the largest code.</a:t>
            </a:r>
            <a:endParaRPr sz="1800"/>
          </a:p>
          <a:p>
            <a:pPr indent="0" lvl="0" marL="0" rtl="0" algn="l">
              <a:spcBef>
                <a:spcPts val="1200"/>
              </a:spcBef>
              <a:spcAft>
                <a:spcPts val="0"/>
              </a:spcAft>
              <a:buNone/>
            </a:pPr>
            <a:r>
              <a:rPr lang="en-GB" sz="1800"/>
              <a:t>The codes are assigned to characters in such a way that that no code is the prefix of the other code.</a:t>
            </a:r>
            <a:endParaRPr sz="1800"/>
          </a:p>
          <a:p>
            <a:pPr indent="0" lvl="0" marL="0" rtl="0" algn="l">
              <a:spcBef>
                <a:spcPts val="1200"/>
              </a:spcBef>
              <a:spcAft>
                <a:spcPts val="0"/>
              </a:spcAft>
              <a:buNone/>
            </a:pPr>
            <a:r>
              <a:rPr b="1" lang="en-GB" sz="1800" u="sng"/>
              <a:t>Character appearing most is given the smallest length code.This is important in reducing the overall size of the compressed encoded file.</a:t>
            </a:r>
            <a:endParaRPr b="1" sz="1800" u="sng"/>
          </a:p>
          <a:p>
            <a:pPr indent="0" lvl="0" marL="0" rtl="0" algn="l">
              <a:spcBef>
                <a:spcPts val="1200"/>
              </a:spcBef>
              <a:spcAft>
                <a:spcPts val="1200"/>
              </a:spcAft>
              <a:buNone/>
            </a:pPr>
            <a:r>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1"/>
          <p:cNvSpPr txBox="1"/>
          <p:nvPr>
            <p:ph type="title"/>
          </p:nvPr>
        </p:nvSpPr>
        <p:spPr>
          <a:xfrm>
            <a:off x="1297500" y="842025"/>
            <a:ext cx="5609700" cy="5985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600"/>
              </a:spcAft>
              <a:buNone/>
            </a:pPr>
            <a:r>
              <a:rPr lang="en-GB"/>
              <a:t>Assigning</a:t>
            </a:r>
            <a:r>
              <a:rPr lang="en-GB"/>
              <a:t> code to the characters</a:t>
            </a:r>
            <a:endParaRPr/>
          </a:p>
        </p:txBody>
      </p:sp>
      <p:sp>
        <p:nvSpPr>
          <p:cNvPr id="220" name="Google Shape;220;p21"/>
          <p:cNvSpPr txBox="1"/>
          <p:nvPr>
            <p:ph idx="1" type="body"/>
          </p:nvPr>
        </p:nvSpPr>
        <p:spPr>
          <a:xfrm>
            <a:off x="362225" y="1567550"/>
            <a:ext cx="8174100" cy="3056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000"/>
              <a:t>The steps to be followed are-</a:t>
            </a:r>
            <a:endParaRPr sz="2000"/>
          </a:p>
          <a:p>
            <a:pPr indent="0" lvl="0" marL="0" rtl="0" algn="l">
              <a:spcBef>
                <a:spcPts val="1200"/>
              </a:spcBef>
              <a:spcAft>
                <a:spcPts val="0"/>
              </a:spcAft>
              <a:buNone/>
            </a:pPr>
            <a:r>
              <a:rPr lang="en-GB" sz="2000"/>
              <a:t>1)Take the sample input data(text file).</a:t>
            </a:r>
            <a:endParaRPr sz="2000"/>
          </a:p>
          <a:p>
            <a:pPr indent="0" lvl="0" marL="0" rtl="0" algn="l">
              <a:spcBef>
                <a:spcPts val="1200"/>
              </a:spcBef>
              <a:spcAft>
                <a:spcPts val="0"/>
              </a:spcAft>
              <a:buNone/>
            </a:pPr>
            <a:r>
              <a:rPr lang="en-GB" sz="2000"/>
              <a:t>2)Calculate the frequency of each character .</a:t>
            </a:r>
            <a:endParaRPr sz="2000"/>
          </a:p>
          <a:p>
            <a:pPr indent="0" lvl="0" marL="0" rtl="0" algn="l">
              <a:spcBef>
                <a:spcPts val="1200"/>
              </a:spcBef>
              <a:spcAft>
                <a:spcPts val="0"/>
              </a:spcAft>
              <a:buNone/>
            </a:pPr>
            <a:r>
              <a:rPr lang="en-GB" sz="2000"/>
              <a:t>3)Then the frequency is assigned has a value to a given character.</a:t>
            </a:r>
            <a:endParaRPr sz="2000"/>
          </a:p>
          <a:p>
            <a:pPr indent="0" lvl="0" marL="0" rtl="0" algn="l">
              <a:spcBef>
                <a:spcPts val="1200"/>
              </a:spcBef>
              <a:spcAft>
                <a:spcPts val="1200"/>
              </a:spcAft>
              <a:buNone/>
            </a:pPr>
            <a:r>
              <a:rPr lang="en-GB" sz="2000"/>
              <a:t>4)Then the </a:t>
            </a:r>
            <a:r>
              <a:rPr lang="en-GB" sz="2000"/>
              <a:t>frequencies</a:t>
            </a:r>
            <a:r>
              <a:rPr lang="en-GB" sz="2000"/>
              <a:t> are stored in a priority queue(Min heap) in our case in order to build a huffman tree.</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Building</a:t>
            </a:r>
            <a:r>
              <a:rPr lang="en-GB"/>
              <a:t> the Hu</a:t>
            </a:r>
            <a:r>
              <a:rPr lang="en-GB"/>
              <a:t>ffman tree</a:t>
            </a:r>
            <a:endParaRPr/>
          </a:p>
        </p:txBody>
      </p:sp>
      <p:sp>
        <p:nvSpPr>
          <p:cNvPr id="226" name="Google Shape;226;p22"/>
          <p:cNvSpPr txBox="1"/>
          <p:nvPr>
            <p:ph idx="1" type="body"/>
          </p:nvPr>
        </p:nvSpPr>
        <p:spPr>
          <a:xfrm>
            <a:off x="374300" y="1567550"/>
            <a:ext cx="79620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1)Two nodes are removed from the min heap (lowest </a:t>
            </a:r>
            <a:r>
              <a:rPr lang="en-GB" sz="1800"/>
              <a:t>frequency character will be removed first).</a:t>
            </a:r>
            <a:endParaRPr sz="1800"/>
          </a:p>
          <a:p>
            <a:pPr indent="0" lvl="0" marL="0" rtl="0" algn="l">
              <a:spcBef>
                <a:spcPts val="1200"/>
              </a:spcBef>
              <a:spcAft>
                <a:spcPts val="0"/>
              </a:spcAft>
              <a:buNone/>
            </a:pPr>
            <a:r>
              <a:rPr lang="en-GB" sz="1800"/>
              <a:t>2)Sum the frequencies of both nodes and form a new node.</a:t>
            </a:r>
            <a:endParaRPr sz="1800"/>
          </a:p>
          <a:p>
            <a:pPr indent="0" lvl="0" marL="0" rtl="0" algn="l">
              <a:spcBef>
                <a:spcPts val="1200"/>
              </a:spcBef>
              <a:spcAft>
                <a:spcPts val="0"/>
              </a:spcAft>
              <a:buNone/>
            </a:pPr>
            <a:r>
              <a:rPr lang="en-GB" sz="1800"/>
              <a:t>3)Make this parent to the two removed nodes with the left child of the parent being preferably the low frequency node.</a:t>
            </a:r>
            <a:endParaRPr sz="1800"/>
          </a:p>
          <a:p>
            <a:pPr indent="0" lvl="0" marL="0" rtl="0" algn="l">
              <a:spcBef>
                <a:spcPts val="1200"/>
              </a:spcBef>
              <a:spcAft>
                <a:spcPts val="0"/>
              </a:spcAft>
              <a:buNone/>
            </a:pPr>
            <a:r>
              <a:rPr lang="en-GB" sz="1800"/>
              <a:t>4)Then the new node is inserted into the min heap.</a:t>
            </a:r>
            <a:endParaRPr sz="1800"/>
          </a:p>
          <a:p>
            <a:pPr indent="0" lvl="0" marL="0" rtl="0" algn="l">
              <a:spcBef>
                <a:spcPts val="1200"/>
              </a:spcBef>
              <a:spcAft>
                <a:spcPts val="1200"/>
              </a:spcAft>
              <a:buNone/>
            </a:pPr>
            <a:r>
              <a:rPr lang="en-GB" sz="1800"/>
              <a:t>5)The above process is repeated till there is only one node in the min heap.</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Assigning</a:t>
            </a:r>
            <a:r>
              <a:rPr lang="en-GB"/>
              <a:t> codes using the huffman tree</a:t>
            </a:r>
            <a:endParaRPr/>
          </a:p>
        </p:txBody>
      </p:sp>
      <p:sp>
        <p:nvSpPr>
          <p:cNvPr id="232" name="Google Shape;232;p23"/>
          <p:cNvSpPr txBox="1"/>
          <p:nvPr>
            <p:ph idx="1" type="body"/>
          </p:nvPr>
        </p:nvSpPr>
        <p:spPr>
          <a:xfrm>
            <a:off x="482950" y="1567550"/>
            <a:ext cx="78534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800"/>
              <a:t>Assign 0 to the left edges of the tree and 1 to the right edges of the tree.</a:t>
            </a:r>
            <a:endParaRPr sz="1800"/>
          </a:p>
          <a:p>
            <a:pPr indent="0" lvl="0" marL="0" rtl="0" algn="l">
              <a:spcBef>
                <a:spcPts val="1200"/>
              </a:spcBef>
              <a:spcAft>
                <a:spcPts val="0"/>
              </a:spcAft>
              <a:buNone/>
            </a:pPr>
            <a:r>
              <a:rPr lang="en-GB" sz="1800"/>
              <a:t>Traverse the tree from the root and build the codes for each character.</a:t>
            </a:r>
            <a:endParaRPr sz="1800"/>
          </a:p>
          <a:p>
            <a:pPr indent="0" lvl="0" marL="0" rtl="0" algn="l">
              <a:spcBef>
                <a:spcPts val="1200"/>
              </a:spcBef>
              <a:spcAft>
                <a:spcPts val="1200"/>
              </a:spcAft>
              <a:buNone/>
            </a:pPr>
            <a:r>
              <a:rPr lang="en-GB" sz="1800"/>
              <a:t>Example-</a:t>
            </a:r>
            <a:endParaRPr sz="1800"/>
          </a:p>
        </p:txBody>
      </p:sp>
      <p:pic>
        <p:nvPicPr>
          <p:cNvPr id="233" name="Google Shape;233;p23"/>
          <p:cNvPicPr preferRelativeResize="0"/>
          <p:nvPr/>
        </p:nvPicPr>
        <p:blipFill>
          <a:blip r:embed="rId3">
            <a:alphaModFix/>
          </a:blip>
          <a:stretch>
            <a:fillRect/>
          </a:stretch>
        </p:blipFill>
        <p:spPr>
          <a:xfrm>
            <a:off x="813363" y="3192675"/>
            <a:ext cx="3209925" cy="904875"/>
          </a:xfrm>
          <a:prstGeom prst="rect">
            <a:avLst/>
          </a:prstGeom>
          <a:noFill/>
          <a:ln>
            <a:noFill/>
          </a:ln>
        </p:spPr>
      </p:pic>
      <p:pic>
        <p:nvPicPr>
          <p:cNvPr id="234" name="Google Shape;234;p23"/>
          <p:cNvPicPr preferRelativeResize="0"/>
          <p:nvPr/>
        </p:nvPicPr>
        <p:blipFill>
          <a:blip r:embed="rId4">
            <a:alphaModFix/>
          </a:blip>
          <a:stretch>
            <a:fillRect/>
          </a:stretch>
        </p:blipFill>
        <p:spPr>
          <a:xfrm>
            <a:off x="4237950" y="2955675"/>
            <a:ext cx="3755000" cy="1378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Assigning codes using the huffman tree</a:t>
            </a:r>
            <a:endParaRPr/>
          </a:p>
        </p:txBody>
      </p:sp>
      <p:pic>
        <p:nvPicPr>
          <p:cNvPr id="240" name="Google Shape;240;p24"/>
          <p:cNvPicPr preferRelativeResize="0"/>
          <p:nvPr/>
        </p:nvPicPr>
        <p:blipFill>
          <a:blip r:embed="rId3">
            <a:alphaModFix/>
          </a:blip>
          <a:stretch>
            <a:fillRect/>
          </a:stretch>
        </p:blipFill>
        <p:spPr>
          <a:xfrm>
            <a:off x="4835075" y="1843088"/>
            <a:ext cx="1743075" cy="1457325"/>
          </a:xfrm>
          <a:prstGeom prst="rect">
            <a:avLst/>
          </a:prstGeom>
          <a:noFill/>
          <a:ln>
            <a:noFill/>
          </a:ln>
        </p:spPr>
      </p:pic>
      <p:pic>
        <p:nvPicPr>
          <p:cNvPr id="241" name="Google Shape;241;p24"/>
          <p:cNvPicPr preferRelativeResize="0"/>
          <p:nvPr/>
        </p:nvPicPr>
        <p:blipFill>
          <a:blip r:embed="rId4">
            <a:alphaModFix/>
          </a:blip>
          <a:stretch>
            <a:fillRect/>
          </a:stretch>
        </p:blipFill>
        <p:spPr>
          <a:xfrm>
            <a:off x="457200" y="1765050"/>
            <a:ext cx="4276725" cy="3057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5"/>
          <p:cNvSpPr txBox="1"/>
          <p:nvPr>
            <p:ph type="title"/>
          </p:nvPr>
        </p:nvSpPr>
        <p:spPr>
          <a:xfrm>
            <a:off x="1297500" y="393750"/>
            <a:ext cx="7038900" cy="74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3)Approach</a:t>
            </a:r>
            <a:endParaRPr/>
          </a:p>
        </p:txBody>
      </p:sp>
      <p:sp>
        <p:nvSpPr>
          <p:cNvPr id="247" name="Google Shape;247;p25"/>
          <p:cNvSpPr txBox="1"/>
          <p:nvPr>
            <p:ph idx="1" type="body"/>
          </p:nvPr>
        </p:nvSpPr>
        <p:spPr>
          <a:xfrm>
            <a:off x="229400" y="1307850"/>
            <a:ext cx="8106900" cy="317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300"/>
              <a:t>Compression</a:t>
            </a:r>
            <a:endParaRPr sz="2300"/>
          </a:p>
          <a:p>
            <a:pPr indent="0" lvl="0" marL="0" rtl="0" algn="l">
              <a:spcBef>
                <a:spcPts val="1200"/>
              </a:spcBef>
              <a:spcAft>
                <a:spcPts val="0"/>
              </a:spcAft>
              <a:buNone/>
            </a:pPr>
            <a:r>
              <a:rPr lang="en-GB" sz="1900"/>
              <a:t>1)Taking in the input file and updating the frequency for each character of the file.</a:t>
            </a:r>
            <a:endParaRPr sz="1900"/>
          </a:p>
          <a:p>
            <a:pPr indent="0" lvl="0" marL="0" rtl="0" algn="l">
              <a:spcBef>
                <a:spcPts val="1200"/>
              </a:spcBef>
              <a:spcAft>
                <a:spcPts val="0"/>
              </a:spcAft>
              <a:buNone/>
            </a:pPr>
            <a:r>
              <a:rPr lang="en-GB" sz="1900"/>
              <a:t>2)Building priority queue(Min heap in this case) from the frequencies.</a:t>
            </a:r>
            <a:endParaRPr sz="1900"/>
          </a:p>
          <a:p>
            <a:pPr indent="0" lvl="0" marL="0" rtl="0" algn="l">
              <a:spcBef>
                <a:spcPts val="1200"/>
              </a:spcBef>
              <a:spcAft>
                <a:spcPts val="0"/>
              </a:spcAft>
              <a:buNone/>
            </a:pPr>
            <a:r>
              <a:rPr lang="en-GB" sz="1900"/>
              <a:t>3)Building huffman tree by selecting 2 least frequently </a:t>
            </a:r>
            <a:r>
              <a:rPr lang="en-GB" sz="1900"/>
              <a:t>occurring</a:t>
            </a:r>
            <a:r>
              <a:rPr lang="en-GB" sz="1900"/>
              <a:t> </a:t>
            </a:r>
            <a:r>
              <a:rPr lang="en-GB" sz="1900"/>
              <a:t>nodes and forming a new node having frequency as sum of  them .</a:t>
            </a:r>
            <a:endParaRPr sz="1900"/>
          </a:p>
          <a:p>
            <a:pPr indent="0" lvl="0" marL="0" rtl="0" algn="l">
              <a:spcBef>
                <a:spcPts val="1200"/>
              </a:spcBef>
              <a:spcAft>
                <a:spcPts val="1200"/>
              </a:spcAft>
              <a:buNone/>
            </a:pPr>
            <a:r>
              <a:rPr lang="en-GB" sz="1900"/>
              <a:t>4)Assign codes to the character by traversing the formed huffman tree.</a:t>
            </a:r>
            <a:endParaRPr sz="1900"/>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