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5"/>
  </p:notesMasterIdLst>
  <p:handoutMasterIdLst>
    <p:handoutMasterId r:id="rId96"/>
  </p:handoutMasterIdLst>
  <p:sldIdLst>
    <p:sldId id="25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675" r:id="rId61"/>
    <p:sldId id="676" r:id="rId62"/>
    <p:sldId id="677" r:id="rId63"/>
    <p:sldId id="678" r:id="rId64"/>
    <p:sldId id="679" r:id="rId65"/>
    <p:sldId id="680" r:id="rId66"/>
    <p:sldId id="681" r:id="rId67"/>
    <p:sldId id="682" r:id="rId68"/>
    <p:sldId id="683" r:id="rId69"/>
    <p:sldId id="684" r:id="rId70"/>
    <p:sldId id="685" r:id="rId71"/>
    <p:sldId id="686" r:id="rId72"/>
    <p:sldId id="687" r:id="rId73"/>
    <p:sldId id="688" r:id="rId74"/>
    <p:sldId id="689" r:id="rId75"/>
    <p:sldId id="690" r:id="rId76"/>
    <p:sldId id="691" r:id="rId77"/>
    <p:sldId id="692" r:id="rId78"/>
    <p:sldId id="693" r:id="rId79"/>
    <p:sldId id="694" r:id="rId80"/>
    <p:sldId id="695" r:id="rId81"/>
    <p:sldId id="696" r:id="rId82"/>
    <p:sldId id="697" r:id="rId83"/>
    <p:sldId id="698" r:id="rId84"/>
    <p:sldId id="699" r:id="rId85"/>
    <p:sldId id="700" r:id="rId86"/>
    <p:sldId id="701" r:id="rId87"/>
    <p:sldId id="702" r:id="rId88"/>
    <p:sldId id="703" r:id="rId89"/>
    <p:sldId id="704" r:id="rId90"/>
    <p:sldId id="705" r:id="rId91"/>
    <p:sldId id="706" r:id="rId92"/>
    <p:sldId id="707" r:id="rId93"/>
    <p:sldId id="708" r:id="rId9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 varScale="1">
        <p:scale>
          <a:sx n="59" d="100"/>
          <a:sy n="59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0227E1-3C7A-49CC-AAE0-C8B13F21D2B4}" type="slidenum">
              <a:rPr lang="en-US"/>
              <a:pPr/>
              <a:t>2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8CCE4B5-EE48-4755-8F7D-306B90C4743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D16EE2-6A72-4B3F-AB7F-D47CD7B7C0B3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CDCC4D2-B633-4D8E-B200-5FB50DECEE46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5D7592-ADF2-46D7-9812-04DA6F990DCD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F3A76A7-A653-4D7D-9F81-C0CD5FD37B0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9559B4-6BEC-4596-89FB-A87954A76BB7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AAAC135-FE91-4982-A061-E209A75B9452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088182-B380-4C10-A285-1ED5B06EFC60}" type="slidenum">
              <a:rPr lang="en-US"/>
              <a:pPr/>
              <a:t>14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45EB30F-0203-41BF-A59F-38A95F178C2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EA73D3-1152-4F65-9147-E5E89A356175}" type="slidenum">
              <a:rPr lang="en-US"/>
              <a:pPr/>
              <a:t>15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AB88897-5EA8-42A8-9626-49B53C8C57E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3C1A82-DF01-46D5-8F1B-90AC1676E04E}" type="slidenum">
              <a:rPr lang="en-US"/>
              <a:pPr/>
              <a:t>16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2743A96-0675-4C86-846A-2795B4F738E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872F9-535F-4840-8143-DE3FEAD2C268}" type="slidenum">
              <a:rPr lang="en-US"/>
              <a:pPr/>
              <a:t>17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1757560-8EB2-46D7-AFF2-71457E4A7BE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71F4F-978F-4233-823A-5F2CB641C4E1}" type="slidenum">
              <a:rPr lang="en-US"/>
              <a:pPr/>
              <a:t>18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47A6E47-1364-4F56-872F-CBAC462240C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0A6FA-0434-40C5-9ABB-71E49055162D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0ACE5A6-F23C-4796-A2EF-C2A49B8970E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03260-8C60-4663-BA74-814405284402}" type="slidenum">
              <a:rPr lang="en-US"/>
              <a:pPr/>
              <a:t>20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FEAE834-17A5-4933-A669-A21D79E1430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C4DA8-2BBB-4790-9C15-6A423738DDDC}" type="slidenum">
              <a:rPr lang="en-US"/>
              <a:pPr/>
              <a:t>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0EC541B-5D07-48EC-95FD-45C663C7740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F46B4-5F0B-4986-B5FF-5E19D96C1E13}" type="slidenum">
              <a:rPr lang="en-US"/>
              <a:pPr/>
              <a:t>21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ACA34D9-11C8-4C0F-8001-AC744C45688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57082C-83C3-4999-9055-5D8C00C7AE9F}" type="slidenum">
              <a:rPr lang="en-US"/>
              <a:pPr/>
              <a:t>22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C5B81B6-B8FC-4E1A-ACE5-A170FD7C8DA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8E7F19-8171-4486-9C75-48555C50469F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400C8D1-9EC1-4D79-A51F-DBC32ECAF8F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8128E9-EE1E-4953-BF5C-5C735C397B2F}" type="slidenum">
              <a:rPr lang="en-US"/>
              <a:pPr/>
              <a:t>24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31C836A-0775-43E9-96A9-BE8E6496F63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7A8CBB-D586-425C-A945-44B5DC1C5C5A}" type="slidenum">
              <a:rPr lang="en-US"/>
              <a:pPr/>
              <a:t>25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5192B02-40A1-42F8-B17E-002DFB2AC7E8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178CA6-E394-46D1-BB93-DD0D0B6617D2}" type="slidenum">
              <a:rPr lang="en-US"/>
              <a:pPr/>
              <a:t>26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0388384-BBF5-4F37-ACFB-B41FD56A69A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B2C30-E6B3-4487-A726-C058C7D8E827}" type="slidenum">
              <a:rPr lang="en-US"/>
              <a:pPr/>
              <a:t>27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00C5D44-A159-4031-B43C-0212436E244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E06CD5-C60D-496C-9C3B-7FDAD4E2E4CC}" type="slidenum">
              <a:rPr lang="en-US"/>
              <a:pPr/>
              <a:t>28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C753BBB-9DD6-4B37-80B7-A480E6C397F6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8A144C-04F9-4DED-9DF6-6002BD878868}" type="slidenum">
              <a:rPr lang="en-US"/>
              <a:pPr/>
              <a:t>29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C068637-F800-4A05-9395-3BACE6BC649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A0D5A-AC80-4F99-BBFE-6CB0064A9BE5}" type="slidenum">
              <a:rPr lang="en-US"/>
              <a:pPr/>
              <a:t>30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59B3D8C-D9A0-45A2-B7D0-9DAAF5E51EC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14E3EF-24A5-4B28-B3E1-5455CFA1461A}" type="slidenum">
              <a:rPr lang="en-US"/>
              <a:pPr/>
              <a:t>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F37D2B6-DFF6-49FC-A985-09596B77AF6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CE4DFA-9908-4C2B-B9B7-3B29B1075CC9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00B2BBF-7CC6-4BAA-963E-5CE55F33B59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86746-E620-4EE7-B5CF-B7DF44C790D8}" type="slidenum">
              <a:rPr lang="en-US"/>
              <a:pPr/>
              <a:t>32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F323C5F-B4FA-4EEC-9EA1-145FFEB4B39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73157-6FFC-4F56-9160-25042DE8B1BB}" type="slidenum">
              <a:rPr lang="en-US"/>
              <a:pPr/>
              <a:t>33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4A6C5EA-0B0D-4159-951F-9D82E26EBA7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A5048F-A578-4E18-96CF-853250739E6D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AF6EB41-A700-4ACA-93E6-9D0FA19E637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73BFEF-DF13-4714-A0F1-51C503AF6455}" type="slidenum">
              <a:rPr lang="en-US"/>
              <a:pPr/>
              <a:t>35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72B5FCB-2E14-4DF9-82AF-0E79E9116B8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189D74-4765-4D5E-84F4-9BEF16AE3F0E}" type="slidenum">
              <a:rPr lang="en-US"/>
              <a:pPr/>
              <a:t>36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56B4D69-0956-4D02-9D16-77CE746F8B5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8999B-E7B7-474D-93AA-4DEBF77A0364}" type="slidenum">
              <a:rPr lang="en-US"/>
              <a:pPr/>
              <a:t>37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B984A59-42B2-429C-919D-E0896E837FB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52DE8A-A135-4877-B617-9CE89E005D88}" type="slidenum">
              <a:rPr lang="en-US"/>
              <a:pPr/>
              <a:t>38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0773EB2-94BF-4426-9146-E000DDA88FE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FD816-1DBD-4B29-96EA-9DB71ECE38CD}" type="slidenum">
              <a:rPr lang="en-US"/>
              <a:pPr/>
              <a:t>39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688D021-5B52-4494-A65C-B0AE4B484E5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C37B46-6A88-42A0-AF3E-88CB46B9F04D}" type="slidenum">
              <a:rPr lang="en-US"/>
              <a:pPr/>
              <a:t>40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519271E-9D8F-4B50-9210-F46A21A3590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B9401-42D1-43E3-8463-5A81A817EEF5}" type="slidenum">
              <a:rPr lang="en-US"/>
              <a:pPr/>
              <a:t>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4E242B8-CBEB-4298-BEDA-BD6E8562E34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2E8D-F727-4EF4-8D5B-7945FF3397BC}" type="slidenum">
              <a:rPr lang="en-US"/>
              <a:pPr/>
              <a:t>41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7291BF2-CFCB-4A9A-AE59-2E89FEE7DE4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A8FB8C-4163-454B-9030-5C4858578616}" type="slidenum">
              <a:rPr lang="en-US"/>
              <a:pPr/>
              <a:t>42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F2A4AE5-684C-4EA8-9900-71F7D66865E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864382-8613-457E-A042-BD280FA6A915}" type="slidenum">
              <a:rPr lang="en-US"/>
              <a:pPr/>
              <a:t>43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C50CF3C-3DFE-4DD2-B49E-1005C02E652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161B26-29DA-4440-829D-FA276335C25E}" type="slidenum">
              <a:rPr lang="en-US"/>
              <a:pPr/>
              <a:t>44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9177566-2413-4797-B27A-BFF8131FDF6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12AEBB-6781-44FB-807E-B82D3A56B4F7}" type="slidenum">
              <a:rPr lang="en-US"/>
              <a:pPr/>
              <a:t>45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D5875C2-246E-4F5F-8D79-573947F53C2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BB301B-4A5F-43AD-AF39-3AEE0ACB2015}" type="slidenum">
              <a:rPr lang="en-US"/>
              <a:pPr/>
              <a:t>46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B3502B9-68F6-492B-AC15-40BDC69DC32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B141CF-8602-4251-8E87-6A6E66E85962}" type="slidenum">
              <a:rPr lang="en-US"/>
              <a:pPr/>
              <a:t>47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6417437-1EA5-4252-B9AB-D01BB20DE57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3B1E9-C322-430E-89A3-7692E629D452}" type="slidenum">
              <a:rPr lang="en-US"/>
              <a:pPr/>
              <a:t>48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3096422-185D-481C-9845-1A0B59123F6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A0BAD-8369-44F1-97DA-31CC0792C4A4}" type="slidenum">
              <a:rPr lang="en-US"/>
              <a:pPr/>
              <a:t>49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970C403-6798-4D44-AF0E-3BAC691E5F3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5658BA-19B5-4C72-B810-F13CC6549AB1}" type="slidenum">
              <a:rPr lang="en-US"/>
              <a:pPr/>
              <a:t>50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FF59D11-7CEF-481E-9543-E898066D7F4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62348-4318-4C15-94BC-0D16D84ACEFE}" type="slidenum">
              <a:rPr lang="en-US"/>
              <a:pPr/>
              <a:t>6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9E7380A-BF07-47CE-BEB0-05AF09D98A5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9EEDC-BD27-4624-BE8C-96783D56C802}" type="slidenum">
              <a:rPr lang="en-US"/>
              <a:pPr/>
              <a:t>51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5F04A26-423B-4E00-A98E-C52DB44CEB2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53570-41B3-4513-A04F-1033E42CBF53}" type="slidenum">
              <a:rPr lang="en-US"/>
              <a:pPr/>
              <a:t>52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4714FC5-9F75-4D5E-9552-296DA492A49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F67F3D-CACB-4F62-964C-44694A36DB58}" type="slidenum">
              <a:rPr lang="en-US"/>
              <a:pPr/>
              <a:t>53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7128C33-603B-4656-8B36-76F0434529C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5D546E-C50D-4377-ABB2-B3EF8E1D29F8}" type="slidenum">
              <a:rPr lang="en-US"/>
              <a:pPr/>
              <a:t>54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284DBBE-9FDE-43B8-AA20-5B17EF930EE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6FC2C-0BE0-4284-A3BE-56FB07C7E066}" type="slidenum">
              <a:rPr lang="en-US"/>
              <a:pPr/>
              <a:t>55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92DDBE3-5AA0-4398-A259-AA80C532F26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D3D2D5-4F89-4B37-95D9-AAB690B286E7}" type="slidenum">
              <a:rPr lang="en-US"/>
              <a:pPr/>
              <a:t>56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57DF0EC-AE72-4716-A666-5EF8BE3782D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52C66-9B03-453B-A05C-0E76CD4EFA48}" type="slidenum">
              <a:rPr lang="en-US"/>
              <a:pPr/>
              <a:t>57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EF9CAF1-65CF-4E25-80B5-53F91D29D95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5C04E2-BCCE-49B5-B6EE-0054EEE194F7}" type="slidenum">
              <a:rPr lang="en-US"/>
              <a:pPr/>
              <a:t>58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7EA41E6-2B0C-43A5-B748-A33C4347B87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0EF8F4-4B7E-44A4-87FC-CD378A3D6CF2}" type="slidenum">
              <a:rPr lang="en-US"/>
              <a:pPr/>
              <a:t>59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9AA6288-E394-4DEC-8A33-0C7348BCBD98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BB15CB-E10E-479D-A921-77F052023821}" type="slidenum">
              <a:rPr lang="en-US"/>
              <a:pPr/>
              <a:t>60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2D71DE9-B141-49D3-95B3-2089C82F8C9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D14934-9870-4BF3-9216-E8E40C2D53C8}" type="slidenum">
              <a:rPr lang="en-US"/>
              <a:pPr/>
              <a:t>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67B0451-F7AA-40B8-B3D2-D88C599FB29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05129F-F4A7-460E-BD27-BEC8A8C4D7B9}" type="slidenum">
              <a:rPr lang="en-US"/>
              <a:pPr/>
              <a:t>61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44CCCC9-186A-4AD8-B135-62FDC086784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88F937-481E-466C-9F8F-A5FF4E8CACC5}" type="slidenum">
              <a:rPr lang="en-US"/>
              <a:pPr/>
              <a:t>62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470EA19-2AD4-4AB7-A34E-5649050BBDF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BC7981-FAD7-4220-8DA9-3FC00382FBDD}" type="slidenum">
              <a:rPr lang="en-US"/>
              <a:pPr/>
              <a:t>63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FED15BE-AEE3-40F8-B129-76E7EAF5257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F82CA-3A01-4179-B11A-F03ADE8A51FC}" type="slidenum">
              <a:rPr lang="en-US"/>
              <a:pPr/>
              <a:t>64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7686095-6E52-4F67-A282-B461A4E88D9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1E4FC-DAA1-4460-84C6-282A472A91F1}" type="slidenum">
              <a:rPr lang="en-US"/>
              <a:pPr/>
              <a:t>65</a:t>
            </a:fld>
            <a:endParaRPr lang="en-US"/>
          </a:p>
        </p:txBody>
      </p:sp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B53F20F-97A0-49DF-B52E-A160151A00D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5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704452-8FA7-4829-BE91-B1DA35323FBD}" type="slidenum">
              <a:rPr lang="en-US"/>
              <a:pPr/>
              <a:t>66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8A8ADB1-B5B6-4241-9F4B-A6BB00523BA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47EA11-06A1-4811-B3DF-95B12A9F8E32}" type="slidenum">
              <a:rPr lang="en-US"/>
              <a:pPr/>
              <a:t>67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FDAA7A4-EB72-4572-AC04-D8725BD6D89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93192-9429-40DF-A3AA-75178CF53335}" type="slidenum">
              <a:rPr lang="en-US"/>
              <a:pPr/>
              <a:t>68</a:t>
            </a:fld>
            <a:endParaRPr lang="en-US"/>
          </a:p>
        </p:txBody>
      </p:sp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AAA122E-B66E-43F4-8B62-583998AF79C2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8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37D0C8-40AE-46D8-994F-54156A5B050F}" type="slidenum">
              <a:rPr lang="en-US"/>
              <a:pPr/>
              <a:t>69</a:t>
            </a:fld>
            <a:endParaRPr lang="en-US"/>
          </a:p>
        </p:txBody>
      </p:sp>
      <p:sp>
        <p:nvSpPr>
          <p:cNvPr id="1699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BCAFC46-806F-434C-A3D5-B3EEBC97A57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99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024240-1A35-4D45-BAA7-FD1DE44ED53E}" type="slidenum">
              <a:rPr lang="en-US"/>
              <a:pPr/>
              <a:t>70</a:t>
            </a:fld>
            <a:endParaRPr lang="en-US"/>
          </a:p>
        </p:txBody>
      </p:sp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1EA50F1-534F-4FBB-80F1-388C467603D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1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7804D2-D28C-4E0D-83AC-07C4FB76B8D3}" type="slidenum">
              <a:rPr lang="en-US"/>
              <a:pPr/>
              <a:t>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E5614B7-ADA7-4A22-95C1-4C17073473C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A3F29-B97F-4AC2-84D8-EDB0BD52532F}" type="slidenum">
              <a:rPr lang="en-US"/>
              <a:pPr/>
              <a:t>71</a:t>
            </a:fld>
            <a:endParaRPr lang="en-US"/>
          </a:p>
        </p:txBody>
      </p:sp>
      <p:sp>
        <p:nvSpPr>
          <p:cNvPr id="1720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FAB5329-A1B7-4ECB-8E67-B55D079D85E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2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73BF2-347A-4638-8A7F-FBC8C732F611}" type="slidenum">
              <a:rPr lang="en-US"/>
              <a:pPr/>
              <a:t>72</a:t>
            </a:fld>
            <a:endParaRPr lang="en-US"/>
          </a:p>
        </p:txBody>
      </p:sp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79CC2F0-ADF8-4D36-A6AC-3A1D94627D0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3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9FEE2-2DCC-40F0-9D81-E7C943E1A5B1}" type="slidenum">
              <a:rPr lang="en-US"/>
              <a:pPr/>
              <a:t>73</a:t>
            </a:fld>
            <a:endParaRPr lang="en-US"/>
          </a:p>
        </p:txBody>
      </p:sp>
      <p:sp>
        <p:nvSpPr>
          <p:cNvPr id="1740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5748A53-1AA9-4A1B-A705-9A706EE2885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0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C35597-12FD-4FA1-B9F8-540C4B0273A8}" type="slidenum">
              <a:rPr lang="en-US"/>
              <a:pPr/>
              <a:t>74</a:t>
            </a:fld>
            <a:endParaRPr lang="en-US"/>
          </a:p>
        </p:txBody>
      </p:sp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F55D0F3-3F5D-422F-8D16-BDE605D8290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5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2F1B35-9152-490A-95CE-FCE502716D36}" type="slidenum">
              <a:rPr lang="en-US"/>
              <a:pPr/>
              <a:t>75</a:t>
            </a:fld>
            <a:endParaRPr lang="en-US"/>
          </a:p>
        </p:txBody>
      </p:sp>
      <p:sp>
        <p:nvSpPr>
          <p:cNvPr id="1761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BBA5DF6-E222-4FB7-AFDD-05FBBBC99C9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6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FC6E18-EB70-4753-B717-B40C1C07D88B}" type="slidenum">
              <a:rPr lang="en-US"/>
              <a:pPr/>
              <a:t>76</a:t>
            </a:fld>
            <a:endParaRPr lang="en-US"/>
          </a:p>
        </p:txBody>
      </p:sp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E563F5A-C616-41ED-8F6D-B1FEBFB4FB7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7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8C27B-9146-4300-8625-C1E9F59AE589}" type="slidenum">
              <a:rPr lang="en-US"/>
              <a:pPr/>
              <a:t>77</a:t>
            </a:fld>
            <a:endParaRPr lang="en-US"/>
          </a:p>
        </p:txBody>
      </p:sp>
      <p:sp>
        <p:nvSpPr>
          <p:cNvPr id="1781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8C102AF-F4CB-4514-9416-086039A49310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8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AB7DA-C466-4A38-8654-AB9344DAB834}" type="slidenum">
              <a:rPr lang="en-US"/>
              <a:pPr/>
              <a:t>78</a:t>
            </a:fld>
            <a:endParaRPr lang="en-US"/>
          </a:p>
        </p:txBody>
      </p:sp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838403A-7E66-48A9-9B3A-20A9B82EA31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9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9BE04E-1F8C-464C-AE20-154D410C72C2}" type="slidenum">
              <a:rPr lang="en-US"/>
              <a:pPr/>
              <a:t>79</a:t>
            </a:fld>
            <a:endParaRPr lang="en-US"/>
          </a:p>
        </p:txBody>
      </p:sp>
      <p:sp>
        <p:nvSpPr>
          <p:cNvPr id="1802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0C24901-AD49-46C0-8A70-9E4624486DA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0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735EB-AF8F-47B9-9BAE-1A10D67D3A55}" type="slidenum">
              <a:rPr lang="en-US"/>
              <a:pPr/>
              <a:t>80</a:t>
            </a:fld>
            <a:endParaRPr lang="en-US"/>
          </a:p>
        </p:txBody>
      </p:sp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903D159-A17C-4523-8F5E-21BF109036A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1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3A9600-9892-43B2-B766-A3AF75E4201C}" type="slidenum">
              <a:rPr lang="en-US"/>
              <a:pPr/>
              <a:t>9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BE1506B-44E3-46DA-8199-402E0CAFB29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1AB27-F5FB-4D8E-9FDD-F1213E0F1F18}" type="slidenum">
              <a:rPr lang="en-US"/>
              <a:pPr/>
              <a:t>81</a:t>
            </a:fld>
            <a:endParaRPr lang="en-US"/>
          </a:p>
        </p:txBody>
      </p:sp>
      <p:sp>
        <p:nvSpPr>
          <p:cNvPr id="1822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1E8D53F-C61A-48F5-85A2-C9BE53BC28A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2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FA2203-A9A7-4911-8AA1-48B3BCD70BA1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1DCB8F3-FE73-4632-8669-903D0B3F693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3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C79A5B-2BC4-43B5-92B7-AE4E1C423855}" type="slidenum">
              <a:rPr lang="en-US"/>
              <a:pPr/>
              <a:t>83</a:t>
            </a:fld>
            <a:endParaRPr lang="en-US"/>
          </a:p>
        </p:txBody>
      </p:sp>
      <p:sp>
        <p:nvSpPr>
          <p:cNvPr id="1843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CE991D4-ED85-465A-B388-EA61D5D2062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6991D-80D9-44BA-9C1F-A1F3406AAC7C}" type="slidenum">
              <a:rPr lang="en-US"/>
              <a:pPr/>
              <a:t>84</a:t>
            </a:fld>
            <a:endParaRPr lang="en-US"/>
          </a:p>
        </p:txBody>
      </p:sp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7888410-37DA-490C-A4D2-83E854739AB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5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9F5105-33FD-4FA6-BDCF-65FF55BDC9E6}" type="slidenum">
              <a:rPr lang="en-US"/>
              <a:pPr/>
              <a:t>85</a:t>
            </a:fld>
            <a:endParaRPr lang="en-US"/>
          </a:p>
        </p:txBody>
      </p:sp>
      <p:sp>
        <p:nvSpPr>
          <p:cNvPr id="1863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19FDE13-A0BB-4972-9174-3663420CC97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6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E8EFF7-0F05-44C0-909D-2328EF9C7B46}" type="slidenum">
              <a:rPr lang="en-US"/>
              <a:pPr/>
              <a:t>86</a:t>
            </a:fld>
            <a:endParaRPr lang="en-US"/>
          </a:p>
        </p:txBody>
      </p:sp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A43C6E5-6F2B-469D-8BBC-B438A3657C70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7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C11C0F-1E2F-4D55-9A48-AFDB8654F8BE}" type="slidenum">
              <a:rPr lang="en-US"/>
              <a:pPr/>
              <a:t>87</a:t>
            </a:fld>
            <a:endParaRPr lang="en-US"/>
          </a:p>
        </p:txBody>
      </p:sp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95C7AA4-653C-4693-BCAA-1094723C218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8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4E4E88-6410-4B04-B2DD-59CF6A90DFE7}" type="slidenum">
              <a:rPr lang="en-US"/>
              <a:pPr/>
              <a:t>88</a:t>
            </a:fld>
            <a:endParaRPr lang="en-US"/>
          </a:p>
        </p:txBody>
      </p:sp>
      <p:sp>
        <p:nvSpPr>
          <p:cNvPr id="1894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3EA0440-879A-4826-A2D0-CDA46F0CD3B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9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DF3B9C-2EB9-4E22-AA47-78D8E9BECFA7}" type="slidenum">
              <a:rPr lang="en-US"/>
              <a:pPr/>
              <a:t>89</a:t>
            </a:fld>
            <a:endParaRPr lang="en-US"/>
          </a:p>
        </p:txBody>
      </p:sp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16BCB21-EAFB-452F-B25E-0A87ADF7961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0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27A4D0-A3CA-41D0-B85C-A415706B4902}" type="slidenum">
              <a:rPr lang="en-US"/>
              <a:pPr/>
              <a:t>90</a:t>
            </a:fld>
            <a:endParaRPr lang="en-US"/>
          </a:p>
        </p:txBody>
      </p:sp>
      <p:sp>
        <p:nvSpPr>
          <p:cNvPr id="1914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75DA578-D9BC-4E9E-9395-7AEA04474C1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1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9DD0BC-4D8E-465A-8930-6761BDF0BDF5}" type="slidenum">
              <a:rPr lang="en-US"/>
              <a:pPr/>
              <a:t>10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F5AFBA1-2230-4196-B7B4-339D13C0451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653E5F-88D2-4A33-940C-7DAD1110D383}" type="slidenum">
              <a:rPr lang="en-US"/>
              <a:pPr/>
              <a:t>91</a:t>
            </a:fld>
            <a:endParaRPr lang="en-US"/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02E6556-A018-490E-879E-EF1C97D9399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2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4995B9-4515-4D60-AD4D-4F5440500D97}" type="slidenum">
              <a:rPr lang="en-US"/>
              <a:pPr/>
              <a:t>92</a:t>
            </a:fld>
            <a:endParaRPr lang="en-US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3D3B79D-FB59-4D3A-8B2D-3050C445DFB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3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7C4E11-65B2-4C97-9AE0-5C2A49E34B92}" type="slidenum">
              <a:rPr lang="en-US"/>
              <a:pPr/>
              <a:t>93</a:t>
            </a:fld>
            <a:endParaRPr lang="en-US"/>
          </a:p>
        </p:txBody>
      </p:sp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A8C1437-EEB3-42C6-8176-AF884E1CA6A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or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ml.apache.org/xmlbea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oap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.org/2003/05/soap-envelope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sd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14400" y="1524000"/>
            <a:ext cx="7623175" cy="1752600"/>
          </a:xfrm>
          <a:prstGeom prst="rect">
            <a:avLst/>
          </a:prstGeom>
          <a:ln/>
        </p:spPr>
        <p:txBody>
          <a:bodyPr vert="horz" lIns="91440" tIns="45720" rIns="91440" bIns="45720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Web Service Foundations: WSDL and SOAP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A Very Simple Example: Echo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public class </a:t>
            </a:r>
            <a:r>
              <a:rPr lang="en-US" sz="1900" dirty="0" err="1">
                <a:solidFill>
                  <a:srgbClr val="000000"/>
                </a:solidFill>
              </a:rPr>
              <a:t>echoService</a:t>
            </a:r>
            <a:r>
              <a:rPr lang="en-US" sz="1900" dirty="0">
                <a:solidFill>
                  <a:srgbClr val="000000"/>
                </a:solidFill>
              </a:rPr>
              <a:t> implements </a:t>
            </a:r>
            <a:r>
              <a:rPr lang="en-US" sz="1900" dirty="0" err="1">
                <a:solidFill>
                  <a:srgbClr val="000000"/>
                </a:solidFill>
              </a:rPr>
              <a:t>echoServiceInterface</a:t>
            </a:r>
            <a:r>
              <a:rPr lang="en-US" sz="1900" dirty="0">
                <a:solidFill>
                  <a:srgbClr val="000000"/>
                </a:solidFill>
              </a:rPr>
              <a:t>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public String echo(String </a:t>
            </a:r>
            <a:r>
              <a:rPr lang="en-US" sz="1900" dirty="0" err="1">
                <a:solidFill>
                  <a:srgbClr val="000000"/>
                </a:solidFill>
              </a:rPr>
              <a:t>msg</a:t>
            </a:r>
            <a:r>
              <a:rPr lang="en-US" sz="1900" dirty="0">
                <a:solidFill>
                  <a:srgbClr val="000000"/>
                </a:solidFill>
              </a:rPr>
              <a:t>) 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	return </a:t>
            </a:r>
            <a:r>
              <a:rPr lang="en-US" sz="1900" dirty="0" err="1">
                <a:solidFill>
                  <a:srgbClr val="000000"/>
                </a:solidFill>
              </a:rPr>
              <a:t>msg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public static void main(String[] </a:t>
            </a:r>
            <a:r>
              <a:rPr lang="en-US" sz="1900" dirty="0" err="1">
                <a:solidFill>
                  <a:srgbClr val="000000"/>
                </a:solidFill>
              </a:rPr>
              <a:t>args</a:t>
            </a:r>
            <a:r>
              <a:rPr lang="en-US" sz="1900" dirty="0">
                <a:solidFill>
                  <a:srgbClr val="000000"/>
                </a:solidFill>
              </a:rPr>
              <a:t>) 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	new </a:t>
            </a:r>
            <a:r>
              <a:rPr lang="en-US" sz="1900" dirty="0" err="1">
                <a:solidFill>
                  <a:srgbClr val="000000"/>
                </a:solidFill>
              </a:rPr>
              <a:t>echoService</a:t>
            </a:r>
            <a:r>
              <a:rPr lang="en-US" sz="1900" dirty="0">
                <a:solidFill>
                  <a:srgbClr val="000000"/>
                </a:solidFill>
              </a:rPr>
              <a:t>().echo(“hello”);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Echo Interface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/**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 All implementers of this interface must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 implement the echo() method.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*/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public interface </a:t>
            </a:r>
            <a:r>
              <a:rPr lang="en-US" sz="2700" dirty="0" err="1">
                <a:solidFill>
                  <a:srgbClr val="000000"/>
                </a:solidFill>
              </a:rPr>
              <a:t>echoServiceInterface</a:t>
            </a:r>
            <a:r>
              <a:rPr lang="en-US" sz="2700" dirty="0">
                <a:solidFill>
                  <a:srgbClr val="000000"/>
                </a:solidFill>
              </a:rPr>
              <a:t> {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public String echo(String </a:t>
            </a:r>
            <a:r>
              <a:rPr lang="en-US" sz="2700" dirty="0" err="1">
                <a:solidFill>
                  <a:srgbClr val="000000"/>
                </a:solidFill>
              </a:rPr>
              <a:t>toEcho</a:t>
            </a:r>
            <a:r>
              <a:rPr lang="en-US" sz="2700" dirty="0">
                <a:solidFill>
                  <a:srgbClr val="000000"/>
                </a:solidFill>
              </a:rPr>
              <a:t>);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Now Use Echo As A Remote Service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We can take the previous Java program and deploy it in Tomcat as a service.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Clients can then invoke the echo service.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tells them how to do it.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Clients don’t need to know anything about the service implementation or even language.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is the latest IDL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DCE and CORBA IDL were two older examples.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875200" y="1106036"/>
            <a:ext cx="103680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C#</a:t>
            </a:r>
          </a:p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Client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875200" y="2073818"/>
            <a:ext cx="103680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875200" y="4078508"/>
            <a:ext cx="103680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dirty="0">
                <a:latin typeface="Times New Roman" pitchFamily="16" charset="0"/>
              </a:rPr>
              <a:t>Tomcat+</a:t>
            </a:r>
          </a:p>
          <a:p>
            <a:pPr algn="ctr">
              <a:tabLst>
                <a:tab pos="656650" algn="l"/>
              </a:tabLst>
            </a:pPr>
            <a:r>
              <a:rPr lang="en-US" dirty="0" err="1">
                <a:latin typeface="Times New Roman" pitchFamily="16" charset="0"/>
              </a:rPr>
              <a:t>Axis+Echo</a:t>
            </a:r>
            <a:endParaRPr lang="en-US" dirty="0">
              <a:latin typeface="Times New Roman" pitchFamily="16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875200" y="3801999"/>
            <a:ext cx="103680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289920" y="2350327"/>
            <a:ext cx="1440" cy="145167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17761" y="2765090"/>
            <a:ext cx="210771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Times New Roman" pitchFamily="16" charset="0"/>
              </a:rPr>
              <a:t>SOAP(Echo “hello”)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6566400" y="2348887"/>
            <a:ext cx="1440" cy="14545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06081" y="2765090"/>
            <a:ext cx="83172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latin typeface="Times New Roman" pitchFamily="16" charset="0"/>
              </a:rPr>
              <a:t>“hello”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Look Like In WSDL?  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7879680" cy="47035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wsdl:definitions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targetNamespace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="http://schemas.xmlsoap.org/wsdl/" </a:t>
            </a:r>
            <a:r>
              <a:rPr lang="en-US" sz="1400" b="1" dirty="0" err="1">
                <a:solidFill>
                  <a:srgbClr val="000000"/>
                </a:solidFill>
              </a:rPr>
              <a:t>xmlns:apachesoap</a:t>
            </a:r>
            <a:r>
              <a:rPr lang="en-US" sz="1400" b="1" dirty="0">
                <a:solidFill>
                  <a:srgbClr val="000000"/>
                </a:solidFill>
              </a:rPr>
              <a:t>="http://xml.apache.org/xml-soap" </a:t>
            </a:r>
            <a:r>
              <a:rPr lang="en-US" sz="1400" b="1" dirty="0" err="1">
                <a:solidFill>
                  <a:srgbClr val="000000"/>
                </a:solidFill>
              </a:rPr>
              <a:t>xmlns:impl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xmlns:intf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xmlns:soapenc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="http://schemas.xmlsoap.org/soap/encoding/" </a:t>
            </a:r>
            <a:r>
              <a:rPr lang="en-US" sz="1400" b="1" dirty="0" err="1">
                <a:solidFill>
                  <a:srgbClr val="000000"/>
                </a:solidFill>
              </a:rPr>
              <a:t>xmlns:wsdl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="http://schemas.xmlsoap.org/wsdl/" </a:t>
            </a:r>
            <a:r>
              <a:rPr lang="en-US" sz="1400" b="1" dirty="0" err="1">
                <a:solidFill>
                  <a:srgbClr val="000000"/>
                </a:solidFill>
              </a:rPr>
              <a:t>xmlns:wsdlsoap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="http://schemas.xmlsoap.org/wsdl/soap/" </a:t>
            </a:r>
            <a:r>
              <a:rPr lang="en-US" sz="1400" b="1" dirty="0" err="1">
                <a:solidFill>
                  <a:srgbClr val="000000"/>
                </a:solidFill>
              </a:rPr>
              <a:t>xmlns:xsd</a:t>
            </a:r>
            <a:r>
              <a:rPr lang="en-US" sz="1400" b="1" dirty="0">
                <a:solidFill>
                  <a:srgbClr val="000000"/>
                </a:solidFill>
              </a:rPr>
              <a:t>="http://www.w3.org/2001/XMLSchema"&gt;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</a:t>
            </a:r>
            <a:r>
              <a:rPr lang="en-US" sz="1400" b="1" dirty="0" err="1">
                <a:solidFill>
                  <a:srgbClr val="000000"/>
                </a:solidFill>
              </a:rPr>
              <a:t>wsdl:types</a:t>
            </a:r>
            <a:r>
              <a:rPr lang="en-US" sz="14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</a:t>
            </a:r>
            <a:r>
              <a:rPr lang="en-US" sz="1400" b="1" dirty="0" err="1">
                <a:solidFill>
                  <a:srgbClr val="000000"/>
                </a:solidFill>
              </a:rPr>
              <a:t>wsdl:part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echoReturn</a:t>
            </a:r>
            <a:r>
              <a:rPr lang="en-US" sz="1400" b="1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</a:t>
            </a:r>
            <a:r>
              <a:rPr lang="en-US" sz="1400" b="1" dirty="0" err="1">
                <a:solidFill>
                  <a:srgbClr val="000000"/>
                </a:solidFill>
              </a:rPr>
              <a:t>wsdl:part</a:t>
            </a:r>
            <a:r>
              <a:rPr lang="en-US" sz="1400" b="1" dirty="0">
                <a:solidFill>
                  <a:srgbClr val="000000"/>
                </a:solidFill>
              </a:rPr>
              <a:t> name="in0"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wsdl:portType</a:t>
            </a:r>
            <a:r>
              <a:rPr lang="en-US" sz="14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 name="echo" </a:t>
            </a:r>
            <a:r>
              <a:rPr lang="en-US" sz="1400" b="1" dirty="0" err="1">
                <a:solidFill>
                  <a:srgbClr val="000000"/>
                </a:solidFill>
              </a:rPr>
              <a:t>parameterOrder</a:t>
            </a:r>
            <a:r>
              <a:rPr lang="en-US" sz="1400" b="1" dirty="0">
                <a:solidFill>
                  <a:srgbClr val="000000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 message="</a:t>
            </a:r>
            <a:r>
              <a:rPr lang="en-US" sz="1400" b="1" dirty="0" err="1">
                <a:solidFill>
                  <a:srgbClr val="000000"/>
                </a:solidFill>
              </a:rPr>
              <a:t>impl:echoRequest</a:t>
            </a:r>
            <a:r>
              <a:rPr lang="en-US" sz="1400" b="1" dirty="0">
                <a:solidFill>
                  <a:srgbClr val="000000"/>
                </a:solidFill>
              </a:rPr>
              <a:t>"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 message="</a:t>
            </a:r>
            <a:r>
              <a:rPr lang="en-US" sz="1400" b="1" dirty="0" err="1">
                <a:solidFill>
                  <a:srgbClr val="000000"/>
                </a:solidFill>
              </a:rPr>
              <a:t>impl:echoResponse</a:t>
            </a:r>
            <a:r>
              <a:rPr lang="en-US" sz="1400" b="1" dirty="0">
                <a:solidFill>
                  <a:srgbClr val="000000"/>
                </a:solidFill>
              </a:rPr>
              <a:t>"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wsdl:portType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78080" y="5461053"/>
            <a:ext cx="3179520" cy="553018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There’s more…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This Look Like In WSDL, Continued?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870804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wsdl:binding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EchoSoapBinding</a:t>
            </a:r>
            <a:r>
              <a:rPr lang="en-US" sz="1400" b="1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impl:Echo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wsdlsoap:binding</a:t>
            </a:r>
            <a:r>
              <a:rPr lang="en-US" sz="1400" b="1" dirty="0">
                <a:solidFill>
                  <a:srgbClr val="000000"/>
                </a:solidFill>
              </a:rPr>
              <a:t> style="</a:t>
            </a:r>
            <a:r>
              <a:rPr lang="en-US" sz="1400" b="1" dirty="0" err="1">
                <a:solidFill>
                  <a:srgbClr val="000000"/>
                </a:solidFill>
              </a:rPr>
              <a:t>rpc</a:t>
            </a:r>
            <a:r>
              <a:rPr lang="en-US" sz="1400" b="1" dirty="0">
                <a:solidFill>
                  <a:srgbClr val="000000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wsdlsoap:operation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soapAction</a:t>
            </a:r>
            <a:r>
              <a:rPr lang="en-US" sz="1400" b="1" dirty="0">
                <a:solidFill>
                  <a:srgbClr val="000000"/>
                </a:solidFill>
              </a:rPr>
              <a:t>=""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	&lt;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	&lt;</a:t>
            </a:r>
            <a:r>
              <a:rPr lang="en-US" sz="1400" b="1" dirty="0" err="1">
                <a:solidFill>
                  <a:srgbClr val="000000"/>
                </a:solidFill>
              </a:rPr>
              <a:t>wsdlsoap:body</a:t>
            </a:r>
            <a:r>
              <a:rPr lang="en-US" sz="1400" b="1" dirty="0">
                <a:solidFill>
                  <a:srgbClr val="000000"/>
                </a:solidFill>
              </a:rPr>
              <a:t> 	</a:t>
            </a:r>
            <a:r>
              <a:rPr lang="en-US" sz="1400" b="1" dirty="0" err="1">
                <a:solidFill>
                  <a:srgbClr val="000000"/>
                </a:solidFill>
              </a:rPr>
              <a:t>encodingStyle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="http://schemas.xmlsoap.org/soap/encoding/" 			namespace="http://grids.ucs.indiana.edu:8045/GCWS/services/Echo" 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&lt;/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	&lt;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	&lt;</a:t>
            </a:r>
            <a:r>
              <a:rPr lang="en-US" sz="1400" b="1" dirty="0" err="1">
                <a:solidFill>
                  <a:srgbClr val="000000"/>
                </a:solidFill>
              </a:rPr>
              <a:t>wsdlsoap:body</a:t>
            </a:r>
            <a:r>
              <a:rPr lang="en-US" sz="1400" b="1" dirty="0">
                <a:solidFill>
                  <a:srgbClr val="000000"/>
                </a:solidFill>
              </a:rPr>
              <a:t> 	</a:t>
            </a:r>
            <a:r>
              <a:rPr lang="en-US" sz="1400" b="1" dirty="0" err="1">
                <a:solidFill>
                  <a:srgbClr val="000000"/>
                </a:solidFill>
              </a:rPr>
              <a:t>encodingStyle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						namespace="http://grids.ucs.indiana.edu:8045/GCWS/services/Echo" 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&lt;/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wsdl:binding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EchoService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 binding="</a:t>
            </a:r>
            <a:r>
              <a:rPr lang="en-US" sz="1400" b="1" dirty="0" err="1">
                <a:solidFill>
                  <a:srgbClr val="000000"/>
                </a:solidFill>
              </a:rPr>
              <a:t>impl:EchoSoapBinding</a:t>
            </a:r>
            <a:r>
              <a:rPr lang="en-US" sz="1400" b="1" dirty="0">
                <a:solidFill>
                  <a:srgbClr val="000000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wsdlsoap:address</a:t>
            </a:r>
            <a:r>
              <a:rPr lang="en-US" sz="1400" b="1" dirty="0">
                <a:solidFill>
                  <a:srgbClr val="000000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&lt;/</a:t>
            </a:r>
            <a:r>
              <a:rPr lang="en-US" sz="1400" b="1" dirty="0" err="1">
                <a:solidFill>
                  <a:srgbClr val="000000"/>
                </a:solidFill>
              </a:rPr>
              <a:t>wsdl:definitions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795400" y="5638800"/>
            <a:ext cx="5510400" cy="483891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2" charset="0"/>
              </a:rPr>
              <a:t>We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will break this down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87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Writing WSDL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07360" y="1175163"/>
            <a:ext cx="78105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One </a:t>
            </a:r>
            <a:r>
              <a:rPr lang="en-US" sz="2400" dirty="0">
                <a:solidFill>
                  <a:srgbClr val="000000"/>
                </a:solidFill>
              </a:rPr>
              <a:t>could write WSDL by hand, but this is not the usual way.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It was automatically generated by Apache </a:t>
            </a:r>
            <a:r>
              <a:rPr lang="en-US" sz="2400" dirty="0" smtClean="0">
                <a:solidFill>
                  <a:srgbClr val="000000"/>
                </a:solidFill>
              </a:rPr>
              <a:t>Axis or </a:t>
            </a:r>
            <a:r>
              <a:rPr lang="en-US" sz="2400" dirty="0" err="1" smtClean="0">
                <a:solidFill>
                  <a:srgbClr val="000000"/>
                </a:solidFill>
              </a:rPr>
              <a:t>wsgen</a:t>
            </a:r>
            <a:r>
              <a:rPr lang="en-US" sz="2400" dirty="0" smtClean="0">
                <a:solidFill>
                  <a:srgbClr val="000000"/>
                </a:solidFill>
              </a:rPr>
              <a:t>.  </a:t>
            </a:r>
            <a:r>
              <a:rPr lang="en-US" sz="2400" dirty="0">
                <a:solidFill>
                  <a:srgbClr val="000000"/>
                </a:solidFill>
              </a:rPr>
              <a:t>Most other Web service tools will do the same from your service code.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We will go through the construction, though, for understanding.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You should not think of WSDL (and SOAP) as programming languages.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They are just assertions, or descriptions.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Parts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14720" y="967782"/>
            <a:ext cx="746496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Types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Used to define custom message types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Messages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Abstraction of request and response messages that my client and service need to communicate.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 err="1">
                <a:solidFill>
                  <a:srgbClr val="AFBF39"/>
                </a:solidFill>
              </a:rPr>
              <a:t>PortTypes</a:t>
            </a:r>
            <a:endParaRPr lang="en-US" sz="1900" dirty="0">
              <a:solidFill>
                <a:srgbClr val="AFBF39"/>
              </a:solidFill>
            </a:endParaRP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Contains a set of operations.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Operations organize WSDL messages.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Operation-&gt;method name,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-&gt;java interface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Bindings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Binds the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 to a specific protocol (typically SOAP over http).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can bind one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 to several different protocols by using more than one port.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Services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Gives you one or more URLs for the service.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Go here to execute “echo”.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Echo Service WSDL, Section by Section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22080" y="345637"/>
            <a:ext cx="7050240" cy="856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Namespaces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76480" y="1175163"/>
            <a:ext cx="7810560" cy="56813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The WSDL document begins with several XML namespace definitions.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Namespaces allow you to compose a single XML document from several XML schemas.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Namespaces allow you to identify which schema an XML tag comes from.</a:t>
            </a:r>
          </a:p>
          <a:p>
            <a:pPr marL="606249" lvl="1" indent="-295205">
              <a:spcBef>
                <a:spcPts val="81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Avoids name conflicts.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See earlier XML lectures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As we will see, the Axis namespace generator went overboard.</a:t>
            </a:r>
          </a:p>
          <a:p>
            <a:pPr marL="606249" lvl="1" indent="-295205">
              <a:spcBef>
                <a:spcPts val="81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Not all of these are used.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52960" y="207382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Front Matters: Namespace Definitions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1036909"/>
            <a:ext cx="829440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</a:t>
            </a:r>
            <a:r>
              <a:rPr lang="en-US" sz="1900" dirty="0" err="1">
                <a:solidFill>
                  <a:srgbClr val="000000"/>
                </a:solidFill>
              </a:rPr>
              <a:t>wsdl:definitions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FF3300"/>
                </a:solidFill>
              </a:rPr>
              <a:t>targetNamespace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xmlns:apachesoap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http://xml.apache.org/xml-soap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xmlns:impl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xmlns:intf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xmlns:soapenc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http://schemas.xmlsoap.org/soap/encoding/</a:t>
            </a:r>
            <a:r>
              <a:rPr lang="en-US" sz="1900" dirty="0">
                <a:solidFill>
                  <a:srgbClr val="000000"/>
                </a:solidFill>
              </a:rPr>
              <a:t>"</a:t>
            </a:r>
            <a:r>
              <a:rPr lang="en-US" sz="1900" dirty="0">
                <a:solidFill>
                  <a:srgbClr val="FF3300"/>
                </a:solidFill>
              </a:rPr>
              <a:t>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xmlns:wsdl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xmlns:wsdlsoap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http://schemas.xmlsoap.org/wsdl/soap/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xmlns:xsd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http://www.w3.org/2001/XMLSchema</a:t>
            </a:r>
            <a:r>
              <a:rPr lang="en-US" sz="19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&lt;/</a:t>
            </a:r>
            <a:r>
              <a:rPr lang="en-US" sz="1900" dirty="0" err="1">
                <a:solidFill>
                  <a:srgbClr val="000000"/>
                </a:solidFill>
              </a:rPr>
              <a:t>wsdl:definitions</a:t>
            </a:r>
            <a:r>
              <a:rPr lang="en-US" sz="19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14720" y="207382"/>
            <a:ext cx="7464960" cy="646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Are Web Services?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7360" y="829527"/>
            <a:ext cx="787968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Web services framework is an XML-based distributed services system.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FF9933"/>
                </a:solidFill>
              </a:rPr>
              <a:t>SOAP, WSDL</a:t>
            </a:r>
            <a:r>
              <a:rPr lang="en-US" dirty="0">
                <a:solidFill>
                  <a:srgbClr val="000000"/>
                </a:solidFill>
              </a:rPr>
              <a:t>, UDDI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WS-Interoperability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Intended to support </a:t>
            </a:r>
            <a:r>
              <a:rPr lang="en-US" dirty="0">
                <a:solidFill>
                  <a:srgbClr val="FF9933"/>
                </a:solidFill>
              </a:rPr>
              <a:t>machine-to-machine</a:t>
            </a:r>
            <a:r>
              <a:rPr lang="en-US" dirty="0">
                <a:solidFill>
                  <a:srgbClr val="000000"/>
                </a:solidFill>
              </a:rPr>
              <a:t> interactions over the network using messages.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Basic ideas is to build a </a:t>
            </a:r>
            <a:r>
              <a:rPr lang="en-US" sz="1900" dirty="0">
                <a:solidFill>
                  <a:srgbClr val="FF9933"/>
                </a:solidFill>
              </a:rPr>
              <a:t>platform and programming language-independent</a:t>
            </a:r>
            <a:r>
              <a:rPr lang="en-US" sz="1900" dirty="0">
                <a:solidFill>
                  <a:srgbClr val="000000"/>
                </a:solidFill>
              </a:rPr>
              <a:t> distributed invocation system out of existing </a:t>
            </a:r>
            <a:r>
              <a:rPr lang="en-US" sz="1900" dirty="0">
                <a:solidFill>
                  <a:srgbClr val="FF9933"/>
                </a:solidFill>
              </a:rPr>
              <a:t>Web standards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Most standards defined by W3C, OASIS (IP considerations)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Interoperability really works, as long as you can map XML message to a programming language type, structure, class, etc.</a:t>
            </a:r>
          </a:p>
          <a:p>
            <a:pPr marL="925934" lvl="2" indent="-316805">
              <a:lnSpc>
                <a:spcPct val="80000"/>
              </a:lnSpc>
              <a:spcBef>
                <a:spcPts val="38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We regularly use Java-C++ and Java-Perl communication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Very loosely defined, when compared to </a:t>
            </a:r>
            <a:r>
              <a:rPr lang="en-US" sz="1900" dirty="0">
                <a:solidFill>
                  <a:srgbClr val="FF9933"/>
                </a:solidFill>
              </a:rPr>
              <a:t>CORBA</a:t>
            </a:r>
            <a:r>
              <a:rPr lang="en-US" sz="1900" dirty="0">
                <a:solidFill>
                  <a:srgbClr val="000000"/>
                </a:solidFill>
              </a:rPr>
              <a:t>, etc.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Inherit both good and bad of the web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Scalable, simple, distributed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But no centralized management, not high performance, client applications must be tolerant of failures.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Types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spcBef>
                <a:spcPts val="635"/>
              </a:spcBef>
              <a:buSzPct val="65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Use &lt;types/&gt; to declare local message structures.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Look Like In WSDL?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7360" y="1382545"/>
            <a:ext cx="781056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</a:t>
            </a:r>
            <a:r>
              <a:rPr lang="en-US" sz="2200" b="1" dirty="0" err="1">
                <a:solidFill>
                  <a:srgbClr val="000000"/>
                </a:solidFill>
              </a:rPr>
              <a:t>wsdl:definitions</a:t>
            </a:r>
            <a:r>
              <a:rPr lang="en-US" sz="2200" b="1" dirty="0">
                <a:solidFill>
                  <a:srgbClr val="000000"/>
                </a:solidFill>
              </a:rPr>
              <a:t> …&gt;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</a:t>
            </a:r>
            <a:r>
              <a:rPr lang="en-US" sz="2200" b="1" dirty="0">
                <a:solidFill>
                  <a:srgbClr val="AFBF39"/>
                </a:solidFill>
              </a:rPr>
              <a:t>&lt;</a:t>
            </a:r>
            <a:r>
              <a:rPr lang="en-US" sz="2200" b="1" dirty="0" err="1">
                <a:solidFill>
                  <a:srgbClr val="AFBF39"/>
                </a:solidFill>
              </a:rPr>
              <a:t>wsdl:types</a:t>
            </a:r>
            <a:r>
              <a:rPr lang="en-US" sz="2200" b="1" dirty="0">
                <a:solidFill>
                  <a:srgbClr val="AFBF39"/>
                </a:solidFill>
              </a:rPr>
              <a:t>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echoResponse</a:t>
            </a:r>
            <a:r>
              <a:rPr lang="en-US" sz="22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	&lt;</a:t>
            </a:r>
            <a:r>
              <a:rPr lang="en-US" sz="2200" b="1" dirty="0" err="1">
                <a:solidFill>
                  <a:srgbClr val="000000"/>
                </a:solidFill>
              </a:rPr>
              <a:t>wsdl:part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echoReturn</a:t>
            </a:r>
            <a:r>
              <a:rPr lang="en-US" sz="2200" b="1" dirty="0">
                <a:solidFill>
                  <a:srgbClr val="000000"/>
                </a:solidFill>
              </a:rPr>
              <a:t>" type="</a:t>
            </a:r>
            <a:r>
              <a:rPr lang="en-US" sz="2200" b="1" dirty="0" err="1">
                <a:solidFill>
                  <a:srgbClr val="000000"/>
                </a:solidFill>
              </a:rPr>
              <a:t>xsd:string</a:t>
            </a:r>
            <a:r>
              <a:rPr lang="en-US" sz="22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&lt;/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	&lt;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echoRequest</a:t>
            </a:r>
            <a:r>
              <a:rPr lang="en-US" sz="22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	&lt;</a:t>
            </a:r>
            <a:r>
              <a:rPr lang="en-US" sz="2200" b="1" dirty="0" err="1">
                <a:solidFill>
                  <a:srgbClr val="000000"/>
                </a:solidFill>
              </a:rPr>
              <a:t>wsdl:part</a:t>
            </a:r>
            <a:r>
              <a:rPr lang="en-US" sz="2200" b="1" dirty="0">
                <a:solidFill>
                  <a:srgbClr val="000000"/>
                </a:solidFill>
              </a:rPr>
              <a:t> name="in0" type="</a:t>
            </a:r>
            <a:r>
              <a:rPr lang="en-US" sz="2200" b="1" dirty="0" err="1">
                <a:solidFill>
                  <a:srgbClr val="000000"/>
                </a:solidFill>
              </a:rPr>
              <a:t>xsd:string</a:t>
            </a:r>
            <a:r>
              <a:rPr lang="en-US" sz="22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&lt;/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&lt;/</a:t>
            </a:r>
            <a:r>
              <a:rPr lang="en-US" sz="2200" b="1" dirty="0" err="1">
                <a:solidFill>
                  <a:srgbClr val="000000"/>
                </a:solidFill>
              </a:rPr>
              <a:t>wsdl:definitions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700160" y="1797309"/>
            <a:ext cx="2350080" cy="593564"/>
          </a:xfrm>
          <a:prstGeom prst="rect">
            <a:avLst/>
          </a:prstGeom>
          <a:solidFill>
            <a:srgbClr val="FFFFFF"/>
          </a:solidFill>
          <a:ln w="648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sz="3300" dirty="0">
                <a:solidFill>
                  <a:srgbClr val="CC9900"/>
                </a:solidFill>
              </a:rPr>
              <a:t>It’s empty...</a:t>
            </a:r>
          </a:p>
        </p:txBody>
      </p:sp>
      <p:cxnSp>
        <p:nvCxnSpPr>
          <p:cNvPr id="25604" name="AutoShape 4"/>
          <p:cNvCxnSpPr>
            <a:cxnSpLocks noChangeShapeType="1"/>
          </p:cNvCxnSpPr>
          <p:nvPr/>
        </p:nvCxnSpPr>
        <p:spPr bwMode="auto">
          <a:xfrm flipH="1">
            <a:off x="2419200" y="2072378"/>
            <a:ext cx="2211840" cy="207382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Types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WSDL messages don’t need to declare types when just sending XML Schema primitive objects.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EchoService</a:t>
            </a:r>
            <a:r>
              <a:rPr lang="en-US" sz="2900" dirty="0">
                <a:solidFill>
                  <a:srgbClr val="000000"/>
                </a:solidFill>
              </a:rPr>
              <a:t> just has string messages.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So no special types definitions are needed in our WSDL.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Strings are an XML schema built-in type.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Schema Built In Types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6481" y="898655"/>
            <a:ext cx="7878240" cy="5183105"/>
            <a:chOff x="192" y="624"/>
            <a:chExt cx="5471" cy="3599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624"/>
              <a:ext cx="5471" cy="35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192" y="624"/>
              <a:ext cx="5471" cy="35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When Would I Need A Custom Type?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45600" y="1106036"/>
            <a:ext cx="7534080" cy="44241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Any time your Web Service needs to send data formatted by anything other than XML Schema built-in types, you must define the type in WSDL.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dirty="0">
                <a:solidFill>
                  <a:srgbClr val="CC9900"/>
                </a:solidFill>
              </a:rPr>
              <a:t>Arrays</a:t>
            </a:r>
            <a:r>
              <a:rPr lang="en-US" sz="2400" dirty="0">
                <a:solidFill>
                  <a:srgbClr val="000000"/>
                </a:solidFill>
              </a:rPr>
              <a:t> are not built-in types!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Arrays of strings, </a:t>
            </a:r>
            <a:r>
              <a:rPr lang="en-US" sz="2000" dirty="0" err="1">
                <a:solidFill>
                  <a:srgbClr val="000000"/>
                </a:solidFill>
              </a:rPr>
              <a:t>ints</a:t>
            </a:r>
            <a:r>
              <a:rPr lang="en-US" sz="2000" dirty="0">
                <a:solidFill>
                  <a:srgbClr val="000000"/>
                </a:solidFill>
              </a:rPr>
              <a:t>, etc., must be defined in the WSDL &lt;type&gt;&lt;/type&gt; structure.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Another example: </a:t>
            </a:r>
            <a:r>
              <a:rPr lang="en-US" sz="2400" dirty="0">
                <a:solidFill>
                  <a:srgbClr val="CC9900"/>
                </a:solidFill>
              </a:rPr>
              <a:t>JavaBeans</a:t>
            </a:r>
            <a:r>
              <a:rPr lang="en-US" sz="2400" dirty="0">
                <a:solidFill>
                  <a:srgbClr val="000000"/>
                </a:solidFill>
              </a:rPr>
              <a:t> (or C </a:t>
            </a:r>
            <a:r>
              <a:rPr lang="en-US" sz="2400" dirty="0" err="1">
                <a:solidFill>
                  <a:srgbClr val="000000"/>
                </a:solidFill>
              </a:rPr>
              <a:t>structs</a:t>
            </a:r>
            <a:r>
              <a:rPr lang="en-US" sz="2400" dirty="0">
                <a:solidFill>
                  <a:srgbClr val="000000"/>
                </a:solidFill>
              </a:rPr>
              <a:t> or any data classes with get/set methods) can be serialized to XML.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Pass as messages to the remote endpoint.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Support for this in implementations is variable.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AXIS has limited support because they use their own </a:t>
            </a:r>
            <a:r>
              <a:rPr lang="en-US" sz="2000" dirty="0" err="1">
                <a:solidFill>
                  <a:srgbClr val="000000"/>
                </a:solidFill>
              </a:rPr>
              <a:t>serializers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Sun has better support but it won’t work with 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How Does WSDL Encode String Arrays?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Imagine that my echo service actually echoes back an array of strings.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Arrays are not part of the built-in types, so I will have to define them myself.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 smtClean="0">
                <a:solidFill>
                  <a:srgbClr val="000000"/>
                </a:solidFill>
              </a:rPr>
              <a:t>SOAP </a:t>
            </a:r>
            <a:r>
              <a:rPr lang="en-US" sz="2700" dirty="0">
                <a:solidFill>
                  <a:srgbClr val="000000"/>
                </a:solidFill>
              </a:rPr>
              <a:t>defines arrays, so we can import this definition</a:t>
            </a:r>
            <a:r>
              <a:rPr lang="en-US" sz="2700" dirty="0" smtClean="0">
                <a:solidFill>
                  <a:srgbClr val="000000"/>
                </a:solidFill>
              </a:rPr>
              <a:t>.</a:t>
            </a: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22080" y="345637"/>
            <a:ext cx="705024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String Array Example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14720" y="967781"/>
            <a:ext cx="74649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</a:t>
            </a:r>
            <a:r>
              <a:rPr lang="en-US" sz="1700" dirty="0" err="1">
                <a:solidFill>
                  <a:srgbClr val="000000"/>
                </a:solidFill>
              </a:rPr>
              <a:t>wsdl:types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&lt;schema 	</a:t>
            </a:r>
            <a:r>
              <a:rPr lang="en-US" sz="1700" dirty="0" err="1">
                <a:solidFill>
                  <a:srgbClr val="000000"/>
                </a:solidFill>
              </a:rPr>
              <a:t>targetNamespace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http://.../GCWS/services/</a:t>
            </a:r>
            <a:r>
              <a:rPr lang="en-US" sz="1700" b="1" dirty="0" err="1">
                <a:solidFill>
                  <a:srgbClr val="000000"/>
                </a:solidFill>
              </a:rPr>
              <a:t>EchoArray</a:t>
            </a:r>
            <a:r>
              <a:rPr lang="en-US" sz="17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xmlns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http://www.w3.org/2001/XMLSchema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&lt;import 		namespace="</a:t>
            </a:r>
            <a:r>
              <a:rPr lang="en-US" sz="1700" b="1" dirty="0">
                <a:solidFill>
                  <a:srgbClr val="000000"/>
                </a:solidFill>
              </a:rPr>
              <a:t>http://schemas.xmlsoap.org/soap/encoding/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</a:t>
            </a:r>
            <a:r>
              <a:rPr lang="en-US" sz="1700" dirty="0" err="1">
                <a:solidFill>
                  <a:srgbClr val="000000"/>
                </a:solidFill>
              </a:rPr>
              <a:t>complexType</a:t>
            </a:r>
            <a:r>
              <a:rPr lang="en-US" sz="1700" dirty="0">
                <a:solidFill>
                  <a:srgbClr val="000000"/>
                </a:solidFill>
              </a:rPr>
              <a:t> name="</a:t>
            </a:r>
            <a:r>
              <a:rPr lang="en-US" sz="1700" b="1" dirty="0" err="1">
                <a:solidFill>
                  <a:srgbClr val="000000"/>
                </a:solidFill>
              </a:rPr>
              <a:t>ArrayOf_xsd_string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&lt;</a:t>
            </a:r>
            <a:r>
              <a:rPr lang="en-US" sz="1700" dirty="0" err="1">
                <a:solidFill>
                  <a:srgbClr val="000000"/>
                </a:solidFill>
              </a:rPr>
              <a:t>complexContent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   &lt;restriction base="</a:t>
            </a:r>
            <a:r>
              <a:rPr lang="en-US" sz="1700" b="1" dirty="0" err="1">
                <a:solidFill>
                  <a:srgbClr val="000000"/>
                </a:solidFill>
              </a:rPr>
              <a:t>soapenc:Array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      &lt;attribute ref="</a:t>
            </a:r>
            <a:r>
              <a:rPr lang="en-US" sz="1700" b="1" dirty="0" err="1">
                <a:solidFill>
                  <a:srgbClr val="000000"/>
                </a:solidFill>
              </a:rPr>
              <a:t>soapenc:arrayType</a:t>
            </a:r>
            <a:r>
              <a:rPr lang="en-US" sz="1700" dirty="0">
                <a:solidFill>
                  <a:srgbClr val="000000"/>
                </a:solidFill>
              </a:rPr>
              <a:t>" 					</a:t>
            </a:r>
            <a:r>
              <a:rPr lang="en-US" sz="1700" dirty="0" err="1">
                <a:solidFill>
                  <a:srgbClr val="000000"/>
                </a:solidFill>
              </a:rPr>
              <a:t>wsdl:arrayType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 err="1">
                <a:solidFill>
                  <a:srgbClr val="000000"/>
                </a:solidFill>
              </a:rPr>
              <a:t>xsd:string</a:t>
            </a:r>
            <a:r>
              <a:rPr lang="en-US" sz="1700" b="1" dirty="0">
                <a:solidFill>
                  <a:srgbClr val="000000"/>
                </a:solidFill>
              </a:rPr>
              <a:t>[]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	   &lt;/restriction&gt;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	&lt;/</a:t>
            </a:r>
            <a:r>
              <a:rPr lang="en-US" sz="1700" dirty="0" err="1">
                <a:solidFill>
                  <a:srgbClr val="000000"/>
                </a:solidFill>
              </a:rPr>
              <a:t>complexContent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   &lt;/</a:t>
            </a:r>
            <a:r>
              <a:rPr lang="en-US" sz="1700" dirty="0" err="1">
                <a:solidFill>
                  <a:srgbClr val="000000"/>
                </a:solidFill>
              </a:rPr>
              <a:t>complexType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   &lt;element name="</a:t>
            </a:r>
            <a:r>
              <a:rPr lang="en-US" sz="1700" b="1" dirty="0" err="1">
                <a:solidFill>
                  <a:srgbClr val="000000"/>
                </a:solidFill>
              </a:rPr>
              <a:t>ArrayOf_xsd_string</a:t>
            </a:r>
            <a:r>
              <a:rPr lang="en-US" sz="1700" dirty="0">
                <a:solidFill>
                  <a:srgbClr val="000000"/>
                </a:solidFill>
              </a:rPr>
              <a:t>" </a:t>
            </a:r>
            <a:r>
              <a:rPr lang="en-US" sz="1700" dirty="0" err="1">
                <a:solidFill>
                  <a:srgbClr val="000000"/>
                </a:solidFill>
              </a:rPr>
              <a:t>nillable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true</a:t>
            </a:r>
            <a:r>
              <a:rPr lang="en-US" sz="1700" dirty="0">
                <a:solidFill>
                  <a:srgbClr val="000000"/>
                </a:solidFill>
              </a:rPr>
              <a:t>" 	type="</a:t>
            </a:r>
            <a:r>
              <a:rPr lang="en-US" sz="1700" b="1" dirty="0" err="1">
                <a:solidFill>
                  <a:srgbClr val="000000"/>
                </a:solidFill>
              </a:rPr>
              <a:t>impl:ArrayOf_xsd_string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&lt;/schema&gt;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&lt;/</a:t>
            </a:r>
            <a:r>
              <a:rPr lang="en-US" sz="1700" dirty="0" err="1">
                <a:solidFill>
                  <a:srgbClr val="000000"/>
                </a:solidFill>
              </a:rPr>
              <a:t>wsdl:types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793920" y="4343400"/>
            <a:ext cx="2350080" cy="2024725"/>
          </a:xfrm>
          <a:prstGeom prst="rect">
            <a:avLst/>
          </a:prstGeom>
          <a:solidFill>
            <a:srgbClr val="FFFFFF"/>
          </a:solidFill>
          <a:ln w="648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b="1" dirty="0">
                <a:solidFill>
                  <a:srgbClr val="CC9900"/>
                </a:solidFill>
              </a:rPr>
              <a:t>Create a new data type, “</a:t>
            </a:r>
            <a:r>
              <a:rPr lang="en-US" b="1" dirty="0" err="1">
                <a:solidFill>
                  <a:srgbClr val="CC9900"/>
                </a:solidFill>
              </a:rPr>
              <a:t>ArrayOf_xsd_string</a:t>
            </a:r>
            <a:r>
              <a:rPr lang="en-US" b="1" dirty="0">
                <a:solidFill>
                  <a:srgbClr val="CC9900"/>
                </a:solidFill>
              </a:rPr>
              <a:t>” that is a restricted extension of the general SOAP array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String Array Types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WSDL </a:t>
            </a:r>
            <a:r>
              <a:rPr lang="en-US" sz="2400" dirty="0">
                <a:solidFill>
                  <a:srgbClr val="CC9900"/>
                </a:solidFill>
              </a:rPr>
              <a:t>&lt;type/&gt; </a:t>
            </a:r>
            <a:r>
              <a:rPr lang="en-US" sz="2400" dirty="0">
                <a:solidFill>
                  <a:srgbClr val="000000"/>
                </a:solidFill>
              </a:rPr>
              <a:t>is nothing more than an extensibility placeholder in WSDL.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Technically, the WSDL schema specifies that </a:t>
            </a:r>
            <a:r>
              <a:rPr lang="en-US" sz="2400" dirty="0">
                <a:solidFill>
                  <a:srgbClr val="CC9900"/>
                </a:solidFill>
              </a:rPr>
              <a:t>&lt;type&gt; &lt;/type&gt; </a:t>
            </a:r>
            <a:r>
              <a:rPr lang="en-US" sz="2400" dirty="0">
                <a:solidFill>
                  <a:srgbClr val="000000"/>
                </a:solidFill>
              </a:rPr>
              <a:t>can contain a </a:t>
            </a:r>
            <a:r>
              <a:rPr lang="en-US" sz="2400" dirty="0">
                <a:solidFill>
                  <a:srgbClr val="CC9900"/>
                </a:solidFill>
              </a:rPr>
              <a:t>&lt;sequence&gt; </a:t>
            </a:r>
            <a:r>
              <a:rPr lang="en-US" sz="2400" dirty="0">
                <a:solidFill>
                  <a:srgbClr val="000000"/>
                </a:solidFill>
              </a:rPr>
              <a:t>of 0 or more </a:t>
            </a:r>
            <a:r>
              <a:rPr lang="en-US" sz="2400" dirty="0">
                <a:solidFill>
                  <a:srgbClr val="CC9900"/>
                </a:solidFill>
              </a:rPr>
              <a:t>&lt;any&gt; </a:t>
            </a:r>
            <a:r>
              <a:rPr lang="en-US" sz="2400" dirty="0">
                <a:solidFill>
                  <a:srgbClr val="000000"/>
                </a:solidFill>
              </a:rPr>
              <a:t>tags.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Look at the WSDL schema.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And note that the </a:t>
            </a:r>
            <a:r>
              <a:rPr lang="en-US" sz="2400" dirty="0">
                <a:solidFill>
                  <a:srgbClr val="CC9900"/>
                </a:solidFill>
              </a:rPr>
              <a:t>&lt;any/&gt; </a:t>
            </a:r>
            <a:r>
              <a:rPr lang="en-US" sz="2400" dirty="0">
                <a:solidFill>
                  <a:srgbClr val="000000"/>
                </a:solidFill>
              </a:rPr>
              <a:t>tag acts like wildcard.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You can insert any sort of xml here.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is a common XML/Web Service trick.</a:t>
            </a:r>
          </a:p>
          <a:p>
            <a:pPr marL="309605" indent="-309605">
              <a:lnSpc>
                <a:spcPct val="8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Type allows us to strongly type messages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Compare: strong versus weak typing in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Inserting a Type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14720" y="1036909"/>
            <a:ext cx="7464960" cy="4524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Between &lt;type&gt;&lt;/type&gt;, we insert a &lt;schema&gt;.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Since arrays are defined in SOAP encoding rules, I next </a:t>
            </a:r>
            <a:r>
              <a:rPr lang="en-US" sz="2200" i="1" dirty="0">
                <a:solidFill>
                  <a:srgbClr val="000000"/>
                </a:solidFill>
              </a:rPr>
              <a:t>import </a:t>
            </a:r>
            <a:r>
              <a:rPr lang="en-US" sz="2200" dirty="0">
                <a:solidFill>
                  <a:srgbClr val="000000"/>
                </a:solidFill>
              </a:rPr>
              <a:t>the appropriate schema.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import the definition of the SOAP Array and extend it to a String array.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Typically imports also have “location” attributes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“This namespace is located here for download.”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Next, insert our own local definition of a type called “</a:t>
            </a:r>
            <a:r>
              <a:rPr lang="en-US" sz="2200" dirty="0" err="1">
                <a:solidFill>
                  <a:srgbClr val="000000"/>
                </a:solidFill>
              </a:rPr>
              <a:t>ArrayOf_xsd_string</a:t>
            </a:r>
            <a:r>
              <a:rPr lang="en-US" sz="2200" dirty="0">
                <a:solidFill>
                  <a:srgbClr val="000000"/>
                </a:solidFill>
              </a:rPr>
              <a:t>”.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This is a restricted extension of the SOAP Array complex type.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We only allow 1 dimensional string arrays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It is also </a:t>
            </a:r>
            <a:r>
              <a:rPr lang="en-US" sz="2200" dirty="0" err="1">
                <a:solidFill>
                  <a:srgbClr val="000000"/>
                </a:solidFill>
              </a:rPr>
              <a:t>nillable</a:t>
            </a:r>
            <a:r>
              <a:rPr lang="en-US" sz="2200" dirty="0">
                <a:solidFill>
                  <a:srgbClr val="000000"/>
                </a:solidFill>
              </a:rPr>
              <a:t>—I am allowed to </a:t>
            </a:r>
            <a:r>
              <a:rPr lang="en-US" sz="2200" dirty="0" err="1">
                <a:solidFill>
                  <a:srgbClr val="000000"/>
                </a:solidFill>
              </a:rPr>
              <a:t>returna</a:t>
            </a:r>
            <a:r>
              <a:rPr lang="en-US" sz="2200" dirty="0">
                <a:solidFill>
                  <a:srgbClr val="000000"/>
                </a:solidFill>
              </a:rPr>
              <a:t> “null” value for the string.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Handling Other XML Types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14720" y="1175163"/>
            <a:ext cx="7464960" cy="44587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You can also express other message arguments as XML.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Examples: a purchase order, an SVG description of an image, a GML description of a map.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practice, these are handled by automatic Bean </a:t>
            </a:r>
            <a:r>
              <a:rPr lang="en-US" sz="2500" dirty="0" err="1">
                <a:solidFill>
                  <a:srgbClr val="000000"/>
                </a:solidFill>
              </a:rPr>
              <a:t>serializers</a:t>
            </a:r>
            <a:r>
              <a:rPr lang="en-US" sz="2500" dirty="0">
                <a:solidFill>
                  <a:srgbClr val="000000"/>
                </a:solidFill>
              </a:rPr>
              <a:t>/</a:t>
            </a:r>
            <a:r>
              <a:rPr lang="en-US" sz="2500" dirty="0" err="1">
                <a:solidFill>
                  <a:srgbClr val="000000"/>
                </a:solidFill>
              </a:rPr>
              <a:t>deserializers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JAXB (standards based)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Castor </a:t>
            </a:r>
            <a:r>
              <a:rPr lang="en-US" sz="2200" dirty="0">
                <a:solidFill>
                  <a:srgbClr val="000000"/>
                </a:solidFill>
              </a:rPr>
              <a:t>is an example: </a:t>
            </a:r>
            <a:r>
              <a:rPr lang="en-US" sz="2200" dirty="0">
                <a:solidFill>
                  <a:srgbClr val="996600"/>
                </a:solidFill>
                <a:hlinkClick r:id="rId3"/>
              </a:rPr>
              <a:t>http://www.castor.org/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XMLBeans</a:t>
            </a:r>
            <a:r>
              <a:rPr lang="en-US" sz="2200" dirty="0">
                <a:solidFill>
                  <a:srgbClr val="000000"/>
                </a:solidFill>
              </a:rPr>
              <a:t> is another </a:t>
            </a:r>
            <a:r>
              <a:rPr lang="en-US" sz="2200" dirty="0">
                <a:solidFill>
                  <a:srgbClr val="996600"/>
                </a:solidFill>
                <a:hlinkClick r:id="rId4"/>
              </a:rPr>
              <a:t>http://xml.apache.org/xmlbeans/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These are tools that make it easy to convert between XML and JavaBeans</a:t>
            </a:r>
            <a:r>
              <a:rPr lang="en-US" sz="2500" dirty="0" smtClean="0">
                <a:solidFill>
                  <a:srgbClr val="000000"/>
                </a:solidFill>
              </a:rPr>
              <a:t>.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14720" y="138255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Servlets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/CGI Compared to Web Services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" y="959365"/>
            <a:ext cx="8017920" cy="4908035"/>
            <a:chOff x="138240" y="898654"/>
            <a:chExt cx="8017920" cy="4908035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1244160" y="1520799"/>
              <a:ext cx="1244160" cy="9677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Browser</a:t>
              </a:r>
            </a:p>
          </p:txBody>
        </p:sp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1866240" y="2488581"/>
              <a:ext cx="1440" cy="62214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244160" y="3110726"/>
              <a:ext cx="1244160" cy="9677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Server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1923841" y="2517384"/>
              <a:ext cx="2029294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  <a:tab pos="1313299" algn="l"/>
                </a:tabLst>
              </a:pPr>
              <a:r>
                <a:rPr lang="en-US" dirty="0">
                  <a:latin typeface="Verdana" pitchFamily="32" charset="0"/>
                </a:rPr>
                <a:t>HTTP GET/POST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38240" y="898654"/>
              <a:ext cx="3870720" cy="4908035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285440" y="898654"/>
              <a:ext cx="3870720" cy="4908035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451520" y="4493272"/>
              <a:ext cx="829440" cy="1175163"/>
            </a:xfrm>
            <a:prstGeom prst="can">
              <a:avLst>
                <a:gd name="adj" fmla="val 35417"/>
              </a:avLst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DB 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866240" y="4078508"/>
              <a:ext cx="1440" cy="55301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2144161" y="4147635"/>
              <a:ext cx="76760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JDBC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5667840" y="3387236"/>
              <a:ext cx="967680" cy="829527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Server</a:t>
              </a:r>
            </a:p>
          </p:txBody>
        </p:sp>
        <p:sp>
          <p:nvSpPr>
            <p:cNvPr id="7180" name="AutoShape 12"/>
            <p:cNvSpPr>
              <a:spLocks noChangeArrowheads="1"/>
            </p:cNvSpPr>
            <p:nvPr/>
          </p:nvSpPr>
          <p:spPr bwMode="auto">
            <a:xfrm>
              <a:off x="5736960" y="4631526"/>
              <a:ext cx="829440" cy="1106036"/>
            </a:xfrm>
            <a:prstGeom prst="can">
              <a:avLst>
                <a:gd name="adj" fmla="val 33333"/>
              </a:avLst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DB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6291361" y="4355017"/>
              <a:ext cx="76760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JDBC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6151680" y="4216763"/>
              <a:ext cx="1440" cy="55301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631040" y="1313419"/>
              <a:ext cx="898560" cy="33267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4492800" y="1244291"/>
              <a:ext cx="898560" cy="76040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Browser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4492800" y="2350327"/>
              <a:ext cx="898560" cy="76040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 smtClean="0">
                  <a:latin typeface="Verdana" pitchFamily="32" charset="0"/>
                </a:rPr>
                <a:t>Server</a:t>
              </a:r>
              <a:endParaRPr lang="en-US" dirty="0">
                <a:latin typeface="Verdana" pitchFamily="32" charset="0"/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4976640" y="2004691"/>
              <a:ext cx="1440" cy="34563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cxnSp>
          <p:nvCxnSpPr>
            <p:cNvPr id="7187" name="AutoShape 19"/>
            <p:cNvCxnSpPr>
              <a:cxnSpLocks noChangeShapeType="1"/>
              <a:stCxn id="7192" idx="2"/>
              <a:endCxn id="7195" idx="0"/>
            </p:cNvCxnSpPr>
            <p:nvPr/>
          </p:nvCxnSpPr>
          <p:spPr bwMode="auto">
            <a:xfrm>
              <a:off x="4942080" y="3318108"/>
              <a:ext cx="518400" cy="483891"/>
            </a:xfrm>
            <a:prstGeom prst="bentConnector3">
              <a:avLst>
                <a:gd name="adj1" fmla="val 50000"/>
              </a:avLst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94240" y="3871126"/>
              <a:ext cx="79966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SOAP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6566400" y="1659054"/>
              <a:ext cx="1036800" cy="898654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GUI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Client</a:t>
              </a:r>
            </a:p>
          </p:txBody>
        </p:sp>
        <p:cxnSp>
          <p:nvCxnSpPr>
            <p:cNvPr id="7190" name="AutoShape 22"/>
            <p:cNvCxnSpPr>
              <a:cxnSpLocks noChangeShapeType="1"/>
              <a:stCxn id="7193" idx="2"/>
              <a:endCxn id="7194" idx="0"/>
            </p:cNvCxnSpPr>
            <p:nvPr/>
          </p:nvCxnSpPr>
          <p:spPr bwMode="auto">
            <a:xfrm flipH="1">
              <a:off x="6842880" y="2765090"/>
              <a:ext cx="241920" cy="1036909"/>
            </a:xfrm>
            <a:prstGeom prst="bentConnector3">
              <a:avLst>
                <a:gd name="adj1" fmla="val 50000"/>
              </a:avLst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7189920" y="2903345"/>
              <a:ext cx="79966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SOAP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4492800" y="3110726"/>
              <a:ext cx="898560" cy="2073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6566400" y="2557708"/>
              <a:ext cx="1036800" cy="2073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 rot="5400000">
              <a:off x="6325877" y="3698319"/>
              <a:ext cx="829527" cy="20736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 rot="16200000">
              <a:off x="5149397" y="3698319"/>
              <a:ext cx="829527" cy="20736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Messages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Messages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The “message” section specifies communications that will go on between endpoints. 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Gives each message a name (to be used later for reference).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Specifies the type of message</a:t>
            </a:r>
          </a:p>
          <a:p>
            <a:pPr marL="925934" lvl="2" indent="-3168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Can be primitive types, like strings</a:t>
            </a:r>
          </a:p>
          <a:p>
            <a:pPr marL="925934" lvl="2" indent="-3168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Can be defined types, as we saw previously.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76480" y="252027"/>
            <a:ext cx="78105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messages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767232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</a:t>
            </a:r>
            <a:r>
              <a:rPr lang="en-US" sz="1500" b="1" dirty="0" err="1">
                <a:solidFill>
                  <a:srgbClr val="000000"/>
                </a:solidFill>
              </a:rPr>
              <a:t>wsdl:types</a:t>
            </a:r>
            <a:r>
              <a:rPr lang="en-US" sz="15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echoResponse</a:t>
            </a:r>
            <a:r>
              <a:rPr lang="en-US" sz="15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</a:t>
            </a:r>
            <a:r>
              <a:rPr lang="en-US" sz="1500" b="1" dirty="0" err="1">
                <a:solidFill>
                  <a:srgbClr val="AFBF39"/>
                </a:solidFill>
              </a:rPr>
              <a:t>wsdl:part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echoReturn</a:t>
            </a:r>
            <a:r>
              <a:rPr lang="en-US" sz="1500" b="1" dirty="0">
                <a:solidFill>
                  <a:srgbClr val="AFBF39"/>
                </a:solidFill>
              </a:rPr>
              <a:t>" type="</a:t>
            </a:r>
            <a:r>
              <a:rPr lang="en-US" sz="1500" b="1" dirty="0" err="1">
                <a:solidFill>
                  <a:srgbClr val="AFBF39"/>
                </a:solidFill>
              </a:rPr>
              <a:t>xsd:string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&lt;/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echoRequest</a:t>
            </a:r>
            <a:r>
              <a:rPr lang="en-US" sz="15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</a:t>
            </a:r>
            <a:r>
              <a:rPr lang="en-US" sz="1500" b="1" dirty="0" err="1">
                <a:solidFill>
                  <a:srgbClr val="AFBF39"/>
                </a:solidFill>
              </a:rPr>
              <a:t>wsdl:part</a:t>
            </a:r>
            <a:r>
              <a:rPr lang="en-US" sz="1500" b="1" dirty="0">
                <a:solidFill>
                  <a:srgbClr val="AFBF39"/>
                </a:solidFill>
              </a:rPr>
              <a:t> name="in0" type="</a:t>
            </a:r>
            <a:r>
              <a:rPr lang="en-US" sz="1500" b="1" dirty="0" err="1">
                <a:solidFill>
                  <a:srgbClr val="AFBF39"/>
                </a:solidFill>
              </a:rPr>
              <a:t>xsd:string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&lt;/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wsdl:portType</a:t>
            </a:r>
            <a:r>
              <a:rPr lang="en-US" sz="15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	&lt;</a:t>
            </a:r>
            <a:r>
              <a:rPr lang="en-US" sz="1500" b="1" dirty="0" err="1">
                <a:solidFill>
                  <a:srgbClr val="000000"/>
                </a:solidFill>
              </a:rPr>
              <a:t>wsdl:operation</a:t>
            </a:r>
            <a:r>
              <a:rPr lang="en-US" sz="1500" b="1" dirty="0">
                <a:solidFill>
                  <a:srgbClr val="000000"/>
                </a:solidFill>
              </a:rPr>
              <a:t> name="echo" </a:t>
            </a:r>
            <a:r>
              <a:rPr lang="en-US" sz="1500" b="1" dirty="0" err="1">
                <a:solidFill>
                  <a:srgbClr val="000000"/>
                </a:solidFill>
              </a:rPr>
              <a:t>parameterOrder</a:t>
            </a:r>
            <a:r>
              <a:rPr lang="en-US" sz="1500" b="1" dirty="0">
                <a:solidFill>
                  <a:srgbClr val="000000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	&lt;</a:t>
            </a:r>
            <a:r>
              <a:rPr lang="en-US" sz="1500" b="1" dirty="0" err="1">
                <a:solidFill>
                  <a:srgbClr val="000000"/>
                </a:solidFill>
              </a:rPr>
              <a:t>wsdl:input</a:t>
            </a:r>
            <a:r>
              <a:rPr lang="en-US" sz="1500" b="1" dirty="0">
                <a:solidFill>
                  <a:srgbClr val="000000"/>
                </a:solidFill>
              </a:rPr>
              <a:t> message="</a:t>
            </a:r>
            <a:r>
              <a:rPr lang="en-US" sz="1500" b="1" dirty="0" err="1">
                <a:solidFill>
                  <a:srgbClr val="000000"/>
                </a:solidFill>
              </a:rPr>
              <a:t>impl:echoRequest</a:t>
            </a:r>
            <a:r>
              <a:rPr lang="en-US" sz="1500" b="1" dirty="0">
                <a:solidFill>
                  <a:srgbClr val="000000"/>
                </a:solidFill>
              </a:rPr>
              <a:t>" name="</a:t>
            </a:r>
            <a:r>
              <a:rPr lang="en-US" sz="1500" b="1" dirty="0" err="1">
                <a:solidFill>
                  <a:srgbClr val="000000"/>
                </a:solidFill>
              </a:rPr>
              <a:t>echoRequest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	&lt;</a:t>
            </a:r>
            <a:r>
              <a:rPr lang="en-US" sz="1500" b="1" dirty="0" err="1">
                <a:solidFill>
                  <a:srgbClr val="000000"/>
                </a:solidFill>
              </a:rPr>
              <a:t>wsdl:output</a:t>
            </a:r>
            <a:r>
              <a:rPr lang="en-US" sz="1500" b="1" dirty="0">
                <a:solidFill>
                  <a:srgbClr val="000000"/>
                </a:solidFill>
              </a:rPr>
              <a:t> message="</a:t>
            </a:r>
            <a:r>
              <a:rPr lang="en-US" sz="1500" b="1" dirty="0" err="1">
                <a:solidFill>
                  <a:srgbClr val="000000"/>
                </a:solidFill>
              </a:rPr>
              <a:t>impl:echoResponse</a:t>
            </a:r>
            <a:r>
              <a:rPr lang="en-US" sz="1500" b="1" dirty="0">
                <a:solidFill>
                  <a:srgbClr val="000000"/>
                </a:solidFill>
              </a:rPr>
              <a:t>" name="</a:t>
            </a:r>
            <a:r>
              <a:rPr lang="en-US" sz="1500" b="1" dirty="0" err="1">
                <a:solidFill>
                  <a:srgbClr val="000000"/>
                </a:solidFill>
              </a:rPr>
              <a:t>echoResponse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&lt;/</a:t>
            </a:r>
            <a:r>
              <a:rPr lang="en-US" sz="1500" b="1" dirty="0" err="1">
                <a:solidFill>
                  <a:srgbClr val="000000"/>
                </a:solidFill>
              </a:rPr>
              <a:t>wsdl:operation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wsdl:portType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&lt;/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5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Our Echo Messages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38240" y="967781"/>
            <a:ext cx="794880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 	name="</a:t>
            </a:r>
            <a:r>
              <a:rPr lang="en-US" sz="2700" b="1" dirty="0" err="1">
                <a:solidFill>
                  <a:srgbClr val="000000"/>
                </a:solidFill>
              </a:rPr>
              <a:t>echoResponse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b="1" dirty="0">
                <a:solidFill>
                  <a:srgbClr val="000000"/>
                </a:solidFill>
              </a:rPr>
              <a:t> </a:t>
            </a:r>
            <a:r>
              <a:rPr lang="en-US" sz="2700" dirty="0">
                <a:solidFill>
                  <a:srgbClr val="000000"/>
                </a:solidFill>
              </a:rPr>
              <a:t> 	&lt;</a:t>
            </a:r>
            <a:r>
              <a:rPr lang="en-US" sz="2700" dirty="0" err="1">
                <a:solidFill>
                  <a:srgbClr val="000000"/>
                </a:solidFill>
              </a:rPr>
              <a:t>wsdl:part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b="1" dirty="0" err="1">
                <a:solidFill>
                  <a:srgbClr val="000000"/>
                </a:solidFill>
              </a:rPr>
              <a:t>echoReturn</a:t>
            </a:r>
            <a:r>
              <a:rPr lang="en-US" sz="2700" dirty="0">
                <a:solidFill>
                  <a:srgbClr val="000000"/>
                </a:solidFill>
              </a:rPr>
              <a:t>" 	type="</a:t>
            </a:r>
            <a:r>
              <a:rPr lang="en-US" sz="2700" b="1" dirty="0" err="1">
                <a:solidFill>
                  <a:srgbClr val="000000"/>
                </a:solidFill>
              </a:rPr>
              <a:t>xsd:string</a:t>
            </a:r>
            <a:r>
              <a:rPr lang="en-US" sz="2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 	name="</a:t>
            </a:r>
            <a:r>
              <a:rPr lang="en-US" sz="2700" b="1" dirty="0" err="1">
                <a:solidFill>
                  <a:srgbClr val="000000"/>
                </a:solidFill>
              </a:rPr>
              <a:t>echoRequest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&lt;</a:t>
            </a:r>
            <a:r>
              <a:rPr lang="en-US" sz="2700" dirty="0" err="1">
                <a:solidFill>
                  <a:srgbClr val="000000"/>
                </a:solidFill>
              </a:rPr>
              <a:t>wsdl:part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b="1" dirty="0">
                <a:solidFill>
                  <a:srgbClr val="000000"/>
                </a:solidFill>
              </a:rPr>
              <a:t>in0</a:t>
            </a:r>
            <a:r>
              <a:rPr lang="en-US" sz="2700" dirty="0">
                <a:solidFill>
                  <a:srgbClr val="000000"/>
                </a:solidFill>
              </a:rPr>
              <a:t>" 	type="</a:t>
            </a:r>
            <a:r>
              <a:rPr lang="en-US" sz="2700" b="1" dirty="0" err="1">
                <a:solidFill>
                  <a:srgbClr val="000000"/>
                </a:solidFill>
              </a:rPr>
              <a:t>xsd:string</a:t>
            </a:r>
            <a:r>
              <a:rPr lang="en-US" sz="2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Echo Service Messages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Our echo service takes a string argument and returns a string answer.</a:t>
            </a:r>
          </a:p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In WSDL, I first abstract these as </a:t>
            </a:r>
            <a:r>
              <a:rPr lang="en-US" sz="2900" i="1" dirty="0">
                <a:solidFill>
                  <a:srgbClr val="000000"/>
                </a:solidFill>
              </a:rPr>
              <a:t>messages.</a:t>
            </a:r>
          </a:p>
          <a:p>
            <a:pPr marL="606249" lvl="1" indent="-295205">
              <a:lnSpc>
                <a:spcPct val="90000"/>
              </a:lnSpc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Echo needs two messages: request and response</a:t>
            </a:r>
          </a:p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Note we have not yet said message is the request and which is the response.</a:t>
            </a:r>
          </a:p>
          <a:p>
            <a:pPr marL="606249" lvl="1" indent="-295205">
              <a:lnSpc>
                <a:spcPct val="90000"/>
              </a:lnSpc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That is the job of the </a:t>
            </a:r>
            <a:r>
              <a:rPr lang="en-US" sz="2900" dirty="0" err="1">
                <a:solidFill>
                  <a:srgbClr val="CC9900"/>
                </a:solidFill>
              </a:rPr>
              <a:t>portType</a:t>
            </a:r>
            <a:r>
              <a:rPr lang="en-US" sz="2900" dirty="0">
                <a:solidFill>
                  <a:srgbClr val="000000"/>
                </a:solidFill>
              </a:rPr>
              <a:t> operations, coming 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Structure of a Message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WSDL </a:t>
            </a:r>
            <a:r>
              <a:rPr lang="en-US" sz="2400" dirty="0">
                <a:solidFill>
                  <a:srgbClr val="CC9900"/>
                </a:solidFill>
              </a:rPr>
              <a:t>&lt;message&gt; </a:t>
            </a:r>
            <a:r>
              <a:rPr lang="en-US" sz="2400" dirty="0">
                <a:solidFill>
                  <a:srgbClr val="000000"/>
                </a:solidFill>
              </a:rPr>
              <a:t>elements have name attributes and one or more </a:t>
            </a:r>
            <a:r>
              <a:rPr lang="en-US" sz="2400" i="1" dirty="0">
                <a:solidFill>
                  <a:srgbClr val="CC9900"/>
                </a:solidFill>
              </a:rPr>
              <a:t>parts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message name should be unique for the document.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CC9900"/>
                </a:solidFill>
              </a:rPr>
              <a:t>&lt;operation&gt; </a:t>
            </a:r>
            <a:r>
              <a:rPr lang="en-US" sz="2400" dirty="0">
                <a:solidFill>
                  <a:srgbClr val="000000"/>
                </a:solidFill>
              </a:rPr>
              <a:t>elements will refer to messages by name.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 need one </a:t>
            </a: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for each piece of data I need to send in that message.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Each </a:t>
            </a: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is given a name and specifies its type.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types can point to </a:t>
            </a:r>
            <a:r>
              <a:rPr lang="en-US" sz="2400" dirty="0">
                <a:solidFill>
                  <a:srgbClr val="CC9900"/>
                </a:solidFill>
              </a:rPr>
              <a:t>&lt;</a:t>
            </a:r>
            <a:r>
              <a:rPr lang="en-US" sz="2400" dirty="0" err="1">
                <a:solidFill>
                  <a:srgbClr val="CC9900"/>
                </a:solidFill>
              </a:rPr>
              <a:t>wsdl:type</a:t>
            </a:r>
            <a:r>
              <a:rPr lang="en-US" sz="2400" dirty="0">
                <a:solidFill>
                  <a:srgbClr val="CC9900"/>
                </a:solidFill>
              </a:rPr>
              <a:t>&gt; </a:t>
            </a:r>
            <a:r>
              <a:rPr lang="en-US" sz="2400" dirty="0">
                <a:solidFill>
                  <a:srgbClr val="000000"/>
                </a:solidFill>
              </a:rPr>
              <a:t>definitions if necessary.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Our service just needs </a:t>
            </a:r>
            <a:r>
              <a:rPr lang="en-US" sz="2400" dirty="0" err="1">
                <a:solidFill>
                  <a:srgbClr val="000000"/>
                </a:solidFill>
              </a:rPr>
              <a:t>xsd:strings</a:t>
            </a:r>
            <a:r>
              <a:rPr lang="en-US" sz="2400" dirty="0">
                <a:solidFill>
                  <a:srgbClr val="000000"/>
                </a:solidFill>
              </a:rPr>
              <a:t>, so no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 err="1">
                <a:solidFill>
                  <a:srgbClr val="006633"/>
                </a:solidFill>
                <a:latin typeface="Garamond" pitchFamily="16" charset="0"/>
              </a:rPr>
              <a:t>PortTypes</a:t>
            </a: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 and Operations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22080" y="345636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portTypes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07360" y="1244290"/>
            <a:ext cx="787968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WSDL messages are only abstract messages.  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bind them to </a:t>
            </a:r>
            <a:r>
              <a:rPr lang="en-US" sz="2500" i="1" dirty="0">
                <a:solidFill>
                  <a:srgbClr val="000000"/>
                </a:solidFill>
              </a:rPr>
              <a:t>operations</a:t>
            </a:r>
            <a:r>
              <a:rPr lang="en-US" sz="2500" dirty="0">
                <a:solidFill>
                  <a:srgbClr val="000000"/>
                </a:solidFill>
              </a:rPr>
              <a:t> within the </a:t>
            </a:r>
            <a:r>
              <a:rPr lang="en-US" sz="2500" dirty="0" err="1">
                <a:solidFill>
                  <a:srgbClr val="CC99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The structure of the </a:t>
            </a:r>
            <a:r>
              <a:rPr lang="en-US" sz="2900" dirty="0" err="1">
                <a:solidFill>
                  <a:srgbClr val="CC9900"/>
                </a:solidFill>
              </a:rPr>
              <a:t>portType</a:t>
            </a:r>
            <a:r>
              <a:rPr lang="en-US" sz="2900" dirty="0">
                <a:solidFill>
                  <a:srgbClr val="000000"/>
                </a:solidFill>
              </a:rPr>
              <a:t> specifies (still abstractly) how the messages are to be used.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Think of operations--&gt;java methods and </a:t>
            </a:r>
            <a:r>
              <a:rPr lang="en-US" sz="2500" dirty="0" err="1">
                <a:solidFill>
                  <a:srgbClr val="000000"/>
                </a:solidFill>
              </a:rPr>
              <a:t>portTypes</a:t>
            </a:r>
            <a:r>
              <a:rPr lang="en-US" sz="2500" dirty="0">
                <a:solidFill>
                  <a:srgbClr val="000000"/>
                </a:solidFill>
              </a:rPr>
              <a:t>--&gt;java interfaces.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The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endParaRPr lang="en-US" sz="34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14720" y="1036909"/>
            <a:ext cx="746496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</a:t>
            </a:r>
            <a:r>
              <a:rPr lang="en-US" sz="1500" b="1" dirty="0" err="1">
                <a:solidFill>
                  <a:srgbClr val="000000"/>
                </a:solidFill>
              </a:rPr>
              <a:t>wsdl:types</a:t>
            </a:r>
            <a:r>
              <a:rPr lang="en-US" sz="15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echoResponse</a:t>
            </a:r>
            <a:r>
              <a:rPr lang="en-US" sz="15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</a:t>
            </a:r>
            <a:r>
              <a:rPr lang="en-US" sz="1500" b="1" dirty="0" err="1">
                <a:solidFill>
                  <a:srgbClr val="000000"/>
                </a:solidFill>
              </a:rPr>
              <a:t>wsdl:part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echoReturn</a:t>
            </a:r>
            <a:r>
              <a:rPr lang="en-US" sz="1500" b="1" dirty="0">
                <a:solidFill>
                  <a:srgbClr val="000000"/>
                </a:solidFill>
              </a:rPr>
              <a:t>" type="</a:t>
            </a:r>
            <a:r>
              <a:rPr lang="en-US" sz="1500" b="1" dirty="0" err="1">
                <a:solidFill>
                  <a:srgbClr val="000000"/>
                </a:solidFill>
              </a:rPr>
              <a:t>xsd:string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	&lt;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echoRequest</a:t>
            </a:r>
            <a:r>
              <a:rPr lang="en-US" sz="15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</a:t>
            </a:r>
            <a:r>
              <a:rPr lang="en-US" sz="1500" b="1" dirty="0" err="1">
                <a:solidFill>
                  <a:srgbClr val="000000"/>
                </a:solidFill>
              </a:rPr>
              <a:t>wsdl:part</a:t>
            </a:r>
            <a:r>
              <a:rPr lang="en-US" sz="1500" b="1" dirty="0">
                <a:solidFill>
                  <a:srgbClr val="000000"/>
                </a:solidFill>
              </a:rPr>
              <a:t> name="in0" type="</a:t>
            </a:r>
            <a:r>
              <a:rPr lang="en-US" sz="1500" b="1" dirty="0" err="1">
                <a:solidFill>
                  <a:srgbClr val="000000"/>
                </a:solidFill>
              </a:rPr>
              <a:t>xsd:string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wsdl:portType</a:t>
            </a:r>
            <a:r>
              <a:rPr lang="en-US" sz="1500" b="1" dirty="0">
                <a:solidFill>
                  <a:srgbClr val="AFBF39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	&lt;</a:t>
            </a:r>
            <a:r>
              <a:rPr lang="en-US" sz="1500" b="1" dirty="0" err="1">
                <a:solidFill>
                  <a:srgbClr val="AFBF39"/>
                </a:solidFill>
              </a:rPr>
              <a:t>wsdl:operation</a:t>
            </a:r>
            <a:r>
              <a:rPr lang="en-US" sz="1500" b="1" dirty="0">
                <a:solidFill>
                  <a:srgbClr val="AFBF39"/>
                </a:solidFill>
              </a:rPr>
              <a:t> name="echo" </a:t>
            </a:r>
            <a:r>
              <a:rPr lang="en-US" sz="1500" b="1" dirty="0" err="1">
                <a:solidFill>
                  <a:srgbClr val="AFBF39"/>
                </a:solidFill>
              </a:rPr>
              <a:t>parameterOrder</a:t>
            </a:r>
            <a:r>
              <a:rPr lang="en-US" sz="1500" b="1" dirty="0">
                <a:solidFill>
                  <a:srgbClr val="AFBF39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	&lt;</a:t>
            </a:r>
            <a:r>
              <a:rPr lang="en-US" sz="1500" b="1" dirty="0" err="1">
                <a:solidFill>
                  <a:srgbClr val="AFBF39"/>
                </a:solidFill>
              </a:rPr>
              <a:t>wsdl:input</a:t>
            </a:r>
            <a:r>
              <a:rPr lang="en-US" sz="1500" b="1" dirty="0">
                <a:solidFill>
                  <a:srgbClr val="AFBF39"/>
                </a:solidFill>
              </a:rPr>
              <a:t> message="</a:t>
            </a:r>
            <a:r>
              <a:rPr lang="en-US" sz="1500" b="1" dirty="0" err="1">
                <a:solidFill>
                  <a:srgbClr val="AFBF39"/>
                </a:solidFill>
              </a:rPr>
              <a:t>impl:echoRequest</a:t>
            </a:r>
            <a:r>
              <a:rPr lang="en-US" sz="1500" b="1" dirty="0">
                <a:solidFill>
                  <a:srgbClr val="AFBF39"/>
                </a:solidFill>
              </a:rPr>
              <a:t>" name="</a:t>
            </a:r>
            <a:r>
              <a:rPr lang="en-US" sz="1500" b="1" dirty="0" err="1">
                <a:solidFill>
                  <a:srgbClr val="AFBF39"/>
                </a:solidFill>
              </a:rPr>
              <a:t>echoRequest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	&lt;</a:t>
            </a:r>
            <a:r>
              <a:rPr lang="en-US" sz="1500" b="1" dirty="0" err="1">
                <a:solidFill>
                  <a:srgbClr val="AFBF39"/>
                </a:solidFill>
              </a:rPr>
              <a:t>wsdl:output</a:t>
            </a:r>
            <a:r>
              <a:rPr lang="en-US" sz="1500" b="1" dirty="0">
                <a:solidFill>
                  <a:srgbClr val="AFBF39"/>
                </a:solidFill>
              </a:rPr>
              <a:t> message="</a:t>
            </a:r>
            <a:r>
              <a:rPr lang="en-US" sz="1500" b="1" dirty="0" err="1">
                <a:solidFill>
                  <a:srgbClr val="AFBF39"/>
                </a:solidFill>
              </a:rPr>
              <a:t>impl:echoResponse</a:t>
            </a:r>
            <a:r>
              <a:rPr lang="en-US" sz="1500" b="1" dirty="0">
                <a:solidFill>
                  <a:srgbClr val="AFBF39"/>
                </a:solidFill>
              </a:rPr>
              <a:t>" name="</a:t>
            </a:r>
            <a:r>
              <a:rPr lang="en-US" sz="1500" b="1" dirty="0" err="1">
                <a:solidFill>
                  <a:srgbClr val="AFBF39"/>
                </a:solidFill>
              </a:rPr>
              <a:t>echoResponse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&lt;/</a:t>
            </a:r>
            <a:r>
              <a:rPr lang="en-US" sz="1500" b="1" dirty="0" err="1">
                <a:solidFill>
                  <a:srgbClr val="AFBF39"/>
                </a:solidFill>
              </a:rPr>
              <a:t>wsdl:operation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&lt;/</a:t>
            </a:r>
            <a:r>
              <a:rPr lang="en-US" sz="1500" b="1" dirty="0" err="1">
                <a:solidFill>
                  <a:srgbClr val="AFBF39"/>
                </a:solidFill>
              </a:rPr>
              <a:t>wsdl:portType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&lt;/</a:t>
            </a:r>
            <a:r>
              <a:rPr lang="en-US" sz="1500" b="1" dirty="0" err="1">
                <a:solidFill>
                  <a:srgbClr val="000000"/>
                </a:solidFill>
              </a:rPr>
              <a:t>wsdl:definition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07360" y="1175163"/>
            <a:ext cx="7810560" cy="4838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wsdl:portType</a:t>
            </a:r>
            <a:r>
              <a:rPr lang="en-US" sz="2200" dirty="0">
                <a:solidFill>
                  <a:srgbClr val="000000"/>
                </a:solidFill>
              </a:rPr>
              <a:t> name="</a:t>
            </a:r>
            <a:r>
              <a:rPr lang="en-US" sz="2200" b="1" dirty="0">
                <a:solidFill>
                  <a:srgbClr val="000000"/>
                </a:solidFill>
              </a:rPr>
              <a:t>Echo</a:t>
            </a:r>
            <a:r>
              <a:rPr lang="en-US" sz="22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	&lt;</a:t>
            </a:r>
            <a:r>
              <a:rPr lang="en-US" sz="2200" dirty="0" err="1">
                <a:solidFill>
                  <a:srgbClr val="000000"/>
                </a:solidFill>
              </a:rPr>
              <a:t>wsdl:operation</a:t>
            </a:r>
            <a:r>
              <a:rPr lang="en-US" sz="2200" dirty="0">
                <a:solidFill>
                  <a:srgbClr val="000000"/>
                </a:solidFill>
              </a:rPr>
              <a:t> name="</a:t>
            </a:r>
            <a:r>
              <a:rPr lang="en-US" sz="2200" b="1" dirty="0">
                <a:solidFill>
                  <a:srgbClr val="000000"/>
                </a:solidFill>
              </a:rPr>
              <a:t>echo</a:t>
            </a:r>
            <a:r>
              <a:rPr lang="en-US" sz="2200" dirty="0">
                <a:solidFill>
                  <a:srgbClr val="000000"/>
                </a:solidFill>
              </a:rPr>
              <a:t>" </a:t>
            </a:r>
            <a:r>
              <a:rPr lang="en-US" sz="2200" dirty="0" err="1">
                <a:solidFill>
                  <a:srgbClr val="000000"/>
                </a:solidFill>
              </a:rPr>
              <a:t>parameterOrder</a:t>
            </a:r>
            <a:r>
              <a:rPr lang="en-US" sz="2200" dirty="0">
                <a:solidFill>
                  <a:srgbClr val="000000"/>
                </a:solidFill>
              </a:rPr>
              <a:t>="</a:t>
            </a:r>
            <a:r>
              <a:rPr lang="en-US" sz="2200" b="1" dirty="0">
                <a:solidFill>
                  <a:srgbClr val="000000"/>
                </a:solidFill>
              </a:rPr>
              <a:t>in0</a:t>
            </a:r>
            <a:r>
              <a:rPr lang="en-US" sz="22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</a:t>
            </a:r>
            <a:r>
              <a:rPr lang="en-US" sz="2200" dirty="0" err="1">
                <a:solidFill>
                  <a:srgbClr val="000000"/>
                </a:solidFill>
              </a:rPr>
              <a:t>wsdl:input</a:t>
            </a:r>
            <a:r>
              <a:rPr lang="en-US" sz="2200" dirty="0">
                <a:solidFill>
                  <a:srgbClr val="000000"/>
                </a:solidFill>
              </a:rPr>
              <a:t> 							message="</a:t>
            </a:r>
            <a:r>
              <a:rPr lang="en-US" sz="2200" b="1" dirty="0" err="1">
                <a:solidFill>
                  <a:srgbClr val="000000"/>
                </a:solidFill>
              </a:rPr>
              <a:t>impl:echoRequest</a:t>
            </a:r>
            <a:r>
              <a:rPr lang="en-US" sz="2200" dirty="0">
                <a:solidFill>
                  <a:srgbClr val="000000"/>
                </a:solidFill>
              </a:rPr>
              <a:t>" 		name="</a:t>
            </a:r>
            <a:r>
              <a:rPr lang="en-US" sz="2200" b="1" dirty="0" err="1">
                <a:solidFill>
                  <a:srgbClr val="000000"/>
                </a:solidFill>
              </a:rPr>
              <a:t>echoRequest</a:t>
            </a:r>
            <a:r>
              <a:rPr lang="en-US" sz="22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</a:t>
            </a:r>
            <a:r>
              <a:rPr lang="en-US" sz="2200" dirty="0" err="1">
                <a:solidFill>
                  <a:srgbClr val="000000"/>
                </a:solidFill>
              </a:rPr>
              <a:t>wsdl:output</a:t>
            </a:r>
            <a:r>
              <a:rPr lang="en-US" sz="2200" dirty="0">
                <a:solidFill>
                  <a:srgbClr val="000000"/>
                </a:solidFill>
              </a:rPr>
              <a:t> 							message="</a:t>
            </a:r>
            <a:r>
              <a:rPr lang="en-US" sz="2200" b="1" dirty="0" err="1">
                <a:solidFill>
                  <a:srgbClr val="000000"/>
                </a:solidFill>
              </a:rPr>
              <a:t>impl:echoResponse</a:t>
            </a:r>
            <a:r>
              <a:rPr lang="en-US" sz="2200" dirty="0">
                <a:solidFill>
                  <a:srgbClr val="000000"/>
                </a:solidFill>
              </a:rPr>
              <a:t>" 		name="</a:t>
            </a:r>
            <a:r>
              <a:rPr lang="en-US" sz="2200" b="1" dirty="0" err="1">
                <a:solidFill>
                  <a:srgbClr val="000000"/>
                </a:solidFill>
              </a:rPr>
              <a:t>echoResponse</a:t>
            </a:r>
            <a:r>
              <a:rPr lang="en-US" sz="22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&lt;/</a:t>
            </a:r>
            <a:r>
              <a:rPr lang="en-US" sz="2200" dirty="0" err="1">
                <a:solidFill>
                  <a:srgbClr val="000000"/>
                </a:solidFill>
              </a:rPr>
              <a:t>wsdl:operation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&lt;/</a:t>
            </a:r>
            <a:r>
              <a:rPr lang="en-US" sz="2200" dirty="0" err="1">
                <a:solidFill>
                  <a:srgbClr val="000000"/>
                </a:solidFill>
              </a:rPr>
              <a:t>wsdl:portType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14720" y="207382"/>
            <a:ext cx="7464960" cy="78488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Explanation of Previous Slide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7360" y="1106036"/>
            <a:ext cx="78105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diagram on the left represents a standard web application.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Browsers converse with web servers using HTTP GET/POST methods.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Servlets</a:t>
            </a:r>
            <a:r>
              <a:rPr lang="en-US" sz="2200" dirty="0">
                <a:solidFill>
                  <a:srgbClr val="000000"/>
                </a:solidFill>
              </a:rPr>
              <a:t> or CGI scripts process the parameters and take action, like connect to a DB.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On the right, we have a Web services system.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Separates visual from non-visual components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Interactions may be either through the browser or through a desktop client (Java Swing, Python, Windows,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Message Patterns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8240" y="1175163"/>
            <a:ext cx="787968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 err="1">
                <a:solidFill>
                  <a:srgbClr val="000000"/>
                </a:solidFill>
              </a:rPr>
              <a:t>PortTypes</a:t>
            </a:r>
            <a:r>
              <a:rPr lang="en-US" sz="1900" dirty="0">
                <a:solidFill>
                  <a:srgbClr val="000000"/>
                </a:solidFill>
              </a:rPr>
              <a:t> support four types of messaging: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One way: Client send a message to the service and doesn’t want a response.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&lt;input&gt; only.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Request-Response: Client sends a message and waits for a response. 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&lt;input&gt;, then &lt;output&gt;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Solicit-Response: Service sends a message to the client first, then the client responds.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&lt;output&gt;, then &lt;input&gt;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Notification: &lt;output&gt; only.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These still are abstract.  We must implement them using some message protocol.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HTTP units of transmission are request and response, so mapping Solicit-Response to HTTP will take some work.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for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echo service has one method, echo. 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It takes one string argument and returns one string.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WSDL, the </a:t>
            </a:r>
            <a:r>
              <a:rPr lang="en-US" sz="2500" dirty="0" err="1">
                <a:solidFill>
                  <a:srgbClr val="0000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 is “Echo”, the operation is “echo”.  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messages are organized into input and output.  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Messages are placed here as appropriate.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That is, &lt;input&gt; takes the &lt;</a:t>
            </a:r>
            <a:r>
              <a:rPr lang="en-US" sz="2500" dirty="0" err="1">
                <a:solidFill>
                  <a:srgbClr val="000000"/>
                </a:solidFill>
              </a:rPr>
              <a:t>echoRequest</a:t>
            </a:r>
            <a:r>
              <a:rPr lang="en-US" sz="2500" dirty="0">
                <a:solidFill>
                  <a:srgbClr val="000000"/>
                </a:solidFill>
              </a:rPr>
              <a:t>&gt; message.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Parameter Order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This attribute of operation is used to specify zero or more space-separated values.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The values give the order that the input messages must be sent.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Echo is a bad example, since it only has one input parameter, named </a:t>
            </a:r>
            <a:r>
              <a:rPr lang="en-US" sz="2700" b="1" i="1" dirty="0">
                <a:solidFill>
                  <a:srgbClr val="000000"/>
                </a:solidFill>
              </a:rPr>
              <a:t>in0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Self-Referencing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 WSDL &lt;input&gt; and &lt;output&gt; tags need to point back to the &lt;message&gt; definitions above: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1900" dirty="0">
              <a:solidFill>
                <a:srgbClr val="000000"/>
              </a:solidFill>
            </a:endParaRP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&lt;</a:t>
            </a:r>
            <a:r>
              <a:rPr lang="en-US" sz="1400" dirty="0" err="1">
                <a:solidFill>
                  <a:srgbClr val="000000"/>
                </a:solidFill>
              </a:rPr>
              <a:t>wsdl:message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AFBF39"/>
                </a:solidFill>
              </a:rPr>
              <a:t>name="</a:t>
            </a:r>
            <a:r>
              <a:rPr lang="en-US" sz="1400" b="1" dirty="0" err="1">
                <a:solidFill>
                  <a:srgbClr val="AFBF39"/>
                </a:solidFill>
              </a:rPr>
              <a:t>echoResponse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&lt;</a:t>
            </a:r>
            <a:r>
              <a:rPr lang="en-US" sz="1400" dirty="0" err="1">
                <a:solidFill>
                  <a:srgbClr val="000000"/>
                </a:solidFill>
              </a:rPr>
              <a:t>wsdl:part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echoReturn</a:t>
            </a:r>
            <a:r>
              <a:rPr lang="en-US" sz="1400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dirty="0">
                <a:solidFill>
                  <a:srgbClr val="000000"/>
                </a:solidFill>
              </a:rPr>
              <a:t>" /&gt; 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&lt;/</a:t>
            </a:r>
            <a:r>
              <a:rPr lang="en-US" sz="1400" dirty="0" err="1">
                <a:solidFill>
                  <a:srgbClr val="000000"/>
                </a:solidFill>
              </a:rPr>
              <a:t>wsdl:message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…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&lt;</a:t>
            </a:r>
            <a:r>
              <a:rPr lang="en-US" sz="1400" dirty="0" err="1">
                <a:solidFill>
                  <a:srgbClr val="000000"/>
                </a:solidFill>
              </a:rPr>
              <a:t>wsdl:portType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>
                <a:solidFill>
                  <a:srgbClr val="000000"/>
                </a:solidFill>
              </a:rPr>
              <a:t>Echo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	&lt;</a:t>
            </a:r>
            <a:r>
              <a:rPr lang="en-US" sz="1400" dirty="0" err="1">
                <a:solidFill>
                  <a:srgbClr val="000000"/>
                </a:solidFill>
              </a:rPr>
              <a:t>wsdl:operation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>
                <a:solidFill>
                  <a:srgbClr val="000000"/>
                </a:solidFill>
              </a:rPr>
              <a:t>echo</a:t>
            </a:r>
            <a:r>
              <a:rPr lang="en-US" sz="1400" dirty="0">
                <a:solidFill>
                  <a:srgbClr val="000000"/>
                </a:solidFill>
              </a:rPr>
              <a:t>" </a:t>
            </a:r>
            <a:r>
              <a:rPr lang="en-US" sz="1400" dirty="0" err="1">
                <a:solidFill>
                  <a:srgbClr val="000000"/>
                </a:solidFill>
              </a:rPr>
              <a:t>parameterOrder</a:t>
            </a:r>
            <a:r>
              <a:rPr lang="en-US" sz="1400" dirty="0">
                <a:solidFill>
                  <a:srgbClr val="000000"/>
                </a:solidFill>
              </a:rPr>
              <a:t>="</a:t>
            </a:r>
            <a:r>
              <a:rPr lang="en-US" sz="1400" b="1" dirty="0">
                <a:solidFill>
                  <a:srgbClr val="000000"/>
                </a:solidFill>
              </a:rPr>
              <a:t>in0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	…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	&lt;</a:t>
            </a:r>
            <a:r>
              <a:rPr lang="en-US" sz="1400" dirty="0" err="1">
                <a:solidFill>
                  <a:srgbClr val="000000"/>
                </a:solidFill>
              </a:rPr>
              <a:t>wsdl:output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AFBF39"/>
                </a:solidFill>
              </a:rPr>
              <a:t>message="</a:t>
            </a:r>
            <a:r>
              <a:rPr lang="en-US" sz="1400" b="1" dirty="0" err="1">
                <a:solidFill>
                  <a:srgbClr val="AFBF39"/>
                </a:solidFill>
              </a:rPr>
              <a:t>impl:echoResponse</a:t>
            </a:r>
            <a:r>
              <a:rPr lang="en-US" sz="1400" dirty="0">
                <a:solidFill>
                  <a:srgbClr val="AFBF39"/>
                </a:solidFill>
              </a:rPr>
              <a:t>" 	</a:t>
            </a:r>
            <a:r>
              <a:rPr lang="en-US" sz="1400" dirty="0">
                <a:solidFill>
                  <a:srgbClr val="000000"/>
                </a:solidFill>
              </a:rPr>
              <a:t>		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dirty="0">
                <a:solidFill>
                  <a:srgbClr val="000000"/>
                </a:solidFill>
              </a:rPr>
              <a:t>" /&gt; 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&lt;/</a:t>
            </a:r>
            <a:r>
              <a:rPr lang="en-US" sz="1400" dirty="0" err="1">
                <a:solidFill>
                  <a:srgbClr val="000000"/>
                </a:solidFill>
              </a:rPr>
              <a:t>wsdl:operation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&lt;/</a:t>
            </a:r>
            <a:r>
              <a:rPr lang="en-US" sz="1400" dirty="0" err="1">
                <a:solidFill>
                  <a:srgbClr val="000000"/>
                </a:solidFill>
              </a:rPr>
              <a:t>wsdl:portType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Picture So Far…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67680" y="2626836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63201" y="2212072"/>
            <a:ext cx="186405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 Message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29440" y="2281199"/>
            <a:ext cx="1866240" cy="13134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05920" y="2765090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901441" y="2350327"/>
            <a:ext cx="186405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 Message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967680" y="4631526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829440" y="4285890"/>
            <a:ext cx="1866240" cy="13134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105920" y="4769781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32320" y="4355017"/>
            <a:ext cx="2038783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 Message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147200" y="2281200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325120" y="2419454"/>
            <a:ext cx="117624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portType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4354560" y="2834217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254561" y="2972472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700160" y="3456363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700160" y="4562399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Ouput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2694241" y="4838908"/>
            <a:ext cx="2007360" cy="13825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 flipV="1">
            <a:off x="2694241" y="2971033"/>
            <a:ext cx="2007360" cy="76328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 rot="1320000">
            <a:off x="3059881" y="2887597"/>
            <a:ext cx="119400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hasInput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 rot="21240000">
            <a:off x="2842196" y="4478964"/>
            <a:ext cx="136872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hasOutput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Bindings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SOAP Bindings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the previous slide, we specify several things: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use SOAP/HTTP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use RPC encoding style </a:t>
            </a:r>
          </a:p>
          <a:p>
            <a:pPr marL="925934" lvl="2" indent="-316805"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Other choice is literal “document” style.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specify the namespace associated with the Echo service input and output messages.</a:t>
            </a:r>
          </a:p>
          <a:p>
            <a:pPr marL="309605" indent="-3096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All of this corresponds to SOAP message parts.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expand this in the next lecture.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Binding Section of WSDL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07360" y="898655"/>
            <a:ext cx="7948800" cy="51845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22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</a:rPr>
              <a:t>wsdl:definitions</a:t>
            </a:r>
            <a:r>
              <a:rPr lang="en-US" sz="12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2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… 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AFBF39"/>
                </a:solidFill>
              </a:rPr>
              <a:t>&lt;</a:t>
            </a:r>
            <a:r>
              <a:rPr lang="en-US" sz="1400" b="1" dirty="0" err="1">
                <a:solidFill>
                  <a:srgbClr val="AFBF39"/>
                </a:solidFill>
              </a:rPr>
              <a:t>wsdl:binding</a:t>
            </a:r>
            <a:r>
              <a:rPr lang="en-US" sz="1400" b="1" dirty="0">
                <a:solidFill>
                  <a:srgbClr val="AFBF39"/>
                </a:solidFill>
              </a:rPr>
              <a:t> name="</a:t>
            </a:r>
            <a:r>
              <a:rPr lang="en-US" sz="1400" b="1" dirty="0" err="1">
                <a:solidFill>
                  <a:srgbClr val="AFBF39"/>
                </a:solidFill>
              </a:rPr>
              <a:t>EchoSoapBinding</a:t>
            </a:r>
            <a:r>
              <a:rPr lang="en-US" sz="1400" b="1" dirty="0">
                <a:solidFill>
                  <a:srgbClr val="AFBF39"/>
                </a:solidFill>
              </a:rPr>
              <a:t>" type="</a:t>
            </a:r>
            <a:r>
              <a:rPr lang="en-US" sz="1400" b="1" dirty="0" err="1">
                <a:solidFill>
                  <a:srgbClr val="AFBF39"/>
                </a:solidFill>
              </a:rPr>
              <a:t>impl:Echo</a:t>
            </a:r>
            <a:r>
              <a:rPr lang="en-US" sz="14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&lt;</a:t>
            </a:r>
            <a:r>
              <a:rPr lang="en-US" sz="1400" b="1" dirty="0" err="1">
                <a:solidFill>
                  <a:srgbClr val="AFBF39"/>
                </a:solidFill>
              </a:rPr>
              <a:t>wsdlsoap:binding</a:t>
            </a:r>
            <a:r>
              <a:rPr lang="en-US" sz="1400" b="1" dirty="0">
                <a:solidFill>
                  <a:srgbClr val="AFBF39"/>
                </a:solidFill>
              </a:rPr>
              <a:t> style="</a:t>
            </a:r>
            <a:r>
              <a:rPr lang="en-US" sz="1400" b="1" dirty="0" err="1">
                <a:solidFill>
                  <a:srgbClr val="AFBF39"/>
                </a:solidFill>
              </a:rPr>
              <a:t>rpc</a:t>
            </a:r>
            <a:r>
              <a:rPr lang="en-US" sz="1400" b="1" dirty="0">
                <a:solidFill>
                  <a:srgbClr val="AFBF39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&lt;</a:t>
            </a:r>
            <a:r>
              <a:rPr lang="en-US" sz="1400" b="1" dirty="0" err="1">
                <a:solidFill>
                  <a:srgbClr val="AFBF39"/>
                </a:solidFill>
              </a:rPr>
              <a:t>wsdl:operation</a:t>
            </a:r>
            <a:r>
              <a:rPr lang="en-US" sz="1400" b="1" dirty="0">
                <a:solidFill>
                  <a:srgbClr val="AFBF39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	&lt;</a:t>
            </a:r>
            <a:r>
              <a:rPr lang="en-US" sz="1400" b="1" dirty="0" err="1">
                <a:solidFill>
                  <a:srgbClr val="AFBF39"/>
                </a:solidFill>
              </a:rPr>
              <a:t>wsdlsoap:operation</a:t>
            </a:r>
            <a:r>
              <a:rPr lang="en-US" sz="1400" b="1" dirty="0">
                <a:solidFill>
                  <a:srgbClr val="AFBF39"/>
                </a:solidFill>
              </a:rPr>
              <a:t> </a:t>
            </a:r>
            <a:r>
              <a:rPr lang="en-US" sz="1400" b="1" dirty="0" err="1">
                <a:solidFill>
                  <a:srgbClr val="AFBF39"/>
                </a:solidFill>
              </a:rPr>
              <a:t>soapAction</a:t>
            </a:r>
            <a:r>
              <a:rPr lang="en-US" sz="1400" b="1" dirty="0">
                <a:solidFill>
                  <a:srgbClr val="AFBF39"/>
                </a:solidFill>
              </a:rPr>
              <a:t>=""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	&lt;</a:t>
            </a:r>
            <a:r>
              <a:rPr lang="en-US" sz="1400" b="1" dirty="0" err="1">
                <a:solidFill>
                  <a:srgbClr val="AFBF39"/>
                </a:solidFill>
              </a:rPr>
              <a:t>wsdl:input</a:t>
            </a:r>
            <a:r>
              <a:rPr lang="en-US" sz="1400" b="1" dirty="0">
                <a:solidFill>
                  <a:srgbClr val="AFBF39"/>
                </a:solidFill>
              </a:rPr>
              <a:t> name="</a:t>
            </a:r>
            <a:r>
              <a:rPr lang="en-US" sz="1400" b="1" dirty="0" err="1">
                <a:solidFill>
                  <a:srgbClr val="AFBF39"/>
                </a:solidFill>
              </a:rPr>
              <a:t>echoRequest</a:t>
            </a:r>
            <a:r>
              <a:rPr lang="en-US" sz="14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	     &lt;</a:t>
            </a:r>
            <a:r>
              <a:rPr lang="en-US" sz="1400" b="1" dirty="0" err="1">
                <a:solidFill>
                  <a:srgbClr val="AFBF39"/>
                </a:solidFill>
              </a:rPr>
              <a:t>wsdlsoap:body</a:t>
            </a:r>
            <a:r>
              <a:rPr lang="en-US" sz="1400" b="1" dirty="0">
                <a:solidFill>
                  <a:srgbClr val="AFBF39"/>
                </a:solidFill>
              </a:rPr>
              <a:t> 		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		</a:t>
            </a:r>
            <a:r>
              <a:rPr lang="en-US" sz="1400" b="1" dirty="0" err="1">
                <a:solidFill>
                  <a:srgbClr val="AFBF39"/>
                </a:solidFill>
              </a:rPr>
              <a:t>encodingStyle</a:t>
            </a:r>
            <a:r>
              <a:rPr lang="en-US" sz="1400" b="1" dirty="0">
                <a:solidFill>
                  <a:srgbClr val="AFBF39"/>
                </a:solidFill>
              </a:rPr>
              <a:t>="http://schemas.xmlsoap.org/soap/encoding/" 			namespace="http://grids.ucs.indiana.edu:8045/GCWS/services/Echo" 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	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	&lt;/</a:t>
            </a:r>
            <a:r>
              <a:rPr lang="en-US" sz="1400" b="1" dirty="0" err="1">
                <a:solidFill>
                  <a:srgbClr val="AFBF39"/>
                </a:solidFill>
              </a:rPr>
              <a:t>wsdl:input</a:t>
            </a:r>
            <a:r>
              <a:rPr lang="en-US" sz="14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	&lt;</a:t>
            </a:r>
            <a:r>
              <a:rPr lang="en-US" sz="1400" b="1" dirty="0" err="1">
                <a:solidFill>
                  <a:srgbClr val="AFBF39"/>
                </a:solidFill>
              </a:rPr>
              <a:t>wsdl:output</a:t>
            </a:r>
            <a:r>
              <a:rPr lang="en-US" sz="1400" b="1" dirty="0">
                <a:solidFill>
                  <a:srgbClr val="AFBF39"/>
                </a:solidFill>
              </a:rPr>
              <a:t> name="</a:t>
            </a:r>
            <a:r>
              <a:rPr lang="en-US" sz="1400" b="1" dirty="0" err="1">
                <a:solidFill>
                  <a:srgbClr val="AFBF39"/>
                </a:solidFill>
              </a:rPr>
              <a:t>echoResponse</a:t>
            </a:r>
            <a:r>
              <a:rPr lang="en-US" sz="14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	   &lt;</a:t>
            </a:r>
            <a:r>
              <a:rPr lang="en-US" sz="1400" b="1" dirty="0" err="1">
                <a:solidFill>
                  <a:srgbClr val="AFBF39"/>
                </a:solidFill>
              </a:rPr>
              <a:t>wsdlsoap:body</a:t>
            </a:r>
            <a:r>
              <a:rPr lang="en-US" sz="1400" b="1" dirty="0">
                <a:solidFill>
                  <a:srgbClr val="AFBF39"/>
                </a:solidFill>
              </a:rPr>
              <a:t> 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			</a:t>
            </a:r>
            <a:r>
              <a:rPr lang="en-US" sz="1400" b="1" dirty="0" err="1">
                <a:solidFill>
                  <a:srgbClr val="AFBF39"/>
                </a:solidFill>
              </a:rPr>
              <a:t>encodingStyle</a:t>
            </a:r>
            <a:r>
              <a:rPr lang="en-US" sz="1400" b="1" dirty="0">
                <a:solidFill>
                  <a:srgbClr val="AFBF39"/>
                </a:solidFill>
              </a:rPr>
              <a:t>="http://schemas.xmlsoap.org/soap/encoding				namespace="http://grids.ucs.indiana.edu:8045/GCWS/services/Echo" 		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	&lt;/</a:t>
            </a:r>
            <a:r>
              <a:rPr lang="en-US" sz="1400" b="1" dirty="0" err="1">
                <a:solidFill>
                  <a:srgbClr val="AFBF39"/>
                </a:solidFill>
              </a:rPr>
              <a:t>wsdl:output</a:t>
            </a:r>
            <a:r>
              <a:rPr lang="en-US" sz="14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	&lt;/</a:t>
            </a:r>
            <a:r>
              <a:rPr lang="en-US" sz="1400" b="1" dirty="0" err="1">
                <a:solidFill>
                  <a:srgbClr val="AFBF39"/>
                </a:solidFill>
              </a:rPr>
              <a:t>wsdl:operation</a:t>
            </a:r>
            <a:r>
              <a:rPr lang="en-US" sz="14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AFBF39"/>
                </a:solidFill>
              </a:rPr>
              <a:t>  &lt;/</a:t>
            </a:r>
            <a:r>
              <a:rPr lang="en-US" sz="1400" b="1" dirty="0" err="1">
                <a:solidFill>
                  <a:srgbClr val="AFBF39"/>
                </a:solidFill>
              </a:rPr>
              <a:t>wsdl:binding</a:t>
            </a:r>
            <a:r>
              <a:rPr lang="en-US" sz="14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EchoService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 binding="</a:t>
            </a:r>
            <a:r>
              <a:rPr lang="en-US" sz="1400" b="1" dirty="0" err="1">
                <a:solidFill>
                  <a:srgbClr val="000000"/>
                </a:solidFill>
              </a:rPr>
              <a:t>impl:EchoSoapBinding</a:t>
            </a:r>
            <a:r>
              <a:rPr lang="en-US" sz="1400" b="1" dirty="0">
                <a:solidFill>
                  <a:srgbClr val="000000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wsdlsoap:address</a:t>
            </a:r>
            <a:r>
              <a:rPr lang="en-US" sz="1400" b="1" dirty="0">
                <a:solidFill>
                  <a:srgbClr val="000000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&lt;/</a:t>
            </a:r>
            <a:r>
              <a:rPr lang="en-US" sz="1400" b="1" dirty="0" err="1">
                <a:solidFill>
                  <a:srgbClr val="000000"/>
                </a:solidFill>
              </a:rPr>
              <a:t>wsdl:definitions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 Far…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have defined abstract messages, which have XML values.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Simple or custom-defined types.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have grouped messages into operations and operations into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are now ready to </a:t>
            </a:r>
            <a:r>
              <a:rPr lang="en-US" sz="2700" dirty="0">
                <a:solidFill>
                  <a:srgbClr val="AFBF39"/>
                </a:solidFill>
              </a:rPr>
              <a:t>bind</a:t>
            </a:r>
            <a:r>
              <a:rPr lang="en-US" sz="2700" dirty="0">
                <a:solidFill>
                  <a:srgbClr val="000000"/>
                </a:solidFill>
              </a:rPr>
              <a:t> the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 to specific protocols.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The Binding for Echo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38240" y="1175164"/>
            <a:ext cx="877716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00"/>
                </a:solidFill>
              </a:rPr>
              <a:t>wsdl:binding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EchoSoapBinding</a:t>
            </a:r>
            <a:r>
              <a:rPr lang="en-US" b="1" dirty="0">
                <a:solidFill>
                  <a:srgbClr val="000000"/>
                </a:solidFill>
              </a:rPr>
              <a:t>" type="</a:t>
            </a:r>
            <a:r>
              <a:rPr lang="en-US" b="1" dirty="0" err="1">
                <a:solidFill>
                  <a:srgbClr val="000000"/>
                </a:solidFill>
              </a:rPr>
              <a:t>impl:Echo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wsdlsoap:binding</a:t>
            </a:r>
            <a:r>
              <a:rPr lang="en-US" b="1" dirty="0">
                <a:solidFill>
                  <a:srgbClr val="AFBF39"/>
                </a:solidFill>
              </a:rPr>
              <a:t> style="</a:t>
            </a:r>
            <a:r>
              <a:rPr lang="en-US" b="1" dirty="0" err="1">
                <a:solidFill>
                  <a:srgbClr val="3B812F"/>
                </a:solidFill>
              </a:rPr>
              <a:t>rpc</a:t>
            </a:r>
            <a:r>
              <a:rPr lang="en-US" b="1" dirty="0">
                <a:solidFill>
                  <a:srgbClr val="AFBF39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&lt;</a:t>
            </a:r>
            <a:r>
              <a:rPr lang="en-US" b="1" dirty="0" err="1">
                <a:solidFill>
                  <a:srgbClr val="000000"/>
                </a:solidFill>
              </a:rPr>
              <a:t>wsdl:operation</a:t>
            </a:r>
            <a:r>
              <a:rPr lang="en-US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</a:t>
            </a:r>
            <a:r>
              <a:rPr lang="en-US" b="1" dirty="0" err="1">
                <a:solidFill>
                  <a:srgbClr val="000000"/>
                </a:solidFill>
              </a:rPr>
              <a:t>wsdl:input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echoRequest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  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wsdlsoap:body</a:t>
            </a:r>
            <a:r>
              <a:rPr lang="en-US" b="1" dirty="0">
                <a:solidFill>
                  <a:srgbClr val="AFBF39"/>
                </a:solidFill>
              </a:rPr>
              <a:t> 				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</a:t>
            </a:r>
            <a:r>
              <a:rPr lang="en-US" b="1" dirty="0" err="1">
                <a:solidFill>
                  <a:srgbClr val="AFBF39"/>
                </a:solidFill>
              </a:rPr>
              <a:t>encodingStyle</a:t>
            </a:r>
            <a:r>
              <a:rPr lang="en-US" b="1" dirty="0">
                <a:solidFill>
                  <a:srgbClr val="AFBF39"/>
                </a:solidFill>
              </a:rPr>
              <a:t>="http://schemas.xmlsoap.org/soap/encoding/"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namespace=“[echo service namespace URI]"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use="</a:t>
            </a:r>
            <a:r>
              <a:rPr lang="en-US" b="1" dirty="0">
                <a:solidFill>
                  <a:srgbClr val="3B812F"/>
                </a:solidFill>
              </a:rPr>
              <a:t>encoded</a:t>
            </a:r>
            <a:r>
              <a:rPr lang="en-US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&lt;/</a:t>
            </a:r>
            <a:r>
              <a:rPr lang="en-US" b="1" dirty="0" err="1">
                <a:solidFill>
                  <a:srgbClr val="000000"/>
                </a:solidFill>
              </a:rPr>
              <a:t>wsdl:input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	&lt;</a:t>
            </a:r>
            <a:r>
              <a:rPr lang="en-US" b="1" dirty="0" err="1">
                <a:solidFill>
                  <a:srgbClr val="000000"/>
                </a:solidFill>
              </a:rPr>
              <a:t>wsdl:output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echoResponse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  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wsdlsoap:body</a:t>
            </a:r>
            <a:r>
              <a:rPr lang="en-US" b="1" dirty="0">
                <a:solidFill>
                  <a:srgbClr val="AFBF39"/>
                </a:solidFill>
              </a:rPr>
              <a:t> 	</a:t>
            </a:r>
            <a:r>
              <a:rPr lang="en-US" b="1" dirty="0" err="1">
                <a:solidFill>
                  <a:srgbClr val="AFBF39"/>
                </a:solidFill>
              </a:rPr>
              <a:t>encodingStyle</a:t>
            </a:r>
            <a:r>
              <a:rPr lang="en-US" b="1" dirty="0">
                <a:solidFill>
                  <a:srgbClr val="AFBF39"/>
                </a:solidFill>
              </a:rPr>
              <a:t>="http://schemas.xmlsoap.org/soap/encoding/"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namespace=“[echo service namespace URI]"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use="</a:t>
            </a:r>
            <a:r>
              <a:rPr lang="en-US" b="1" dirty="0">
                <a:solidFill>
                  <a:srgbClr val="3B812F"/>
                </a:solidFill>
              </a:rPr>
              <a:t>encoded</a:t>
            </a:r>
            <a:r>
              <a:rPr lang="en-US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&lt;/</a:t>
            </a:r>
            <a:r>
              <a:rPr lang="en-US" b="1" dirty="0" err="1">
                <a:solidFill>
                  <a:srgbClr val="000000"/>
                </a:solidFill>
              </a:rPr>
              <a:t>wsdl:output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 &lt;/</a:t>
            </a:r>
            <a:r>
              <a:rPr lang="en-US" b="1" dirty="0" err="1">
                <a:solidFill>
                  <a:srgbClr val="000000"/>
                </a:solidFill>
              </a:rPr>
              <a:t>wsdl:operation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&lt;/</a:t>
            </a:r>
            <a:r>
              <a:rPr lang="en-US" b="1" dirty="0" err="1">
                <a:solidFill>
                  <a:srgbClr val="000000"/>
                </a:solidFill>
              </a:rPr>
              <a:t>wsdl:binding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56000" y="5280618"/>
            <a:ext cx="4697400" cy="967782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The highlighted “</a:t>
            </a:r>
            <a:r>
              <a:rPr lang="en-US" dirty="0" err="1">
                <a:solidFill>
                  <a:srgbClr val="000000"/>
                </a:solidFill>
                <a:latin typeface="Verdana" pitchFamily="32" charset="0"/>
              </a:rPr>
              <a:t>wsdlsoap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:” tags are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extensions for SOAP message binding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and not part of the WSDL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Some Terminology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diagram on the left is called a </a:t>
            </a:r>
            <a:r>
              <a:rPr lang="en-US" sz="2200" dirty="0">
                <a:solidFill>
                  <a:srgbClr val="FF9933"/>
                </a:solidFill>
              </a:rPr>
              <a:t>client/server </a:t>
            </a:r>
            <a:r>
              <a:rPr lang="en-US" sz="2200" dirty="0">
                <a:solidFill>
                  <a:srgbClr val="000000"/>
                </a:solidFill>
              </a:rPr>
              <a:t>system.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diagram on the right is called a </a:t>
            </a:r>
            <a:r>
              <a:rPr lang="en-US" sz="2200" dirty="0">
                <a:solidFill>
                  <a:srgbClr val="FF9933"/>
                </a:solidFill>
              </a:rPr>
              <a:t>multi-tiered</a:t>
            </a:r>
            <a:r>
              <a:rPr lang="en-US" sz="2200" dirty="0">
                <a:solidFill>
                  <a:srgbClr val="000000"/>
                </a:solidFill>
              </a:rPr>
              <a:t> architecture.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FF9933"/>
                </a:solidFill>
              </a:rPr>
              <a:t>SOAP</a:t>
            </a:r>
            <a:r>
              <a:rPr lang="en-US" sz="2200" dirty="0">
                <a:solidFill>
                  <a:srgbClr val="000000"/>
                </a:solidFill>
              </a:rPr>
              <a:t>: Simple Object Access Protocol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No longer an abbreviation in SOAP 1.2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XML Message format between client and service.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FF9933"/>
                </a:solidFill>
              </a:rPr>
              <a:t>WSDL</a:t>
            </a:r>
            <a:r>
              <a:rPr lang="en-US" sz="2200" dirty="0">
                <a:solidFill>
                  <a:srgbClr val="000000"/>
                </a:solidFill>
              </a:rPr>
              <a:t>: Web Service Description Language.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Describes how the service is to be used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Compare (for example) to Java Interface.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Guideline for constructing SOAP messages.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is an XML language for writing </a:t>
            </a:r>
            <a:r>
              <a:rPr lang="en-US" sz="2200" dirty="0">
                <a:solidFill>
                  <a:srgbClr val="FF9933"/>
                </a:solidFill>
              </a:rPr>
              <a:t>Application Programmer Interfaces</a:t>
            </a:r>
            <a:r>
              <a:rPr lang="en-US" sz="2200" dirty="0">
                <a:solidFill>
                  <a:srgbClr val="000000"/>
                </a:solidFill>
              </a:rPr>
              <a:t> (APIs).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tags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14720" y="967782"/>
            <a:ext cx="7464960" cy="481010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Binding tags are meant to bind the parts of </a:t>
            </a:r>
            <a:r>
              <a:rPr lang="en-US" sz="2400" dirty="0" err="1">
                <a:solidFill>
                  <a:srgbClr val="000000"/>
                </a:solidFill>
              </a:rPr>
              <a:t>portTypes</a:t>
            </a:r>
            <a:r>
              <a:rPr lang="en-US" sz="2400" dirty="0">
                <a:solidFill>
                  <a:srgbClr val="000000"/>
                </a:solidFill>
              </a:rPr>
              <a:t> to sections of specific protocols.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SOAP, HTTP GET/POST, and MIME are provided in the WSDL specification.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Bindings refer back to </a:t>
            </a:r>
            <a:r>
              <a:rPr lang="en-US" sz="2400" dirty="0" err="1">
                <a:solidFill>
                  <a:srgbClr val="000000"/>
                </a:solidFill>
              </a:rPr>
              <a:t>portTypes</a:t>
            </a:r>
            <a:r>
              <a:rPr lang="en-US" sz="2400" dirty="0">
                <a:solidFill>
                  <a:srgbClr val="000000"/>
                </a:solidFill>
              </a:rPr>
              <a:t> by name, just as operations point to messages.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They are mirror images of the </a:t>
            </a:r>
            <a:r>
              <a:rPr lang="en-US" sz="2000" dirty="0" err="1">
                <a:solidFill>
                  <a:srgbClr val="000000"/>
                </a:solidFill>
              </a:rPr>
              <a:t>portTypes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part is extended by schema elements for a particular binding protocol (i.e. SOAP).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 our WSDL bindings, we will have two messages (input and output).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corresponds to SOAP body sections, described later.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Additionally, we specify that the body should be encoded.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That is, RPC encoded.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Alternatively, could also be “literal” (or “document”).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Internal References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14720" y="2142945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92640" y="2281200"/>
            <a:ext cx="117624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portType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22080" y="2695963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522081" y="2834218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67680" y="3318108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67680" y="4424145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Ouput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561920" y="2142945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738401" y="2281200"/>
            <a:ext cx="101767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769280" y="2695963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669281" y="2834218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114880" y="3318108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5114880" y="4424145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2694241" y="2419454"/>
            <a:ext cx="304416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2694241" y="2972472"/>
            <a:ext cx="297504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H="1">
            <a:off x="3247201" y="3594617"/>
            <a:ext cx="18000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3247201" y="4700653"/>
            <a:ext cx="18000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Structure of the Binding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4720" y="1451672"/>
            <a:ext cx="7464960" cy="45623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&lt;binding&gt; tags are really just placeholders.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They are meant to be extended at specific places by </a:t>
            </a:r>
            <a:r>
              <a:rPr lang="en-US" sz="2400" dirty="0" err="1">
                <a:solidFill>
                  <a:srgbClr val="000000"/>
                </a:solidFill>
              </a:rPr>
              <a:t>wsdl</a:t>
            </a:r>
            <a:r>
              <a:rPr lang="en-US" sz="2400" dirty="0">
                <a:solidFill>
                  <a:srgbClr val="000000"/>
                </a:solidFill>
              </a:rPr>
              <a:t> protocol bindings.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These protocol binding rules are defined in supplemental schemas.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following box figure summarizes these things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Green boxes are part of WSDL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From the </a:t>
            </a:r>
            <a:r>
              <a:rPr lang="en-US" dirty="0" err="1">
                <a:solidFill>
                  <a:srgbClr val="000000"/>
                </a:solidFill>
              </a:rPr>
              <a:t>wsdl</a:t>
            </a:r>
            <a:r>
              <a:rPr lang="en-US" dirty="0">
                <a:solidFill>
                  <a:srgbClr val="000000"/>
                </a:solidFill>
              </a:rPr>
              <a:t> namespace, that is.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Red boxes are parts of the document from other schemas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wsdlsoap</a:t>
            </a:r>
            <a:r>
              <a:rPr lang="en-US" dirty="0">
                <a:solidFill>
                  <a:srgbClr val="000000"/>
                </a:solidFill>
              </a:rPr>
              <a:t> namespace in the echo example.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45600" y="276509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Structure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22080" y="1382545"/>
            <a:ext cx="7188480" cy="463152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39680" y="1520800"/>
            <a:ext cx="101767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36800" y="1935563"/>
            <a:ext cx="6428160" cy="3940254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176481" y="2004691"/>
            <a:ext cx="244370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extension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244160" y="2419454"/>
            <a:ext cx="587520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383840" y="2488581"/>
            <a:ext cx="125889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451520" y="2903345"/>
            <a:ext cx="5529600" cy="269596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507681" y="2932148"/>
            <a:ext cx="244370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extension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728000" y="3318108"/>
            <a:ext cx="2350080" cy="2142945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354560" y="3318108"/>
            <a:ext cx="2350080" cy="2142945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853280" y="3346911"/>
            <a:ext cx="75638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0721" y="3346911"/>
            <a:ext cx="923093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2004480" y="3732872"/>
            <a:ext cx="1658880" cy="1451672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769280" y="3732872"/>
            <a:ext cx="1658880" cy="1451672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144160" y="3801999"/>
            <a:ext cx="1324805" cy="6397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extension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978080" y="3871126"/>
            <a:ext cx="1324805" cy="6397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extension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A little more on encoding...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We specify SOAP encoding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is a message format and needs a transport protocol, so we specify HTTP.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Operation styles may be either “RPC” or “Document”.  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Body elements will be used to actually convey message payloads.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RPC requires “encoded” payloads.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value (echo strings) is wrapped in an element named after the operation.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Useful RPC processing on the server side.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Documents are literal (</a:t>
            </a:r>
            <a:r>
              <a:rPr lang="en-US" sz="2200" dirty="0" err="1">
                <a:solidFill>
                  <a:srgbClr val="000000"/>
                </a:solidFill>
              </a:rPr>
              <a:t>unencoded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Use to just send a payload of XML inside SOAP.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Associations to SOAP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91200" y="1589927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045760" y="1589927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22240" y="1935563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67680" y="2004690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830881" y="1659054"/>
            <a:ext cx="103209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16321" y="1589927"/>
            <a:ext cx="134308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RPC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092961" y="2033494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452961" y="1036909"/>
            <a:ext cx="1011258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Verdana" pitchFamily="32" charset="0"/>
              </a:rPr>
              <a:t>WSDL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45760" y="1036909"/>
            <a:ext cx="94232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Verdana" pitchFamily="32" charset="0"/>
              </a:rPr>
              <a:t>SOAP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5460480" y="2073818"/>
            <a:ext cx="167040" cy="33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460481" y="2073818"/>
            <a:ext cx="159956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Action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175040" y="2695963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175040" y="3871126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5667840" y="2626836"/>
            <a:ext cx="152064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Body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667840" y="3801999"/>
            <a:ext cx="152064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Body</a:t>
            </a:r>
          </a:p>
        </p:txBody>
      </p:sp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3525120" y="3387236"/>
            <a:ext cx="1451520" cy="69127"/>
          </a:xfrm>
          <a:prstGeom prst="rightArrow">
            <a:avLst>
              <a:gd name="adj1" fmla="val 50000"/>
              <a:gd name="adj2" fmla="val 525000"/>
            </a:avLst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Restrictions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Binding elements point by name to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WSDL allows more than one binding element to point to the same port type.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Why?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Because a service may support multiple, alternative protocol bindings.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14720" y="182900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Does It Mean?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3982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WSDL is not a programming language. 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A service that exposes an WSDL interface is just telling a client what it needs to do to communicate with the service.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Send me strings and I will return strings. 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expect SOAP messages that include the strings in the body. 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expect this body to be RPC encoded with the operation name so that I will know which operation the body contents belong to.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will return SOAP messages that include Strings in the body.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These will also be encoded so that you know what to do with them.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This Look Like In WSDL?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7360" y="1175164"/>
            <a:ext cx="794880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&lt;</a:t>
            </a:r>
            <a:r>
              <a:rPr lang="en-US" sz="2300" b="1" dirty="0" err="1">
                <a:solidFill>
                  <a:srgbClr val="000000"/>
                </a:solidFill>
              </a:rPr>
              <a:t>wsdl:definitions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	…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   &lt;</a:t>
            </a:r>
            <a:r>
              <a:rPr lang="en-US" sz="2300" b="1" dirty="0" err="1">
                <a:solidFill>
                  <a:srgbClr val="000000"/>
                </a:solidFill>
              </a:rPr>
              <a:t>wsdl:binding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	… 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  &lt;/</a:t>
            </a:r>
            <a:r>
              <a:rPr lang="en-US" sz="2300" b="1" dirty="0" err="1">
                <a:solidFill>
                  <a:srgbClr val="000000"/>
                </a:solidFill>
              </a:rPr>
              <a:t>wsdl:binding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&lt;</a:t>
            </a:r>
            <a:r>
              <a:rPr lang="en-US" sz="2300" b="1" dirty="0" err="1">
                <a:solidFill>
                  <a:srgbClr val="AFBF39"/>
                </a:solidFill>
              </a:rPr>
              <a:t>wsdl:service</a:t>
            </a:r>
            <a:r>
              <a:rPr lang="en-US" sz="2300" b="1" dirty="0">
                <a:solidFill>
                  <a:srgbClr val="AFBF39"/>
                </a:solidFill>
              </a:rPr>
              <a:t> name="</a:t>
            </a:r>
            <a:r>
              <a:rPr lang="en-US" sz="2300" b="1" dirty="0" err="1">
                <a:solidFill>
                  <a:srgbClr val="AFBF39"/>
                </a:solidFill>
              </a:rPr>
              <a:t>EchoService</a:t>
            </a:r>
            <a:r>
              <a:rPr lang="en-US" sz="23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	&lt;</a:t>
            </a:r>
            <a:r>
              <a:rPr lang="en-US" sz="2300" b="1" dirty="0" err="1">
                <a:solidFill>
                  <a:srgbClr val="AFBF39"/>
                </a:solidFill>
              </a:rPr>
              <a:t>wsdl:port</a:t>
            </a:r>
            <a:r>
              <a:rPr lang="en-US" sz="2300" b="1" dirty="0">
                <a:solidFill>
                  <a:srgbClr val="AFBF39"/>
                </a:solidFill>
              </a:rPr>
              <a:t> binding="</a:t>
            </a:r>
            <a:r>
              <a:rPr lang="en-US" sz="2300" b="1" dirty="0" err="1">
                <a:solidFill>
                  <a:srgbClr val="AFBF39"/>
                </a:solidFill>
              </a:rPr>
              <a:t>impl:EchoSoapBinding</a:t>
            </a:r>
            <a:r>
              <a:rPr lang="en-US" sz="2300" b="1" dirty="0">
                <a:solidFill>
                  <a:srgbClr val="AFBF39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		&lt;</a:t>
            </a:r>
            <a:r>
              <a:rPr lang="en-US" sz="2300" b="1" dirty="0" err="1">
                <a:solidFill>
                  <a:srgbClr val="AFBF39"/>
                </a:solidFill>
              </a:rPr>
              <a:t>wsdlsoap:address</a:t>
            </a:r>
            <a:r>
              <a:rPr lang="en-US" sz="2300" b="1" dirty="0">
                <a:solidFill>
                  <a:srgbClr val="AFBF39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	&lt;/</a:t>
            </a:r>
            <a:r>
              <a:rPr lang="en-US" sz="2300" b="1" dirty="0" err="1">
                <a:solidFill>
                  <a:srgbClr val="AFBF39"/>
                </a:solidFill>
              </a:rPr>
              <a:t>wsdl:port</a:t>
            </a:r>
            <a:r>
              <a:rPr lang="en-US" sz="23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&lt;/</a:t>
            </a:r>
            <a:r>
              <a:rPr lang="en-US" sz="2300" b="1" dirty="0" err="1">
                <a:solidFill>
                  <a:srgbClr val="AFBF39"/>
                </a:solidFill>
              </a:rPr>
              <a:t>wsdl:service</a:t>
            </a:r>
            <a:r>
              <a:rPr lang="en-US" sz="23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&lt;/</a:t>
            </a:r>
            <a:r>
              <a:rPr lang="en-US" sz="2300" b="1" dirty="0" err="1">
                <a:solidFill>
                  <a:srgbClr val="000000"/>
                </a:solidFill>
              </a:rPr>
              <a:t>wsdl:definitions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Web Service Extensions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72960" y="1026829"/>
            <a:ext cx="7464960" cy="4524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Web Services communicate with SOAP, and SOAP is designed to be extensible.</a:t>
            </a:r>
          </a:p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Examples of Extensions 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Addressing</a:t>
            </a:r>
            <a:r>
              <a:rPr lang="en-US" dirty="0">
                <a:solidFill>
                  <a:srgbClr val="000000"/>
                </a:solidFill>
              </a:rPr>
              <a:t>: describes how SOAP messages can be conveyed across multiple hops.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Security</a:t>
            </a:r>
            <a:r>
              <a:rPr lang="en-US" dirty="0">
                <a:solidFill>
                  <a:srgbClr val="000000"/>
                </a:solidFill>
              </a:rPr>
              <a:t>: how to authenticate clients and servers, how to authorize usage, etc.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Reliability/</a:t>
            </a:r>
            <a:r>
              <a:rPr lang="en-US" dirty="0" err="1">
                <a:solidFill>
                  <a:srgbClr val="CC9900"/>
                </a:solidFill>
              </a:rPr>
              <a:t>ReliableMessaging</a:t>
            </a:r>
            <a:r>
              <a:rPr lang="en-US" dirty="0">
                <a:solidFill>
                  <a:srgbClr val="000000"/>
                </a:solidFill>
              </a:rPr>
              <a:t>: provides guaranteed delivery through acknowledgements</a:t>
            </a:r>
          </a:p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Most of these are defined by specifications published by OASIS.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wsdl:service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dirty="0" err="1">
                <a:solidFill>
                  <a:srgbClr val="000000"/>
                </a:solidFill>
              </a:rPr>
              <a:t>EchoService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&lt;</a:t>
            </a:r>
            <a:r>
              <a:rPr lang="en-US" sz="2700" dirty="0" err="1">
                <a:solidFill>
                  <a:srgbClr val="000000"/>
                </a:solidFill>
              </a:rPr>
              <a:t>wsdl:port</a:t>
            </a:r>
            <a:r>
              <a:rPr lang="en-US" sz="2700" dirty="0">
                <a:solidFill>
                  <a:srgbClr val="000000"/>
                </a:solidFill>
              </a:rPr>
              <a:t> 	binding="</a:t>
            </a:r>
            <a:r>
              <a:rPr lang="en-US" sz="2700" dirty="0" err="1">
                <a:solidFill>
                  <a:srgbClr val="000000"/>
                </a:solidFill>
              </a:rPr>
              <a:t>impl:EchoSoapBinding</a:t>
            </a:r>
            <a:r>
              <a:rPr lang="en-US" sz="2700" dirty="0">
                <a:solidFill>
                  <a:srgbClr val="000000"/>
                </a:solidFill>
              </a:rPr>
              <a:t>" 	name="Echo"&gt;</a:t>
            </a:r>
          </a:p>
          <a:p>
            <a:pPr marL="311045" indent="-309605"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   &lt;</a:t>
            </a:r>
            <a:r>
              <a:rPr lang="en-US" sz="2700" dirty="0" err="1">
                <a:solidFill>
                  <a:srgbClr val="000000"/>
                </a:solidFill>
              </a:rPr>
              <a:t>wsdlsoap:address</a:t>
            </a:r>
            <a:r>
              <a:rPr lang="en-US" sz="2700" dirty="0">
                <a:solidFill>
                  <a:srgbClr val="000000"/>
                </a:solidFill>
              </a:rPr>
              <a:t> 		 			location=“http://..../"/&gt;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b="1" dirty="0">
                <a:solidFill>
                  <a:srgbClr val="000000"/>
                </a:solidFill>
              </a:rPr>
              <a:t> </a:t>
            </a:r>
            <a:r>
              <a:rPr lang="en-US" sz="2700" dirty="0">
                <a:solidFill>
                  <a:srgbClr val="000000"/>
                </a:solidFill>
              </a:rPr>
              <a:t> &lt;/</a:t>
            </a:r>
            <a:r>
              <a:rPr lang="en-US" sz="2700" dirty="0" err="1">
                <a:solidFill>
                  <a:srgbClr val="000000"/>
                </a:solidFill>
              </a:rPr>
              <a:t>wsdl:port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wsdl:service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 and Service Tags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The service element is a collection of ports.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That’s all it is for.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Ports are intended to point to actual Web service locations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The location depends on the binding.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For SOAP bindings, this is a URL.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A service can have more than one port.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Two ports can point back to the same binding element.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Ports refer to bindings by name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allows you to provide alternative service locations.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The figure on next slide conceptually depicts associating two ports to a single binding.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ports differ only in the URLs of their services.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 Associations to Bindings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91200" y="1244291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045760" y="1244291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22240" y="1866436"/>
            <a:ext cx="2142720" cy="1036909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67680" y="1659054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830881" y="1313418"/>
            <a:ext cx="103209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116321" y="1244291"/>
            <a:ext cx="10160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Service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092961" y="1687857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460480" y="1728182"/>
            <a:ext cx="167040" cy="33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463360" y="1935563"/>
            <a:ext cx="104569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Port #1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175040" y="2350327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175040" y="3525490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598720" y="2350327"/>
            <a:ext cx="1658880" cy="34563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URL #1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391360" y="3387236"/>
            <a:ext cx="2142720" cy="1036909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667840" y="3801999"/>
            <a:ext cx="1658880" cy="34563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URL #2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463360" y="3387236"/>
            <a:ext cx="104569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Port #2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3385441" y="2281199"/>
            <a:ext cx="1938240" cy="48389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 flipV="1">
            <a:off x="3385441" y="3178415"/>
            <a:ext cx="2007360" cy="6941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Summary of WSDL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WSDL decouples remote service operations.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Types=custom message definitions. </a:t>
            </a:r>
          </a:p>
          <a:p>
            <a:pPr marL="925934" lvl="2" indent="-3168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Any data types not in the XML schema.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Message=name the messages that must be exchanged and their data types, possibly defined by &lt;type&gt;.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 err="1">
                <a:solidFill>
                  <a:srgbClr val="000000"/>
                </a:solidFill>
              </a:rPr>
              <a:t>PortTypes</a:t>
            </a:r>
            <a:r>
              <a:rPr lang="en-US" sz="2500" dirty="0">
                <a:solidFill>
                  <a:srgbClr val="000000"/>
                </a:solidFill>
              </a:rPr>
              <a:t>=service interfaces</a:t>
            </a:r>
          </a:p>
          <a:p>
            <a:pPr marL="925934" lvl="2" indent="-3168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Operations=remote method signatures.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Bindings=mappings of </a:t>
            </a:r>
            <a:r>
              <a:rPr lang="en-US" sz="2500" dirty="0" err="1">
                <a:solidFill>
                  <a:srgbClr val="0000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 operations to real message formats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Ports=locations (URLs) of real services.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91200" y="1520800"/>
            <a:ext cx="7050240" cy="14660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SOAP Intro and Message Formats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Primary References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is defined by a number of links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996600"/>
                </a:solidFill>
                <a:hlinkClick r:id="rId3"/>
              </a:rPr>
              <a:t>http://www.w3.org/TR/soap/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See primarily the “Primer” and “Messaging Framework” links.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actual SOAP schema is available from </a:t>
            </a:r>
            <a:r>
              <a:rPr lang="en-US" sz="2400" dirty="0">
                <a:solidFill>
                  <a:srgbClr val="996600"/>
                </a:solidFill>
                <a:hlinkClick r:id="rId4"/>
              </a:rPr>
              <a:t>http://www.w3.org/2003/05/soap-envelope/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It is pretty small, as these things go.</a:t>
            </a:r>
          </a:p>
          <a:p>
            <a:pPr marL="309605" indent="-309605">
              <a:spcBef>
                <a:spcPts val="499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and Web Services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Defines the interfaces for remote services.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Provides guidelines for constructing clients to the service.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Tells the client how to communicate with the service.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actual communications are encoded with SOAP.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Transported by HTTP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667840" y="1106036"/>
            <a:ext cx="110592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Client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667840" y="4009381"/>
            <a:ext cx="110592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Service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667840" y="2073818"/>
            <a:ext cx="110592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667840" y="3732872"/>
            <a:ext cx="110592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013440" y="2350327"/>
            <a:ext cx="1440" cy="138254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6497280" y="2348888"/>
            <a:ext cx="1440" cy="1385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839841" y="2695963"/>
            <a:ext cx="1072172" cy="7628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SOAP</a:t>
            </a:r>
          </a:p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Request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844321" y="2765090"/>
            <a:ext cx="1243694" cy="7628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SOAP</a:t>
            </a:r>
          </a:p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Response</a:t>
            </a: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5460480" y="3385796"/>
            <a:ext cx="483840" cy="14113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 flipV="1">
            <a:off x="6634081" y="3316669"/>
            <a:ext cx="694080" cy="279389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Beyond Client-Server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52961" y="1036909"/>
            <a:ext cx="3391200" cy="428589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SOAP assumes messages have an </a:t>
            </a:r>
            <a:r>
              <a:rPr lang="en-US" i="1" dirty="0">
                <a:solidFill>
                  <a:srgbClr val="000000"/>
                </a:solidFill>
              </a:rPr>
              <a:t>originator</a:t>
            </a:r>
            <a:r>
              <a:rPr lang="en-US" dirty="0">
                <a:solidFill>
                  <a:srgbClr val="000000"/>
                </a:solidFill>
              </a:rPr>
              <a:t>, one or more </a:t>
            </a:r>
            <a:r>
              <a:rPr lang="en-US" i="1" dirty="0">
                <a:solidFill>
                  <a:srgbClr val="000000"/>
                </a:solidFill>
              </a:rPr>
              <a:t>ultimate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receivers</a:t>
            </a:r>
            <a:r>
              <a:rPr lang="en-US" dirty="0">
                <a:solidFill>
                  <a:srgbClr val="000000"/>
                </a:solidFill>
              </a:rPr>
              <a:t>, and zero or more </a:t>
            </a:r>
            <a:r>
              <a:rPr lang="en-US" i="1" dirty="0">
                <a:solidFill>
                  <a:srgbClr val="000000"/>
                </a:solidFill>
              </a:rPr>
              <a:t>intermediaries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The reason is to support distributed message processing.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Implementing this message routing is out of scope for SOAP.</a:t>
            </a:r>
          </a:p>
          <a:p>
            <a:pPr marL="606249" lvl="1" indent="-295205">
              <a:lnSpc>
                <a:spcPct val="9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Assume each node is a Tomcat server or JMS broker.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That is, we can go beyond client-server messaging.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492800" y="1175163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</a:rPr>
              <a:t>Originator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6773760" y="1106036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</a:rPr>
              <a:t>Recipient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944320" y="2488581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907520" y="3663745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6704640" y="4147635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5045760" y="2212072"/>
            <a:ext cx="345600" cy="145167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5944320" y="4424144"/>
            <a:ext cx="760320" cy="13825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 flipV="1">
            <a:off x="6703201" y="3454924"/>
            <a:ext cx="417600" cy="6941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6842880" y="2072379"/>
            <a:ext cx="276480" cy="48677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in One Slide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45600" y="1036909"/>
            <a:ext cx="760320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is just a message format.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Must transport with HTTP, TCP, etc.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is independent of but can be connected to WSDL.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provides rules for processing the message as it passes through multiple steps.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payloads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carries arbitrary XML payloads as a body.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headers contain any additional information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These are encoded using optional conventions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1.1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Defining SOAP Messages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Given what you have learned about WSDL, imagine it is your job to design the message interchange layer.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What are the requirements?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Note SOAP actually predates WSDL, so this is in reverse 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45600" y="207382"/>
            <a:ext cx="7603200" cy="76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2600" dirty="0">
                <a:solidFill>
                  <a:srgbClr val="006633"/>
                </a:solidFill>
                <a:latin typeface="Garamond" pitchFamily="16" charset="0"/>
              </a:rPr>
              <a:t>Web Service Messaging Infrastructure Requirements?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240" y="1036909"/>
            <a:ext cx="801792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a message format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Define a messaging XML schema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Allow the message to contain arbitrary XML from other schemas.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Keep It Simple and Extensible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Messages may require advanced features like </a:t>
            </a:r>
            <a:r>
              <a:rPr lang="en-US" sz="1500" dirty="0">
                <a:solidFill>
                  <a:srgbClr val="CC6600"/>
                </a:solidFill>
              </a:rPr>
              <a:t>security, reliability, conversational state,</a:t>
            </a:r>
            <a:r>
              <a:rPr lang="en-US" sz="1500" dirty="0">
                <a:solidFill>
                  <a:srgbClr val="000000"/>
                </a:solidFill>
              </a:rPr>
              <a:t> etc.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KISS, so don’t design these but do design a place where this sort of advanced information can go.</a:t>
            </a:r>
          </a:p>
          <a:p>
            <a:pPr marL="925934" lvl="2" indent="-316805">
              <a:lnSpc>
                <a:spcPct val="80000"/>
              </a:lnSpc>
              <a:spcBef>
                <a:spcPts val="34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Add these capabilities in further specifications: WS-Security, WS-</a:t>
            </a:r>
            <a:r>
              <a:rPr lang="en-US" sz="1400" dirty="0" err="1">
                <a:solidFill>
                  <a:srgbClr val="000000"/>
                </a:solidFill>
              </a:rPr>
              <a:t>ReliableMessaging</a:t>
            </a:r>
            <a:r>
              <a:rPr lang="en-US" sz="1400" dirty="0">
                <a:solidFill>
                  <a:srgbClr val="000000"/>
                </a:solidFill>
              </a:rPr>
              <a:t>, etc.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Tell the message originator is something goes wrong.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data encodings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That is, you need to tell the message recipient the types of each piece of data.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some RPC conventions</a:t>
            </a:r>
            <a:r>
              <a:rPr lang="en-US" sz="1700" dirty="0">
                <a:solidFill>
                  <a:srgbClr val="000000"/>
                </a:solidFill>
              </a:rPr>
              <a:t> that match WSDL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Your service will need to process the message, so you need to provide some simple conventions for matching the message content to the WSDL service.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Decide how to transport the message.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Generalize it, since messages may pass through many entities.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Decide what to do about non-XML payloads</a:t>
            </a:r>
            <a:r>
              <a:rPr lang="en-US" sz="1700" dirty="0">
                <a:solidFill>
                  <a:srgbClr val="000000"/>
                </a:solidFill>
              </a:rPr>
              <a:t> (movies, images, arbitrary documents).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622080" y="1932683"/>
            <a:ext cx="7050240" cy="13335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SOAP Messaging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Basics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is often thought of as a protocol extension for doing </a:t>
            </a:r>
            <a:r>
              <a:rPr lang="en-US" sz="2300" b="1" dirty="0">
                <a:solidFill>
                  <a:srgbClr val="000000"/>
                </a:solidFill>
              </a:rPr>
              <a:t>Remote Procedure Calls</a:t>
            </a:r>
            <a:r>
              <a:rPr lang="en-US" sz="2300" dirty="0">
                <a:solidFill>
                  <a:srgbClr val="000000"/>
                </a:solidFill>
              </a:rPr>
              <a:t> (RPC) over HTTP.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This is how it is often used.</a:t>
            </a:r>
          </a:p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This is not accurate: </a:t>
            </a:r>
            <a:r>
              <a:rPr lang="en-US" sz="2300" b="1" dirty="0">
                <a:solidFill>
                  <a:srgbClr val="000000"/>
                </a:solidFill>
              </a:rPr>
              <a:t>SOAP is an XML message format</a:t>
            </a:r>
            <a:r>
              <a:rPr lang="en-US" sz="2300" dirty="0">
                <a:solidFill>
                  <a:srgbClr val="000000"/>
                </a:solidFill>
              </a:rPr>
              <a:t> for exchanging structured, typed data.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It may be used for RPC in client-server applications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May be used to send XML documents 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Also suitable for messaging systems (like JMS) that follow one-to-many (or publish-subscribe) models.</a:t>
            </a:r>
          </a:p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SOAP is not a transport protocol</a:t>
            </a:r>
            <a:r>
              <a:rPr lang="en-US" sz="2300" dirty="0">
                <a:solidFill>
                  <a:srgbClr val="000000"/>
                </a:solidFill>
              </a:rPr>
              <a:t>.  You must attach your message to a transport mechanism like HTTP.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Does SOAP Look Like?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22080" y="1451673"/>
            <a:ext cx="7050240" cy="40785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next two slides shows examples of SOAP message from our Echo service.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It’s just XML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First slide is an example message that might be sent from a client to the echo service.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Second slide is an example response.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 have highlighted the actual message payload.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138240" y="1451672"/>
            <a:ext cx="8700960" cy="4117606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&lt;?xml version=‘1.0’ ?&gt;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</a:t>
            </a:r>
            <a:r>
              <a:rPr lang="en-US" sz="2000" b="1" dirty="0" err="1">
                <a:latin typeface="Times New Roman" pitchFamily="16" charset="0"/>
              </a:rPr>
              <a:t>soapenv:Envelope</a:t>
            </a:r>
            <a:endParaRPr lang="en-US" sz="2000" b="1" dirty="0">
              <a:latin typeface="Times New Roman" pitchFamily="16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xmlns:soapenv</a:t>
            </a:r>
            <a:r>
              <a:rPr lang="en-US" sz="2000" b="1" dirty="0">
                <a:latin typeface="Times New Roman" pitchFamily="16" charset="0"/>
              </a:rPr>
              <a:t>="http://schemas.xmlsoap.org/soap/envelope/"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xmlns:xsd</a:t>
            </a:r>
            <a:r>
              <a:rPr lang="en-US" sz="2000" b="1" dirty="0">
                <a:latin typeface="Times New Roman" pitchFamily="16" charset="0"/>
              </a:rPr>
              <a:t>=http://www.w3.org/2001/XMLSchema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xmlns:xsi</a:t>
            </a:r>
            <a:r>
              <a:rPr lang="en-US" sz="2000" b="1" dirty="0">
                <a:latin typeface="Times New Roman" pitchFamily="16" charset="0"/>
              </a:rPr>
              <a:t>="http://www.w3.org/2001/XMLSchema-instance"&gt;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&lt;</a:t>
            </a:r>
            <a:r>
              <a:rPr lang="en-US" sz="2000" b="1" dirty="0" err="1">
                <a:latin typeface="Times New Roman" pitchFamily="16" charset="0"/>
              </a:rPr>
              <a:t>soapenv:Body</a:t>
            </a:r>
            <a:r>
              <a:rPr lang="en-US" sz="2000" b="1" dirty="0">
                <a:latin typeface="Times New Roman" pitchFamily="16" charset="0"/>
              </a:rPr>
              <a:t>&gt;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&lt;ns1:echo  	</a:t>
            </a:r>
            <a:r>
              <a:rPr lang="en-US" sz="2000" b="1" dirty="0" err="1">
                <a:latin typeface="Times New Roman" pitchFamily="16" charset="0"/>
              </a:rPr>
              <a:t>soapenv:encodingStyle</a:t>
            </a:r>
            <a:r>
              <a:rPr lang="en-US" sz="2000" b="1" dirty="0">
                <a:latin typeface="Times New Roman" pitchFamily="16" charset="0"/>
              </a:rPr>
              <a:t>="http://schemas.xmlsoap.org/soap/encoding/"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       	xmlns:ns1="http://.../axis/services/</a:t>
            </a:r>
            <a:r>
              <a:rPr lang="en-US" sz="2000" b="1" dirty="0" err="1">
                <a:latin typeface="Times New Roman" pitchFamily="16" charset="0"/>
              </a:rPr>
              <a:t>EchoService</a:t>
            </a:r>
            <a:r>
              <a:rPr lang="en-US" sz="2000" b="1" dirty="0">
                <a:latin typeface="Times New Roman" pitchFamily="16" charset="0"/>
              </a:rPr>
              <a:t>"&gt;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       </a:t>
            </a:r>
            <a:r>
              <a:rPr lang="en-US" sz="2400" b="1" dirty="0">
                <a:latin typeface="Times New Roman" pitchFamily="16" charset="0"/>
              </a:rPr>
              <a:t>&lt;in0 </a:t>
            </a:r>
            <a:r>
              <a:rPr lang="en-US" sz="2400" b="1" dirty="0" err="1">
                <a:latin typeface="Times New Roman" pitchFamily="16" charset="0"/>
              </a:rPr>
              <a:t>xsi:type</a:t>
            </a:r>
            <a:r>
              <a:rPr lang="en-US" sz="2400" b="1" dirty="0">
                <a:latin typeface="Times New Roman" pitchFamily="16" charset="0"/>
              </a:rPr>
              <a:t>="</a:t>
            </a:r>
            <a:r>
              <a:rPr lang="en-US" sz="2400" b="1" dirty="0" err="1">
                <a:latin typeface="Times New Roman" pitchFamily="16" charset="0"/>
              </a:rPr>
              <a:t>xsd:string</a:t>
            </a:r>
            <a:r>
              <a:rPr lang="en-US" sz="2400" b="1" dirty="0">
                <a:latin typeface="Times New Roman" pitchFamily="16" charset="0"/>
              </a:rPr>
              <a:t>"&gt;Hollow World&lt;/in0&gt;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&lt;/ns1:echo&gt;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&lt;/</a:t>
            </a:r>
            <a:r>
              <a:rPr lang="en-US" sz="2000" b="1" dirty="0" err="1">
                <a:latin typeface="Times New Roman" pitchFamily="16" charset="0"/>
              </a:rPr>
              <a:t>soapenv:Body</a:t>
            </a:r>
            <a:r>
              <a:rPr lang="en-US" sz="2000" b="1" dirty="0">
                <a:latin typeface="Times New Roman" pitchFamily="16" charset="0"/>
              </a:rPr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&lt;/</a:t>
            </a:r>
            <a:r>
              <a:rPr lang="en-US" sz="2000" b="1" dirty="0" err="1">
                <a:latin typeface="Times New Roman" pitchFamily="16" charset="0"/>
              </a:rPr>
              <a:t>soapenv:Envelope</a:t>
            </a:r>
            <a:r>
              <a:rPr lang="en-US" sz="2000" b="1" dirty="0">
                <a:latin typeface="Times New Roman" pitchFamily="16" charset="0"/>
              </a:rPr>
              <a:t>&gt;</a:t>
            </a: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Request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345600" y="967782"/>
            <a:ext cx="7472160" cy="445616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&lt;?xml version=‘1.0’ ?&gt;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</a:t>
            </a:r>
            <a:r>
              <a:rPr lang="en-US" b="1" dirty="0" err="1">
                <a:latin typeface="Times New Roman" pitchFamily="16" charset="0"/>
              </a:rPr>
              <a:t>soapenv:Envelope</a:t>
            </a:r>
            <a:r>
              <a:rPr lang="en-US" b="1" dirty="0">
                <a:latin typeface="Times New Roman" pitchFamily="16" charset="0"/>
              </a:rPr>
              <a:t>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xmlns:soapenv</a:t>
            </a:r>
            <a:r>
              <a:rPr lang="en-US" b="1" dirty="0">
                <a:latin typeface="Times New Roman" pitchFamily="16" charset="0"/>
              </a:rPr>
              <a:t>=http://schemas.xmlsoap.org/soap/envelope/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xmlns:xsd</a:t>
            </a:r>
            <a:r>
              <a:rPr lang="en-US" b="1" dirty="0">
                <a:latin typeface="Times New Roman" pitchFamily="16" charset="0"/>
              </a:rPr>
              <a:t>=http://www.w3.org/2001/XMLSchema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xmlns:xsi</a:t>
            </a:r>
            <a:r>
              <a:rPr lang="en-US" b="1" dirty="0">
                <a:latin typeface="Times New Roman" pitchFamily="16" charset="0"/>
              </a:rPr>
              <a:t>="http://www.w3.org/2001/XMLSchema-instance"&gt;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&lt;</a:t>
            </a:r>
            <a:r>
              <a:rPr lang="en-US" b="1" dirty="0" err="1">
                <a:latin typeface="Times New Roman" pitchFamily="16" charset="0"/>
              </a:rPr>
              <a:t>soapenv:Body</a:t>
            </a:r>
            <a:r>
              <a:rPr lang="en-US" b="1" dirty="0">
                <a:latin typeface="Times New Roman" pitchFamily="16" charset="0"/>
              </a:rPr>
              <a:t>&gt;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&lt;ns1:echoResponse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</a:t>
            </a:r>
            <a:r>
              <a:rPr lang="en-US" b="1" dirty="0" err="1">
                <a:latin typeface="Times New Roman" pitchFamily="16" charset="0"/>
              </a:rPr>
              <a:t>soapenv:encodingStyle</a:t>
            </a:r>
            <a:r>
              <a:rPr lang="en-US" b="1" dirty="0">
                <a:latin typeface="Times New Roman" pitchFamily="16" charset="0"/>
              </a:rPr>
              <a:t>=http://schemas.xmlsoap.org/soap/encoding/                             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xmlns:ns1="http://../axis/services/</a:t>
            </a:r>
            <a:r>
              <a:rPr lang="en-US" b="1" dirty="0" err="1">
                <a:latin typeface="Times New Roman" pitchFamily="16" charset="0"/>
              </a:rPr>
              <a:t>echoService</a:t>
            </a:r>
            <a:r>
              <a:rPr lang="en-US" b="1" dirty="0">
                <a:latin typeface="Times New Roman" pitchFamily="16" charset="0"/>
              </a:rPr>
              <a:t>"&gt;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</a:t>
            </a:r>
            <a:r>
              <a:rPr lang="en-US" sz="2200" b="1" dirty="0">
                <a:latin typeface="Times New Roman" pitchFamily="16" charset="0"/>
              </a:rPr>
              <a:t>&lt;</a:t>
            </a:r>
            <a:r>
              <a:rPr lang="en-US" sz="2200" b="1" dirty="0" err="1">
                <a:latin typeface="Times New Roman" pitchFamily="16" charset="0"/>
              </a:rPr>
              <a:t>echoReturn</a:t>
            </a:r>
            <a:r>
              <a:rPr lang="en-US" sz="2200" b="1" dirty="0">
                <a:latin typeface="Times New Roman" pitchFamily="16" charset="0"/>
              </a:rPr>
              <a:t> </a:t>
            </a:r>
            <a:r>
              <a:rPr lang="en-US" sz="2200" b="1" dirty="0" err="1">
                <a:latin typeface="Times New Roman" pitchFamily="16" charset="0"/>
              </a:rPr>
              <a:t>xsi:type</a:t>
            </a:r>
            <a:r>
              <a:rPr lang="en-US" sz="2200" b="1" dirty="0">
                <a:latin typeface="Times New Roman" pitchFamily="16" charset="0"/>
              </a:rPr>
              <a:t>=“String“&gt;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200" b="1" dirty="0">
                <a:latin typeface="Times New Roman" pitchFamily="16" charset="0"/>
              </a:rPr>
              <a:t>	Hollow World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200" b="1" dirty="0">
                <a:latin typeface="Times New Roman" pitchFamily="16" charset="0"/>
              </a:rPr>
              <a:t>        &lt;/</a:t>
            </a:r>
            <a:r>
              <a:rPr lang="en-US" sz="2200" b="1" dirty="0" err="1">
                <a:latin typeface="Times New Roman" pitchFamily="16" charset="0"/>
              </a:rPr>
              <a:t>echoReturn</a:t>
            </a:r>
            <a:r>
              <a:rPr lang="en-US" sz="2200" b="1" dirty="0">
                <a:latin typeface="Times New Roman" pitchFamily="16" charset="0"/>
              </a:rPr>
              <a:t>&gt;</a:t>
            </a:r>
            <a:r>
              <a:rPr lang="en-US" b="1" dirty="0">
                <a:latin typeface="Times New Roman" pitchFamily="16" charset="0"/>
              </a:rPr>
              <a:t>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&lt;/ns1:echoResponse&gt;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&lt;/</a:t>
            </a:r>
            <a:r>
              <a:rPr lang="en-US" b="1" dirty="0" err="1">
                <a:latin typeface="Times New Roman" pitchFamily="16" charset="0"/>
              </a:rPr>
              <a:t>soapenv:Body</a:t>
            </a:r>
            <a:r>
              <a:rPr lang="en-US" b="1" dirty="0">
                <a:latin typeface="Times New Roman" pitchFamily="16" charset="0"/>
              </a:rPr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&lt;/</a:t>
            </a:r>
            <a:r>
              <a:rPr lang="en-US" b="1" dirty="0" err="1">
                <a:latin typeface="Times New Roman" pitchFamily="16" charset="0"/>
              </a:rPr>
              <a:t>soapenv:Envelope</a:t>
            </a:r>
            <a:r>
              <a:rPr lang="en-US" b="1" dirty="0">
                <a:latin typeface="Times New Roman" pitchFamily="16" charset="0"/>
              </a:rPr>
              <a:t>&gt;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Response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Structure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76480" y="1036909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SOAP structure is very simple.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0 or 1 header elements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1 body element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Envelop that wraps it all.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Body contains XML payload.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Headers are structured the same way.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Can contain additional payloads of “metadata”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Security information, quality of service, etc.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769280" y="1036909"/>
            <a:ext cx="3179520" cy="4424144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38400" y="1106036"/>
            <a:ext cx="123087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Envelope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114880" y="3387236"/>
            <a:ext cx="2557440" cy="1935563"/>
          </a:xfrm>
          <a:prstGeom prst="rect">
            <a:avLst/>
          </a:prstGeom>
          <a:solidFill>
            <a:srgbClr val="CC66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945761" y="3318109"/>
            <a:ext cx="775617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Body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114880" y="1520799"/>
            <a:ext cx="2557440" cy="1520800"/>
          </a:xfrm>
          <a:prstGeom prst="rect">
            <a:avLst/>
          </a:prstGeom>
          <a:solidFill>
            <a:srgbClr val="CC66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667840" y="3801999"/>
            <a:ext cx="1520640" cy="1175163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Message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Payload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253120" y="1728181"/>
            <a:ext cx="228096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Schema Notes</a:t>
            </a: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45600" y="1036909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All of this is expressed formally in the SOAP schema.</a:t>
            </a:r>
          </a:p>
          <a:p>
            <a:pPr marL="606249" lvl="1" indent="-295205">
              <a:lnSpc>
                <a:spcPct val="8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Which in turn derives from the SOAP </a:t>
            </a:r>
            <a:r>
              <a:rPr lang="en-US" dirty="0" err="1">
                <a:solidFill>
                  <a:srgbClr val="000000"/>
                </a:solidFill>
              </a:rPr>
              <a:t>Infoset</a:t>
            </a:r>
            <a:endParaRPr lang="en-US" dirty="0">
              <a:solidFill>
                <a:srgbClr val="000000"/>
              </a:solidFill>
            </a:endParaRP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XML on the right is taken directly from the SOAP schema.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This just encodes the previously stated rules.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Also, note that the SOAP envelope can contain other attributes.</a:t>
            </a:r>
          </a:p>
          <a:p>
            <a:pPr marL="606249" lvl="1" indent="-295205">
              <a:lnSpc>
                <a:spcPct val="8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anyAttribute</a:t>
            </a:r>
            <a:r>
              <a:rPr lang="en-US" dirty="0">
                <a:solidFill>
                  <a:srgbClr val="000000"/>
                </a:solidFill>
              </a:rPr>
              <a:t>&gt; tag is the wildcard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152960" y="1036909"/>
            <a:ext cx="3657600" cy="4110192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Envelope</a:t>
            </a:r>
            <a:r>
              <a:rPr lang="en-US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&lt;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     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ref="</a:t>
            </a:r>
            <a:r>
              <a:rPr lang="en-US" b="1" dirty="0" err="1">
                <a:solidFill>
                  <a:srgbClr val="000000"/>
                </a:solidFill>
              </a:rPr>
              <a:t>tns:Header</a:t>
            </a:r>
            <a:r>
              <a:rPr lang="en-US" dirty="0">
                <a:solidFill>
                  <a:srgbClr val="000000"/>
                </a:solidFill>
              </a:rPr>
              <a:t>"   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  </a:t>
            </a:r>
            <a:r>
              <a:rPr lang="en-US" dirty="0">
                <a:solidFill>
                  <a:srgbClr val="000000"/>
                </a:solidFill>
              </a:rPr>
              <a:t>   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ref="</a:t>
            </a:r>
            <a:r>
              <a:rPr lang="en-US" b="1" dirty="0" err="1">
                <a:solidFill>
                  <a:srgbClr val="000000"/>
                </a:solidFill>
              </a:rPr>
              <a:t>tns:Body</a:t>
            </a:r>
            <a:r>
              <a:rPr lang="en-US" dirty="0">
                <a:solidFill>
                  <a:srgbClr val="000000"/>
                </a:solidFill>
              </a:rPr>
              <a:t>" 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" /&gt;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 &lt;/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 &lt;</a:t>
            </a:r>
            <a:r>
              <a:rPr lang="en-US" dirty="0" err="1">
                <a:solidFill>
                  <a:srgbClr val="000000"/>
                </a:solidFill>
              </a:rPr>
              <a:t>xs:anyAttribute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##other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Envelop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envelop is the root container of the SOAP message.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Things to put in the envelop: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Namespaces you will need.  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b="1" dirty="0">
                <a:solidFill>
                  <a:srgbClr val="000000"/>
                </a:solidFill>
              </a:rPr>
              <a:t>http://schemas.xmlsoap.org/soap/envelope</a:t>
            </a:r>
            <a:r>
              <a:rPr lang="en-US" dirty="0">
                <a:solidFill>
                  <a:srgbClr val="000000"/>
                </a:solidFill>
              </a:rPr>
              <a:t>  is required, so that the recipient knows it has gotten a SOAP message.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Others as necessary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Encoding rules (optional)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Specific rules for </a:t>
            </a:r>
            <a:r>
              <a:rPr lang="en-US" dirty="0" err="1">
                <a:solidFill>
                  <a:srgbClr val="000000"/>
                </a:solidFill>
              </a:rPr>
              <a:t>deserializing</a:t>
            </a:r>
            <a:r>
              <a:rPr lang="en-US" dirty="0">
                <a:solidFill>
                  <a:srgbClr val="000000"/>
                </a:solidFill>
              </a:rPr>
              <a:t> the encoded SOAP data.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More later on this.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Header and body elements.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Headers are optional, body is mandatory.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Headers come first in the message, but we will look at the body first.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Is WSDL?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Web Service Description Language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W3C specification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See </a:t>
            </a:r>
            <a:r>
              <a:rPr lang="en-US" sz="2000" dirty="0">
                <a:solidFill>
                  <a:srgbClr val="996600"/>
                </a:solidFill>
                <a:hlinkClick r:id="rId3"/>
              </a:rPr>
              <a:t>http://www.w3.org/TR/wsdl</a:t>
            </a:r>
            <a:r>
              <a:rPr lang="en-US" sz="2000" dirty="0">
                <a:solidFill>
                  <a:srgbClr val="000000"/>
                </a:solidFill>
              </a:rPr>
              <a:t> for the official “note” for WSDL 1.1.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1.1 never became a full “recommendation”.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2.0 working draft just completed it’s public call for comments.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slide set will review WSDL 1.1, which is still the “standard”.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2.0 should replace this soon.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622080" y="138254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Options on </a:t>
            </a:r>
            <a:r>
              <a:rPr lang="en-US" sz="3400" b="1" dirty="0">
                <a:solidFill>
                  <a:srgbClr val="006633"/>
                </a:solidFill>
                <a:latin typeface="Garamond" pitchFamily="16" charset="0"/>
              </a:rPr>
              <a:t>&lt;</a:t>
            </a:r>
            <a:r>
              <a:rPr lang="en-US" sz="3400" b="1" dirty="0" err="1">
                <a:solidFill>
                  <a:srgbClr val="006633"/>
                </a:solidFill>
                <a:latin typeface="Garamond" pitchFamily="16" charset="0"/>
              </a:rPr>
              <a:t>xsd:any</a:t>
            </a:r>
            <a:r>
              <a:rPr lang="en-US" sz="3400" b="1" dirty="0">
                <a:solidFill>
                  <a:srgbClr val="006633"/>
                </a:solidFill>
                <a:latin typeface="Garamond" pitchFamily="16" charset="0"/>
              </a:rPr>
              <a:t>/&gt;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8240" y="1036909"/>
            <a:ext cx="8156160" cy="4838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6633"/>
                </a:solidFill>
              </a:rPr>
              <a:t>&lt;</a:t>
            </a:r>
            <a:r>
              <a:rPr lang="en-US" sz="2300" b="1" dirty="0" err="1">
                <a:solidFill>
                  <a:srgbClr val="006633"/>
                </a:solidFill>
              </a:rPr>
              <a:t>xsd:any</a:t>
            </a:r>
            <a:r>
              <a:rPr lang="en-US" sz="2300" b="1" dirty="0">
                <a:solidFill>
                  <a:srgbClr val="006633"/>
                </a:solidFill>
              </a:rPr>
              <a:t>/&gt;</a:t>
            </a:r>
            <a:r>
              <a:rPr lang="en-US" sz="2300" dirty="0">
                <a:solidFill>
                  <a:srgbClr val="000000"/>
                </a:solidFill>
              </a:rPr>
              <a:t> element takes the usual optional </a:t>
            </a:r>
            <a:r>
              <a:rPr lang="en-US" sz="2300" b="1" dirty="0" err="1">
                <a:solidFill>
                  <a:srgbClr val="006633"/>
                </a:solidFill>
              </a:rPr>
              <a:t>maxOccurs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 err="1">
                <a:solidFill>
                  <a:srgbClr val="006633"/>
                </a:solidFill>
              </a:rPr>
              <a:t>minOccurs</a:t>
            </a:r>
            <a:r>
              <a:rPr lang="en-US" sz="2300" dirty="0">
                <a:solidFill>
                  <a:srgbClr val="000000"/>
                </a:solidFill>
              </a:rPr>
              <a:t> attributes.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Allows a </a:t>
            </a:r>
            <a:r>
              <a:rPr lang="en-US" sz="2300" b="1" dirty="0">
                <a:solidFill>
                  <a:srgbClr val="006633"/>
                </a:solidFill>
              </a:rPr>
              <a:t>namespace</a:t>
            </a:r>
            <a:r>
              <a:rPr lang="en-US" sz="2300" dirty="0">
                <a:solidFill>
                  <a:srgbClr val="000000"/>
                </a:solidFill>
              </a:rPr>
              <a:t> attribute taking one of the values: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b="1" dirty="0">
                <a:solidFill>
                  <a:srgbClr val="006633"/>
                </a:solidFill>
              </a:rPr>
              <a:t>##any</a:t>
            </a:r>
            <a:r>
              <a:rPr lang="en-US" sz="2400" dirty="0">
                <a:solidFill>
                  <a:srgbClr val="000000"/>
                </a:solidFill>
              </a:rPr>
              <a:t> (the default),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b="1" dirty="0">
                <a:solidFill>
                  <a:srgbClr val="006633"/>
                </a:solidFill>
              </a:rPr>
              <a:t>##other</a:t>
            </a:r>
            <a:r>
              <a:rPr lang="en-US" sz="2400" dirty="0">
                <a:solidFill>
                  <a:srgbClr val="000000"/>
                </a:solidFill>
              </a:rPr>
              <a:t> (any namespace except the target namespace),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List of namespace names, optionally including either </a:t>
            </a:r>
            <a:r>
              <a:rPr lang="en-US" sz="2400" b="1" dirty="0">
                <a:solidFill>
                  <a:srgbClr val="006633"/>
                </a:solidFill>
              </a:rPr>
              <a:t>##</a:t>
            </a:r>
            <a:r>
              <a:rPr lang="en-US" sz="2400" b="1" dirty="0" err="1">
                <a:solidFill>
                  <a:srgbClr val="006633"/>
                </a:solidFill>
              </a:rPr>
              <a:t>targetNamespace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b="1" dirty="0">
                <a:solidFill>
                  <a:srgbClr val="006633"/>
                </a:solidFill>
              </a:rPr>
              <a:t>##local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    Controls what elements the wildcard matches, according to namespace.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It also allows a </a:t>
            </a:r>
            <a:r>
              <a:rPr lang="en-US" sz="2300" b="1" dirty="0" err="1">
                <a:solidFill>
                  <a:srgbClr val="006633"/>
                </a:solidFill>
              </a:rPr>
              <a:t>processContents</a:t>
            </a:r>
            <a:r>
              <a:rPr lang="en-US" sz="2300" dirty="0">
                <a:solidFill>
                  <a:srgbClr val="000000"/>
                </a:solidFill>
              </a:rPr>
              <a:t> attribute taking one of the values </a:t>
            </a:r>
            <a:r>
              <a:rPr lang="en-US" sz="2300" b="1" dirty="0">
                <a:solidFill>
                  <a:srgbClr val="006633"/>
                </a:solidFill>
              </a:rPr>
              <a:t>strict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>
                <a:solidFill>
                  <a:srgbClr val="006633"/>
                </a:solidFill>
              </a:rPr>
              <a:t>skip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>
                <a:solidFill>
                  <a:srgbClr val="006633"/>
                </a:solidFill>
              </a:rPr>
              <a:t>lax </a:t>
            </a:r>
            <a:r>
              <a:rPr lang="en-US" sz="2300" dirty="0">
                <a:solidFill>
                  <a:srgbClr val="000000"/>
                </a:solidFill>
              </a:rPr>
              <a:t>(default </a:t>
            </a:r>
            <a:r>
              <a:rPr lang="en-US" sz="2300" b="1" dirty="0">
                <a:solidFill>
                  <a:srgbClr val="006633"/>
                </a:solidFill>
              </a:rPr>
              <a:t>strict</a:t>
            </a:r>
            <a:r>
              <a:rPr lang="en-US" sz="2300" dirty="0">
                <a:solidFill>
                  <a:srgbClr val="000000"/>
                </a:solidFill>
              </a:rPr>
              <a:t>), controlling the extent to which the contents of the matched element are validated.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CC6600"/>
                </a:solidFill>
              </a:rPr>
              <a:t>SOAP is lax.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Lax</a:t>
            </a: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“If the item, or any items among its children if it's an element information item, has a uniquely determined declaration available, it must be 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valid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 with respect to that definition.”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That is, 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validate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 message payloads when you can, don't worry when you can't. 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Headers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22080" y="1313418"/>
            <a:ext cx="7050240" cy="45623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SOAP Body elements contain the primary message contents.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are really just </a:t>
            </a:r>
            <a:r>
              <a:rPr lang="en-US" sz="1900" b="1" dirty="0">
                <a:solidFill>
                  <a:srgbClr val="000000"/>
                </a:solidFill>
              </a:rPr>
              <a:t>extension points</a:t>
            </a:r>
            <a:r>
              <a:rPr lang="en-US" sz="1900" dirty="0">
                <a:solidFill>
                  <a:srgbClr val="000000"/>
                </a:solidFill>
              </a:rPr>
              <a:t> where you can include elements from other namespaces.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i.e., headers can contain arbitrary XML.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be processed independently of the body.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optionally define </a:t>
            </a:r>
            <a:r>
              <a:rPr lang="en-US" sz="1900" b="1" dirty="0" err="1">
                <a:solidFill>
                  <a:srgbClr val="000000"/>
                </a:solidFill>
              </a:rPr>
              <a:t>encodingStyle</a:t>
            </a:r>
            <a:r>
              <a:rPr lang="en-US" sz="1900" b="1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optionally have a “</a:t>
            </a:r>
            <a:r>
              <a:rPr lang="en-US" sz="1900" b="1" dirty="0">
                <a:solidFill>
                  <a:srgbClr val="000000"/>
                </a:solidFill>
              </a:rPr>
              <a:t>role</a:t>
            </a:r>
            <a:r>
              <a:rPr lang="en-US" sz="1900" dirty="0">
                <a:solidFill>
                  <a:srgbClr val="000000"/>
                </a:solidFill>
              </a:rPr>
              <a:t>” attribute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 entries may optionally have a “</a:t>
            </a:r>
            <a:r>
              <a:rPr lang="en-US" sz="1900" b="1" dirty="0" err="1">
                <a:solidFill>
                  <a:srgbClr val="000000"/>
                </a:solidFill>
              </a:rPr>
              <a:t>mustUnderstand</a:t>
            </a:r>
            <a:r>
              <a:rPr lang="en-US" sz="1900" dirty="0">
                <a:solidFill>
                  <a:srgbClr val="000000"/>
                </a:solidFill>
              </a:rPr>
              <a:t>” attribute.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mustUnderstand</a:t>
            </a:r>
            <a:r>
              <a:rPr lang="en-US" dirty="0">
                <a:solidFill>
                  <a:srgbClr val="000000"/>
                </a:solidFill>
              </a:rPr>
              <a:t>=1 means the message recipient must process the header element.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 err="1">
                <a:solidFill>
                  <a:srgbClr val="000000"/>
                </a:solidFill>
              </a:rPr>
              <a:t>mustUnderstand</a:t>
            </a:r>
            <a:r>
              <a:rPr lang="en-US" dirty="0">
                <a:solidFill>
                  <a:srgbClr val="000000"/>
                </a:solidFill>
              </a:rPr>
              <a:t>=0 or is missing, the header element is optional.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also have a “</a:t>
            </a:r>
            <a:r>
              <a:rPr lang="en-US" sz="1900" b="1" dirty="0">
                <a:solidFill>
                  <a:srgbClr val="000000"/>
                </a:solidFill>
              </a:rPr>
              <a:t>relay</a:t>
            </a:r>
            <a:r>
              <a:rPr lang="en-US" sz="1900" dirty="0">
                <a:solidFill>
                  <a:srgbClr val="000000"/>
                </a:solidFill>
              </a:rPr>
              <a:t>” attribute.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45600" y="207382"/>
            <a:ext cx="7188480" cy="6912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Header Definition From SOAP Schema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76480" y="1244291"/>
            <a:ext cx="774144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Header</a:t>
            </a:r>
            <a:r>
              <a:rPr lang="en-US" dirty="0">
                <a:solidFill>
                  <a:srgbClr val="000000"/>
                </a:solidFill>
              </a:rPr>
              <a:t>" type="</a:t>
            </a:r>
            <a:r>
              <a:rPr lang="en-US" b="1" dirty="0" err="1">
                <a:solidFill>
                  <a:srgbClr val="000000"/>
                </a:solidFill>
              </a:rPr>
              <a:t>tns:Header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 &lt;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Header</a:t>
            </a:r>
            <a:r>
              <a:rPr lang="en-US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</a:t>
            </a:r>
            <a:r>
              <a:rPr lang="en-US" dirty="0" err="1">
                <a:solidFill>
                  <a:srgbClr val="000000"/>
                </a:solidFill>
              </a:rPr>
              <a:t>xs:annotation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   &lt;</a:t>
            </a:r>
            <a:r>
              <a:rPr lang="en-US" dirty="0" err="1">
                <a:solidFill>
                  <a:srgbClr val="000000"/>
                </a:solidFill>
              </a:rPr>
              <a:t>xs:documentation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b="1" dirty="0">
                <a:solidFill>
                  <a:srgbClr val="000000"/>
                </a:solidFill>
              </a:rPr>
              <a:t>Elements replacing the wildcard MUST be 	namespace qualified, but can be in the 	</a:t>
            </a:r>
            <a:r>
              <a:rPr lang="en-US" b="1" dirty="0" err="1">
                <a:solidFill>
                  <a:srgbClr val="000000"/>
                </a:solidFill>
              </a:rPr>
              <a:t>targetNamespace</a:t>
            </a: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xs:documentation</a:t>
            </a:r>
            <a:r>
              <a:rPr lang="en-US" dirty="0">
                <a:solidFill>
                  <a:srgbClr val="000000"/>
                </a:solidFill>
              </a:rPr>
              <a:t>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	&lt;/</a:t>
            </a:r>
            <a:r>
              <a:rPr lang="en-US" dirty="0" err="1">
                <a:solidFill>
                  <a:srgbClr val="000000"/>
                </a:solidFill>
              </a:rPr>
              <a:t>xs:annotation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	&lt;</a:t>
            </a:r>
            <a:r>
              <a:rPr lang="en-US" dirty="0" err="1">
                <a:solidFill>
                  <a:srgbClr val="000000"/>
                </a:solidFill>
              </a:rPr>
              <a:t>xs:any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##any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	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maxOccurs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unbounded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&lt;/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	&lt;</a:t>
            </a:r>
            <a:r>
              <a:rPr lang="en-US" dirty="0" err="1">
                <a:solidFill>
                  <a:srgbClr val="000000"/>
                </a:solidFill>
              </a:rPr>
              <a:t>xs:anyAttribute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##other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&lt;/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Example Uses of Headers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14720" y="1451672"/>
            <a:ext cx="7464960" cy="41202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Security</a:t>
            </a:r>
            <a:r>
              <a:rPr lang="en-US" sz="2500" dirty="0">
                <a:solidFill>
                  <a:srgbClr val="000000"/>
                </a:solidFill>
              </a:rPr>
              <a:t>: WS-Security and SAML place additional security information (like digital signatures and public keys) in the header.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Quality of Service:</a:t>
            </a:r>
            <a:r>
              <a:rPr lang="en-US" sz="2500" dirty="0">
                <a:solidFill>
                  <a:srgbClr val="000000"/>
                </a:solidFill>
              </a:rPr>
              <a:t> SOAP headers can be used if we want to negotiate particular qualities of service such as reliable message delivery and transactions.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Session State Support:</a:t>
            </a:r>
            <a:r>
              <a:rPr lang="en-US" sz="2500" dirty="0">
                <a:solidFill>
                  <a:srgbClr val="000000"/>
                </a:solidFill>
              </a:rPr>
              <a:t> Many services require several steps and so will require maintenance of session state.</a:t>
            </a:r>
          </a:p>
          <a:p>
            <a:pPr marL="606249" lvl="1" indent="-295205">
              <a:lnSpc>
                <a:spcPct val="8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Equivalent to cookies in HTTP.</a:t>
            </a:r>
          </a:p>
          <a:p>
            <a:pPr marL="606249" lvl="1" indent="-295205">
              <a:lnSpc>
                <a:spcPct val="8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Put session identifier in the header.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76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Example Header from SOAP Primer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22080" y="1036909"/>
            <a:ext cx="705024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&lt;?xml version='1.0' ?&gt;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</a:t>
            </a:r>
            <a:r>
              <a:rPr lang="en-US" sz="1700" dirty="0" err="1">
                <a:solidFill>
                  <a:srgbClr val="000000"/>
                </a:solidFill>
              </a:rPr>
              <a:t>env:Envelope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xmlns:env</a:t>
            </a:r>
            <a:r>
              <a:rPr lang="en-US" sz="1700" dirty="0">
                <a:solidFill>
                  <a:srgbClr val="000000"/>
                </a:solidFill>
              </a:rPr>
              <a:t>="http://www.w3.org/2003/05/soap-envelope"&gt;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&lt;</a:t>
            </a:r>
            <a:r>
              <a:rPr lang="en-US" sz="1700" dirty="0" err="1">
                <a:solidFill>
                  <a:srgbClr val="000000"/>
                </a:solidFill>
              </a:rPr>
              <a:t>env:Header</a:t>
            </a:r>
            <a:r>
              <a:rPr lang="en-US" sz="1700" dirty="0">
                <a:solidFill>
                  <a:srgbClr val="000000"/>
                </a:solidFill>
              </a:rPr>
              <a:t>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&lt;m:reservation </a:t>
            </a:r>
            <a:r>
              <a:rPr lang="en-US" sz="1700" dirty="0" err="1">
                <a:solidFill>
                  <a:srgbClr val="000000"/>
                </a:solidFill>
              </a:rPr>
              <a:t>xmlns:m</a:t>
            </a:r>
            <a:r>
              <a:rPr lang="en-US" sz="1700" dirty="0">
                <a:solidFill>
                  <a:srgbClr val="000000"/>
                </a:solidFill>
              </a:rPr>
              <a:t>=“http://my.example.com/" 	</a:t>
            </a:r>
            <a:r>
              <a:rPr lang="en-US" sz="1700" dirty="0" err="1">
                <a:solidFill>
                  <a:srgbClr val="CC6600"/>
                </a:solidFill>
              </a:rPr>
              <a:t>env:role</a:t>
            </a:r>
            <a:r>
              <a:rPr lang="en-US" sz="1700" dirty="0">
                <a:solidFill>
                  <a:srgbClr val="000000"/>
                </a:solidFill>
              </a:rPr>
              <a:t>="http://www.w3.org/2003/05/soap-envelope/role/next" 	</a:t>
            </a:r>
            <a:r>
              <a:rPr lang="en-US" sz="1700" dirty="0" err="1">
                <a:solidFill>
                  <a:srgbClr val="CC6600"/>
                </a:solidFill>
              </a:rPr>
              <a:t>env:mustUnderstand</a:t>
            </a:r>
            <a:r>
              <a:rPr lang="en-US" sz="1700" dirty="0">
                <a:solidFill>
                  <a:srgbClr val="000000"/>
                </a:solidFill>
              </a:rPr>
              <a:t>="true"&gt;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   &lt;m:reference&gt;uuid:093a2da1-q345-739r-ba5d-pqff98fe8j7d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 &lt;/m:reference&gt;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   &lt;m:dateAndTime&gt;2001-11-29T13:20:00.000-05:00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&lt;/m:dateAndTime&gt;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&lt;/m:reservation&gt;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&lt;n:passenger </a:t>
            </a:r>
            <a:r>
              <a:rPr lang="en-US" sz="1700" dirty="0" err="1">
                <a:solidFill>
                  <a:srgbClr val="000000"/>
                </a:solidFill>
              </a:rPr>
              <a:t>xmlns:n</a:t>
            </a:r>
            <a:r>
              <a:rPr lang="en-US" sz="1700" dirty="0">
                <a:solidFill>
                  <a:srgbClr val="000000"/>
                </a:solidFill>
              </a:rPr>
              <a:t>=“…"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CC6600"/>
                </a:solidFill>
              </a:rPr>
              <a:t>env:role</a:t>
            </a:r>
            <a:r>
              <a:rPr lang="en-US" sz="1700" dirty="0">
                <a:solidFill>
                  <a:srgbClr val="CC6600"/>
                </a:solidFill>
              </a:rPr>
              <a:t>="http://www.w3.org/2003/05/soap-envelope/role/next"</a:t>
            </a:r>
            <a:r>
              <a:rPr lang="en-US" sz="1700" dirty="0">
                <a:solidFill>
                  <a:srgbClr val="000000"/>
                </a:solidFill>
              </a:rPr>
              <a:t> 	</a:t>
            </a:r>
            <a:r>
              <a:rPr lang="en-US" sz="1700" dirty="0" err="1">
                <a:solidFill>
                  <a:srgbClr val="CC6600"/>
                </a:solidFill>
              </a:rPr>
              <a:t>env:mustUnderstand</a:t>
            </a:r>
            <a:r>
              <a:rPr lang="en-US" sz="1700" dirty="0">
                <a:solidFill>
                  <a:srgbClr val="CC6600"/>
                </a:solidFill>
              </a:rPr>
              <a:t>="true</a:t>
            </a:r>
            <a:r>
              <a:rPr lang="en-US" sz="1700" dirty="0">
                <a:solidFill>
                  <a:srgbClr val="000000"/>
                </a:solidFill>
              </a:rPr>
              <a:t>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&lt;n:name&gt;</a:t>
            </a:r>
            <a:r>
              <a:rPr lang="en-US" sz="1700" dirty="0" err="1">
                <a:solidFill>
                  <a:srgbClr val="000000"/>
                </a:solidFill>
              </a:rPr>
              <a:t>Åke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Jógvan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Øyvind</a:t>
            </a:r>
            <a:r>
              <a:rPr lang="en-US" sz="1700" dirty="0">
                <a:solidFill>
                  <a:srgbClr val="000000"/>
                </a:solidFill>
              </a:rPr>
              <a:t>&lt;/n:name&gt;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&lt;/n:passenger&gt;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&lt;/</a:t>
            </a:r>
            <a:r>
              <a:rPr lang="en-US" sz="1700" dirty="0" err="1">
                <a:solidFill>
                  <a:srgbClr val="000000"/>
                </a:solidFill>
              </a:rPr>
              <a:t>env:Header</a:t>
            </a:r>
            <a:r>
              <a:rPr lang="en-US" sz="1700" dirty="0">
                <a:solidFill>
                  <a:srgbClr val="000000"/>
                </a:solidFill>
              </a:rPr>
              <a:t>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Explanation of Header Example</a:t>
            </a: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22080" y="1520800"/>
            <a:ext cx="7050240" cy="37328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 general, we can import tags into the header from name spaces outside of soap.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&lt;reservation/&gt;, &lt;reference/&gt;, &lt;</a:t>
            </a:r>
            <a:r>
              <a:rPr lang="en-US" dirty="0" err="1">
                <a:solidFill>
                  <a:srgbClr val="000000"/>
                </a:solidFill>
              </a:rPr>
              <a:t>dataAndTime</a:t>
            </a:r>
            <a:r>
              <a:rPr lang="en-US" dirty="0">
                <a:solidFill>
                  <a:srgbClr val="000000"/>
                </a:solidFill>
              </a:rPr>
              <a:t>/&gt;,&lt;passenger/&gt;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SOAP doesn’t need to worry to much about these.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It is the node’s job to process these things.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 this particular case, we may imagine an ongoing transaction for making an airline reservation.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Involves several steps and messages, so client must remind the server of this state information when sending a message.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The actual header content all comes from other namespaces.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 </a:t>
            </a:r>
            <a:r>
              <a:rPr lang="en-US" sz="1900" dirty="0">
                <a:solidFill>
                  <a:srgbClr val="CC6600"/>
                </a:solidFill>
              </a:rPr>
              <a:t>role</a:t>
            </a:r>
            <a:r>
              <a:rPr lang="en-US" sz="1900" dirty="0">
                <a:solidFill>
                  <a:srgbClr val="000000"/>
                </a:solidFill>
              </a:rPr>
              <a:t> and </a:t>
            </a:r>
            <a:r>
              <a:rPr lang="en-US" sz="1900" dirty="0" err="1">
                <a:solidFill>
                  <a:srgbClr val="CC6600"/>
                </a:solidFill>
              </a:rPr>
              <a:t>mustUnderstand</a:t>
            </a:r>
            <a:r>
              <a:rPr lang="en-US" sz="1900" dirty="0">
                <a:solidFill>
                  <a:srgbClr val="CC66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attributes are from SOAP.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Header Processing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messages are allowed to pass through many intermediaries before reaching their destination.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Intermediary=some unspecified routing application.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Imagine SOAP messages being passed through many distinct nodes.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final destination processes the body of the message.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Headers are allowed to be processed independently of the body.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May be processed by intermediaries.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This allows an intermediary application to determine if it can process the body, provide the required security, session, or reliability requirements,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Roles, Understanding, and Relays</a:t>
            </a:r>
          </a:p>
        </p:txBody>
      </p:sp>
      <p:sp>
        <p:nvSpPr>
          <p:cNvPr id="94210" name="AutoShape 2"/>
          <p:cNvSpPr>
            <a:spLocks noChangeArrowheads="1"/>
          </p:cNvSpPr>
          <p:nvPr/>
        </p:nvSpPr>
        <p:spPr bwMode="auto">
          <a:xfrm>
            <a:off x="898560" y="1451672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Role?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>
            <a:off x="3386880" y="1451672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latin typeface="Times New Roman" pitchFamily="16" charset="0"/>
              </a:rPr>
              <a:t>must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latin typeface="Times New Roman" pitchFamily="16" charset="0"/>
              </a:rPr>
              <a:t>Understand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386880" y="3940254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Relay?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2419200" y="2281199"/>
            <a:ext cx="96768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1658880" y="3041599"/>
            <a:ext cx="1440" cy="131341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67680" y="4355017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Forward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1798560" y="3110727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613600" y="1696498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6220800" y="1797309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Process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4976640" y="2281199"/>
            <a:ext cx="124416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5460480" y="5322799"/>
            <a:ext cx="967680" cy="4147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5254560" y="1797309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4147200" y="3041599"/>
            <a:ext cx="1440" cy="82952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203360" y="3217298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2279521" y="4769781"/>
            <a:ext cx="11088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544480" y="4323334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4976640" y="4769781"/>
            <a:ext cx="110592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5171040" y="4392462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6151680" y="4355017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Remove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Header Roles</a:t>
            </a: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22080" y="1106036"/>
            <a:ext cx="7050240" cy="44241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nodes may be assigned role designations.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headers then specify which role or roles should process.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Standard SOAP roles: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None</a:t>
            </a:r>
            <a:r>
              <a:rPr lang="en-US" sz="2000" dirty="0">
                <a:solidFill>
                  <a:srgbClr val="000000"/>
                </a:solidFill>
              </a:rPr>
              <a:t>: SOAP nodes MUST NOT act in this role.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Next: </a:t>
            </a:r>
            <a:r>
              <a:rPr lang="en-US" sz="2000" dirty="0">
                <a:solidFill>
                  <a:srgbClr val="000000"/>
                </a:solidFill>
              </a:rPr>
              <a:t>Each SOAP intermediary and the ultimate SOAP receiver MUST act in this role. 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 err="1">
                <a:solidFill>
                  <a:srgbClr val="000000"/>
                </a:solidFill>
              </a:rPr>
              <a:t>UltimateReceiver</a:t>
            </a:r>
            <a:r>
              <a:rPr lang="en-US" sz="2000" b="1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The ultimate receiver MUST act in this role.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 our example, all nodes must process the header entries.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Why Use WSDL?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7360" y="1244290"/>
            <a:ext cx="787968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uses XML to describe interfaces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Programming language independent way to do this.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 you can use (for example) C++ programs to remotely invoke Java programs and vice versa.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Consider Web browsers and Web servers: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All web browsers work pretty well with all web sites.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don’t care what kind of web server Amazon.com uses.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Amazon doesn’t care if you use IE, Mozilla, </a:t>
            </a:r>
            <a:r>
              <a:rPr lang="en-US" dirty="0" err="1">
                <a:solidFill>
                  <a:srgbClr val="000000"/>
                </a:solidFill>
              </a:rPr>
              <a:t>Konqueror</a:t>
            </a:r>
            <a:r>
              <a:rPr lang="en-US" dirty="0">
                <a:solidFill>
                  <a:srgbClr val="000000"/>
                </a:solidFill>
              </a:rPr>
              <a:t>, Safari, etc.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all speak HTTP.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(and SOAP) are a generalization of this.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Note I will describe WSDL from an Remote Procedure Call/Remote Method Invocation point of view.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But WSDL and SOAP also support more a more message-centric point of view.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Java Messaging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</a:t>
            </a: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Body entries are really just placeholders for XML from some other namespace.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body contains the XML message that you are transmitting.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It may also define </a:t>
            </a:r>
            <a:r>
              <a:rPr lang="en-US" sz="2400" dirty="0" err="1">
                <a:solidFill>
                  <a:srgbClr val="000000"/>
                </a:solidFill>
              </a:rPr>
              <a:t>encodingStyle</a:t>
            </a:r>
            <a:r>
              <a:rPr lang="en-US" sz="2400" dirty="0">
                <a:solidFill>
                  <a:srgbClr val="000000"/>
                </a:solidFill>
              </a:rPr>
              <a:t>, just as the envelop.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message format is not specified by SOAP.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&lt;Body&gt;&lt;/Body&gt; tag pairs are just a way to notify the recipient that the actual XML message is contained therein.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recipient decides what to do with the message.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 Element Definition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xs:element</a:t>
            </a:r>
            <a:r>
              <a:rPr lang="en-US" sz="2400" dirty="0">
                <a:solidFill>
                  <a:srgbClr val="000000"/>
                </a:solidFill>
              </a:rPr>
              <a:t> name="</a:t>
            </a:r>
            <a:r>
              <a:rPr lang="en-US" sz="2400" b="1" dirty="0">
                <a:solidFill>
                  <a:srgbClr val="000000"/>
                </a:solidFill>
              </a:rPr>
              <a:t>Body</a:t>
            </a:r>
            <a:r>
              <a:rPr lang="en-US" sz="2400" dirty="0">
                <a:solidFill>
                  <a:srgbClr val="000000"/>
                </a:solidFill>
              </a:rPr>
              <a:t>" type="</a:t>
            </a:r>
            <a:r>
              <a:rPr lang="en-US" sz="2400" b="1" dirty="0" err="1">
                <a:solidFill>
                  <a:srgbClr val="000000"/>
                </a:solidFill>
              </a:rPr>
              <a:t>tns:Body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xs:complexType</a:t>
            </a:r>
            <a:r>
              <a:rPr lang="en-US" sz="2400" dirty="0">
                <a:solidFill>
                  <a:srgbClr val="000000"/>
                </a:solidFill>
              </a:rPr>
              <a:t> name="</a:t>
            </a:r>
            <a:r>
              <a:rPr lang="en-US" sz="2400" b="1" dirty="0">
                <a:solidFill>
                  <a:srgbClr val="000000"/>
                </a:solidFill>
              </a:rPr>
              <a:t>Body</a:t>
            </a:r>
            <a:r>
              <a:rPr lang="en-US" sz="24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   &lt;</a:t>
            </a:r>
            <a:r>
              <a:rPr lang="en-US" sz="2400" dirty="0" err="1">
                <a:solidFill>
                  <a:srgbClr val="000000"/>
                </a:solidFill>
              </a:rPr>
              <a:t>xs:sequence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      &lt;</a:t>
            </a:r>
            <a:r>
              <a:rPr lang="en-US" sz="2400" dirty="0" err="1">
                <a:solidFill>
                  <a:srgbClr val="000000"/>
                </a:solidFill>
              </a:rPr>
              <a:t>xs:any</a:t>
            </a:r>
            <a:r>
              <a:rPr lang="en-US" sz="2400" dirty="0">
                <a:solidFill>
                  <a:srgbClr val="000000"/>
                </a:solidFill>
              </a:rPr>
              <a:t> namespace="</a:t>
            </a:r>
            <a:r>
              <a:rPr lang="en-US" sz="2400" b="1" dirty="0">
                <a:solidFill>
                  <a:srgbClr val="000000"/>
                </a:solidFill>
              </a:rPr>
              <a:t>##any</a:t>
            </a:r>
            <a:r>
              <a:rPr lang="en-US" sz="2400" dirty="0">
                <a:solidFill>
                  <a:srgbClr val="000000"/>
                </a:solidFill>
              </a:rPr>
              <a:t>" 	 		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	   </a:t>
            </a:r>
            <a:r>
              <a:rPr lang="en-US" sz="2400" dirty="0" err="1">
                <a:solidFill>
                  <a:srgbClr val="000000"/>
                </a:solidFill>
              </a:rPr>
              <a:t>processContents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lax</a:t>
            </a:r>
            <a:r>
              <a:rPr lang="en-US" sz="2400" dirty="0">
                <a:solidFill>
                  <a:srgbClr val="000000"/>
                </a:solidFill>
              </a:rPr>
              <a:t>" </a:t>
            </a:r>
            <a:r>
              <a:rPr lang="en-US" sz="2400" dirty="0" err="1">
                <a:solidFill>
                  <a:srgbClr val="000000"/>
                </a:solidFill>
              </a:rPr>
              <a:t>minOccurs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“	 	   </a:t>
            </a:r>
            <a:r>
              <a:rPr lang="en-US" sz="2400" dirty="0" err="1">
                <a:solidFill>
                  <a:srgbClr val="000000"/>
                </a:solidFill>
              </a:rPr>
              <a:t>maxOccurs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unbounded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 	   &lt;/</a:t>
            </a:r>
            <a:r>
              <a:rPr lang="en-US" sz="2400" dirty="0" err="1">
                <a:solidFill>
                  <a:srgbClr val="000000"/>
                </a:solidFill>
              </a:rPr>
              <a:t>xs:sequence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      &lt;</a:t>
            </a:r>
            <a:r>
              <a:rPr lang="en-US" sz="2400" dirty="0" err="1">
                <a:solidFill>
                  <a:srgbClr val="000000"/>
                </a:solidFill>
              </a:rPr>
              <a:t>xs:anyAttribute</a:t>
            </a:r>
            <a:r>
              <a:rPr lang="en-US" sz="2400" dirty="0">
                <a:solidFill>
                  <a:srgbClr val="000000"/>
                </a:solidFill>
              </a:rPr>
              <a:t> namespace="</a:t>
            </a:r>
            <a:r>
              <a:rPr lang="en-US" sz="2400" b="1" dirty="0">
                <a:solidFill>
                  <a:srgbClr val="000000"/>
                </a:solidFill>
              </a:rPr>
              <a:t>##other</a:t>
            </a:r>
            <a:r>
              <a:rPr lang="en-US" sz="2400" dirty="0">
                <a:solidFill>
                  <a:srgbClr val="000000"/>
                </a:solidFill>
              </a:rPr>
              <a:t>" 	</a:t>
            </a:r>
            <a:r>
              <a:rPr lang="en-US" sz="2400" dirty="0" err="1">
                <a:solidFill>
                  <a:srgbClr val="000000"/>
                </a:solidFill>
              </a:rPr>
              <a:t>processContents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lax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&lt;/</a:t>
            </a:r>
            <a:r>
              <a:rPr lang="en-US" sz="2400" dirty="0" err="1">
                <a:solidFill>
                  <a:srgbClr val="000000"/>
                </a:solidFill>
              </a:rPr>
              <a:t>xs:complexType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 Example</a:t>
            </a: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</a:rPr>
              <a:t>soapenv:Body</a:t>
            </a:r>
            <a:r>
              <a:rPr lang="en-US" sz="2400" b="1" dirty="0">
                <a:solidFill>
                  <a:srgbClr val="000000"/>
                </a:solidFill>
              </a:rPr>
              <a:t>&gt; 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&lt;ns1:echo </a:t>
            </a:r>
            <a:r>
              <a:rPr lang="en-US" sz="2400" b="1" dirty="0" err="1">
                <a:solidFill>
                  <a:srgbClr val="000000"/>
                </a:solidFill>
              </a:rPr>
              <a:t>soapenv:encodingStyle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1900" b="1" dirty="0">
                <a:solidFill>
                  <a:srgbClr val="000000"/>
                </a:solidFill>
              </a:rPr>
              <a:t>"http://schemas.xmlsoap.org/soap/encoding/"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    xmlns:ns1=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	"http://.../axis/services/</a:t>
            </a:r>
            <a:r>
              <a:rPr lang="en-US" sz="2400" b="1" dirty="0" err="1">
                <a:solidFill>
                  <a:srgbClr val="000000"/>
                </a:solidFill>
              </a:rPr>
              <a:t>EchoService</a:t>
            </a:r>
            <a:r>
              <a:rPr lang="en-US" sz="2400" b="1" dirty="0">
                <a:solidFill>
                  <a:srgbClr val="000000"/>
                </a:solidFill>
              </a:rPr>
              <a:t>"&gt;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      </a:t>
            </a:r>
            <a:r>
              <a:rPr lang="en-US" sz="2400" b="1" dirty="0">
                <a:solidFill>
                  <a:srgbClr val="CC6600"/>
                </a:solidFill>
              </a:rPr>
              <a:t>&lt;in0 </a:t>
            </a:r>
            <a:r>
              <a:rPr lang="en-US" sz="2400" b="1" dirty="0" err="1">
                <a:solidFill>
                  <a:srgbClr val="CC6600"/>
                </a:solidFill>
              </a:rPr>
              <a:t>xsi:type</a:t>
            </a:r>
            <a:r>
              <a:rPr lang="en-US" sz="2400" b="1" dirty="0">
                <a:solidFill>
                  <a:srgbClr val="CC6600"/>
                </a:solidFill>
              </a:rPr>
              <a:t>="</a:t>
            </a:r>
            <a:r>
              <a:rPr lang="en-US" sz="2400" b="1" dirty="0" err="1">
                <a:solidFill>
                  <a:srgbClr val="CC6600"/>
                </a:solidFill>
              </a:rPr>
              <a:t>xsd:string</a:t>
            </a:r>
            <a:r>
              <a:rPr lang="en-US" sz="2400" b="1" dirty="0">
                <a:solidFill>
                  <a:srgbClr val="CC6600"/>
                </a:solidFill>
              </a:rPr>
              <a:t>"&gt;Hollow	World&lt;/in0&gt;</a:t>
            </a:r>
            <a:r>
              <a:rPr lang="en-US" sz="2400" b="1" dirty="0">
                <a:solidFill>
                  <a:srgbClr val="000000"/>
                </a:solidFill>
              </a:rPr>
              <a:t>   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&lt;/ns1:echo&gt;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&lt;/</a:t>
            </a:r>
            <a:r>
              <a:rPr lang="en-US" sz="2400" b="1" dirty="0" err="1">
                <a:solidFill>
                  <a:srgbClr val="000000"/>
                </a:solidFill>
              </a:rPr>
              <a:t>soapenv:Body</a:t>
            </a:r>
            <a:r>
              <a:rPr lang="en-US" sz="2400" b="1" dirty="0">
                <a:solidFill>
                  <a:srgbClr val="000000"/>
                </a:solidFill>
              </a:rPr>
              <a:t>.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Example SOAP Body Details</a:t>
            </a: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&lt;Body&gt; tag is extended to include elements defined in our Echo Service WSDL schema.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particular style is called RPC.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Maps WSDL bindings to SOAP body elements.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Guidelines will be given in next lecture.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xsi</a:t>
            </a:r>
            <a:r>
              <a:rPr lang="en-US" sz="2400" dirty="0">
                <a:solidFill>
                  <a:srgbClr val="000000"/>
                </a:solidFill>
              </a:rPr>
              <a:t>-type is used to specify that the &lt;in0&gt; element takes a string value.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is data encoding 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Data encoding rules will also be examined in next lectures.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7621</TotalTime>
  <Words>5096</Words>
  <Application>Microsoft Office PowerPoint</Application>
  <PresentationFormat>On-screen Show (4:3)</PresentationFormat>
  <Paragraphs>1039</Paragraphs>
  <Slides>93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root</cp:lastModifiedBy>
  <cp:revision>434</cp:revision>
  <cp:lastPrinted>1601-01-01T00:00:00Z</cp:lastPrinted>
  <dcterms:created xsi:type="dcterms:W3CDTF">1601-01-01T00:00:00Z</dcterms:created>
  <dcterms:modified xsi:type="dcterms:W3CDTF">2015-07-01T03:43:10Z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