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24" r:id="rId2"/>
    <p:sldMasterId id="2147483730" r:id="rId3"/>
  </p:sldMasterIdLst>
  <p:notesMasterIdLst>
    <p:notesMasterId r:id="rId29"/>
  </p:notesMasterIdLst>
  <p:sldIdLst>
    <p:sldId id="256" r:id="rId4"/>
    <p:sldId id="257" r:id="rId5"/>
    <p:sldId id="258" r:id="rId6"/>
    <p:sldId id="259" r:id="rId7"/>
    <p:sldId id="261" r:id="rId8"/>
    <p:sldId id="260" r:id="rId9"/>
    <p:sldId id="264" r:id="rId10"/>
    <p:sldId id="285" r:id="rId11"/>
    <p:sldId id="268" r:id="rId12"/>
    <p:sldId id="269" r:id="rId13"/>
    <p:sldId id="270" r:id="rId14"/>
    <p:sldId id="282" r:id="rId15"/>
    <p:sldId id="283" r:id="rId16"/>
    <p:sldId id="271" r:id="rId17"/>
    <p:sldId id="286" r:id="rId18"/>
    <p:sldId id="280" r:id="rId19"/>
    <p:sldId id="281" r:id="rId20"/>
    <p:sldId id="272" r:id="rId21"/>
    <p:sldId id="273" r:id="rId22"/>
    <p:sldId id="274" r:id="rId23"/>
    <p:sldId id="275" r:id="rId24"/>
    <p:sldId id="276" r:id="rId25"/>
    <p:sldId id="277" r:id="rId26"/>
    <p:sldId id="278" r:id="rId27"/>
    <p:sldId id="279" r:id="rId28"/>
  </p:sldIdLst>
  <p:sldSz cx="9144000" cy="5143500" type="screen16x9"/>
  <p:notesSz cx="6858000" cy="9144000"/>
  <p:embeddedFontLst>
    <p:embeddedFont>
      <p:font typeface="Arial Black" panose="020B0A04020102020204" pitchFamily="34" charset="0"/>
      <p:bold r:id="rId30"/>
    </p:embeddedFon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Montserrat" panose="00000500000000000000" pitchFamily="2" charset="0"/>
      <p:regular r:id="rId37"/>
      <p:bold r:id="rId38"/>
      <p:italic r:id="rId39"/>
      <p:boldItalic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33" autoAdjust="0"/>
  </p:normalViewPr>
  <p:slideViewPr>
    <p:cSldViewPr snapToGrid="0">
      <p:cViewPr varScale="1">
        <p:scale>
          <a:sx n="136" d="100"/>
          <a:sy n="136" d="100"/>
        </p:scale>
        <p:origin x="89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Potnuru" userId="b36a57c7ba74cf7c" providerId="LiveId" clId="{5B10BF3C-767B-4B90-A80F-296CCAA3FF2B}"/>
    <pc:docChg chg="modSld">
      <pc:chgData name="Pavan Potnuru" userId="b36a57c7ba74cf7c" providerId="LiveId" clId="{5B10BF3C-767B-4B90-A80F-296CCAA3FF2B}" dt="2022-07-17T18:18:12.987" v="10"/>
      <pc:docMkLst>
        <pc:docMk/>
      </pc:docMkLst>
      <pc:sldChg chg="addSp delSp modSp modTransition modAnim">
        <pc:chgData name="Pavan Potnuru" userId="b36a57c7ba74cf7c" providerId="LiveId" clId="{5B10BF3C-767B-4B90-A80F-296CCAA3FF2B}" dt="2022-07-17T18:18:12.987" v="10"/>
        <pc:sldMkLst>
          <pc:docMk/>
          <pc:sldMk cId="0" sldId="256"/>
        </pc:sldMkLst>
        <pc:picChg chg="add del mod">
          <ac:chgData name="Pavan Potnuru" userId="b36a57c7ba74cf7c" providerId="LiveId" clId="{5B10BF3C-767B-4B90-A80F-296CCAA3FF2B}" dt="2022-07-15T18:07:35.033" v="2"/>
          <ac:picMkLst>
            <pc:docMk/>
            <pc:sldMk cId="0" sldId="256"/>
            <ac:picMk id="3" creationId="{7F34F0CE-4868-5E58-2113-B3BF469CA91C}"/>
          </ac:picMkLst>
        </pc:picChg>
        <pc:picChg chg="add del mod">
          <ac:chgData name="Pavan Potnuru" userId="b36a57c7ba74cf7c" providerId="LiveId" clId="{5B10BF3C-767B-4B90-A80F-296CCAA3FF2B}" dt="2022-07-17T18:18:12.987" v="10"/>
          <ac:picMkLst>
            <pc:docMk/>
            <pc:sldMk cId="0" sldId="256"/>
            <ac:picMk id="5" creationId="{8427DA9F-A42B-9F3A-90F4-3D61B44F1B68}"/>
          </ac:picMkLst>
        </pc:picChg>
      </pc:sldChg>
      <pc:sldChg chg="addSp delSp modSp modTransition modAnim">
        <pc:chgData name="Pavan Potnuru" userId="b36a57c7ba74cf7c" providerId="LiveId" clId="{5B10BF3C-767B-4B90-A80F-296CCAA3FF2B}" dt="2022-07-17T18:18:12.987" v="10"/>
        <pc:sldMkLst>
          <pc:docMk/>
          <pc:sldMk cId="0" sldId="257"/>
        </pc:sldMkLst>
        <pc:picChg chg="add del mod">
          <ac:chgData name="Pavan Potnuru" userId="b36a57c7ba74cf7c" providerId="LiveId" clId="{5B10BF3C-767B-4B90-A80F-296CCAA3FF2B}" dt="2022-07-15T18:07:35.033" v="2"/>
          <ac:picMkLst>
            <pc:docMk/>
            <pc:sldMk cId="0" sldId="257"/>
            <ac:picMk id="3" creationId="{4B283555-4D61-3024-0728-75F788D9D1CF}"/>
          </ac:picMkLst>
        </pc:picChg>
        <pc:picChg chg="add del mod">
          <ac:chgData name="Pavan Potnuru" userId="b36a57c7ba74cf7c" providerId="LiveId" clId="{5B10BF3C-767B-4B90-A80F-296CCAA3FF2B}" dt="2022-07-17T18:18:12.987" v="10"/>
          <ac:picMkLst>
            <pc:docMk/>
            <pc:sldMk cId="0" sldId="257"/>
            <ac:picMk id="4" creationId="{C11A0D32-992D-C251-26E5-C9443AAF77C6}"/>
          </ac:picMkLst>
        </pc:picChg>
      </pc:sldChg>
      <pc:sldChg chg="addSp delSp modSp modTransition modAnim">
        <pc:chgData name="Pavan Potnuru" userId="b36a57c7ba74cf7c" providerId="LiveId" clId="{5B10BF3C-767B-4B90-A80F-296CCAA3FF2B}" dt="2022-07-17T18:18:12.987" v="10"/>
        <pc:sldMkLst>
          <pc:docMk/>
          <pc:sldMk cId="3861957575" sldId="258"/>
        </pc:sldMkLst>
        <pc:picChg chg="add del mod">
          <ac:chgData name="Pavan Potnuru" userId="b36a57c7ba74cf7c" providerId="LiveId" clId="{5B10BF3C-767B-4B90-A80F-296CCAA3FF2B}" dt="2022-07-15T18:07:35.033" v="2"/>
          <ac:picMkLst>
            <pc:docMk/>
            <pc:sldMk cId="3861957575" sldId="258"/>
            <ac:picMk id="2" creationId="{E2C05A98-555F-3056-6857-3F911BD9B093}"/>
          </ac:picMkLst>
        </pc:picChg>
        <pc:picChg chg="add del mod">
          <ac:chgData name="Pavan Potnuru" userId="b36a57c7ba74cf7c" providerId="LiveId" clId="{5B10BF3C-767B-4B90-A80F-296CCAA3FF2B}" dt="2022-07-17T18:18:12.987" v="10"/>
          <ac:picMkLst>
            <pc:docMk/>
            <pc:sldMk cId="3861957575" sldId="258"/>
            <ac:picMk id="4" creationId="{FEBF620C-C89F-71E3-70FF-B6D51AB55EC0}"/>
          </ac:picMkLst>
        </pc:picChg>
      </pc:sldChg>
      <pc:sldChg chg="addSp delSp modSp modTransition modAnim">
        <pc:chgData name="Pavan Potnuru" userId="b36a57c7ba74cf7c" providerId="LiveId" clId="{5B10BF3C-767B-4B90-A80F-296CCAA3FF2B}" dt="2022-07-17T18:18:12.987" v="10"/>
        <pc:sldMkLst>
          <pc:docMk/>
          <pc:sldMk cId="4005995452" sldId="259"/>
        </pc:sldMkLst>
        <pc:picChg chg="add del mod">
          <ac:chgData name="Pavan Potnuru" userId="b36a57c7ba74cf7c" providerId="LiveId" clId="{5B10BF3C-767B-4B90-A80F-296CCAA3FF2B}" dt="2022-07-17T18:18:12.987" v="10"/>
          <ac:picMkLst>
            <pc:docMk/>
            <pc:sldMk cId="4005995452" sldId="259"/>
            <ac:picMk id="2" creationId="{57FE030F-B4B8-7499-C751-DD98751306B4}"/>
          </ac:picMkLst>
        </pc:picChg>
      </pc:sldChg>
      <pc:sldChg chg="addSp delSp modSp modTransition modAnim">
        <pc:chgData name="Pavan Potnuru" userId="b36a57c7ba74cf7c" providerId="LiveId" clId="{5B10BF3C-767B-4B90-A80F-296CCAA3FF2B}" dt="2022-07-17T18:18:12.987" v="10"/>
        <pc:sldMkLst>
          <pc:docMk/>
          <pc:sldMk cId="3625475703" sldId="260"/>
        </pc:sldMkLst>
        <pc:picChg chg="add del mod">
          <ac:chgData name="Pavan Potnuru" userId="b36a57c7ba74cf7c" providerId="LiveId" clId="{5B10BF3C-767B-4B90-A80F-296CCAA3FF2B}" dt="2022-07-17T18:18:12.987" v="10"/>
          <ac:picMkLst>
            <pc:docMk/>
            <pc:sldMk cId="3625475703" sldId="260"/>
            <ac:picMk id="2" creationId="{8DF10A87-3DA8-01BA-26B1-035C46E8C123}"/>
          </ac:picMkLst>
        </pc:picChg>
      </pc:sldChg>
      <pc:sldChg chg="addSp delSp modSp modTransition modAnim">
        <pc:chgData name="Pavan Potnuru" userId="b36a57c7ba74cf7c" providerId="LiveId" clId="{5B10BF3C-767B-4B90-A80F-296CCAA3FF2B}" dt="2022-07-17T18:18:12.987" v="10"/>
        <pc:sldMkLst>
          <pc:docMk/>
          <pc:sldMk cId="2490479842" sldId="261"/>
        </pc:sldMkLst>
        <pc:picChg chg="add del mod">
          <ac:chgData name="Pavan Potnuru" userId="b36a57c7ba74cf7c" providerId="LiveId" clId="{5B10BF3C-767B-4B90-A80F-296CCAA3FF2B}" dt="2022-07-17T18:18:12.987" v="10"/>
          <ac:picMkLst>
            <pc:docMk/>
            <pc:sldMk cId="2490479842" sldId="261"/>
            <ac:picMk id="4" creationId="{BF649863-9F07-3E27-AB5C-3CDD94A4DD8E}"/>
          </ac:picMkLst>
        </pc:picChg>
      </pc:sldChg>
      <pc:sldChg chg="addSp delSp modSp modTransition modAnim">
        <pc:chgData name="Pavan Potnuru" userId="b36a57c7ba74cf7c" providerId="LiveId" clId="{5B10BF3C-767B-4B90-A80F-296CCAA3FF2B}" dt="2022-07-17T18:18:12.987" v="10"/>
        <pc:sldMkLst>
          <pc:docMk/>
          <pc:sldMk cId="0" sldId="264"/>
        </pc:sldMkLst>
        <pc:picChg chg="add del mod">
          <ac:chgData name="Pavan Potnuru" userId="b36a57c7ba74cf7c" providerId="LiveId" clId="{5B10BF3C-767B-4B90-A80F-296CCAA3FF2B}" dt="2022-07-17T18:18:12.987" v="10"/>
          <ac:picMkLst>
            <pc:docMk/>
            <pc:sldMk cId="0" sldId="264"/>
            <ac:picMk id="6" creationId="{51D77B95-3855-48E7-00EC-59DC0B97EF93}"/>
          </ac:picMkLst>
        </pc:picChg>
      </pc:sldChg>
      <pc:sldChg chg="addSp delSp modSp modTransition modAnim">
        <pc:chgData name="Pavan Potnuru" userId="b36a57c7ba74cf7c" providerId="LiveId" clId="{5B10BF3C-767B-4B90-A80F-296CCAA3FF2B}" dt="2022-07-17T18:18:12.987" v="10"/>
        <pc:sldMkLst>
          <pc:docMk/>
          <pc:sldMk cId="3811069755" sldId="268"/>
        </pc:sldMkLst>
        <pc:picChg chg="add del mod">
          <ac:chgData name="Pavan Potnuru" userId="b36a57c7ba74cf7c" providerId="LiveId" clId="{5B10BF3C-767B-4B90-A80F-296CCAA3FF2B}" dt="2022-07-17T18:18:12.987" v="10"/>
          <ac:picMkLst>
            <pc:docMk/>
            <pc:sldMk cId="3811069755" sldId="268"/>
            <ac:picMk id="3" creationId="{AA9A9FA7-1126-F501-CF0D-D257A585C98C}"/>
          </ac:picMkLst>
        </pc:picChg>
      </pc:sldChg>
      <pc:sldChg chg="addSp delSp modSp modTransition modAnim">
        <pc:chgData name="Pavan Potnuru" userId="b36a57c7ba74cf7c" providerId="LiveId" clId="{5B10BF3C-767B-4B90-A80F-296CCAA3FF2B}" dt="2022-07-17T18:18:12.987" v="10"/>
        <pc:sldMkLst>
          <pc:docMk/>
          <pc:sldMk cId="228715504" sldId="269"/>
        </pc:sldMkLst>
        <pc:picChg chg="add del mod">
          <ac:chgData name="Pavan Potnuru" userId="b36a57c7ba74cf7c" providerId="LiveId" clId="{5B10BF3C-767B-4B90-A80F-296CCAA3FF2B}" dt="2022-07-17T18:18:12.987" v="10"/>
          <ac:picMkLst>
            <pc:docMk/>
            <pc:sldMk cId="228715504" sldId="269"/>
            <ac:picMk id="3" creationId="{7FAB3045-4BBE-4141-A560-D523794BCE5A}"/>
          </ac:picMkLst>
        </pc:picChg>
      </pc:sldChg>
      <pc:sldChg chg="addSp delSp modSp mod modTransition modAnim">
        <pc:chgData name="Pavan Potnuru" userId="b36a57c7ba74cf7c" providerId="LiveId" clId="{5B10BF3C-767B-4B90-A80F-296CCAA3FF2B}" dt="2022-07-17T18:18:12.987" v="10"/>
        <pc:sldMkLst>
          <pc:docMk/>
          <pc:sldMk cId="1731444818" sldId="270"/>
        </pc:sldMkLst>
        <pc:picChg chg="add del mod">
          <ac:chgData name="Pavan Potnuru" userId="b36a57c7ba74cf7c" providerId="LiveId" clId="{5B10BF3C-767B-4B90-A80F-296CCAA3FF2B}" dt="2022-07-17T18:18:12.987" v="10"/>
          <ac:picMkLst>
            <pc:docMk/>
            <pc:sldMk cId="1731444818" sldId="270"/>
            <ac:picMk id="3" creationId="{6177A000-F394-4A8F-D2B3-47F1B3CD20D7}"/>
          </ac:picMkLst>
        </pc:picChg>
      </pc:sldChg>
      <pc:sldChg chg="addSp delSp modSp modTransition modAnim">
        <pc:chgData name="Pavan Potnuru" userId="b36a57c7ba74cf7c" providerId="LiveId" clId="{5B10BF3C-767B-4B90-A80F-296CCAA3FF2B}" dt="2022-07-17T18:18:12.987" v="10"/>
        <pc:sldMkLst>
          <pc:docMk/>
          <pc:sldMk cId="4222324480" sldId="271"/>
        </pc:sldMkLst>
        <pc:picChg chg="add del mod">
          <ac:chgData name="Pavan Potnuru" userId="b36a57c7ba74cf7c" providerId="LiveId" clId="{5B10BF3C-767B-4B90-A80F-296CCAA3FF2B}" dt="2022-07-15T18:23:49.939" v="4"/>
          <ac:picMkLst>
            <pc:docMk/>
            <pc:sldMk cId="4222324480" sldId="271"/>
            <ac:picMk id="3" creationId="{A71779BA-7B09-6F56-0FBD-51A0B529FD1E}"/>
          </ac:picMkLst>
        </pc:picChg>
        <pc:picChg chg="add del mod">
          <ac:chgData name="Pavan Potnuru" userId="b36a57c7ba74cf7c" providerId="LiveId" clId="{5B10BF3C-767B-4B90-A80F-296CCAA3FF2B}" dt="2022-07-17T18:18:12.987" v="10"/>
          <ac:picMkLst>
            <pc:docMk/>
            <pc:sldMk cId="4222324480" sldId="271"/>
            <ac:picMk id="6" creationId="{0B684132-B74B-3D4F-0F42-9180824B934F}"/>
          </ac:picMkLst>
        </pc:picChg>
      </pc:sldChg>
      <pc:sldChg chg="addSp delSp modSp modTransition modAnim">
        <pc:chgData name="Pavan Potnuru" userId="b36a57c7ba74cf7c" providerId="LiveId" clId="{5B10BF3C-767B-4B90-A80F-296CCAA3FF2B}" dt="2022-07-17T18:18:12.987" v="10"/>
        <pc:sldMkLst>
          <pc:docMk/>
          <pc:sldMk cId="338786798" sldId="272"/>
        </pc:sldMkLst>
        <pc:picChg chg="add del mod">
          <ac:chgData name="Pavan Potnuru" userId="b36a57c7ba74cf7c" providerId="LiveId" clId="{5B10BF3C-767B-4B90-A80F-296CCAA3FF2B}" dt="2022-07-17T18:18:12.987" v="10"/>
          <ac:picMkLst>
            <pc:docMk/>
            <pc:sldMk cId="338786798" sldId="272"/>
            <ac:picMk id="3" creationId="{9522D130-B9DB-387D-4500-0FA302303BAE}"/>
          </ac:picMkLst>
        </pc:picChg>
      </pc:sldChg>
      <pc:sldChg chg="addSp delSp modSp modTransition modAnim">
        <pc:chgData name="Pavan Potnuru" userId="b36a57c7ba74cf7c" providerId="LiveId" clId="{5B10BF3C-767B-4B90-A80F-296CCAA3FF2B}" dt="2022-07-17T18:18:12.987" v="10"/>
        <pc:sldMkLst>
          <pc:docMk/>
          <pc:sldMk cId="2204277405" sldId="273"/>
        </pc:sldMkLst>
        <pc:picChg chg="add del mod">
          <ac:chgData name="Pavan Potnuru" userId="b36a57c7ba74cf7c" providerId="LiveId" clId="{5B10BF3C-767B-4B90-A80F-296CCAA3FF2B}" dt="2022-07-17T18:18:12.987" v="10"/>
          <ac:picMkLst>
            <pc:docMk/>
            <pc:sldMk cId="2204277405" sldId="273"/>
            <ac:picMk id="5" creationId="{272EFC94-6B46-7300-CC16-340656E3C455}"/>
          </ac:picMkLst>
        </pc:picChg>
      </pc:sldChg>
      <pc:sldChg chg="addSp delSp modSp modTransition modAnim">
        <pc:chgData name="Pavan Potnuru" userId="b36a57c7ba74cf7c" providerId="LiveId" clId="{5B10BF3C-767B-4B90-A80F-296CCAA3FF2B}" dt="2022-07-17T18:18:12.987" v="10"/>
        <pc:sldMkLst>
          <pc:docMk/>
          <pc:sldMk cId="105956220" sldId="274"/>
        </pc:sldMkLst>
        <pc:picChg chg="add del mod">
          <ac:chgData name="Pavan Potnuru" userId="b36a57c7ba74cf7c" providerId="LiveId" clId="{5B10BF3C-767B-4B90-A80F-296CCAA3FF2B}" dt="2022-07-17T18:18:12.987" v="10"/>
          <ac:picMkLst>
            <pc:docMk/>
            <pc:sldMk cId="105956220" sldId="274"/>
            <ac:picMk id="2" creationId="{1329F443-B900-9AD1-A8E1-AC23D99BA614}"/>
          </ac:picMkLst>
        </pc:picChg>
      </pc:sldChg>
      <pc:sldChg chg="addSp delSp modSp modTransition modAnim">
        <pc:chgData name="Pavan Potnuru" userId="b36a57c7ba74cf7c" providerId="LiveId" clId="{5B10BF3C-767B-4B90-A80F-296CCAA3FF2B}" dt="2022-07-17T18:18:12.987" v="10"/>
        <pc:sldMkLst>
          <pc:docMk/>
          <pc:sldMk cId="3564977722" sldId="275"/>
        </pc:sldMkLst>
        <pc:picChg chg="add del mod">
          <ac:chgData name="Pavan Potnuru" userId="b36a57c7ba74cf7c" providerId="LiveId" clId="{5B10BF3C-767B-4B90-A80F-296CCAA3FF2B}" dt="2022-07-17T18:18:12.987" v="10"/>
          <ac:picMkLst>
            <pc:docMk/>
            <pc:sldMk cId="3564977722" sldId="275"/>
            <ac:picMk id="6" creationId="{487D4574-F665-A28A-1A79-2B4FC287FF36}"/>
          </ac:picMkLst>
        </pc:picChg>
      </pc:sldChg>
      <pc:sldChg chg="addSp delSp modSp modTransition modAnim">
        <pc:chgData name="Pavan Potnuru" userId="b36a57c7ba74cf7c" providerId="LiveId" clId="{5B10BF3C-767B-4B90-A80F-296CCAA3FF2B}" dt="2022-07-17T18:18:12.987" v="10"/>
        <pc:sldMkLst>
          <pc:docMk/>
          <pc:sldMk cId="1128979631" sldId="276"/>
        </pc:sldMkLst>
        <pc:picChg chg="add del mod">
          <ac:chgData name="Pavan Potnuru" userId="b36a57c7ba74cf7c" providerId="LiveId" clId="{5B10BF3C-767B-4B90-A80F-296CCAA3FF2B}" dt="2022-07-17T18:18:12.987" v="10"/>
          <ac:picMkLst>
            <pc:docMk/>
            <pc:sldMk cId="1128979631" sldId="276"/>
            <ac:picMk id="2" creationId="{19A9B200-5DF1-B6A1-F2F2-5608B0C3A1EE}"/>
          </ac:picMkLst>
        </pc:picChg>
      </pc:sldChg>
      <pc:sldChg chg="addSp delSp modSp modTransition modAnim">
        <pc:chgData name="Pavan Potnuru" userId="b36a57c7ba74cf7c" providerId="LiveId" clId="{5B10BF3C-767B-4B90-A80F-296CCAA3FF2B}" dt="2022-07-17T18:18:12.987" v="10"/>
        <pc:sldMkLst>
          <pc:docMk/>
          <pc:sldMk cId="3578140797" sldId="277"/>
        </pc:sldMkLst>
        <pc:picChg chg="add del mod">
          <ac:chgData name="Pavan Potnuru" userId="b36a57c7ba74cf7c" providerId="LiveId" clId="{5B10BF3C-767B-4B90-A80F-296CCAA3FF2B}" dt="2022-07-17T18:18:12.987" v="10"/>
          <ac:picMkLst>
            <pc:docMk/>
            <pc:sldMk cId="3578140797" sldId="277"/>
            <ac:picMk id="7" creationId="{63FB5825-D392-D2C1-C425-7872B127E54C}"/>
          </ac:picMkLst>
        </pc:picChg>
      </pc:sldChg>
      <pc:sldChg chg="addSp delSp modSp modTransition modAnim">
        <pc:chgData name="Pavan Potnuru" userId="b36a57c7ba74cf7c" providerId="LiveId" clId="{5B10BF3C-767B-4B90-A80F-296CCAA3FF2B}" dt="2022-07-17T18:18:12.987" v="10"/>
        <pc:sldMkLst>
          <pc:docMk/>
          <pc:sldMk cId="903095934" sldId="278"/>
        </pc:sldMkLst>
        <pc:picChg chg="add del mod">
          <ac:chgData name="Pavan Potnuru" userId="b36a57c7ba74cf7c" providerId="LiveId" clId="{5B10BF3C-767B-4B90-A80F-296CCAA3FF2B}" dt="2022-07-15T18:25:11.891" v="5"/>
          <ac:picMkLst>
            <pc:docMk/>
            <pc:sldMk cId="903095934" sldId="278"/>
            <ac:picMk id="2" creationId="{B76CCC92-B43D-C5F9-5CB1-F2A188EB12DB}"/>
          </ac:picMkLst>
        </pc:picChg>
        <pc:picChg chg="add del mod">
          <ac:chgData name="Pavan Potnuru" userId="b36a57c7ba74cf7c" providerId="LiveId" clId="{5B10BF3C-767B-4B90-A80F-296CCAA3FF2B}" dt="2022-07-17T18:18:12.987" v="10"/>
          <ac:picMkLst>
            <pc:docMk/>
            <pc:sldMk cId="903095934" sldId="278"/>
            <ac:picMk id="6" creationId="{DA457D58-9FCE-D703-C99E-D9C67713C010}"/>
          </ac:picMkLst>
        </pc:picChg>
      </pc:sldChg>
      <pc:sldChg chg="addSp delSp modSp modTransition modAnim">
        <pc:chgData name="Pavan Potnuru" userId="b36a57c7ba74cf7c" providerId="LiveId" clId="{5B10BF3C-767B-4B90-A80F-296CCAA3FF2B}" dt="2022-07-17T18:18:12.987" v="10"/>
        <pc:sldMkLst>
          <pc:docMk/>
          <pc:sldMk cId="758124589" sldId="279"/>
        </pc:sldMkLst>
        <pc:picChg chg="add del mod">
          <ac:chgData name="Pavan Potnuru" userId="b36a57c7ba74cf7c" providerId="LiveId" clId="{5B10BF3C-767B-4B90-A80F-296CCAA3FF2B}" dt="2022-07-17T18:18:12.987" v="10"/>
          <ac:picMkLst>
            <pc:docMk/>
            <pc:sldMk cId="758124589" sldId="279"/>
            <ac:picMk id="3" creationId="{3A98FC47-6B04-4737-F804-5F57CA75F298}"/>
          </ac:picMkLst>
        </pc:picChg>
      </pc:sldChg>
      <pc:sldChg chg="addSp delSp modSp mod modTransition modAnim">
        <pc:chgData name="Pavan Potnuru" userId="b36a57c7ba74cf7c" providerId="LiveId" clId="{5B10BF3C-767B-4B90-A80F-296CCAA3FF2B}" dt="2022-07-17T18:18:12.987" v="10"/>
        <pc:sldMkLst>
          <pc:docMk/>
          <pc:sldMk cId="1633665478" sldId="280"/>
        </pc:sldMkLst>
        <pc:spChg chg="mod">
          <ac:chgData name="Pavan Potnuru" userId="b36a57c7ba74cf7c" providerId="LiveId" clId="{5B10BF3C-767B-4B90-A80F-296CCAA3FF2B}" dt="2022-07-15T17:54:18.514" v="0" actId="1076"/>
          <ac:spMkLst>
            <pc:docMk/>
            <pc:sldMk cId="1633665478" sldId="280"/>
            <ac:spMk id="4" creationId="{651352A2-97F3-AF38-6D87-D7304B87CC21}"/>
          </ac:spMkLst>
        </pc:spChg>
        <pc:picChg chg="add del mod">
          <ac:chgData name="Pavan Potnuru" userId="b36a57c7ba74cf7c" providerId="LiveId" clId="{5B10BF3C-767B-4B90-A80F-296CCAA3FF2B}" dt="2022-07-17T18:18:12.987" v="10"/>
          <ac:picMkLst>
            <pc:docMk/>
            <pc:sldMk cId="1633665478" sldId="280"/>
            <ac:picMk id="2" creationId="{B8772EC6-672E-09D0-F282-4B16934631C3}"/>
          </ac:picMkLst>
        </pc:picChg>
      </pc:sldChg>
      <pc:sldChg chg="addSp delSp modSp modTransition modAnim">
        <pc:chgData name="Pavan Potnuru" userId="b36a57c7ba74cf7c" providerId="LiveId" clId="{5B10BF3C-767B-4B90-A80F-296CCAA3FF2B}" dt="2022-07-17T18:18:12.987" v="10"/>
        <pc:sldMkLst>
          <pc:docMk/>
          <pc:sldMk cId="1580492280" sldId="281"/>
        </pc:sldMkLst>
        <pc:picChg chg="add del mod">
          <ac:chgData name="Pavan Potnuru" userId="b36a57c7ba74cf7c" providerId="LiveId" clId="{5B10BF3C-767B-4B90-A80F-296CCAA3FF2B}" dt="2022-07-17T18:18:12.987" v="10"/>
          <ac:picMkLst>
            <pc:docMk/>
            <pc:sldMk cId="1580492280" sldId="281"/>
            <ac:picMk id="6" creationId="{182F7EE3-95A7-B7AE-B91C-FE981668FBA5}"/>
          </ac:picMkLst>
        </pc:picChg>
      </pc:sldChg>
      <pc:sldChg chg="addSp delSp modSp modTransition modAnim">
        <pc:chgData name="Pavan Potnuru" userId="b36a57c7ba74cf7c" providerId="LiveId" clId="{5B10BF3C-767B-4B90-A80F-296CCAA3FF2B}" dt="2022-07-17T18:18:12.987" v="10"/>
        <pc:sldMkLst>
          <pc:docMk/>
          <pc:sldMk cId="2910224180" sldId="282"/>
        </pc:sldMkLst>
        <pc:picChg chg="add del mod">
          <ac:chgData name="Pavan Potnuru" userId="b36a57c7ba74cf7c" providerId="LiveId" clId="{5B10BF3C-767B-4B90-A80F-296CCAA3FF2B}" dt="2022-07-15T18:23:49.939" v="4"/>
          <ac:picMkLst>
            <pc:docMk/>
            <pc:sldMk cId="2910224180" sldId="282"/>
            <ac:picMk id="2" creationId="{A82641CE-A171-417E-27B4-66E874819B5A}"/>
          </ac:picMkLst>
        </pc:picChg>
        <pc:picChg chg="add del mod">
          <ac:chgData name="Pavan Potnuru" userId="b36a57c7ba74cf7c" providerId="LiveId" clId="{5B10BF3C-767B-4B90-A80F-296CCAA3FF2B}" dt="2022-07-17T18:18:12.987" v="10"/>
          <ac:picMkLst>
            <pc:docMk/>
            <pc:sldMk cId="2910224180" sldId="282"/>
            <ac:picMk id="3" creationId="{00C606F0-F615-8A15-04EB-97834B6C5332}"/>
          </ac:picMkLst>
        </pc:picChg>
      </pc:sldChg>
      <pc:sldChg chg="addSp delSp modSp modTransition modAnim">
        <pc:chgData name="Pavan Potnuru" userId="b36a57c7ba74cf7c" providerId="LiveId" clId="{5B10BF3C-767B-4B90-A80F-296CCAA3FF2B}" dt="2022-07-17T18:18:12.987" v="10"/>
        <pc:sldMkLst>
          <pc:docMk/>
          <pc:sldMk cId="2951301042" sldId="283"/>
        </pc:sldMkLst>
        <pc:picChg chg="add del mod">
          <ac:chgData name="Pavan Potnuru" userId="b36a57c7ba74cf7c" providerId="LiveId" clId="{5B10BF3C-767B-4B90-A80F-296CCAA3FF2B}" dt="2022-07-15T18:23:49.939" v="4"/>
          <ac:picMkLst>
            <pc:docMk/>
            <pc:sldMk cId="2951301042" sldId="283"/>
            <ac:picMk id="2" creationId="{7EDA8A9B-3EDA-6AD4-9B04-C398B8D91773}"/>
          </ac:picMkLst>
        </pc:picChg>
        <pc:picChg chg="add del mod">
          <ac:chgData name="Pavan Potnuru" userId="b36a57c7ba74cf7c" providerId="LiveId" clId="{5B10BF3C-767B-4B90-A80F-296CCAA3FF2B}" dt="2022-07-15T18:53:52.155" v="8"/>
          <ac:picMkLst>
            <pc:docMk/>
            <pc:sldMk cId="2951301042" sldId="283"/>
            <ac:picMk id="3" creationId="{2F918B6A-8A49-A82E-812D-80F38D313A4B}"/>
          </ac:picMkLst>
        </pc:picChg>
        <pc:picChg chg="add del mod">
          <ac:chgData name="Pavan Potnuru" userId="b36a57c7ba74cf7c" providerId="LiveId" clId="{5B10BF3C-767B-4B90-A80F-296CCAA3FF2B}" dt="2022-07-17T18:18:12.987" v="10"/>
          <ac:picMkLst>
            <pc:docMk/>
            <pc:sldMk cId="2951301042" sldId="283"/>
            <ac:picMk id="4" creationId="{87354172-1717-E19E-423F-C333983B7124}"/>
          </ac:picMkLst>
        </pc:picChg>
      </pc:sldChg>
      <pc:sldChg chg="addSp delSp modSp modTransition modAnim">
        <pc:chgData name="Pavan Potnuru" userId="b36a57c7ba74cf7c" providerId="LiveId" clId="{5B10BF3C-767B-4B90-A80F-296CCAA3FF2B}" dt="2022-07-17T18:18:12.987" v="10"/>
        <pc:sldMkLst>
          <pc:docMk/>
          <pc:sldMk cId="319789977" sldId="285"/>
        </pc:sldMkLst>
        <pc:picChg chg="add del mod">
          <ac:chgData name="Pavan Potnuru" userId="b36a57c7ba74cf7c" providerId="LiveId" clId="{5B10BF3C-767B-4B90-A80F-296CCAA3FF2B}" dt="2022-07-17T18:18:12.987" v="10"/>
          <ac:picMkLst>
            <pc:docMk/>
            <pc:sldMk cId="319789977" sldId="285"/>
            <ac:picMk id="4" creationId="{F5E69784-2D00-D815-8D72-E45C1DE3E68A}"/>
          </ac:picMkLst>
        </pc:picChg>
      </pc:sldChg>
      <pc:sldChg chg="addSp delSp modSp modTransition modAnim">
        <pc:chgData name="Pavan Potnuru" userId="b36a57c7ba74cf7c" providerId="LiveId" clId="{5B10BF3C-767B-4B90-A80F-296CCAA3FF2B}" dt="2022-07-17T18:18:12.987" v="10"/>
        <pc:sldMkLst>
          <pc:docMk/>
          <pc:sldMk cId="4025973570" sldId="286"/>
        </pc:sldMkLst>
        <pc:picChg chg="add del mod">
          <ac:chgData name="Pavan Potnuru" userId="b36a57c7ba74cf7c" providerId="LiveId" clId="{5B10BF3C-767B-4B90-A80F-296CCAA3FF2B}" dt="2022-07-17T18:18:12.987" v="10"/>
          <ac:picMkLst>
            <pc:docMk/>
            <pc:sldMk cId="4025973570" sldId="286"/>
            <ac:picMk id="3" creationId="{6FB48AF5-5786-4209-8262-33A6DE93C5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2202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EE31EC-CFEF-4607-8DDD-83BCEB1C9FEB}"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503053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E31EC-CFEF-4607-8DDD-83BCEB1C9FEB}"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760752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E31EC-CFEF-4607-8DDD-83BCEB1C9FEB}"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880337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1860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81208" y="1450524"/>
            <a:ext cx="6581584" cy="694373"/>
          </a:xfrm>
          <a:prstGeom prst="rect">
            <a:avLst/>
          </a:prstGeom>
        </p:spPr>
        <p:txBody>
          <a:bodyPr wrap="square" lIns="0" tIns="0" rIns="0" bIns="0">
            <a:spAutoFit/>
          </a:bodyPr>
          <a:lstStyle>
            <a:lvl1pPr>
              <a:defRPr sz="4425" b="0" i="0">
                <a:solidFill>
                  <a:srgbClr val="CC0000"/>
                </a:solidFill>
                <a:latin typeface="Arial Black"/>
                <a:cs typeface="Arial Black"/>
              </a:defRPr>
            </a:lvl1pPr>
          </a:lstStyle>
          <a:p>
            <a:endParaRPr/>
          </a:p>
        </p:txBody>
      </p:sp>
      <p:sp>
        <p:nvSpPr>
          <p:cNvPr id="3" name="Holder 3"/>
          <p:cNvSpPr>
            <a:spLocks noGrp="1"/>
          </p:cNvSpPr>
          <p:nvPr>
            <p:ph type="subTitle" idx="4"/>
          </p:nvPr>
        </p:nvSpPr>
        <p:spPr>
          <a:xfrm>
            <a:off x="1227868" y="2689099"/>
            <a:ext cx="6688264" cy="461665"/>
          </a:xfrm>
          <a:prstGeom prst="rect">
            <a:avLst/>
          </a:prstGeom>
        </p:spPr>
        <p:txBody>
          <a:bodyPr wrap="square" lIns="0" tIns="0" rIns="0" bIns="0">
            <a:spAutoFit/>
          </a:bodyPr>
          <a:lstStyle>
            <a:lvl1pPr>
              <a:defRPr sz="3000" b="0" i="0">
                <a:solidFill>
                  <a:srgbClr val="2E5395"/>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75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101948" y="122358"/>
            <a:ext cx="6940105" cy="461665"/>
          </a:xfrm>
        </p:spPr>
        <p:txBody>
          <a:bodyPr lIns="0" tIns="0" rIns="0" bIns="0"/>
          <a:lstStyle>
            <a:lvl1pPr>
              <a:defRPr sz="3000" b="0" i="0">
                <a:solidFill>
                  <a:srgbClr val="2E5395"/>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07782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101948" y="122358"/>
            <a:ext cx="6940105" cy="461665"/>
          </a:xfrm>
        </p:spPr>
        <p:txBody>
          <a:bodyPr lIns="0" tIns="0" rIns="0" bIns="0"/>
          <a:lstStyle>
            <a:lvl1pPr>
              <a:defRPr sz="3000" b="0" i="0">
                <a:solidFill>
                  <a:srgbClr val="2E5395"/>
                </a:solidFill>
                <a:latin typeface="Arial Black"/>
                <a:cs typeface="Arial Black"/>
              </a:defRPr>
            </a:lvl1pPr>
          </a:lstStyle>
          <a:p>
            <a:endParaRPr/>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4240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451342" y="77723"/>
            <a:ext cx="514350" cy="473202"/>
          </a:xfrm>
          <a:prstGeom prst="rect">
            <a:avLst/>
          </a:prstGeom>
        </p:spPr>
      </p:pic>
      <p:sp>
        <p:nvSpPr>
          <p:cNvPr id="2" name="Holder 2"/>
          <p:cNvSpPr>
            <a:spLocks noGrp="1"/>
          </p:cNvSpPr>
          <p:nvPr>
            <p:ph type="title"/>
          </p:nvPr>
        </p:nvSpPr>
        <p:spPr>
          <a:xfrm>
            <a:off x="1101948" y="122358"/>
            <a:ext cx="6940105" cy="461665"/>
          </a:xfrm>
        </p:spPr>
        <p:txBody>
          <a:bodyPr lIns="0" tIns="0" rIns="0" bIns="0"/>
          <a:lstStyle>
            <a:lvl1pPr>
              <a:defRPr sz="3000" b="0" i="0">
                <a:solidFill>
                  <a:srgbClr val="2E5395"/>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92629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46430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061619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0238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83224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525729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439532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46135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77425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793267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6493366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5404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E31EC-CFEF-4607-8DDD-83BCEB1C9FEB}"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4608660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EE31EC-CFEF-4607-8DDD-83BCEB1C9FEB}"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7997569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E31EC-CFEF-4607-8DDD-83BCEB1C9FEB}" type="datetimeFigureOut">
              <a:rPr lang="en-IN" smtClean="0"/>
              <a:t>17-07-2022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6876813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EE31EC-CFEF-4607-8DDD-83BCEB1C9FEB}"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1410805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E31EC-CFEF-4607-8DDD-83BCEB1C9FEB}" type="datetimeFigureOut">
              <a:rPr lang="en-IN" smtClean="0"/>
              <a:t>17-07-2022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46527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0EE31EC-CFEF-4607-8DDD-83BCEB1C9FEB}"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4265656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0EE31EC-CFEF-4607-8DDD-83BCEB1C9FEB}"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2078168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2.png"/><Relationship Id="rId5" Type="http://schemas.openxmlformats.org/officeDocument/2006/relationships/slideLayout" Target="../slideLayouts/slideLayout22.xml"/><Relationship Id="rId10"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0EE31EC-CFEF-4607-8DDD-83BCEB1C9FEB}" type="datetimeFigureOut">
              <a:rPr lang="en-IN" smtClean="0"/>
              <a:t>17-07-2022</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36723906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01948" y="122358"/>
            <a:ext cx="6940105" cy="615553"/>
          </a:xfrm>
          <a:prstGeom prst="rect">
            <a:avLst/>
          </a:prstGeom>
        </p:spPr>
        <p:txBody>
          <a:bodyPr wrap="square" lIns="0" tIns="0" rIns="0" bIns="0">
            <a:spAutoFit/>
          </a:bodyPr>
          <a:lstStyle>
            <a:lvl1pPr>
              <a:defRPr sz="4000" b="0" i="0">
                <a:solidFill>
                  <a:srgbClr val="2E5395"/>
                </a:solidFill>
                <a:latin typeface="Arial Black"/>
                <a:cs typeface="Arial Black"/>
              </a:defRPr>
            </a:lvl1pPr>
          </a:lstStyle>
          <a:p>
            <a:endParaRPr/>
          </a:p>
        </p:txBody>
      </p:sp>
      <p:sp>
        <p:nvSpPr>
          <p:cNvPr id="3" name="Holder 3"/>
          <p:cNvSpPr>
            <a:spLocks noGrp="1"/>
          </p:cNvSpPr>
          <p:nvPr>
            <p:ph type="body" idx="1"/>
          </p:nvPr>
        </p:nvSpPr>
        <p:spPr>
          <a:xfrm>
            <a:off x="435559" y="944880"/>
            <a:ext cx="8272881"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6" name="Holder 6"/>
          <p:cNvSpPr>
            <a:spLocks noGrp="1"/>
          </p:cNvSpPr>
          <p:nvPr>
            <p:ph type="sldNum" sz="quarter" idx="7"/>
          </p:nvPr>
        </p:nvSpPr>
        <p:spPr>
          <a:xfrm>
            <a:off x="6583680" y="4783455"/>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3759382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extLst>
      <p:ext uri="{BB962C8B-B14F-4D97-AF65-F5344CB8AC3E}">
        <p14:creationId xmlns:p14="http://schemas.microsoft.com/office/powerpoint/2010/main" val="4149509260"/>
      </p:ext>
    </p:extLst>
  </p:cSld>
  <p:clrMap bg1="lt1" tx1="dk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jp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1.jp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55745" y="1211301"/>
            <a:ext cx="7632509" cy="136044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2696845" marR="5080" indent="-2684145">
              <a:lnSpc>
                <a:spcPts val="4320"/>
              </a:lnSpc>
              <a:spcBef>
                <a:spcPts val="640"/>
              </a:spcBef>
            </a:pPr>
            <a:r>
              <a:rPr lang="en-US" sz="2400" spc="-10" dirty="0">
                <a:solidFill>
                  <a:srgbClr val="2E5395"/>
                </a:solidFill>
                <a:latin typeface="Arial Black"/>
                <a:ea typeface="+mn-ea"/>
              </a:rPr>
              <a:t>SEOL BIKE SHARING DEMAND PREDICTION</a:t>
            </a:r>
            <a:endParaRPr sz="3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E862732A-05A5-2A7D-6C05-04C014080244}"/>
              </a:ext>
            </a:extLst>
          </p:cNvPr>
          <p:cNvSpPr txBox="1"/>
          <p:nvPr/>
        </p:nvSpPr>
        <p:spPr>
          <a:xfrm>
            <a:off x="2401228" y="2583180"/>
            <a:ext cx="4341542" cy="1477328"/>
          </a:xfrm>
          <a:prstGeom prst="rect">
            <a:avLst/>
          </a:prstGeom>
          <a:noFill/>
        </p:spPr>
        <p:txBody>
          <a:bodyPr wrap="square" rtlCol="0">
            <a:spAutoFit/>
          </a:bodyPr>
          <a:lstStyle/>
          <a:p>
            <a:pPr algn="ctr"/>
            <a:r>
              <a:rPr lang="en-IN" spc="-10" dirty="0">
                <a:solidFill>
                  <a:srgbClr val="2E5395"/>
                </a:solidFill>
                <a:latin typeface="Arial Black"/>
                <a:cs typeface="+mj-cs"/>
              </a:rPr>
              <a:t>By</a:t>
            </a:r>
          </a:p>
          <a:p>
            <a:pPr algn="ctr"/>
            <a:endParaRPr lang="en-IN" spc="-10" dirty="0">
              <a:solidFill>
                <a:srgbClr val="2E5395"/>
              </a:solidFill>
              <a:latin typeface="Arial Black"/>
              <a:cs typeface="+mj-cs"/>
            </a:endParaRPr>
          </a:p>
          <a:p>
            <a:pPr algn="ctr"/>
            <a:r>
              <a:rPr lang="en-IN" spc="-10" dirty="0">
                <a:solidFill>
                  <a:srgbClr val="2E5395"/>
                </a:solidFill>
                <a:latin typeface="Arial Black"/>
                <a:cs typeface="+mj-cs"/>
              </a:rPr>
              <a:t>Mohammed</a:t>
            </a:r>
            <a:r>
              <a:rPr lang="en-IN" dirty="0"/>
              <a:t> </a:t>
            </a:r>
            <a:r>
              <a:rPr lang="en-IN" spc="-10" dirty="0">
                <a:solidFill>
                  <a:srgbClr val="2E5395"/>
                </a:solidFill>
                <a:latin typeface="Arial Black"/>
                <a:cs typeface="+mj-cs"/>
              </a:rPr>
              <a:t>Haseebuddin</a:t>
            </a:r>
          </a:p>
          <a:p>
            <a:pPr algn="ctr"/>
            <a:r>
              <a:rPr lang="en-IN" spc="-10" dirty="0">
                <a:solidFill>
                  <a:srgbClr val="2E5395"/>
                </a:solidFill>
                <a:latin typeface="Arial Black"/>
                <a:cs typeface="+mj-cs"/>
              </a:rPr>
              <a:t>&amp;</a:t>
            </a:r>
          </a:p>
          <a:p>
            <a:pPr algn="ctr"/>
            <a:r>
              <a:rPr lang="en-IN" spc="-10" dirty="0">
                <a:solidFill>
                  <a:srgbClr val="2E5395"/>
                </a:solidFill>
                <a:latin typeface="Arial Black"/>
                <a:cs typeface="+mj-cs"/>
              </a:rPr>
              <a:t>Pavan Potnuru</a:t>
            </a:r>
          </a:p>
        </p:txBody>
      </p:sp>
      <p:pic>
        <p:nvPicPr>
          <p:cNvPr id="4" name="object 12">
            <a:extLst>
              <a:ext uri="{FF2B5EF4-FFF2-40B4-BE49-F238E27FC236}">
                <a16:creationId xmlns:a16="http://schemas.microsoft.com/office/drawing/2014/main" id="{6D96A72D-A0B6-6A5F-C0CB-81836D7FE584}"/>
              </a:ext>
            </a:extLst>
          </p:cNvPr>
          <p:cNvPicPr/>
          <p:nvPr/>
        </p:nvPicPr>
        <p:blipFill>
          <a:blip r:embed="rId3" cstate="print"/>
          <a:stretch>
            <a:fillRect/>
          </a:stretch>
        </p:blipFill>
        <p:spPr>
          <a:xfrm>
            <a:off x="8451342" y="77723"/>
            <a:ext cx="514350" cy="4732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1FED2-96CB-B501-BE3B-24E47F9D9976}"/>
              </a:ext>
            </a:extLst>
          </p:cNvPr>
          <p:cNvSpPr txBox="1"/>
          <p:nvPr/>
        </p:nvSpPr>
        <p:spPr>
          <a:xfrm>
            <a:off x="2049310" y="3659648"/>
            <a:ext cx="5045380" cy="646331"/>
          </a:xfrm>
          <a:prstGeom prst="rect">
            <a:avLst/>
          </a:prstGeom>
          <a:noFill/>
        </p:spPr>
        <p:txBody>
          <a:bodyPr wrap="square" rtlCol="0">
            <a:spAutoFit/>
          </a:bodyPr>
          <a:lstStyle/>
          <a:p>
            <a:pPr marL="285750" indent="-285750">
              <a:buFont typeface="Arial" panose="020B0604020202020204" pitchFamily="34" charset="0"/>
              <a:buChar char="•"/>
            </a:pPr>
            <a:r>
              <a:rPr lang="en-IN" sz="1200" b="1" dirty="0">
                <a:solidFill>
                  <a:srgbClr val="134F5C"/>
                </a:solidFill>
                <a:latin typeface="Montserrat"/>
              </a:rPr>
              <a:t>Demand for rented bikes in more is autumn and summer</a:t>
            </a:r>
          </a:p>
          <a:p>
            <a:pPr marL="285750" indent="-285750">
              <a:buFont typeface="Arial" panose="020B0604020202020204" pitchFamily="34" charset="0"/>
              <a:buChar char="•"/>
            </a:pPr>
            <a:r>
              <a:rPr lang="en-IN" sz="1200" b="1" dirty="0">
                <a:solidFill>
                  <a:srgbClr val="134F5C"/>
                </a:solidFill>
                <a:latin typeface="Montserrat"/>
              </a:rPr>
              <a:t>Demand for bikes is more in functional days</a:t>
            </a:r>
          </a:p>
          <a:p>
            <a:pPr marL="285750" indent="-285750">
              <a:buFont typeface="Arial" panose="020B0604020202020204" pitchFamily="34" charset="0"/>
              <a:buChar char="•"/>
            </a:pPr>
            <a:r>
              <a:rPr lang="en-IN" sz="1200" b="1" dirty="0">
                <a:solidFill>
                  <a:srgbClr val="134F5C"/>
                </a:solidFill>
                <a:latin typeface="Montserrat"/>
              </a:rPr>
              <a:t>We see more rented bike counts in non holidays</a:t>
            </a:r>
          </a:p>
        </p:txBody>
      </p:sp>
      <p:sp>
        <p:nvSpPr>
          <p:cNvPr id="6" name="object 2">
            <a:extLst>
              <a:ext uri="{FF2B5EF4-FFF2-40B4-BE49-F238E27FC236}">
                <a16:creationId xmlns:a16="http://schemas.microsoft.com/office/drawing/2014/main" id="{147D9337-E06D-3E7E-84C3-D0D0CF5F3894}"/>
              </a:ext>
            </a:extLst>
          </p:cNvPr>
          <p:cNvSpPr txBox="1">
            <a:spLocks/>
          </p:cNvSpPr>
          <p:nvPr/>
        </p:nvSpPr>
        <p:spPr>
          <a:xfrm>
            <a:off x="2966224" y="451155"/>
            <a:ext cx="2594518" cy="332399"/>
          </a:xfrm>
          <a:prstGeom prst="rect">
            <a:avLst/>
          </a:prstGeom>
          <a:noFill/>
        </p:spPr>
        <p:txBody>
          <a:bodyPr vert="horz" wrap="square" lIns="0" tIns="0" rIns="0" bIns="0" rtlCol="0" anchor="ctr">
            <a:spAutoFit/>
          </a:bodyPr>
          <a:lstStyle>
            <a:lvl1pPr algn="ctr">
              <a:lnSpc>
                <a:spcPct val="90000"/>
              </a:lnSpc>
              <a:spcBef>
                <a:spcPct val="0"/>
              </a:spcBef>
              <a:buNone/>
              <a:defRPr sz="2400" b="1">
                <a:solidFill>
                  <a:srgbClr val="C00000"/>
                </a:solidFill>
              </a:defRPr>
            </a:lvl1pPr>
          </a:lstStyle>
          <a:p>
            <a:r>
              <a:rPr lang="en-IN" dirty="0"/>
              <a:t>EDA(cont.)</a:t>
            </a:r>
          </a:p>
        </p:txBody>
      </p:sp>
      <p:pic>
        <p:nvPicPr>
          <p:cNvPr id="7" name="object 12">
            <a:extLst>
              <a:ext uri="{FF2B5EF4-FFF2-40B4-BE49-F238E27FC236}">
                <a16:creationId xmlns:a16="http://schemas.microsoft.com/office/drawing/2014/main" id="{099ACAF0-A773-4347-FFF5-5ACCBF781548}"/>
              </a:ext>
            </a:extLst>
          </p:cNvPr>
          <p:cNvPicPr/>
          <p:nvPr/>
        </p:nvPicPr>
        <p:blipFill>
          <a:blip r:embed="rId2" cstate="print"/>
          <a:stretch>
            <a:fillRect/>
          </a:stretch>
        </p:blipFill>
        <p:spPr>
          <a:xfrm>
            <a:off x="8421605" y="144153"/>
            <a:ext cx="514350" cy="473202"/>
          </a:xfrm>
          <a:prstGeom prst="rect">
            <a:avLst/>
          </a:prstGeom>
        </p:spPr>
      </p:pic>
      <p:pic>
        <p:nvPicPr>
          <p:cNvPr id="1026" name="Picture 2">
            <a:extLst>
              <a:ext uri="{FF2B5EF4-FFF2-40B4-BE49-F238E27FC236}">
                <a16:creationId xmlns:a16="http://schemas.microsoft.com/office/drawing/2014/main" id="{46E93950-4A73-5377-90CF-F3820C7F1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97" y="1229252"/>
            <a:ext cx="2453213" cy="21700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B89BD4-3189-7012-5AA0-983D72E4EE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9112" y="1229252"/>
            <a:ext cx="2351630" cy="22386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9BE41BC-6B4A-B4FD-0BDA-11FDCA92AF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7444" y="1229252"/>
            <a:ext cx="2351630" cy="2238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1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FEE0AA-9FB3-0E53-CDD4-0C29BA523096}"/>
              </a:ext>
            </a:extLst>
          </p:cNvPr>
          <p:cNvSpPr txBox="1"/>
          <p:nvPr/>
        </p:nvSpPr>
        <p:spPr>
          <a:xfrm>
            <a:off x="918116" y="3428395"/>
            <a:ext cx="7307766" cy="1015663"/>
          </a:xfrm>
          <a:prstGeom prst="rect">
            <a:avLst/>
          </a:prstGeom>
          <a:noFill/>
        </p:spPr>
        <p:txBody>
          <a:bodyPr wrap="square" rtlCol="0">
            <a:spAutoFit/>
          </a:bodyPr>
          <a:lstStyle/>
          <a:p>
            <a:pPr marL="342900" indent="-342900" algn="just">
              <a:buFont typeface="Arial" panose="020B0604020202020204" pitchFamily="34" charset="0"/>
              <a:buChar char="•"/>
            </a:pPr>
            <a:r>
              <a:rPr lang="en-IN" sz="1200" b="1" dirty="0">
                <a:solidFill>
                  <a:srgbClr val="134F5C"/>
                </a:solidFill>
                <a:latin typeface="Montserrat"/>
              </a:rPr>
              <a:t>Count of rented bikes increases to higher values from May to September</a:t>
            </a:r>
          </a:p>
          <a:p>
            <a:pPr marL="342900" indent="-342900" algn="just">
              <a:buFont typeface="Arial" panose="020B0604020202020204" pitchFamily="34" charset="0"/>
              <a:buChar char="•"/>
            </a:pPr>
            <a:r>
              <a:rPr lang="en-IN" sz="1200" b="1" dirty="0">
                <a:solidFill>
                  <a:srgbClr val="134F5C"/>
                </a:solidFill>
                <a:latin typeface="Montserrat"/>
              </a:rPr>
              <a:t>Count of rented bikes is high in mid of the month, but there is drop in count (might be due to weekend)</a:t>
            </a:r>
          </a:p>
          <a:p>
            <a:pPr marL="342900" indent="-342900" algn="just">
              <a:buFont typeface="Arial" panose="020B0604020202020204" pitchFamily="34" charset="0"/>
              <a:buChar char="•"/>
            </a:pPr>
            <a:r>
              <a:rPr lang="en-IN" sz="1200" b="1" dirty="0">
                <a:solidFill>
                  <a:srgbClr val="134F5C"/>
                </a:solidFill>
                <a:latin typeface="Montserrat"/>
              </a:rPr>
              <a:t>Count of rented bikes is high from 8 am to 10 am and again increases from 3 pm to 8 pm</a:t>
            </a:r>
          </a:p>
        </p:txBody>
      </p:sp>
      <p:sp>
        <p:nvSpPr>
          <p:cNvPr id="4" name="object 2">
            <a:extLst>
              <a:ext uri="{FF2B5EF4-FFF2-40B4-BE49-F238E27FC236}">
                <a16:creationId xmlns:a16="http://schemas.microsoft.com/office/drawing/2014/main" id="{F0EC35C8-6E56-FBB6-214E-070FE9F49846}"/>
              </a:ext>
            </a:extLst>
          </p:cNvPr>
          <p:cNvSpPr txBox="1">
            <a:spLocks/>
          </p:cNvSpPr>
          <p:nvPr/>
        </p:nvSpPr>
        <p:spPr>
          <a:xfrm>
            <a:off x="2972948" y="451155"/>
            <a:ext cx="2594518" cy="332399"/>
          </a:xfrm>
          <a:prstGeom prst="rect">
            <a:avLst/>
          </a:prstGeom>
          <a:noFill/>
        </p:spPr>
        <p:txBody>
          <a:bodyPr vert="horz" wrap="square" lIns="0" tIns="0" rIns="0" bIns="0" rtlCol="0" anchor="ctr">
            <a:spAutoFit/>
          </a:bodyPr>
          <a:lstStyle>
            <a:lvl1pPr algn="ctr">
              <a:lnSpc>
                <a:spcPct val="90000"/>
              </a:lnSpc>
              <a:spcBef>
                <a:spcPct val="0"/>
              </a:spcBef>
              <a:buNone/>
              <a:defRPr sz="2400" b="1">
                <a:solidFill>
                  <a:srgbClr val="C00000"/>
                </a:solidFill>
              </a:defRPr>
            </a:lvl1pPr>
          </a:lstStyle>
          <a:p>
            <a:r>
              <a:rPr lang="en-IN" dirty="0"/>
              <a:t>EDA(cont.)</a:t>
            </a:r>
          </a:p>
        </p:txBody>
      </p:sp>
      <p:pic>
        <p:nvPicPr>
          <p:cNvPr id="5" name="object 12">
            <a:extLst>
              <a:ext uri="{FF2B5EF4-FFF2-40B4-BE49-F238E27FC236}">
                <a16:creationId xmlns:a16="http://schemas.microsoft.com/office/drawing/2014/main" id="{B570305A-6362-55FE-460C-B0BFC8AF5CBF}"/>
              </a:ext>
            </a:extLst>
          </p:cNvPr>
          <p:cNvPicPr/>
          <p:nvPr/>
        </p:nvPicPr>
        <p:blipFill>
          <a:blip r:embed="rId2" cstate="print"/>
          <a:stretch>
            <a:fillRect/>
          </a:stretch>
        </p:blipFill>
        <p:spPr>
          <a:xfrm>
            <a:off x="8421605" y="144153"/>
            <a:ext cx="514350" cy="473202"/>
          </a:xfrm>
          <a:prstGeom prst="rect">
            <a:avLst/>
          </a:prstGeom>
        </p:spPr>
      </p:pic>
      <p:pic>
        <p:nvPicPr>
          <p:cNvPr id="2050" name="Picture 2">
            <a:extLst>
              <a:ext uri="{FF2B5EF4-FFF2-40B4-BE49-F238E27FC236}">
                <a16:creationId xmlns:a16="http://schemas.microsoft.com/office/drawing/2014/main" id="{E5C3C51C-B2FB-4B91-E28C-28CC01C11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68" y="1286108"/>
            <a:ext cx="8199863" cy="198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44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B621E98-51C5-4AC4-0073-FB193F9A8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57" y="1041475"/>
            <a:ext cx="2069733" cy="13671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0E7FC2C-3EDB-8E2C-30B6-CEB6BA93C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4" y="1041475"/>
            <a:ext cx="2176377" cy="13671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66AE974-CA66-51ED-9774-FCD893DEB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443" y="1041475"/>
            <a:ext cx="1937225" cy="13671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55E3A1C-DF8F-E847-297E-A8E844F48E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2960" y="1044212"/>
            <a:ext cx="1937225" cy="13644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36DFC9EA-2752-5CA0-1978-DD054C84F5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57" y="2734839"/>
            <a:ext cx="2069733" cy="148032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AF7A6D61-9DA1-7DDF-1E78-420C88345F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4774" y="2734839"/>
            <a:ext cx="2176379" cy="148032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50FC973C-4BD3-BD53-CB21-9725A513A4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3444" y="2734839"/>
            <a:ext cx="1937224" cy="148032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4BBA6E92-04D8-B41A-51F4-4C02E0E4C9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2959" y="2734839"/>
            <a:ext cx="1937225" cy="1480322"/>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AFEC6BD6-8A57-8306-59A0-5192000057BD}"/>
              </a:ext>
            </a:extLst>
          </p:cNvPr>
          <p:cNvSpPr txBox="1">
            <a:spLocks/>
          </p:cNvSpPr>
          <p:nvPr/>
        </p:nvSpPr>
        <p:spPr>
          <a:xfrm>
            <a:off x="1408033" y="366259"/>
            <a:ext cx="6327934" cy="369332"/>
          </a:xfrm>
          <a:prstGeom prst="rect">
            <a:avLst/>
          </a:prstGeom>
          <a:noFill/>
        </p:spPr>
        <p:txBody>
          <a:bodyPr wrap="square" lIns="0" tIns="0" rIns="0" bIns="0" rtlCol="0">
            <a:spAutoFit/>
          </a:bodyPr>
          <a:lstStyle>
            <a:lvl1pPr>
              <a:defRPr>
                <a:latin typeface="+mj-lt"/>
                <a:ea typeface="+mj-ea"/>
                <a:cs typeface="+mj-cs"/>
              </a:defRPr>
            </a:lvl1pPr>
          </a:lstStyle>
          <a:p>
            <a:pPr algn="ctr" defTabSz="457200"/>
            <a:r>
              <a:rPr lang="en-IN" sz="2400" b="1" kern="0" dirty="0">
                <a:solidFill>
                  <a:srgbClr val="C00000"/>
                </a:solidFill>
                <a:latin typeface="+mn-lt"/>
                <a:ea typeface="+mn-ea"/>
                <a:cs typeface="+mn-cs"/>
              </a:rPr>
              <a:t>DISTRIBUTION OF NUMERICAL VARIABLES</a:t>
            </a:r>
          </a:p>
        </p:txBody>
      </p:sp>
      <p:pic>
        <p:nvPicPr>
          <p:cNvPr id="11" name="object 3">
            <a:extLst>
              <a:ext uri="{FF2B5EF4-FFF2-40B4-BE49-F238E27FC236}">
                <a16:creationId xmlns:a16="http://schemas.microsoft.com/office/drawing/2014/main" id="{B8BA1C9C-3164-22C6-B5BB-A195BCDF94C9}"/>
              </a:ext>
            </a:extLst>
          </p:cNvPr>
          <p:cNvPicPr/>
          <p:nvPr/>
        </p:nvPicPr>
        <p:blipFill>
          <a:blip r:embed="rId10" cstate="print"/>
          <a:stretch>
            <a:fillRect/>
          </a:stretch>
        </p:blipFill>
        <p:spPr>
          <a:xfrm>
            <a:off x="8451342" y="77723"/>
            <a:ext cx="514350" cy="473202"/>
          </a:xfrm>
          <a:prstGeom prst="rect">
            <a:avLst/>
          </a:prstGeom>
        </p:spPr>
      </p:pic>
    </p:spTree>
    <p:extLst>
      <p:ext uri="{BB962C8B-B14F-4D97-AF65-F5344CB8AC3E}">
        <p14:creationId xmlns:p14="http://schemas.microsoft.com/office/powerpoint/2010/main" val="291022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F5B1494-F5A3-8EC4-11C4-983F5A058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77" y="1040776"/>
            <a:ext cx="1760361" cy="13232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FE658C8-3498-7A0F-547E-DE789D9D5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005" y="1040777"/>
            <a:ext cx="1977482" cy="132327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EB88C8F-5457-F6F2-B0F5-A72991FE6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237" y="1040777"/>
            <a:ext cx="1977482" cy="132327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6991CDE-4579-E512-3CCB-20AD5A2F3B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0469" y="1040778"/>
            <a:ext cx="1977482" cy="132327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8BC961E1-B9AE-C79C-3352-EC8D752E34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478" y="2640168"/>
            <a:ext cx="1760361" cy="1323279"/>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5C432AFE-42D3-5ABA-56BC-89CC583E99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2005" y="2698595"/>
            <a:ext cx="1977482" cy="1264852"/>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FFED3F52-3037-E34E-576B-A5AEF58832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0654" y="2640167"/>
            <a:ext cx="2088065" cy="1323278"/>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2B07059B-53CE-8D30-199B-6F5B15F02D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0469" y="2571750"/>
            <a:ext cx="1977482" cy="145161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C1E37C51-33D7-374E-1FF3-31ED1B212C06}"/>
              </a:ext>
            </a:extLst>
          </p:cNvPr>
          <p:cNvSpPr txBox="1">
            <a:spLocks/>
          </p:cNvSpPr>
          <p:nvPr/>
        </p:nvSpPr>
        <p:spPr>
          <a:xfrm>
            <a:off x="1408033" y="336905"/>
            <a:ext cx="6327934" cy="369332"/>
          </a:xfrm>
          <a:prstGeom prst="rect">
            <a:avLst/>
          </a:prstGeom>
          <a:noFill/>
        </p:spPr>
        <p:txBody>
          <a:bodyPr wrap="square" lIns="0" tIns="0" rIns="0" bIns="0" rtlCol="0">
            <a:spAutoFit/>
          </a:bodyPr>
          <a:lstStyle>
            <a:lvl1pPr>
              <a:defRPr>
                <a:latin typeface="+mj-lt"/>
                <a:ea typeface="+mj-ea"/>
                <a:cs typeface="+mj-cs"/>
              </a:defRPr>
            </a:lvl1pPr>
          </a:lstStyle>
          <a:p>
            <a:pPr algn="ctr" defTabSz="457200"/>
            <a:r>
              <a:rPr lang="en-IN" sz="2400" b="1" kern="0" dirty="0">
                <a:solidFill>
                  <a:srgbClr val="C00000"/>
                </a:solidFill>
                <a:latin typeface="+mn-lt"/>
                <a:ea typeface="+mn-ea"/>
                <a:cs typeface="+mn-cs"/>
              </a:rPr>
              <a:t>DISTRIBUTION OF NUMERICAL VARIABLES</a:t>
            </a:r>
          </a:p>
        </p:txBody>
      </p:sp>
    </p:spTree>
    <p:extLst>
      <p:ext uri="{BB962C8B-B14F-4D97-AF65-F5344CB8AC3E}">
        <p14:creationId xmlns:p14="http://schemas.microsoft.com/office/powerpoint/2010/main" val="295130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11B6541-AD3C-791F-0483-69AFD7D42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3151"/>
            <a:ext cx="5880408" cy="4370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DF2A4F-3419-1B4A-BC05-DE6C40A0DCA0}"/>
              </a:ext>
            </a:extLst>
          </p:cNvPr>
          <p:cNvSpPr txBox="1"/>
          <p:nvPr/>
        </p:nvSpPr>
        <p:spPr>
          <a:xfrm>
            <a:off x="6237248" y="1771531"/>
            <a:ext cx="2520175" cy="1600438"/>
          </a:xfrm>
          <a:prstGeom prst="rect">
            <a:avLst/>
          </a:prstGeom>
          <a:noFill/>
        </p:spPr>
        <p:txBody>
          <a:bodyPr wrap="square" rtlCol="0">
            <a:spAutoFit/>
          </a:bodyPr>
          <a:lstStyle/>
          <a:p>
            <a:pPr marL="285750" indent="-285750" algn="just">
              <a:buFont typeface="Arial" panose="020B0604020202020204" pitchFamily="34" charset="0"/>
              <a:buChar char="•"/>
            </a:pPr>
            <a:r>
              <a:rPr lang="en-IN" sz="1200" b="1" dirty="0">
                <a:solidFill>
                  <a:srgbClr val="134F5C"/>
                </a:solidFill>
                <a:latin typeface="Montserrat"/>
              </a:rPr>
              <a:t>Very High corelation between ‘Temperature’ and ‘Dew point temperature’</a:t>
            </a:r>
          </a:p>
          <a:p>
            <a:pPr marL="285750" indent="-285750" algn="just">
              <a:buFont typeface="Arial" panose="020B0604020202020204" pitchFamily="34" charset="0"/>
              <a:buChar char="•"/>
            </a:pPr>
            <a:endParaRPr lang="en-IN" sz="1200" b="1" dirty="0">
              <a:solidFill>
                <a:srgbClr val="134F5C"/>
              </a:solidFill>
              <a:latin typeface="Montserrat"/>
            </a:endParaRPr>
          </a:p>
          <a:p>
            <a:pPr marL="285750" indent="-285750" algn="just">
              <a:buFont typeface="Arial" panose="020B0604020202020204" pitchFamily="34" charset="0"/>
              <a:buChar char="•"/>
            </a:pPr>
            <a:r>
              <a:rPr lang="en-IN" sz="1200" b="1" dirty="0">
                <a:solidFill>
                  <a:srgbClr val="134F5C"/>
                </a:solidFill>
                <a:latin typeface="Montserrat"/>
              </a:rPr>
              <a:t>‘Humidity is moderately corelated with ‘solar radiation’ and ‘visibility’</a:t>
            </a:r>
          </a:p>
        </p:txBody>
      </p:sp>
      <p:pic>
        <p:nvPicPr>
          <p:cNvPr id="4" name="object 12">
            <a:extLst>
              <a:ext uri="{FF2B5EF4-FFF2-40B4-BE49-F238E27FC236}">
                <a16:creationId xmlns:a16="http://schemas.microsoft.com/office/drawing/2014/main" id="{7F4A4579-5AEB-B7B6-2EF5-FB569A088E82}"/>
              </a:ext>
            </a:extLst>
          </p:cNvPr>
          <p:cNvPicPr/>
          <p:nvPr/>
        </p:nvPicPr>
        <p:blipFill>
          <a:blip r:embed="rId3" cstate="print"/>
          <a:stretch>
            <a:fillRect/>
          </a:stretch>
        </p:blipFill>
        <p:spPr>
          <a:xfrm>
            <a:off x="8421605" y="144153"/>
            <a:ext cx="514350" cy="473202"/>
          </a:xfrm>
          <a:prstGeom prst="rect">
            <a:avLst/>
          </a:prstGeom>
        </p:spPr>
      </p:pic>
      <p:sp>
        <p:nvSpPr>
          <p:cNvPr id="5" name="object 2">
            <a:extLst>
              <a:ext uri="{FF2B5EF4-FFF2-40B4-BE49-F238E27FC236}">
                <a16:creationId xmlns:a16="http://schemas.microsoft.com/office/drawing/2014/main" id="{EFF04B1E-388C-F715-D1A4-ED15F73F1A09}"/>
              </a:ext>
            </a:extLst>
          </p:cNvPr>
          <p:cNvSpPr txBox="1">
            <a:spLocks/>
          </p:cNvSpPr>
          <p:nvPr/>
        </p:nvSpPr>
        <p:spPr>
          <a:xfrm>
            <a:off x="2888767" y="288706"/>
            <a:ext cx="3366465" cy="461665"/>
          </a:xfrm>
          <a:prstGeom prst="rect">
            <a:avLst/>
          </a:prstGeom>
          <a:noFill/>
        </p:spPr>
        <p:txBody>
          <a:bodyPr wrap="square" rtlCol="0">
            <a:spAutoFit/>
          </a:bodyPr>
          <a:lstStyle>
            <a:lvl1pPr>
              <a:defRPr>
                <a:latin typeface="+mj-lt"/>
                <a:ea typeface="+mj-ea"/>
                <a:cs typeface="+mj-cs"/>
              </a:defRPr>
            </a:lvl1pPr>
          </a:lstStyle>
          <a:p>
            <a:pPr algn="ctr" defTabSz="457200" rtl="0"/>
            <a:r>
              <a:rPr lang="en-IN" sz="2400" b="1" dirty="0">
                <a:solidFill>
                  <a:srgbClr val="C00000"/>
                </a:solidFill>
                <a:latin typeface="+mn-lt"/>
                <a:ea typeface="+mn-ea"/>
                <a:cs typeface="+mn-cs"/>
              </a:rPr>
              <a:t>CORRELATION HEATMAP</a:t>
            </a:r>
            <a:endParaRPr lang="en-IN" sz="2400" b="1" kern="1200" dirty="0">
              <a:solidFill>
                <a:srgbClr val="C00000"/>
              </a:solidFill>
              <a:latin typeface="+mn-lt"/>
              <a:ea typeface="+mn-ea"/>
              <a:cs typeface="+mn-cs"/>
            </a:endParaRPr>
          </a:p>
        </p:txBody>
      </p:sp>
    </p:spTree>
    <p:extLst>
      <p:ext uri="{BB962C8B-B14F-4D97-AF65-F5344CB8AC3E}">
        <p14:creationId xmlns:p14="http://schemas.microsoft.com/office/powerpoint/2010/main" val="422232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a:extLst>
              <a:ext uri="{FF2B5EF4-FFF2-40B4-BE49-F238E27FC236}">
                <a16:creationId xmlns:a16="http://schemas.microsoft.com/office/drawing/2014/main" id="{1B7D648D-4C2D-CC39-A689-C35B29B0285A}"/>
              </a:ext>
            </a:extLst>
          </p:cNvPr>
          <p:cNvSpPr txBox="1">
            <a:spLocks/>
          </p:cNvSpPr>
          <p:nvPr/>
        </p:nvSpPr>
        <p:spPr>
          <a:xfrm>
            <a:off x="2964329" y="315202"/>
            <a:ext cx="3215341" cy="851803"/>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2400" b="1">
                <a:solidFill>
                  <a:srgbClr val="C00000"/>
                </a:solidFil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defTabSz="914400">
              <a:spcAft>
                <a:spcPts val="600"/>
              </a:spcAft>
            </a:pPr>
            <a:r>
              <a:rPr lang="en-US" dirty="0"/>
              <a:t>FEATURE ENGINEERING</a:t>
            </a:r>
          </a:p>
        </p:txBody>
      </p:sp>
      <p:sp>
        <p:nvSpPr>
          <p:cNvPr id="4" name="TextBox 3">
            <a:extLst>
              <a:ext uri="{FF2B5EF4-FFF2-40B4-BE49-F238E27FC236}">
                <a16:creationId xmlns:a16="http://schemas.microsoft.com/office/drawing/2014/main" id="{53CD13CC-F417-FF18-7A06-8710E84A2C5E}"/>
              </a:ext>
            </a:extLst>
          </p:cNvPr>
          <p:cNvSpPr txBox="1"/>
          <p:nvPr/>
        </p:nvSpPr>
        <p:spPr>
          <a:xfrm>
            <a:off x="482601" y="1337236"/>
            <a:ext cx="5168391" cy="2113888"/>
          </a:xfrm>
          <a:prstGeom prst="rect">
            <a:avLst/>
          </a:prstGeom>
        </p:spPr>
        <p:txBody>
          <a:bodyPr spcFirstLastPara="1" vert="horz" lIns="91440" tIns="45720" rIns="91440" bIns="45720" rtlCol="0" anchorCtr="0">
            <a:normAutofit/>
          </a:bodyPr>
          <a:lstStyle>
            <a:defPPr marR="0" lvl="0" algn="l" rtl="0">
              <a:lnSpc>
                <a:spcPct val="100000"/>
              </a:lnSpc>
              <a:spcBef>
                <a:spcPts val="0"/>
              </a:spcBef>
              <a:spcAft>
                <a:spcPts val="0"/>
              </a:spcAft>
            </a:defPPr>
            <a:lvl1pPr marL="114300" marR="0" lvl="0" indent="0">
              <a:lnSpc>
                <a:spcPct val="115000"/>
              </a:lnSpc>
              <a:spcBef>
                <a:spcPts val="0"/>
              </a:spcBef>
              <a:spcAft>
                <a:spcPts val="0"/>
              </a:spcAft>
              <a:buClr>
                <a:schemeClr val="tx1"/>
              </a:buClr>
              <a:buSzPts val="1800"/>
              <a:buFont typeface="Arial"/>
              <a:buNone/>
              <a:defRPr b="1" i="0" u="none" strike="noStrike" cap="none">
                <a:solidFill>
                  <a:srgbClr val="134F5C"/>
                </a:solidFill>
                <a:latin typeface="Montserrat"/>
                <a:ea typeface="Arial"/>
                <a:cs typeface="Arial"/>
                <a:sym typeface="Arial"/>
              </a:defRPr>
            </a:lvl1pPr>
            <a:lvl2pPr marL="914400" marR="0" lvl="1"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r>
              <a:rPr lang="en-US" sz="1600" dirty="0"/>
              <a:t>Feature engineering is the process of selecting, manipulating, and transforming raw data into features that can be used in supervised learning. In order to make machine learning work well on new tasks, it might be necessary to design and train better features.</a:t>
            </a:r>
          </a:p>
        </p:txBody>
      </p:sp>
      <p:pic>
        <p:nvPicPr>
          <p:cNvPr id="1026" name="Picture 2" descr="Feature Engineering Step by Step | Feature Engineering in ML">
            <a:extLst>
              <a:ext uri="{FF2B5EF4-FFF2-40B4-BE49-F238E27FC236}">
                <a16:creationId xmlns:a16="http://schemas.microsoft.com/office/drawing/2014/main" id="{A0CDC2C4-B84C-28A2-B461-3D8E37E9D9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27" r="28783" b="1"/>
          <a:stretch/>
        </p:blipFill>
        <p:spPr bwMode="auto">
          <a:xfrm>
            <a:off x="5833044" y="1482207"/>
            <a:ext cx="3310955" cy="366129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89472" y="1590018"/>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Isosceles Triangle 103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716801" y="1007270"/>
            <a:ext cx="1899624"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Isosceles Triangle 10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97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BE18DF-1EF2-D1EA-ED00-AC20309FCDE0}"/>
              </a:ext>
            </a:extLst>
          </p:cNvPr>
          <p:cNvPicPr>
            <a:picLocks noChangeAspect="1"/>
          </p:cNvPicPr>
          <p:nvPr/>
        </p:nvPicPr>
        <p:blipFill>
          <a:blip r:embed="rId2"/>
          <a:stretch>
            <a:fillRect/>
          </a:stretch>
        </p:blipFill>
        <p:spPr>
          <a:xfrm>
            <a:off x="1122827" y="1167005"/>
            <a:ext cx="2987299" cy="3025099"/>
          </a:xfrm>
          <a:prstGeom prst="rect">
            <a:avLst/>
          </a:prstGeom>
        </p:spPr>
      </p:pic>
      <p:sp>
        <p:nvSpPr>
          <p:cNvPr id="4" name="TextBox 3">
            <a:extLst>
              <a:ext uri="{FF2B5EF4-FFF2-40B4-BE49-F238E27FC236}">
                <a16:creationId xmlns:a16="http://schemas.microsoft.com/office/drawing/2014/main" id="{651352A2-97F3-AF38-6D87-D7304B87CC21}"/>
              </a:ext>
            </a:extLst>
          </p:cNvPr>
          <p:cNvSpPr txBox="1"/>
          <p:nvPr/>
        </p:nvSpPr>
        <p:spPr>
          <a:xfrm>
            <a:off x="4572000" y="3155483"/>
            <a:ext cx="3702204" cy="830997"/>
          </a:xfrm>
          <a:prstGeom prst="rect">
            <a:avLst/>
          </a:prstGeom>
          <a:noFill/>
        </p:spPr>
        <p:txBody>
          <a:bodyPr wrap="square" rtlCol="0">
            <a:spAutoFit/>
          </a:bodyPr>
          <a:lstStyle/>
          <a:p>
            <a:r>
              <a:rPr lang="en-IN" sz="1200" b="1" dirty="0">
                <a:solidFill>
                  <a:srgbClr val="134F5C"/>
                </a:solidFill>
                <a:latin typeface="Montserrat"/>
              </a:rPr>
              <a:t>Variance inflation factor is high for Temperature (C), Dew point temperature(C), Visibility(10m), and Humidity(%) i.e., more than 5.</a:t>
            </a:r>
          </a:p>
        </p:txBody>
      </p:sp>
      <p:pic>
        <p:nvPicPr>
          <p:cNvPr id="5" name="object 12">
            <a:extLst>
              <a:ext uri="{FF2B5EF4-FFF2-40B4-BE49-F238E27FC236}">
                <a16:creationId xmlns:a16="http://schemas.microsoft.com/office/drawing/2014/main" id="{9A5530E1-EAEE-9B8E-E5FE-C2476A36A07A}"/>
              </a:ext>
            </a:extLst>
          </p:cNvPr>
          <p:cNvPicPr/>
          <p:nvPr/>
        </p:nvPicPr>
        <p:blipFill>
          <a:blip r:embed="rId3" cstate="print"/>
          <a:stretch>
            <a:fillRect/>
          </a:stretch>
        </p:blipFill>
        <p:spPr>
          <a:xfrm>
            <a:off x="8421605" y="144153"/>
            <a:ext cx="514350" cy="473202"/>
          </a:xfrm>
          <a:prstGeom prst="rect">
            <a:avLst/>
          </a:prstGeom>
        </p:spPr>
      </p:pic>
      <p:sp>
        <p:nvSpPr>
          <p:cNvPr id="7" name="TextBox 6">
            <a:extLst>
              <a:ext uri="{FF2B5EF4-FFF2-40B4-BE49-F238E27FC236}">
                <a16:creationId xmlns:a16="http://schemas.microsoft.com/office/drawing/2014/main" id="{602A35D8-31C1-CC8B-5EDC-75AC9F285A94}"/>
              </a:ext>
            </a:extLst>
          </p:cNvPr>
          <p:cNvSpPr txBox="1"/>
          <p:nvPr/>
        </p:nvSpPr>
        <p:spPr>
          <a:xfrm>
            <a:off x="4572000" y="1470297"/>
            <a:ext cx="3836019" cy="1600438"/>
          </a:xfrm>
          <a:prstGeom prst="rect">
            <a:avLst/>
          </a:prstGeom>
          <a:noFill/>
        </p:spPr>
        <p:txBody>
          <a:bodyPr wrap="square">
            <a:spAutoFit/>
          </a:bodyPr>
          <a:lstStyle/>
          <a:p>
            <a:pPr algn="just"/>
            <a:r>
              <a:rPr lang="en-US" sz="1200" b="1" dirty="0">
                <a:solidFill>
                  <a:srgbClr val="134F5C"/>
                </a:solidFill>
                <a:latin typeface="Montserrat"/>
              </a:rPr>
              <a:t>Variance inflation factor (VIF) is a measure of the amount of multicollinearity in a set of multiple regression variables. Mathematically, the VIF for a regression model variable is equal to the ratio of the overall model variance to the variance of a model that includes only that single independent variable.</a:t>
            </a:r>
            <a:endParaRPr lang="en-IN" sz="1200" b="1" dirty="0">
              <a:solidFill>
                <a:srgbClr val="134F5C"/>
              </a:solidFill>
              <a:latin typeface="Montserrat"/>
            </a:endParaRPr>
          </a:p>
        </p:txBody>
      </p:sp>
      <p:sp>
        <p:nvSpPr>
          <p:cNvPr id="8" name="object 2">
            <a:extLst>
              <a:ext uri="{FF2B5EF4-FFF2-40B4-BE49-F238E27FC236}">
                <a16:creationId xmlns:a16="http://schemas.microsoft.com/office/drawing/2014/main" id="{6BC178C8-7703-7308-C872-969A681A9B5A}"/>
              </a:ext>
            </a:extLst>
          </p:cNvPr>
          <p:cNvSpPr txBox="1">
            <a:spLocks/>
          </p:cNvSpPr>
          <p:nvPr/>
        </p:nvSpPr>
        <p:spPr>
          <a:xfrm>
            <a:off x="4012145" y="1100965"/>
            <a:ext cx="3625786" cy="369332"/>
          </a:xfrm>
          <a:prstGeom prst="rect">
            <a:avLst/>
          </a:prstGeom>
          <a:noFill/>
        </p:spPr>
        <p:txBody>
          <a:bodyPr wrap="square" rtlCol="0">
            <a:spAutoFit/>
          </a:bodyPr>
          <a:lstStyle>
            <a:defPPr>
              <a:defRPr lang="en-US"/>
            </a:defPPr>
            <a:lvl1pPr algn="ctr">
              <a:defRPr sz="2400" b="1">
                <a:solidFill>
                  <a:srgbClr val="C00000"/>
                </a:solidFill>
              </a:defRPr>
            </a:lvl1pPr>
          </a:lstStyle>
          <a:p>
            <a:r>
              <a:rPr lang="en-US" sz="1800" dirty="0"/>
              <a:t>Variance Inflation Factor:</a:t>
            </a:r>
            <a:endParaRPr lang="en-IN" sz="1800" dirty="0"/>
          </a:p>
        </p:txBody>
      </p:sp>
      <p:sp>
        <p:nvSpPr>
          <p:cNvPr id="9" name="object 2">
            <a:extLst>
              <a:ext uri="{FF2B5EF4-FFF2-40B4-BE49-F238E27FC236}">
                <a16:creationId xmlns:a16="http://schemas.microsoft.com/office/drawing/2014/main" id="{69AE231E-B878-12BF-8A6F-5D256EEE97B9}"/>
              </a:ext>
            </a:extLst>
          </p:cNvPr>
          <p:cNvSpPr txBox="1">
            <a:spLocks/>
          </p:cNvSpPr>
          <p:nvPr/>
        </p:nvSpPr>
        <p:spPr>
          <a:xfrm>
            <a:off x="2964329" y="315202"/>
            <a:ext cx="3215341" cy="851803"/>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2400" b="1">
                <a:solidFill>
                  <a:srgbClr val="C00000"/>
                </a:solidFil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defTabSz="914400">
              <a:spcAft>
                <a:spcPts val="600"/>
              </a:spcAft>
            </a:pPr>
            <a:r>
              <a:rPr lang="en-US" dirty="0"/>
              <a:t>FEATURE ENGINEERING</a:t>
            </a:r>
          </a:p>
        </p:txBody>
      </p:sp>
    </p:spTree>
    <p:extLst>
      <p:ext uri="{BB962C8B-B14F-4D97-AF65-F5344CB8AC3E}">
        <p14:creationId xmlns:p14="http://schemas.microsoft.com/office/powerpoint/2010/main" val="1633665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0EC7A0-05D3-95B4-994C-B88576828D77}"/>
              </a:ext>
            </a:extLst>
          </p:cNvPr>
          <p:cNvPicPr>
            <a:picLocks noChangeAspect="1"/>
          </p:cNvPicPr>
          <p:nvPr/>
        </p:nvPicPr>
        <p:blipFill>
          <a:blip r:embed="rId2"/>
          <a:stretch>
            <a:fillRect/>
          </a:stretch>
        </p:blipFill>
        <p:spPr>
          <a:xfrm>
            <a:off x="1211766" y="1055649"/>
            <a:ext cx="2839844" cy="3263590"/>
          </a:xfrm>
          <a:prstGeom prst="rect">
            <a:avLst/>
          </a:prstGeom>
        </p:spPr>
      </p:pic>
      <p:sp>
        <p:nvSpPr>
          <p:cNvPr id="4" name="TextBox 3">
            <a:extLst>
              <a:ext uri="{FF2B5EF4-FFF2-40B4-BE49-F238E27FC236}">
                <a16:creationId xmlns:a16="http://schemas.microsoft.com/office/drawing/2014/main" id="{C8AFA801-C2B8-DED3-E14F-0CF18921A017}"/>
              </a:ext>
            </a:extLst>
          </p:cNvPr>
          <p:cNvSpPr txBox="1"/>
          <p:nvPr/>
        </p:nvSpPr>
        <p:spPr>
          <a:xfrm>
            <a:off x="4572000" y="1515613"/>
            <a:ext cx="2763370" cy="830997"/>
          </a:xfrm>
          <a:prstGeom prst="rect">
            <a:avLst/>
          </a:prstGeom>
          <a:noFill/>
        </p:spPr>
        <p:txBody>
          <a:bodyPr wrap="square" rtlCol="0">
            <a:spAutoFit/>
          </a:bodyPr>
          <a:lstStyle/>
          <a:p>
            <a:pPr algn="just"/>
            <a:r>
              <a:rPr lang="en-IN" sz="1200" b="1" dirty="0">
                <a:solidFill>
                  <a:srgbClr val="134F5C"/>
                </a:solidFill>
                <a:latin typeface="Montserrat"/>
              </a:rPr>
              <a:t>We have removed the columns (Due point temperature (C), Visibility(10m) and Humidity(%) which have VIF more than 5. </a:t>
            </a:r>
          </a:p>
        </p:txBody>
      </p:sp>
      <p:pic>
        <p:nvPicPr>
          <p:cNvPr id="5" name="object 12">
            <a:extLst>
              <a:ext uri="{FF2B5EF4-FFF2-40B4-BE49-F238E27FC236}">
                <a16:creationId xmlns:a16="http://schemas.microsoft.com/office/drawing/2014/main" id="{7BBACC41-CFFC-06A2-FCAD-07AA7623F6E4}"/>
              </a:ext>
            </a:extLst>
          </p:cNvPr>
          <p:cNvPicPr/>
          <p:nvPr/>
        </p:nvPicPr>
        <p:blipFill>
          <a:blip r:embed="rId3" cstate="print"/>
          <a:stretch>
            <a:fillRect/>
          </a:stretch>
        </p:blipFill>
        <p:spPr>
          <a:xfrm>
            <a:off x="8421605" y="144153"/>
            <a:ext cx="514350" cy="473202"/>
          </a:xfrm>
          <a:prstGeom prst="rect">
            <a:avLst/>
          </a:prstGeom>
        </p:spPr>
      </p:pic>
      <p:sp>
        <p:nvSpPr>
          <p:cNvPr id="2" name="TextBox 1">
            <a:extLst>
              <a:ext uri="{FF2B5EF4-FFF2-40B4-BE49-F238E27FC236}">
                <a16:creationId xmlns:a16="http://schemas.microsoft.com/office/drawing/2014/main" id="{B9D821C0-E0E0-B1E6-D995-8B778B31531A}"/>
              </a:ext>
            </a:extLst>
          </p:cNvPr>
          <p:cNvSpPr txBox="1"/>
          <p:nvPr/>
        </p:nvSpPr>
        <p:spPr>
          <a:xfrm>
            <a:off x="4572000" y="2571653"/>
            <a:ext cx="2943922" cy="646331"/>
          </a:xfrm>
          <a:prstGeom prst="rect">
            <a:avLst/>
          </a:prstGeom>
          <a:noFill/>
        </p:spPr>
        <p:txBody>
          <a:bodyPr wrap="square" rtlCol="0">
            <a:spAutoFit/>
          </a:bodyPr>
          <a:lstStyle>
            <a:defPPr>
              <a:defRPr lang="en-US"/>
            </a:defPPr>
            <a:lvl1pPr>
              <a:defRPr sz="1600"/>
            </a:lvl1pPr>
          </a:lstStyle>
          <a:p>
            <a:r>
              <a:rPr lang="en-IN" sz="1200" b="1" dirty="0">
                <a:solidFill>
                  <a:srgbClr val="134F5C"/>
                </a:solidFill>
                <a:latin typeface="Montserrat"/>
              </a:rPr>
              <a:t>After removing these columns we have all the feature with VIF less than 5</a:t>
            </a:r>
          </a:p>
        </p:txBody>
      </p:sp>
      <p:sp>
        <p:nvSpPr>
          <p:cNvPr id="7" name="object 2">
            <a:extLst>
              <a:ext uri="{FF2B5EF4-FFF2-40B4-BE49-F238E27FC236}">
                <a16:creationId xmlns:a16="http://schemas.microsoft.com/office/drawing/2014/main" id="{456CCD0C-9E2A-7B90-E657-D9CCC96496AE}"/>
              </a:ext>
            </a:extLst>
          </p:cNvPr>
          <p:cNvSpPr txBox="1">
            <a:spLocks/>
          </p:cNvSpPr>
          <p:nvPr/>
        </p:nvSpPr>
        <p:spPr>
          <a:xfrm>
            <a:off x="4012145" y="1100965"/>
            <a:ext cx="3625786" cy="369332"/>
          </a:xfrm>
          <a:prstGeom prst="rect">
            <a:avLst/>
          </a:prstGeom>
          <a:noFill/>
        </p:spPr>
        <p:txBody>
          <a:bodyPr wrap="square" rtlCol="0">
            <a:spAutoFit/>
          </a:bodyPr>
          <a:lstStyle>
            <a:defPPr>
              <a:defRPr lang="en-US"/>
            </a:defPPr>
            <a:lvl1pPr algn="ctr">
              <a:defRPr sz="2400" b="1">
                <a:solidFill>
                  <a:srgbClr val="C00000"/>
                </a:solidFill>
              </a:defRPr>
            </a:lvl1pPr>
          </a:lstStyle>
          <a:p>
            <a:r>
              <a:rPr lang="en-US" sz="1800" dirty="0"/>
              <a:t>Variance Inflation Factor:</a:t>
            </a:r>
            <a:endParaRPr lang="en-IN" sz="1800" dirty="0"/>
          </a:p>
        </p:txBody>
      </p:sp>
      <p:sp>
        <p:nvSpPr>
          <p:cNvPr id="8" name="object 2">
            <a:extLst>
              <a:ext uri="{FF2B5EF4-FFF2-40B4-BE49-F238E27FC236}">
                <a16:creationId xmlns:a16="http://schemas.microsoft.com/office/drawing/2014/main" id="{BC357855-8E6C-1078-E1F7-D050CA213451}"/>
              </a:ext>
            </a:extLst>
          </p:cNvPr>
          <p:cNvSpPr txBox="1">
            <a:spLocks/>
          </p:cNvSpPr>
          <p:nvPr/>
        </p:nvSpPr>
        <p:spPr>
          <a:xfrm>
            <a:off x="2964329" y="315202"/>
            <a:ext cx="3215341" cy="851803"/>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2400" b="1">
                <a:solidFill>
                  <a:srgbClr val="C00000"/>
                </a:solidFil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defTabSz="914400">
              <a:spcAft>
                <a:spcPts val="600"/>
              </a:spcAft>
            </a:pPr>
            <a:r>
              <a:rPr lang="en-US" dirty="0"/>
              <a:t>FEATURE ENGINEERING</a:t>
            </a:r>
          </a:p>
        </p:txBody>
      </p:sp>
    </p:spTree>
    <p:extLst>
      <p:ext uri="{BB962C8B-B14F-4D97-AF65-F5344CB8AC3E}">
        <p14:creationId xmlns:p14="http://schemas.microsoft.com/office/powerpoint/2010/main" val="1580492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81757-D668-FEF8-8F00-951B288EA364}"/>
              </a:ext>
            </a:extLst>
          </p:cNvPr>
          <p:cNvSpPr txBox="1"/>
          <p:nvPr/>
        </p:nvSpPr>
        <p:spPr>
          <a:xfrm>
            <a:off x="2943266" y="380754"/>
            <a:ext cx="3257468" cy="461665"/>
          </a:xfrm>
          <a:prstGeom prst="rect">
            <a:avLst/>
          </a:prstGeom>
          <a:noFill/>
        </p:spPr>
        <p:txBody>
          <a:bodyPr wrap="square" rtlCol="0">
            <a:spAutoFit/>
          </a:bodyPr>
          <a:lstStyle/>
          <a:p>
            <a:r>
              <a:rPr lang="en-IN" sz="2400" b="1" dirty="0">
                <a:solidFill>
                  <a:srgbClr val="C00000"/>
                </a:solidFill>
              </a:rPr>
              <a:t>FEATURE ENGINEERING</a:t>
            </a:r>
          </a:p>
        </p:txBody>
      </p:sp>
      <p:sp>
        <p:nvSpPr>
          <p:cNvPr id="5" name="TextBox 4">
            <a:extLst>
              <a:ext uri="{FF2B5EF4-FFF2-40B4-BE49-F238E27FC236}">
                <a16:creationId xmlns:a16="http://schemas.microsoft.com/office/drawing/2014/main" id="{A47E1EB3-CCE4-94AE-63D0-9DBCA6847F63}"/>
              </a:ext>
            </a:extLst>
          </p:cNvPr>
          <p:cNvSpPr txBox="1"/>
          <p:nvPr/>
        </p:nvSpPr>
        <p:spPr>
          <a:xfrm>
            <a:off x="992459" y="1024945"/>
            <a:ext cx="7159082" cy="461665"/>
          </a:xfrm>
          <a:prstGeom prst="rect">
            <a:avLst/>
          </a:prstGeom>
          <a:noFill/>
        </p:spPr>
        <p:txBody>
          <a:bodyPr wrap="square" rtlCol="0">
            <a:spAutoFit/>
          </a:bodyPr>
          <a:lstStyle/>
          <a:p>
            <a:r>
              <a:rPr lang="en-IN" sz="1200" b="1" dirty="0">
                <a:solidFill>
                  <a:srgbClr val="134F5C"/>
                </a:solidFill>
                <a:latin typeface="Montserrat"/>
              </a:rPr>
              <a:t>Feature Engineering is the process of selecting , manipulating, and transforming initial variable into features that can be used in model training</a:t>
            </a:r>
          </a:p>
        </p:txBody>
      </p:sp>
      <p:sp>
        <p:nvSpPr>
          <p:cNvPr id="6" name="TextBox 5">
            <a:extLst>
              <a:ext uri="{FF2B5EF4-FFF2-40B4-BE49-F238E27FC236}">
                <a16:creationId xmlns:a16="http://schemas.microsoft.com/office/drawing/2014/main" id="{CEAB83BE-0B3C-888A-08F6-C728C3B01165}"/>
              </a:ext>
            </a:extLst>
          </p:cNvPr>
          <p:cNvSpPr txBox="1"/>
          <p:nvPr/>
        </p:nvSpPr>
        <p:spPr>
          <a:xfrm>
            <a:off x="669073" y="1644380"/>
            <a:ext cx="2594517" cy="369332"/>
          </a:xfrm>
          <a:prstGeom prst="rect">
            <a:avLst/>
          </a:prstGeom>
          <a:noFill/>
        </p:spPr>
        <p:txBody>
          <a:bodyPr wrap="square" rtlCol="0">
            <a:spAutoFit/>
          </a:bodyPr>
          <a:lstStyle/>
          <a:p>
            <a:r>
              <a:rPr lang="en-IN" b="1" dirty="0">
                <a:solidFill>
                  <a:srgbClr val="C00000"/>
                </a:solidFill>
              </a:rPr>
              <a:t>New Feature creation</a:t>
            </a:r>
          </a:p>
        </p:txBody>
      </p:sp>
      <p:grpSp>
        <p:nvGrpSpPr>
          <p:cNvPr id="2" name="Group 1">
            <a:extLst>
              <a:ext uri="{FF2B5EF4-FFF2-40B4-BE49-F238E27FC236}">
                <a16:creationId xmlns:a16="http://schemas.microsoft.com/office/drawing/2014/main" id="{80169890-31D3-9C28-2314-4F5FB8648F21}"/>
              </a:ext>
            </a:extLst>
          </p:cNvPr>
          <p:cNvGrpSpPr/>
          <p:nvPr/>
        </p:nvGrpSpPr>
        <p:grpSpPr>
          <a:xfrm>
            <a:off x="996176" y="2316038"/>
            <a:ext cx="6385931" cy="1530417"/>
            <a:chOff x="892098" y="2249105"/>
            <a:chExt cx="6385931" cy="1530417"/>
          </a:xfrm>
        </p:grpSpPr>
        <p:sp>
          <p:nvSpPr>
            <p:cNvPr id="7" name="TextBox 6">
              <a:extLst>
                <a:ext uri="{FF2B5EF4-FFF2-40B4-BE49-F238E27FC236}">
                  <a16:creationId xmlns:a16="http://schemas.microsoft.com/office/drawing/2014/main" id="{D0448972-C686-37A3-7156-6787557A1510}"/>
                </a:ext>
              </a:extLst>
            </p:cNvPr>
            <p:cNvSpPr txBox="1"/>
            <p:nvPr/>
          </p:nvSpPr>
          <p:spPr>
            <a:xfrm>
              <a:off x="892098" y="2981093"/>
              <a:ext cx="1940313" cy="307777"/>
            </a:xfrm>
            <a:prstGeom prst="rect">
              <a:avLst/>
            </a:prstGeom>
            <a:solidFill>
              <a:srgbClr val="92D050"/>
            </a:solidFill>
            <a:ln>
              <a:solidFill>
                <a:srgbClr val="92D050"/>
              </a:solidFill>
            </a:ln>
            <a:effectLst>
              <a:outerShdw blurRad="50800" dist="38100" dir="5400000" algn="t" rotWithShape="0">
                <a:prstClr val="black">
                  <a:alpha val="40000"/>
                </a:prstClr>
              </a:outerShdw>
            </a:effectLst>
          </p:spPr>
          <p:txBody>
            <a:bodyPr wrap="square" rtlCol="0">
              <a:spAutoFit/>
            </a:bodyPr>
            <a:lstStyle/>
            <a:p>
              <a:pPr algn="ctr"/>
              <a:r>
                <a:rPr lang="en-IN" sz="1400" dirty="0"/>
                <a:t>Date(day, month, year)</a:t>
              </a:r>
            </a:p>
          </p:txBody>
        </p:sp>
        <p:cxnSp>
          <p:nvCxnSpPr>
            <p:cNvPr id="9" name="Straight Arrow Connector 8">
              <a:extLst>
                <a:ext uri="{FF2B5EF4-FFF2-40B4-BE49-F238E27FC236}">
                  <a16:creationId xmlns:a16="http://schemas.microsoft.com/office/drawing/2014/main" id="{97B9CA83-E51A-B7A6-C095-1590444483C0}"/>
                </a:ext>
              </a:extLst>
            </p:cNvPr>
            <p:cNvCxnSpPr>
              <a:cxnSpLocks/>
              <a:endCxn id="12" idx="1"/>
            </p:cNvCxnSpPr>
            <p:nvPr/>
          </p:nvCxnSpPr>
          <p:spPr>
            <a:xfrm flipV="1">
              <a:off x="2899317" y="2402994"/>
              <a:ext cx="1880839" cy="686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80A3A0-445C-49DD-084C-8E460E94FBC3}"/>
                </a:ext>
              </a:extLst>
            </p:cNvPr>
            <p:cNvCxnSpPr>
              <a:cxnSpLocks/>
            </p:cNvCxnSpPr>
            <p:nvPr/>
          </p:nvCxnSpPr>
          <p:spPr>
            <a:xfrm>
              <a:off x="2899317" y="3172543"/>
              <a:ext cx="1880839" cy="499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914ED9-798E-A3B3-9718-CDDFA7CFB8B8}"/>
                </a:ext>
              </a:extLst>
            </p:cNvPr>
            <p:cNvSpPr txBox="1"/>
            <p:nvPr/>
          </p:nvSpPr>
          <p:spPr>
            <a:xfrm>
              <a:off x="4780156" y="2249105"/>
              <a:ext cx="1940313" cy="307777"/>
            </a:xfrm>
            <a:prstGeom prst="rect">
              <a:avLst/>
            </a:prstGeom>
            <a:solidFill>
              <a:srgbClr val="92D050"/>
            </a:solidFill>
            <a:ln>
              <a:solidFill>
                <a:srgbClr val="92D050"/>
              </a:solidFill>
            </a:ln>
            <a:effectLst>
              <a:outerShdw blurRad="50800" dist="38100" dir="5400000" algn="t" rotWithShape="0">
                <a:prstClr val="black">
                  <a:alpha val="40000"/>
                </a:prstClr>
              </a:outerShdw>
            </a:effectLst>
          </p:spPr>
          <p:txBody>
            <a:bodyPr wrap="square" rtlCol="0">
              <a:spAutoFit/>
            </a:bodyPr>
            <a:lstStyle/>
            <a:p>
              <a:pPr algn="ctr"/>
              <a:r>
                <a:rPr lang="en-IN" sz="1400" dirty="0" err="1"/>
                <a:t>Day_of_month</a:t>
              </a:r>
              <a:endParaRPr lang="en-IN" sz="1400" dirty="0"/>
            </a:p>
          </p:txBody>
        </p:sp>
        <p:sp>
          <p:nvSpPr>
            <p:cNvPr id="13" name="TextBox 12">
              <a:extLst>
                <a:ext uri="{FF2B5EF4-FFF2-40B4-BE49-F238E27FC236}">
                  <a16:creationId xmlns:a16="http://schemas.microsoft.com/office/drawing/2014/main" id="{C9CE06A6-14D0-245A-EDF0-0CF67EF8C057}"/>
                </a:ext>
              </a:extLst>
            </p:cNvPr>
            <p:cNvSpPr txBox="1"/>
            <p:nvPr/>
          </p:nvSpPr>
          <p:spPr>
            <a:xfrm>
              <a:off x="4780156" y="3471745"/>
              <a:ext cx="1940313" cy="307777"/>
            </a:xfrm>
            <a:prstGeom prst="rect">
              <a:avLst/>
            </a:prstGeom>
            <a:solidFill>
              <a:srgbClr val="92D050"/>
            </a:solidFill>
            <a:ln>
              <a:solidFill>
                <a:srgbClr val="92D050"/>
              </a:solidFill>
            </a:ln>
            <a:effectLst>
              <a:outerShdw blurRad="50800" dist="38100" dir="5400000" algn="t" rotWithShape="0">
                <a:prstClr val="black">
                  <a:alpha val="40000"/>
                </a:prstClr>
              </a:outerShdw>
            </a:effectLst>
          </p:spPr>
          <p:txBody>
            <a:bodyPr wrap="square" rtlCol="0">
              <a:spAutoFit/>
            </a:bodyPr>
            <a:lstStyle/>
            <a:p>
              <a:pPr algn="ctr"/>
              <a:r>
                <a:rPr lang="en-IN" sz="1400" dirty="0" err="1"/>
                <a:t>Month_num</a:t>
              </a:r>
              <a:endParaRPr lang="en-IN" sz="1400" dirty="0"/>
            </a:p>
          </p:txBody>
        </p:sp>
        <p:sp>
          <p:nvSpPr>
            <p:cNvPr id="21" name="Right Brace 20">
              <a:extLst>
                <a:ext uri="{FF2B5EF4-FFF2-40B4-BE49-F238E27FC236}">
                  <a16:creationId xmlns:a16="http://schemas.microsoft.com/office/drawing/2014/main" id="{0D39D94B-CE75-AFC4-1A48-EE81C6045385}"/>
                </a:ext>
              </a:extLst>
            </p:cNvPr>
            <p:cNvSpPr/>
            <p:nvPr/>
          </p:nvSpPr>
          <p:spPr>
            <a:xfrm>
              <a:off x="6720469" y="2402994"/>
              <a:ext cx="557560" cy="11891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22" name="TextBox 21">
            <a:extLst>
              <a:ext uri="{FF2B5EF4-FFF2-40B4-BE49-F238E27FC236}">
                <a16:creationId xmlns:a16="http://schemas.microsoft.com/office/drawing/2014/main" id="{FC785C57-2CA6-4BE3-A16D-5510A0DF9F27}"/>
              </a:ext>
            </a:extLst>
          </p:cNvPr>
          <p:cNvSpPr txBox="1"/>
          <p:nvPr/>
        </p:nvSpPr>
        <p:spPr>
          <a:xfrm>
            <a:off x="7382107" y="2833687"/>
            <a:ext cx="1442225" cy="461665"/>
          </a:xfrm>
          <a:prstGeom prst="rect">
            <a:avLst/>
          </a:prstGeom>
          <a:noFill/>
        </p:spPr>
        <p:txBody>
          <a:bodyPr wrap="square" rtlCol="0">
            <a:spAutoFit/>
          </a:bodyPr>
          <a:lstStyle/>
          <a:p>
            <a:r>
              <a:rPr lang="en-IN" sz="1200" b="1" dirty="0">
                <a:solidFill>
                  <a:srgbClr val="134F5C"/>
                </a:solidFill>
                <a:latin typeface="Montserrat"/>
              </a:rPr>
              <a:t>Newly created features</a:t>
            </a:r>
          </a:p>
        </p:txBody>
      </p:sp>
      <p:pic>
        <p:nvPicPr>
          <p:cNvPr id="14" name="object 12">
            <a:extLst>
              <a:ext uri="{FF2B5EF4-FFF2-40B4-BE49-F238E27FC236}">
                <a16:creationId xmlns:a16="http://schemas.microsoft.com/office/drawing/2014/main" id="{C610A620-5B27-80FC-547C-72DD0E87661B}"/>
              </a:ext>
            </a:extLst>
          </p:cNvPr>
          <p:cNvPicPr/>
          <p:nvPr/>
        </p:nvPicPr>
        <p:blipFill>
          <a:blip r:embed="rId2" cstate="print"/>
          <a:stretch>
            <a:fillRect/>
          </a:stretch>
        </p:blipFill>
        <p:spPr>
          <a:xfrm>
            <a:off x="8421605" y="144153"/>
            <a:ext cx="514350" cy="473202"/>
          </a:xfrm>
          <a:prstGeom prst="rect">
            <a:avLst/>
          </a:prstGeom>
        </p:spPr>
      </p:pic>
    </p:spTree>
    <p:extLst>
      <p:ext uri="{BB962C8B-B14F-4D97-AF65-F5344CB8AC3E}">
        <p14:creationId xmlns:p14="http://schemas.microsoft.com/office/powerpoint/2010/main" val="338786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006953-0C80-D233-EE0A-8AF1B95015AE}"/>
              </a:ext>
            </a:extLst>
          </p:cNvPr>
          <p:cNvSpPr txBox="1"/>
          <p:nvPr/>
        </p:nvSpPr>
        <p:spPr>
          <a:xfrm>
            <a:off x="2601951" y="359285"/>
            <a:ext cx="3940096" cy="461665"/>
          </a:xfrm>
          <a:prstGeom prst="rect">
            <a:avLst/>
          </a:prstGeom>
          <a:noFill/>
        </p:spPr>
        <p:txBody>
          <a:bodyPr wrap="square" rtlCol="0">
            <a:spAutoFit/>
          </a:bodyPr>
          <a:lstStyle/>
          <a:p>
            <a:r>
              <a:rPr lang="en-IN" sz="2400" b="1" dirty="0">
                <a:solidFill>
                  <a:srgbClr val="C00000"/>
                </a:solidFill>
              </a:rPr>
              <a:t>FEATURE TRANSFORMATION</a:t>
            </a:r>
          </a:p>
        </p:txBody>
      </p:sp>
      <p:sp>
        <p:nvSpPr>
          <p:cNvPr id="3" name="TextBox 2">
            <a:extLst>
              <a:ext uri="{FF2B5EF4-FFF2-40B4-BE49-F238E27FC236}">
                <a16:creationId xmlns:a16="http://schemas.microsoft.com/office/drawing/2014/main" id="{AE3D73DC-723B-8146-5780-D04578E455DB}"/>
              </a:ext>
            </a:extLst>
          </p:cNvPr>
          <p:cNvSpPr txBox="1"/>
          <p:nvPr/>
        </p:nvSpPr>
        <p:spPr>
          <a:xfrm>
            <a:off x="1131657" y="872550"/>
            <a:ext cx="6880685" cy="276999"/>
          </a:xfrm>
          <a:prstGeom prst="rect">
            <a:avLst/>
          </a:prstGeom>
          <a:noFill/>
        </p:spPr>
        <p:txBody>
          <a:bodyPr wrap="square" rtlCol="0">
            <a:spAutoFit/>
          </a:bodyPr>
          <a:lstStyle/>
          <a:p>
            <a:r>
              <a:rPr lang="en-IN" sz="1200" b="1" dirty="0">
                <a:solidFill>
                  <a:srgbClr val="134F5C"/>
                </a:solidFill>
                <a:latin typeface="Montserrat"/>
              </a:rPr>
              <a:t>Some of the features are skewed so we can apply sqrt, log10 to reduce skewedness </a:t>
            </a:r>
          </a:p>
        </p:txBody>
      </p:sp>
      <p:pic>
        <p:nvPicPr>
          <p:cNvPr id="5122" name="Picture 2">
            <a:extLst>
              <a:ext uri="{FF2B5EF4-FFF2-40B4-BE49-F238E27FC236}">
                <a16:creationId xmlns:a16="http://schemas.microsoft.com/office/drawing/2014/main" id="{AF4BD554-78B7-27AD-E3EA-B6CC5832B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98" y="1661393"/>
            <a:ext cx="2412263" cy="151561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023AE8D-9F02-892D-B54F-79109EB26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98" y="3253696"/>
            <a:ext cx="2467961" cy="167514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6727018-CF0F-34CD-7F0F-7849A47EB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6106" y="1661393"/>
            <a:ext cx="2549680" cy="151561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CA879A46-AA84-7C2E-86B6-8E9B89A2EE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994" y="3177011"/>
            <a:ext cx="2449792" cy="16751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619FED-EC23-7DA2-5D64-4734E5B1E073}"/>
              </a:ext>
            </a:extLst>
          </p:cNvPr>
          <p:cNvSpPr txBox="1"/>
          <p:nvPr/>
        </p:nvSpPr>
        <p:spPr>
          <a:xfrm>
            <a:off x="959006" y="1247228"/>
            <a:ext cx="1947746" cy="369332"/>
          </a:xfrm>
          <a:prstGeom prst="rect">
            <a:avLst/>
          </a:prstGeom>
          <a:noFill/>
          <a:ln>
            <a:noFill/>
          </a:ln>
          <a:effectLst>
            <a:innerShdw blurRad="63500" dist="50800" dir="10800000">
              <a:prstClr val="black">
                <a:alpha val="50000"/>
              </a:prstClr>
            </a:innerShdw>
          </a:effectLst>
        </p:spPr>
        <p:txBody>
          <a:bodyPr wrap="square" rtlCol="0">
            <a:spAutoFit/>
          </a:bodyPr>
          <a:lstStyle/>
          <a:p>
            <a:pPr algn="ctr"/>
            <a:r>
              <a:rPr lang="en-IN" b="1" dirty="0">
                <a:solidFill>
                  <a:srgbClr val="C00000"/>
                </a:solidFill>
              </a:rPr>
              <a:t>Original Features</a:t>
            </a:r>
          </a:p>
        </p:txBody>
      </p:sp>
      <p:sp>
        <p:nvSpPr>
          <p:cNvPr id="10" name="TextBox 9">
            <a:extLst>
              <a:ext uri="{FF2B5EF4-FFF2-40B4-BE49-F238E27FC236}">
                <a16:creationId xmlns:a16="http://schemas.microsoft.com/office/drawing/2014/main" id="{E4BE1B69-5A80-A46F-2DE3-EA2B12651D2E}"/>
              </a:ext>
            </a:extLst>
          </p:cNvPr>
          <p:cNvSpPr txBox="1"/>
          <p:nvPr/>
        </p:nvSpPr>
        <p:spPr>
          <a:xfrm>
            <a:off x="5688566" y="1220805"/>
            <a:ext cx="2464536" cy="369332"/>
          </a:xfrm>
          <a:prstGeom prst="rect">
            <a:avLst/>
          </a:prstGeom>
          <a:noFill/>
          <a:ln>
            <a:noFill/>
          </a:ln>
          <a:effectLst>
            <a:innerShdw blurRad="63500" dist="50800" dir="10800000">
              <a:prstClr val="black">
                <a:alpha val="50000"/>
              </a:prstClr>
            </a:innerShdw>
          </a:effectLst>
        </p:spPr>
        <p:txBody>
          <a:bodyPr wrap="square" rtlCol="0">
            <a:spAutoFit/>
          </a:bodyPr>
          <a:lstStyle/>
          <a:p>
            <a:pPr algn="ctr"/>
            <a:r>
              <a:rPr lang="en-IN" b="1" dirty="0">
                <a:solidFill>
                  <a:srgbClr val="C00000"/>
                </a:solidFill>
              </a:rPr>
              <a:t>Transformed Features</a:t>
            </a:r>
          </a:p>
        </p:txBody>
      </p:sp>
      <p:cxnSp>
        <p:nvCxnSpPr>
          <p:cNvPr id="6" name="Straight Arrow Connector 5">
            <a:extLst>
              <a:ext uri="{FF2B5EF4-FFF2-40B4-BE49-F238E27FC236}">
                <a16:creationId xmlns:a16="http://schemas.microsoft.com/office/drawing/2014/main" id="{C4A13210-3057-0156-AD25-207ECF18A37C}"/>
              </a:ext>
            </a:extLst>
          </p:cNvPr>
          <p:cNvCxnSpPr>
            <a:cxnSpLocks/>
          </p:cNvCxnSpPr>
          <p:nvPr/>
        </p:nvCxnSpPr>
        <p:spPr>
          <a:xfrm>
            <a:off x="3066675" y="2426462"/>
            <a:ext cx="2467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972B368-766E-3412-AAD4-8257BB84B4F3}"/>
              </a:ext>
            </a:extLst>
          </p:cNvPr>
          <p:cNvCxnSpPr>
            <a:cxnSpLocks/>
          </p:cNvCxnSpPr>
          <p:nvPr/>
        </p:nvCxnSpPr>
        <p:spPr>
          <a:xfrm flipV="1">
            <a:off x="3116646" y="4091268"/>
            <a:ext cx="2467961" cy="2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F26384F-B3B0-E64A-64D7-8E6D4E031CA6}"/>
              </a:ext>
            </a:extLst>
          </p:cNvPr>
          <p:cNvSpPr txBox="1"/>
          <p:nvPr/>
        </p:nvSpPr>
        <p:spPr>
          <a:xfrm>
            <a:off x="3275126" y="2149463"/>
            <a:ext cx="2231688" cy="276999"/>
          </a:xfrm>
          <a:prstGeom prst="rect">
            <a:avLst/>
          </a:prstGeom>
          <a:noFill/>
        </p:spPr>
        <p:txBody>
          <a:bodyPr wrap="square" rtlCol="0">
            <a:spAutoFit/>
          </a:bodyPr>
          <a:lstStyle/>
          <a:p>
            <a:r>
              <a:rPr lang="en-IN" sz="1200" b="1" dirty="0">
                <a:solidFill>
                  <a:srgbClr val="134F5C"/>
                </a:solidFill>
                <a:latin typeface="Montserrat"/>
              </a:rPr>
              <a:t>Sqrt(Rented bike count)</a:t>
            </a:r>
          </a:p>
        </p:txBody>
      </p:sp>
      <p:sp>
        <p:nvSpPr>
          <p:cNvPr id="15" name="TextBox 14">
            <a:extLst>
              <a:ext uri="{FF2B5EF4-FFF2-40B4-BE49-F238E27FC236}">
                <a16:creationId xmlns:a16="http://schemas.microsoft.com/office/drawing/2014/main" id="{B5B93410-CDC2-E86D-F8A1-2E902DC10BA0}"/>
              </a:ext>
            </a:extLst>
          </p:cNvPr>
          <p:cNvSpPr txBox="1"/>
          <p:nvPr/>
        </p:nvSpPr>
        <p:spPr>
          <a:xfrm>
            <a:off x="3484846" y="3800597"/>
            <a:ext cx="1631621" cy="276999"/>
          </a:xfrm>
          <a:prstGeom prst="rect">
            <a:avLst/>
          </a:prstGeom>
          <a:noFill/>
        </p:spPr>
        <p:txBody>
          <a:bodyPr wrap="square" rtlCol="0">
            <a:spAutoFit/>
          </a:bodyPr>
          <a:lstStyle/>
          <a:p>
            <a:r>
              <a:rPr lang="en-IN" sz="1200" b="1" dirty="0">
                <a:solidFill>
                  <a:srgbClr val="134F5C"/>
                </a:solidFill>
                <a:latin typeface="Montserrat"/>
              </a:rPr>
              <a:t>Sqrt(Wind Speed)</a:t>
            </a:r>
          </a:p>
        </p:txBody>
      </p:sp>
      <p:pic>
        <p:nvPicPr>
          <p:cNvPr id="16" name="object 12">
            <a:extLst>
              <a:ext uri="{FF2B5EF4-FFF2-40B4-BE49-F238E27FC236}">
                <a16:creationId xmlns:a16="http://schemas.microsoft.com/office/drawing/2014/main" id="{A3EBAB5E-04F4-479A-09E8-39EE71432891}"/>
              </a:ext>
            </a:extLst>
          </p:cNvPr>
          <p:cNvPicPr/>
          <p:nvPr/>
        </p:nvPicPr>
        <p:blipFill>
          <a:blip r:embed="rId6" cstate="print"/>
          <a:stretch>
            <a:fillRect/>
          </a:stretch>
        </p:blipFill>
        <p:spPr>
          <a:xfrm>
            <a:off x="8421605" y="144153"/>
            <a:ext cx="514350" cy="473202"/>
          </a:xfrm>
          <a:prstGeom prst="rect">
            <a:avLst/>
          </a:prstGeom>
        </p:spPr>
      </p:pic>
    </p:spTree>
    <p:extLst>
      <p:ext uri="{BB962C8B-B14F-4D97-AF65-F5344CB8AC3E}">
        <p14:creationId xmlns:p14="http://schemas.microsoft.com/office/powerpoint/2010/main" val="220427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607017"/>
            <a:ext cx="8512500" cy="3148100"/>
          </a:xfrm>
          <a:prstGeom prst="rect">
            <a:avLst/>
          </a:prstGeom>
          <a:noFill/>
          <a:ln>
            <a:noFill/>
          </a:ln>
        </p:spPr>
        <p:txBody>
          <a:bodyPr spcFirstLastPara="1" wrap="square" lIns="91425" tIns="91425" rIns="91425" bIns="91425" anchor="t" anchorCtr="0">
            <a:noAutofit/>
          </a:bodyPr>
          <a:lstStyle/>
          <a:p>
            <a:pPr algn="l">
              <a:lnSpc>
                <a:spcPct val="100000"/>
              </a:lnSpc>
              <a:spcBef>
                <a:spcPts val="0"/>
              </a:spcBef>
              <a:buClr>
                <a:schemeClr val="dk1"/>
              </a:buClr>
              <a:buSzPts val="2800"/>
              <a:buFont typeface="Arial"/>
            </a:pPr>
            <a:endParaRPr sz="2800" b="1" dirty="0">
              <a:solidFill>
                <a:srgbClr val="CC0000"/>
              </a:solidFill>
              <a:latin typeface="Montserrat"/>
              <a:sym typeface="Montserrat"/>
            </a:endParaRPr>
          </a:p>
          <a:p>
            <a:pPr algn="l">
              <a:lnSpc>
                <a:spcPct val="100000"/>
              </a:lnSpc>
              <a:spcBef>
                <a:spcPts val="0"/>
              </a:spcBef>
              <a:buClr>
                <a:schemeClr val="dk1"/>
              </a:buClr>
              <a:buSzPts val="2800"/>
              <a:buFont typeface="Arial"/>
            </a:pPr>
            <a:endParaRPr sz="2800" b="1" dirty="0">
              <a:solidFill>
                <a:srgbClr val="CC0000"/>
              </a:solidFill>
              <a:latin typeface="Montserrat"/>
              <a:sym typeface="Montserrat"/>
            </a:endParaRPr>
          </a:p>
          <a:p>
            <a:pPr algn="l">
              <a:lnSpc>
                <a:spcPct val="100000"/>
              </a:lnSpc>
              <a:spcBef>
                <a:spcPts val="0"/>
              </a:spcBef>
              <a:buClr>
                <a:schemeClr val="dk1"/>
              </a:buClr>
              <a:buSzPts val="2800"/>
              <a:buFont typeface="Arial"/>
            </a:pPr>
            <a:endParaRPr sz="2800" b="1" dirty="0">
              <a:solidFill>
                <a:srgbClr val="CC0000"/>
              </a:solidFill>
              <a:latin typeface="Montserrat"/>
              <a:sym typeface="Montserrat"/>
            </a:endParaRPr>
          </a:p>
          <a:p>
            <a:pPr algn="l">
              <a:lnSpc>
                <a:spcPct val="100000"/>
              </a:lnSpc>
              <a:spcBef>
                <a:spcPts val="0"/>
              </a:spcBef>
              <a:buClr>
                <a:schemeClr val="dk1"/>
              </a:buClr>
              <a:buSzPts val="2800"/>
              <a:buFont typeface="Arial"/>
            </a:pPr>
            <a:endParaRPr sz="2800" b="1" dirty="0">
              <a:solidFill>
                <a:srgbClr val="CC0000"/>
              </a:solidFill>
              <a:latin typeface="Montserrat"/>
              <a:sym typeface="Montserrat"/>
            </a:endParaRPr>
          </a:p>
        </p:txBody>
      </p:sp>
      <p:sp>
        <p:nvSpPr>
          <p:cNvPr id="2" name="TextBox 1">
            <a:extLst>
              <a:ext uri="{FF2B5EF4-FFF2-40B4-BE49-F238E27FC236}">
                <a16:creationId xmlns:a16="http://schemas.microsoft.com/office/drawing/2014/main" id="{3F463BF1-3322-9434-6178-8984ED9FA6C3}"/>
              </a:ext>
            </a:extLst>
          </p:cNvPr>
          <p:cNvSpPr txBox="1"/>
          <p:nvPr/>
        </p:nvSpPr>
        <p:spPr>
          <a:xfrm>
            <a:off x="1227476" y="1197992"/>
            <a:ext cx="6468327" cy="2747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nSpc>
                <a:spcPct val="115000"/>
              </a:lnSpc>
              <a:spcBef>
                <a:spcPts val="0"/>
              </a:spcBef>
              <a:spcAft>
                <a:spcPts val="0"/>
              </a:spcAft>
              <a:buClr>
                <a:schemeClr val="tx1"/>
              </a:buClr>
              <a:buSzPts val="1800"/>
              <a:buFont typeface="Arial" panose="020B0604020202020204" pitchFamily="34" charset="0"/>
              <a:buChar char="•"/>
              <a:defRPr b="1" i="0" u="none" strike="noStrike" cap="none">
                <a:solidFill>
                  <a:srgbClr val="134F5C"/>
                </a:solidFill>
                <a:latin typeface="Montserrat"/>
                <a:ea typeface="Montserrat"/>
                <a:cs typeface="Montserrat"/>
                <a:sym typeface="Arial"/>
              </a:defRPr>
            </a:lvl1pPr>
            <a:lvl2pPr marL="914400" marR="0" lvl="1"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IN" dirty="0"/>
              <a:t>Problem Statement</a:t>
            </a:r>
          </a:p>
          <a:p>
            <a:r>
              <a:rPr lang="en-IN" dirty="0"/>
              <a:t>Business Understanding</a:t>
            </a:r>
          </a:p>
          <a:p>
            <a:r>
              <a:rPr lang="en-IN" dirty="0"/>
              <a:t>Data Summary</a:t>
            </a:r>
          </a:p>
          <a:p>
            <a:r>
              <a:rPr lang="en-IN" dirty="0"/>
              <a:t>Exploratory Data Analysis</a:t>
            </a:r>
          </a:p>
          <a:p>
            <a:r>
              <a:rPr lang="en-IN" dirty="0"/>
              <a:t>Feature Engineering</a:t>
            </a:r>
          </a:p>
          <a:p>
            <a:r>
              <a:rPr lang="en-IN" dirty="0"/>
              <a:t>Model Fitting</a:t>
            </a:r>
          </a:p>
          <a:p>
            <a:r>
              <a:rPr lang="en-IN" dirty="0"/>
              <a:t>Evaluating Models</a:t>
            </a:r>
          </a:p>
          <a:p>
            <a:r>
              <a:rPr lang="en-IN" dirty="0"/>
              <a:t>Conclusion</a:t>
            </a:r>
          </a:p>
        </p:txBody>
      </p:sp>
      <p:pic>
        <p:nvPicPr>
          <p:cNvPr id="5" name="object 12">
            <a:extLst>
              <a:ext uri="{FF2B5EF4-FFF2-40B4-BE49-F238E27FC236}">
                <a16:creationId xmlns:a16="http://schemas.microsoft.com/office/drawing/2014/main" id="{DE46C009-24EC-065C-15CA-73BCC5E8E8C5}"/>
              </a:ext>
            </a:extLst>
          </p:cNvPr>
          <p:cNvPicPr/>
          <p:nvPr/>
        </p:nvPicPr>
        <p:blipFill>
          <a:blip r:embed="rId3" cstate="print"/>
          <a:stretch>
            <a:fillRect/>
          </a:stretch>
        </p:blipFill>
        <p:spPr>
          <a:xfrm>
            <a:off x="8451342" y="77723"/>
            <a:ext cx="514350" cy="473202"/>
          </a:xfrm>
          <a:prstGeom prst="rect">
            <a:avLst/>
          </a:prstGeom>
        </p:spPr>
      </p:pic>
      <p:sp>
        <p:nvSpPr>
          <p:cNvPr id="6" name="Title 1">
            <a:extLst>
              <a:ext uri="{FF2B5EF4-FFF2-40B4-BE49-F238E27FC236}">
                <a16:creationId xmlns:a16="http://schemas.microsoft.com/office/drawing/2014/main" id="{517F1EB1-DE7E-B2B4-D3CD-1F3B9C4E1C8B}"/>
              </a:ext>
            </a:extLst>
          </p:cNvPr>
          <p:cNvSpPr txBox="1">
            <a:spLocks/>
          </p:cNvSpPr>
          <p:nvPr/>
        </p:nvSpPr>
        <p:spPr>
          <a:xfrm>
            <a:off x="311700" y="133815"/>
            <a:ext cx="8520600" cy="88391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GB" sz="2400" b="1" dirty="0">
                <a:solidFill>
                  <a:srgbClr val="C00000"/>
                </a:solidFill>
                <a:latin typeface="+mn-lt"/>
                <a:ea typeface="+mn-ea"/>
                <a:cs typeface="+mn-cs"/>
                <a:sym typeface="Montserrat"/>
              </a:rPr>
              <a:t>POINTS TO DISCUSS</a:t>
            </a:r>
            <a:endParaRPr lang="en-IN" sz="2400" b="1" dirty="0">
              <a:solidFill>
                <a:srgbClr val="C00000"/>
              </a:solidFill>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C53061-94B6-77C5-251E-ADF42F91E238}"/>
              </a:ext>
            </a:extLst>
          </p:cNvPr>
          <p:cNvGraphicFramePr>
            <a:graphicFrameLocks noGrp="1"/>
          </p:cNvGraphicFramePr>
          <p:nvPr>
            <p:extLst>
              <p:ext uri="{D42A27DB-BD31-4B8C-83A1-F6EECF244321}">
                <p14:modId xmlns:p14="http://schemas.microsoft.com/office/powerpoint/2010/main" val="1986760665"/>
              </p:ext>
            </p:extLst>
          </p:nvPr>
        </p:nvGraphicFramePr>
        <p:xfrm>
          <a:off x="713679" y="1991185"/>
          <a:ext cx="1048214" cy="1854200"/>
        </p:xfrm>
        <a:graphic>
          <a:graphicData uri="http://schemas.openxmlformats.org/drawingml/2006/table">
            <a:tbl>
              <a:tblPr firstRow="1" bandRow="1">
                <a:tableStyleId>{5C22544A-7EE6-4342-B048-85BDC9FD1C3A}</a:tableStyleId>
              </a:tblPr>
              <a:tblGrid>
                <a:gridCol w="1048214">
                  <a:extLst>
                    <a:ext uri="{9D8B030D-6E8A-4147-A177-3AD203B41FA5}">
                      <a16:colId xmlns:a16="http://schemas.microsoft.com/office/drawing/2014/main" val="978678593"/>
                    </a:ext>
                  </a:extLst>
                </a:gridCol>
              </a:tblGrid>
              <a:tr h="370840">
                <a:tc>
                  <a:txBody>
                    <a:bodyPr/>
                    <a:lstStyle/>
                    <a:p>
                      <a:pPr algn="ctr"/>
                      <a:r>
                        <a:rPr lang="en-IN" dirty="0"/>
                        <a:t>Seasons</a:t>
                      </a:r>
                    </a:p>
                  </a:txBody>
                  <a:tcPr/>
                </a:tc>
                <a:extLst>
                  <a:ext uri="{0D108BD9-81ED-4DB2-BD59-A6C34878D82A}">
                    <a16:rowId xmlns:a16="http://schemas.microsoft.com/office/drawing/2014/main" val="3008653279"/>
                  </a:ext>
                </a:extLst>
              </a:tr>
              <a:tr h="370840">
                <a:tc>
                  <a:txBody>
                    <a:bodyPr/>
                    <a:lstStyle/>
                    <a:p>
                      <a:pPr algn="ctr"/>
                      <a:r>
                        <a:rPr lang="en-IN" dirty="0"/>
                        <a:t>Summer</a:t>
                      </a:r>
                    </a:p>
                  </a:txBody>
                  <a:tcPr/>
                </a:tc>
                <a:extLst>
                  <a:ext uri="{0D108BD9-81ED-4DB2-BD59-A6C34878D82A}">
                    <a16:rowId xmlns:a16="http://schemas.microsoft.com/office/drawing/2014/main" val="2124622072"/>
                  </a:ext>
                </a:extLst>
              </a:tr>
              <a:tr h="370840">
                <a:tc>
                  <a:txBody>
                    <a:bodyPr/>
                    <a:lstStyle/>
                    <a:p>
                      <a:pPr algn="ctr"/>
                      <a:r>
                        <a:rPr lang="en-IN" dirty="0"/>
                        <a:t>Winter</a:t>
                      </a:r>
                    </a:p>
                  </a:txBody>
                  <a:tcPr/>
                </a:tc>
                <a:extLst>
                  <a:ext uri="{0D108BD9-81ED-4DB2-BD59-A6C34878D82A}">
                    <a16:rowId xmlns:a16="http://schemas.microsoft.com/office/drawing/2014/main" val="146401313"/>
                  </a:ext>
                </a:extLst>
              </a:tr>
              <a:tr h="370840">
                <a:tc>
                  <a:txBody>
                    <a:bodyPr/>
                    <a:lstStyle/>
                    <a:p>
                      <a:pPr algn="ctr"/>
                      <a:r>
                        <a:rPr lang="en-IN" dirty="0"/>
                        <a:t>Autumn</a:t>
                      </a:r>
                    </a:p>
                  </a:txBody>
                  <a:tcPr/>
                </a:tc>
                <a:extLst>
                  <a:ext uri="{0D108BD9-81ED-4DB2-BD59-A6C34878D82A}">
                    <a16:rowId xmlns:a16="http://schemas.microsoft.com/office/drawing/2014/main" val="3007653647"/>
                  </a:ext>
                </a:extLst>
              </a:tr>
              <a:tr h="370840">
                <a:tc>
                  <a:txBody>
                    <a:bodyPr/>
                    <a:lstStyle/>
                    <a:p>
                      <a:pPr algn="ctr"/>
                      <a:r>
                        <a:rPr lang="en-IN" dirty="0"/>
                        <a:t>Spring</a:t>
                      </a:r>
                    </a:p>
                  </a:txBody>
                  <a:tcPr/>
                </a:tc>
                <a:extLst>
                  <a:ext uri="{0D108BD9-81ED-4DB2-BD59-A6C34878D82A}">
                    <a16:rowId xmlns:a16="http://schemas.microsoft.com/office/drawing/2014/main" val="3541612817"/>
                  </a:ext>
                </a:extLst>
              </a:tr>
            </a:tbl>
          </a:graphicData>
        </a:graphic>
      </p:graphicFrame>
      <p:graphicFrame>
        <p:nvGraphicFramePr>
          <p:cNvPr id="6" name="Table 6">
            <a:extLst>
              <a:ext uri="{FF2B5EF4-FFF2-40B4-BE49-F238E27FC236}">
                <a16:creationId xmlns:a16="http://schemas.microsoft.com/office/drawing/2014/main" id="{65D23A76-7E23-E4B7-DF92-74A57D97B24D}"/>
              </a:ext>
            </a:extLst>
          </p:cNvPr>
          <p:cNvGraphicFramePr>
            <a:graphicFrameLocks noGrp="1"/>
          </p:cNvGraphicFramePr>
          <p:nvPr>
            <p:extLst>
              <p:ext uri="{D42A27DB-BD31-4B8C-83A1-F6EECF244321}">
                <p14:modId xmlns:p14="http://schemas.microsoft.com/office/powerpoint/2010/main" val="104172906"/>
              </p:ext>
            </p:extLst>
          </p:nvPr>
        </p:nvGraphicFramePr>
        <p:xfrm>
          <a:off x="3445891" y="1991185"/>
          <a:ext cx="4770264" cy="1854200"/>
        </p:xfrm>
        <a:graphic>
          <a:graphicData uri="http://schemas.openxmlformats.org/drawingml/2006/table">
            <a:tbl>
              <a:tblPr firstRow="1" bandRow="1">
                <a:tableStyleId>{5C22544A-7EE6-4342-B048-85BDC9FD1C3A}</a:tableStyleId>
              </a:tblPr>
              <a:tblGrid>
                <a:gridCol w="1192566">
                  <a:extLst>
                    <a:ext uri="{9D8B030D-6E8A-4147-A177-3AD203B41FA5}">
                      <a16:colId xmlns:a16="http://schemas.microsoft.com/office/drawing/2014/main" val="199437985"/>
                    </a:ext>
                  </a:extLst>
                </a:gridCol>
                <a:gridCol w="1192566">
                  <a:extLst>
                    <a:ext uri="{9D8B030D-6E8A-4147-A177-3AD203B41FA5}">
                      <a16:colId xmlns:a16="http://schemas.microsoft.com/office/drawing/2014/main" val="1080529493"/>
                    </a:ext>
                  </a:extLst>
                </a:gridCol>
                <a:gridCol w="1192566">
                  <a:extLst>
                    <a:ext uri="{9D8B030D-6E8A-4147-A177-3AD203B41FA5}">
                      <a16:colId xmlns:a16="http://schemas.microsoft.com/office/drawing/2014/main" val="2919701720"/>
                    </a:ext>
                  </a:extLst>
                </a:gridCol>
                <a:gridCol w="1192566">
                  <a:extLst>
                    <a:ext uri="{9D8B030D-6E8A-4147-A177-3AD203B41FA5}">
                      <a16:colId xmlns:a16="http://schemas.microsoft.com/office/drawing/2014/main" val="536864330"/>
                    </a:ext>
                  </a:extLst>
                </a:gridCol>
              </a:tblGrid>
              <a:tr h="370840">
                <a:tc>
                  <a:txBody>
                    <a:bodyPr/>
                    <a:lstStyle/>
                    <a:p>
                      <a:pPr algn="ctr"/>
                      <a:r>
                        <a:rPr lang="en-IN" dirty="0"/>
                        <a:t>Summer</a:t>
                      </a:r>
                    </a:p>
                  </a:txBody>
                  <a:tcPr/>
                </a:tc>
                <a:tc>
                  <a:txBody>
                    <a:bodyPr/>
                    <a:lstStyle/>
                    <a:p>
                      <a:pPr algn="ctr"/>
                      <a:r>
                        <a:rPr lang="en-IN" dirty="0"/>
                        <a:t>Winter</a:t>
                      </a:r>
                    </a:p>
                  </a:txBody>
                  <a:tcPr/>
                </a:tc>
                <a:tc>
                  <a:txBody>
                    <a:bodyPr/>
                    <a:lstStyle/>
                    <a:p>
                      <a:pPr algn="ctr"/>
                      <a:r>
                        <a:rPr lang="en-IN" dirty="0"/>
                        <a:t>Autumn</a:t>
                      </a:r>
                    </a:p>
                  </a:txBody>
                  <a:tcPr/>
                </a:tc>
                <a:tc>
                  <a:txBody>
                    <a:bodyPr/>
                    <a:lstStyle/>
                    <a:p>
                      <a:pPr algn="ctr"/>
                      <a:r>
                        <a:rPr lang="en-IN" dirty="0"/>
                        <a:t>Spring</a:t>
                      </a:r>
                    </a:p>
                  </a:txBody>
                  <a:tcPr/>
                </a:tc>
                <a:extLst>
                  <a:ext uri="{0D108BD9-81ED-4DB2-BD59-A6C34878D82A}">
                    <a16:rowId xmlns:a16="http://schemas.microsoft.com/office/drawing/2014/main" val="3422259578"/>
                  </a:ext>
                </a:extLst>
              </a:tr>
              <a:tr h="370840">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2299283124"/>
                  </a:ext>
                </a:extLst>
              </a:tr>
              <a:tr h="370840">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775177370"/>
                  </a:ext>
                </a:extLst>
              </a:tr>
              <a:tr h="370840">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4020484330"/>
                  </a:ext>
                </a:extLst>
              </a:tr>
              <a:tr h="37084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522367141"/>
                  </a:ext>
                </a:extLst>
              </a:tr>
            </a:tbl>
          </a:graphicData>
        </a:graphic>
      </p:graphicFrame>
      <p:cxnSp>
        <p:nvCxnSpPr>
          <p:cNvPr id="8" name="Straight Arrow Connector 7">
            <a:extLst>
              <a:ext uri="{FF2B5EF4-FFF2-40B4-BE49-F238E27FC236}">
                <a16:creationId xmlns:a16="http://schemas.microsoft.com/office/drawing/2014/main" id="{AACB4F00-77F9-EA3F-D6BA-1731EF12FF5E}"/>
              </a:ext>
            </a:extLst>
          </p:cNvPr>
          <p:cNvCxnSpPr>
            <a:cxnSpLocks/>
          </p:cNvCxnSpPr>
          <p:nvPr/>
        </p:nvCxnSpPr>
        <p:spPr>
          <a:xfrm>
            <a:off x="1873404" y="2918285"/>
            <a:ext cx="1457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86A31EC-9C8A-DE2F-3E4C-52C659CC28F5}"/>
              </a:ext>
            </a:extLst>
          </p:cNvPr>
          <p:cNvSpPr txBox="1"/>
          <p:nvPr/>
        </p:nvSpPr>
        <p:spPr>
          <a:xfrm>
            <a:off x="1759951" y="2641286"/>
            <a:ext cx="1683998" cy="276999"/>
          </a:xfrm>
          <a:prstGeom prst="rect">
            <a:avLst/>
          </a:prstGeom>
          <a:noFill/>
        </p:spPr>
        <p:txBody>
          <a:bodyPr wrap="square" rtlCol="0">
            <a:spAutoFit/>
          </a:bodyPr>
          <a:lstStyle/>
          <a:p>
            <a:pPr algn="ctr"/>
            <a:r>
              <a:rPr lang="en-IN" sz="1200" b="1" dirty="0">
                <a:solidFill>
                  <a:srgbClr val="134F5C"/>
                </a:solidFill>
                <a:latin typeface="Montserrat"/>
              </a:rPr>
              <a:t>One hot encoding</a:t>
            </a:r>
          </a:p>
        </p:txBody>
      </p:sp>
      <p:sp>
        <p:nvSpPr>
          <p:cNvPr id="10" name="TextBox 9">
            <a:extLst>
              <a:ext uri="{FF2B5EF4-FFF2-40B4-BE49-F238E27FC236}">
                <a16:creationId xmlns:a16="http://schemas.microsoft.com/office/drawing/2014/main" id="{0D1AE2A5-8763-1414-0720-63D9E63CBAC5}"/>
              </a:ext>
            </a:extLst>
          </p:cNvPr>
          <p:cNvSpPr txBox="1"/>
          <p:nvPr/>
        </p:nvSpPr>
        <p:spPr>
          <a:xfrm>
            <a:off x="728548" y="941593"/>
            <a:ext cx="7158152" cy="646331"/>
          </a:xfrm>
          <a:prstGeom prst="rect">
            <a:avLst/>
          </a:prstGeom>
          <a:noFill/>
        </p:spPr>
        <p:txBody>
          <a:bodyPr wrap="square" rtlCol="0">
            <a:spAutoFit/>
          </a:bodyPr>
          <a:lstStyle/>
          <a:p>
            <a:pPr algn="just"/>
            <a:r>
              <a:rPr lang="en-IN" sz="1200" b="1" dirty="0">
                <a:solidFill>
                  <a:srgbClr val="134F5C"/>
                </a:solidFill>
                <a:latin typeface="Montserrat"/>
              </a:rPr>
              <a:t>We have some categorical features in our data set so we cannot directly feed data into our model. We need to transform the categorical data into numerical type by using one hot encoding</a:t>
            </a:r>
          </a:p>
        </p:txBody>
      </p:sp>
      <p:pic>
        <p:nvPicPr>
          <p:cNvPr id="11" name="object 12">
            <a:extLst>
              <a:ext uri="{FF2B5EF4-FFF2-40B4-BE49-F238E27FC236}">
                <a16:creationId xmlns:a16="http://schemas.microsoft.com/office/drawing/2014/main" id="{2B42AA8C-551E-B6BF-DEC0-F8B9D96CF2F8}"/>
              </a:ext>
            </a:extLst>
          </p:cNvPr>
          <p:cNvPicPr/>
          <p:nvPr/>
        </p:nvPicPr>
        <p:blipFill>
          <a:blip r:embed="rId3" cstate="print"/>
          <a:stretch>
            <a:fillRect/>
          </a:stretch>
        </p:blipFill>
        <p:spPr>
          <a:xfrm>
            <a:off x="8421605" y="144153"/>
            <a:ext cx="514350" cy="473202"/>
          </a:xfrm>
          <a:prstGeom prst="rect">
            <a:avLst/>
          </a:prstGeom>
        </p:spPr>
      </p:pic>
      <p:sp>
        <p:nvSpPr>
          <p:cNvPr id="12" name="TextBox 11">
            <a:extLst>
              <a:ext uri="{FF2B5EF4-FFF2-40B4-BE49-F238E27FC236}">
                <a16:creationId xmlns:a16="http://schemas.microsoft.com/office/drawing/2014/main" id="{652D0A9A-7F83-7933-34D8-D46DBA26EC3A}"/>
              </a:ext>
            </a:extLst>
          </p:cNvPr>
          <p:cNvSpPr txBox="1"/>
          <p:nvPr/>
        </p:nvSpPr>
        <p:spPr>
          <a:xfrm>
            <a:off x="2601951" y="359285"/>
            <a:ext cx="3940096" cy="461665"/>
          </a:xfrm>
          <a:prstGeom prst="rect">
            <a:avLst/>
          </a:prstGeom>
          <a:noFill/>
        </p:spPr>
        <p:txBody>
          <a:bodyPr wrap="square" rtlCol="0">
            <a:spAutoFit/>
          </a:bodyPr>
          <a:lstStyle/>
          <a:p>
            <a:r>
              <a:rPr lang="en-IN" sz="2400" b="1" dirty="0">
                <a:solidFill>
                  <a:srgbClr val="C00000"/>
                </a:solidFill>
              </a:rPr>
              <a:t>FEATURE TRANSFORMATION</a:t>
            </a:r>
          </a:p>
        </p:txBody>
      </p:sp>
    </p:spTree>
    <p:extLst>
      <p:ext uri="{BB962C8B-B14F-4D97-AF65-F5344CB8AC3E}">
        <p14:creationId xmlns:p14="http://schemas.microsoft.com/office/powerpoint/2010/main" val="10595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825F6-6A34-022F-C5AD-39A8AFDEF089}"/>
              </a:ext>
            </a:extLst>
          </p:cNvPr>
          <p:cNvSpPr txBox="1"/>
          <p:nvPr/>
        </p:nvSpPr>
        <p:spPr>
          <a:xfrm>
            <a:off x="2683726" y="386522"/>
            <a:ext cx="3776547" cy="461665"/>
          </a:xfrm>
          <a:prstGeom prst="rect">
            <a:avLst/>
          </a:prstGeom>
          <a:noFill/>
        </p:spPr>
        <p:txBody>
          <a:bodyPr wrap="square" rtlCol="0">
            <a:spAutoFit/>
          </a:bodyPr>
          <a:lstStyle/>
          <a:p>
            <a:r>
              <a:rPr lang="en-IN" sz="2400" b="1" dirty="0">
                <a:solidFill>
                  <a:srgbClr val="C00000"/>
                </a:solidFill>
              </a:rPr>
              <a:t>APPLYING ML ALGORITHMS</a:t>
            </a:r>
          </a:p>
        </p:txBody>
      </p:sp>
      <p:sp>
        <p:nvSpPr>
          <p:cNvPr id="3" name="TextBox 2">
            <a:extLst>
              <a:ext uri="{FF2B5EF4-FFF2-40B4-BE49-F238E27FC236}">
                <a16:creationId xmlns:a16="http://schemas.microsoft.com/office/drawing/2014/main" id="{504429EB-3822-477D-F17D-D5CF0169BD75}"/>
              </a:ext>
            </a:extLst>
          </p:cNvPr>
          <p:cNvSpPr txBox="1"/>
          <p:nvPr/>
        </p:nvSpPr>
        <p:spPr>
          <a:xfrm>
            <a:off x="1089104" y="1225220"/>
            <a:ext cx="3776547" cy="276999"/>
          </a:xfrm>
          <a:prstGeom prst="rect">
            <a:avLst/>
          </a:prstGeom>
          <a:noFill/>
        </p:spPr>
        <p:txBody>
          <a:bodyPr wrap="square" rtlCol="0">
            <a:spAutoFit/>
          </a:bodyPr>
          <a:lstStyle/>
          <a:p>
            <a:r>
              <a:rPr lang="en-IN" sz="1200" b="1" dirty="0">
                <a:solidFill>
                  <a:srgbClr val="134F5C"/>
                </a:solidFill>
                <a:latin typeface="Montserrat"/>
              </a:rPr>
              <a:t>There are algorithms that we will use:</a:t>
            </a:r>
          </a:p>
        </p:txBody>
      </p:sp>
      <p:sp>
        <p:nvSpPr>
          <p:cNvPr id="4" name="TextBox 3">
            <a:extLst>
              <a:ext uri="{FF2B5EF4-FFF2-40B4-BE49-F238E27FC236}">
                <a16:creationId xmlns:a16="http://schemas.microsoft.com/office/drawing/2014/main" id="{65A8BB34-8D4B-6582-D24A-F3A16C1303D2}"/>
              </a:ext>
            </a:extLst>
          </p:cNvPr>
          <p:cNvSpPr txBox="1"/>
          <p:nvPr/>
        </p:nvSpPr>
        <p:spPr>
          <a:xfrm>
            <a:off x="1357498" y="1505606"/>
            <a:ext cx="2943922" cy="262334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200" b="1" dirty="0">
                <a:solidFill>
                  <a:srgbClr val="134F5C"/>
                </a:solidFill>
                <a:latin typeface="Montserrat"/>
              </a:rPr>
              <a:t>Linear Regression</a:t>
            </a:r>
          </a:p>
          <a:p>
            <a:pPr marL="285750" indent="-285750">
              <a:lnSpc>
                <a:spcPct val="200000"/>
              </a:lnSpc>
              <a:buFont typeface="Arial" panose="020B0604020202020204" pitchFamily="34" charset="0"/>
              <a:buChar char="•"/>
            </a:pPr>
            <a:r>
              <a:rPr lang="en-IN" sz="1200" b="1" dirty="0">
                <a:solidFill>
                  <a:srgbClr val="134F5C"/>
                </a:solidFill>
                <a:latin typeface="Montserrat"/>
              </a:rPr>
              <a:t>LASSO Regression</a:t>
            </a:r>
          </a:p>
          <a:p>
            <a:pPr marL="285750" indent="-285750">
              <a:lnSpc>
                <a:spcPct val="200000"/>
              </a:lnSpc>
              <a:buFont typeface="Arial" panose="020B0604020202020204" pitchFamily="34" charset="0"/>
              <a:buChar char="•"/>
            </a:pPr>
            <a:r>
              <a:rPr lang="en-IN" sz="1200" b="1" dirty="0">
                <a:solidFill>
                  <a:srgbClr val="134F5C"/>
                </a:solidFill>
                <a:latin typeface="Montserrat"/>
              </a:rPr>
              <a:t>Ridge Regression</a:t>
            </a:r>
          </a:p>
          <a:p>
            <a:pPr marL="285750" indent="-285750">
              <a:lnSpc>
                <a:spcPct val="200000"/>
              </a:lnSpc>
              <a:buFont typeface="Arial" panose="020B0604020202020204" pitchFamily="34" charset="0"/>
              <a:buChar char="•"/>
            </a:pPr>
            <a:r>
              <a:rPr lang="en-IN" sz="1200" b="1" dirty="0">
                <a:solidFill>
                  <a:srgbClr val="134F5C"/>
                </a:solidFill>
                <a:latin typeface="Montserrat"/>
              </a:rPr>
              <a:t>Elastic net Regression</a:t>
            </a:r>
          </a:p>
          <a:p>
            <a:pPr marL="285750" indent="-285750">
              <a:lnSpc>
                <a:spcPct val="200000"/>
              </a:lnSpc>
              <a:buFont typeface="Arial" panose="020B0604020202020204" pitchFamily="34" charset="0"/>
              <a:buChar char="•"/>
            </a:pPr>
            <a:r>
              <a:rPr lang="en-IN" sz="1200" b="1" dirty="0">
                <a:solidFill>
                  <a:srgbClr val="134F5C"/>
                </a:solidFill>
                <a:latin typeface="Montserrat"/>
              </a:rPr>
              <a:t>Decision Tree</a:t>
            </a:r>
          </a:p>
          <a:p>
            <a:pPr marL="285750" indent="-285750">
              <a:lnSpc>
                <a:spcPct val="200000"/>
              </a:lnSpc>
              <a:buFont typeface="Arial" panose="020B0604020202020204" pitchFamily="34" charset="0"/>
              <a:buChar char="•"/>
            </a:pPr>
            <a:r>
              <a:rPr lang="en-IN" sz="1200" b="1" dirty="0">
                <a:solidFill>
                  <a:srgbClr val="134F5C"/>
                </a:solidFill>
                <a:latin typeface="Montserrat"/>
              </a:rPr>
              <a:t>Random Forest</a:t>
            </a:r>
          </a:p>
          <a:p>
            <a:pPr marL="285750" indent="-285750">
              <a:lnSpc>
                <a:spcPct val="200000"/>
              </a:lnSpc>
              <a:buFont typeface="Arial" panose="020B0604020202020204" pitchFamily="34" charset="0"/>
              <a:buChar char="•"/>
            </a:pPr>
            <a:r>
              <a:rPr lang="en-IN" sz="1200" b="1" dirty="0">
                <a:solidFill>
                  <a:srgbClr val="134F5C"/>
                </a:solidFill>
                <a:latin typeface="Montserrat"/>
              </a:rPr>
              <a:t>XGBoost</a:t>
            </a:r>
          </a:p>
        </p:txBody>
      </p:sp>
      <p:pic>
        <p:nvPicPr>
          <p:cNvPr id="5" name="object 12">
            <a:extLst>
              <a:ext uri="{FF2B5EF4-FFF2-40B4-BE49-F238E27FC236}">
                <a16:creationId xmlns:a16="http://schemas.microsoft.com/office/drawing/2014/main" id="{C5032E62-1EC0-466C-D323-E491F04FB32F}"/>
              </a:ext>
            </a:extLst>
          </p:cNvPr>
          <p:cNvPicPr/>
          <p:nvPr/>
        </p:nvPicPr>
        <p:blipFill>
          <a:blip r:embed="rId2" cstate="print"/>
          <a:stretch>
            <a:fillRect/>
          </a:stretch>
        </p:blipFill>
        <p:spPr>
          <a:xfrm>
            <a:off x="8421605" y="144153"/>
            <a:ext cx="514350" cy="473202"/>
          </a:xfrm>
          <a:prstGeom prst="rect">
            <a:avLst/>
          </a:prstGeom>
        </p:spPr>
      </p:pic>
    </p:spTree>
    <p:extLst>
      <p:ext uri="{BB962C8B-B14F-4D97-AF65-F5344CB8AC3E}">
        <p14:creationId xmlns:p14="http://schemas.microsoft.com/office/powerpoint/2010/main" val="356497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EE8BC5-DAE1-83DE-A0DC-838730107AFC}"/>
              </a:ext>
            </a:extLst>
          </p:cNvPr>
          <p:cNvSpPr txBox="1"/>
          <p:nvPr/>
        </p:nvSpPr>
        <p:spPr>
          <a:xfrm>
            <a:off x="1379033" y="895877"/>
            <a:ext cx="2802673" cy="276999"/>
          </a:xfrm>
          <a:prstGeom prst="rect">
            <a:avLst/>
          </a:prstGeom>
          <a:noFill/>
        </p:spPr>
        <p:txBody>
          <a:bodyPr wrap="square" rtlCol="0">
            <a:spAutoFit/>
          </a:bodyPr>
          <a:lstStyle/>
          <a:p>
            <a:r>
              <a:rPr lang="en-IN" sz="1200" b="1" dirty="0">
                <a:solidFill>
                  <a:srgbClr val="134F5C"/>
                </a:solidFill>
                <a:latin typeface="Montserrat"/>
              </a:rPr>
              <a:t>Steps we follow:</a:t>
            </a:r>
          </a:p>
        </p:txBody>
      </p:sp>
      <p:sp>
        <p:nvSpPr>
          <p:cNvPr id="7" name="TextBox 6">
            <a:extLst>
              <a:ext uri="{FF2B5EF4-FFF2-40B4-BE49-F238E27FC236}">
                <a16:creationId xmlns:a16="http://schemas.microsoft.com/office/drawing/2014/main" id="{14E34E3B-E66B-C5C8-47F7-1FBF845B788D}"/>
              </a:ext>
            </a:extLst>
          </p:cNvPr>
          <p:cNvSpPr txBox="1"/>
          <p:nvPr/>
        </p:nvSpPr>
        <p:spPr>
          <a:xfrm>
            <a:off x="1379033" y="1393028"/>
            <a:ext cx="6385932" cy="369332"/>
          </a:xfrm>
          <a:prstGeom prst="rect">
            <a:avLst/>
          </a:prstGeom>
          <a:solidFill>
            <a:srgbClr val="00B0F0"/>
          </a:solidFill>
          <a:ln>
            <a:solidFill>
              <a:srgbClr val="00B0F0"/>
            </a:solidFill>
          </a:ln>
          <a:effectLst>
            <a:glow rad="63500">
              <a:schemeClr val="accent1">
                <a:satMod val="175000"/>
                <a:alpha val="40000"/>
              </a:schemeClr>
            </a:glow>
          </a:effectLst>
        </p:spPr>
        <p:txBody>
          <a:bodyPr wrap="square" rtlCol="0">
            <a:spAutoFit/>
          </a:bodyPr>
          <a:lstStyle/>
          <a:p>
            <a:pPr algn="ctr"/>
            <a:r>
              <a:rPr lang="en-IN" dirty="0"/>
              <a:t>Preparing Data for model</a:t>
            </a:r>
          </a:p>
        </p:txBody>
      </p:sp>
      <p:sp>
        <p:nvSpPr>
          <p:cNvPr id="8" name="TextBox 7">
            <a:extLst>
              <a:ext uri="{FF2B5EF4-FFF2-40B4-BE49-F238E27FC236}">
                <a16:creationId xmlns:a16="http://schemas.microsoft.com/office/drawing/2014/main" id="{0685814C-625C-5144-19F2-C872E8833370}"/>
              </a:ext>
            </a:extLst>
          </p:cNvPr>
          <p:cNvSpPr txBox="1"/>
          <p:nvPr/>
        </p:nvSpPr>
        <p:spPr>
          <a:xfrm>
            <a:off x="1379033" y="2660550"/>
            <a:ext cx="6385932" cy="369332"/>
          </a:xfrm>
          <a:prstGeom prst="rect">
            <a:avLst/>
          </a:prstGeom>
          <a:solidFill>
            <a:srgbClr val="00B0F0"/>
          </a:solidFill>
          <a:ln>
            <a:solidFill>
              <a:srgbClr val="00B0F0"/>
            </a:solidFill>
          </a:ln>
          <a:effectLst>
            <a:glow rad="63500">
              <a:schemeClr val="accent1">
                <a:satMod val="175000"/>
                <a:alpha val="40000"/>
              </a:schemeClr>
            </a:glow>
          </a:effectLst>
        </p:spPr>
        <p:txBody>
          <a:bodyPr wrap="square" rtlCol="0">
            <a:spAutoFit/>
          </a:bodyPr>
          <a:lstStyle/>
          <a:p>
            <a:pPr algn="ctr"/>
            <a:r>
              <a:rPr lang="en-IN" dirty="0"/>
              <a:t>Training and Hyper parameter tuning</a:t>
            </a:r>
          </a:p>
        </p:txBody>
      </p:sp>
      <p:sp>
        <p:nvSpPr>
          <p:cNvPr id="9" name="TextBox 8">
            <a:extLst>
              <a:ext uri="{FF2B5EF4-FFF2-40B4-BE49-F238E27FC236}">
                <a16:creationId xmlns:a16="http://schemas.microsoft.com/office/drawing/2014/main" id="{B04CC205-8FCB-4B5F-BE85-910C11C7B939}"/>
              </a:ext>
            </a:extLst>
          </p:cNvPr>
          <p:cNvSpPr txBox="1"/>
          <p:nvPr/>
        </p:nvSpPr>
        <p:spPr>
          <a:xfrm>
            <a:off x="1379033" y="4091881"/>
            <a:ext cx="6385932" cy="369332"/>
          </a:xfrm>
          <a:prstGeom prst="rect">
            <a:avLst/>
          </a:prstGeom>
          <a:solidFill>
            <a:srgbClr val="00B0F0"/>
          </a:solidFill>
          <a:ln>
            <a:solidFill>
              <a:srgbClr val="00B0F0"/>
            </a:solidFill>
          </a:ln>
          <a:effectLst>
            <a:glow rad="63500">
              <a:schemeClr val="accent1">
                <a:satMod val="175000"/>
                <a:alpha val="40000"/>
              </a:schemeClr>
            </a:glow>
          </a:effectLst>
        </p:spPr>
        <p:txBody>
          <a:bodyPr wrap="square" rtlCol="0">
            <a:spAutoFit/>
          </a:bodyPr>
          <a:lstStyle/>
          <a:p>
            <a:pPr algn="ctr"/>
            <a:r>
              <a:rPr lang="en-IN" dirty="0"/>
              <a:t>Evaluating the model</a:t>
            </a:r>
          </a:p>
        </p:txBody>
      </p:sp>
      <p:cxnSp>
        <p:nvCxnSpPr>
          <p:cNvPr id="11" name="Straight Arrow Connector 10">
            <a:extLst>
              <a:ext uri="{FF2B5EF4-FFF2-40B4-BE49-F238E27FC236}">
                <a16:creationId xmlns:a16="http://schemas.microsoft.com/office/drawing/2014/main" id="{37771A33-01FA-CEB1-1C70-08EEF278B762}"/>
              </a:ext>
            </a:extLst>
          </p:cNvPr>
          <p:cNvCxnSpPr>
            <a:cxnSpLocks/>
          </p:cNvCxnSpPr>
          <p:nvPr/>
        </p:nvCxnSpPr>
        <p:spPr>
          <a:xfrm>
            <a:off x="4565275" y="1822872"/>
            <a:ext cx="0" cy="78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2DA808-BF4E-6DC5-A524-2FE531311E4C}"/>
              </a:ext>
            </a:extLst>
          </p:cNvPr>
          <p:cNvCxnSpPr>
            <a:cxnSpLocks/>
          </p:cNvCxnSpPr>
          <p:nvPr/>
        </p:nvCxnSpPr>
        <p:spPr>
          <a:xfrm>
            <a:off x="4571999" y="3110564"/>
            <a:ext cx="0" cy="927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object 12">
            <a:extLst>
              <a:ext uri="{FF2B5EF4-FFF2-40B4-BE49-F238E27FC236}">
                <a16:creationId xmlns:a16="http://schemas.microsoft.com/office/drawing/2014/main" id="{660403A1-1FB5-8FB4-09D8-9703FF3ACFDD}"/>
              </a:ext>
            </a:extLst>
          </p:cNvPr>
          <p:cNvPicPr/>
          <p:nvPr/>
        </p:nvPicPr>
        <p:blipFill>
          <a:blip r:embed="rId2" cstate="print"/>
          <a:stretch>
            <a:fillRect/>
          </a:stretch>
        </p:blipFill>
        <p:spPr>
          <a:xfrm>
            <a:off x="8421605" y="144153"/>
            <a:ext cx="514350" cy="473202"/>
          </a:xfrm>
          <a:prstGeom prst="rect">
            <a:avLst/>
          </a:prstGeom>
        </p:spPr>
      </p:pic>
      <p:sp>
        <p:nvSpPr>
          <p:cNvPr id="12" name="TextBox 11">
            <a:extLst>
              <a:ext uri="{FF2B5EF4-FFF2-40B4-BE49-F238E27FC236}">
                <a16:creationId xmlns:a16="http://schemas.microsoft.com/office/drawing/2014/main" id="{E04F9065-C6C3-803F-DFD3-75A667FE75D0}"/>
              </a:ext>
            </a:extLst>
          </p:cNvPr>
          <p:cNvSpPr txBox="1"/>
          <p:nvPr/>
        </p:nvSpPr>
        <p:spPr>
          <a:xfrm>
            <a:off x="2683726" y="386522"/>
            <a:ext cx="3776547" cy="461665"/>
          </a:xfrm>
          <a:prstGeom prst="rect">
            <a:avLst/>
          </a:prstGeom>
          <a:noFill/>
        </p:spPr>
        <p:txBody>
          <a:bodyPr wrap="square" rtlCol="0">
            <a:spAutoFit/>
          </a:bodyPr>
          <a:lstStyle/>
          <a:p>
            <a:r>
              <a:rPr lang="en-IN" sz="2400" b="1" dirty="0">
                <a:solidFill>
                  <a:srgbClr val="C00000"/>
                </a:solidFill>
              </a:rPr>
              <a:t>APPLYING ML ALGORITHMS</a:t>
            </a:r>
          </a:p>
        </p:txBody>
      </p:sp>
    </p:spTree>
    <p:extLst>
      <p:ext uri="{BB962C8B-B14F-4D97-AF65-F5344CB8AC3E}">
        <p14:creationId xmlns:p14="http://schemas.microsoft.com/office/powerpoint/2010/main" val="1128979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1867A-3B19-A791-7B3F-192704DC979A}"/>
              </a:ext>
            </a:extLst>
          </p:cNvPr>
          <p:cNvSpPr txBox="1"/>
          <p:nvPr/>
        </p:nvSpPr>
        <p:spPr>
          <a:xfrm>
            <a:off x="1657296" y="386522"/>
            <a:ext cx="5829408" cy="461665"/>
          </a:xfrm>
          <a:prstGeom prst="rect">
            <a:avLst/>
          </a:prstGeom>
          <a:noFill/>
        </p:spPr>
        <p:txBody>
          <a:bodyPr wrap="square" rtlCol="0">
            <a:spAutoFit/>
          </a:bodyPr>
          <a:lstStyle/>
          <a:p>
            <a:r>
              <a:rPr lang="en-IN" sz="2400" b="1" dirty="0">
                <a:solidFill>
                  <a:srgbClr val="C00000"/>
                </a:solidFill>
              </a:rPr>
              <a:t>TRAINING AND HYPERPARAMETER TUNING</a:t>
            </a:r>
          </a:p>
        </p:txBody>
      </p:sp>
      <p:graphicFrame>
        <p:nvGraphicFramePr>
          <p:cNvPr id="3" name="Table 3">
            <a:extLst>
              <a:ext uri="{FF2B5EF4-FFF2-40B4-BE49-F238E27FC236}">
                <a16:creationId xmlns:a16="http://schemas.microsoft.com/office/drawing/2014/main" id="{2E91B268-28FE-0E9B-07DF-A5B207A6E9EF}"/>
              </a:ext>
            </a:extLst>
          </p:cNvPr>
          <p:cNvGraphicFramePr>
            <a:graphicFrameLocks noGrp="1"/>
          </p:cNvGraphicFramePr>
          <p:nvPr>
            <p:extLst>
              <p:ext uri="{D42A27DB-BD31-4B8C-83A1-F6EECF244321}">
                <p14:modId xmlns:p14="http://schemas.microsoft.com/office/powerpoint/2010/main" val="3825768697"/>
              </p:ext>
            </p:extLst>
          </p:nvPr>
        </p:nvGraphicFramePr>
        <p:xfrm>
          <a:off x="1260088" y="1701117"/>
          <a:ext cx="6623824" cy="2834640"/>
        </p:xfrm>
        <a:graphic>
          <a:graphicData uri="http://schemas.openxmlformats.org/drawingml/2006/table">
            <a:tbl>
              <a:tblPr firstRow="1" bandRow="1">
                <a:tableStyleId>{5C22544A-7EE6-4342-B048-85BDC9FD1C3A}</a:tableStyleId>
              </a:tblPr>
              <a:tblGrid>
                <a:gridCol w="2076002">
                  <a:extLst>
                    <a:ext uri="{9D8B030D-6E8A-4147-A177-3AD203B41FA5}">
                      <a16:colId xmlns:a16="http://schemas.microsoft.com/office/drawing/2014/main" val="1832168196"/>
                    </a:ext>
                  </a:extLst>
                </a:gridCol>
                <a:gridCol w="4547822">
                  <a:extLst>
                    <a:ext uri="{9D8B030D-6E8A-4147-A177-3AD203B41FA5}">
                      <a16:colId xmlns:a16="http://schemas.microsoft.com/office/drawing/2014/main" val="1603348688"/>
                    </a:ext>
                  </a:extLst>
                </a:gridCol>
              </a:tblGrid>
              <a:tr h="337203">
                <a:tc>
                  <a:txBody>
                    <a:bodyPr/>
                    <a:lstStyle/>
                    <a:p>
                      <a:pPr algn="ctr"/>
                      <a:r>
                        <a:rPr lang="en-IN" dirty="0"/>
                        <a:t>Model</a:t>
                      </a:r>
                    </a:p>
                  </a:txBody>
                  <a:tcPr/>
                </a:tc>
                <a:tc>
                  <a:txBody>
                    <a:bodyPr/>
                    <a:lstStyle/>
                    <a:p>
                      <a:pPr algn="ctr"/>
                      <a:r>
                        <a:rPr lang="en-IN" dirty="0"/>
                        <a:t>Optimal Parameters</a:t>
                      </a:r>
                    </a:p>
                  </a:txBody>
                  <a:tcPr/>
                </a:tc>
                <a:extLst>
                  <a:ext uri="{0D108BD9-81ED-4DB2-BD59-A6C34878D82A}">
                    <a16:rowId xmlns:a16="http://schemas.microsoft.com/office/drawing/2014/main" val="3706264251"/>
                  </a:ext>
                </a:extLst>
              </a:tr>
              <a:tr h="337203">
                <a:tc>
                  <a:txBody>
                    <a:bodyPr/>
                    <a:lstStyle/>
                    <a:p>
                      <a:pPr algn="l"/>
                      <a:r>
                        <a:rPr lang="en-IN" dirty="0"/>
                        <a:t>LASSO</a:t>
                      </a:r>
                    </a:p>
                  </a:txBody>
                  <a:tcPr/>
                </a:tc>
                <a:tc>
                  <a:txBody>
                    <a:bodyPr/>
                    <a:lstStyle/>
                    <a:p>
                      <a:r>
                        <a:rPr lang="en-IN" b="0" i="0" dirty="0">
                          <a:solidFill>
                            <a:schemeClr val="dk1"/>
                          </a:solidFill>
                          <a:effectLst/>
                          <a:latin typeface="+mn-lt"/>
                          <a:ea typeface="+mn-ea"/>
                          <a:cs typeface="+mn-cs"/>
                        </a:rPr>
                        <a:t>alpha = 0.01</a:t>
                      </a:r>
                      <a:endParaRPr lang="en-IN" dirty="0"/>
                    </a:p>
                  </a:txBody>
                  <a:tcPr/>
                </a:tc>
                <a:extLst>
                  <a:ext uri="{0D108BD9-81ED-4DB2-BD59-A6C34878D82A}">
                    <a16:rowId xmlns:a16="http://schemas.microsoft.com/office/drawing/2014/main" val="2749086099"/>
                  </a:ext>
                </a:extLst>
              </a:tr>
              <a:tr h="337203">
                <a:tc>
                  <a:txBody>
                    <a:bodyPr/>
                    <a:lstStyle/>
                    <a:p>
                      <a:pPr algn="l"/>
                      <a:r>
                        <a:rPr lang="en-IN" dirty="0"/>
                        <a:t>Ridge</a:t>
                      </a:r>
                    </a:p>
                  </a:txBody>
                  <a:tcPr/>
                </a:tc>
                <a:tc>
                  <a:txBody>
                    <a:bodyPr/>
                    <a:lstStyle/>
                    <a:p>
                      <a:r>
                        <a:rPr lang="en-IN" b="0" i="0" dirty="0">
                          <a:solidFill>
                            <a:schemeClr val="dk1"/>
                          </a:solidFill>
                          <a:effectLst/>
                          <a:latin typeface="+mn-lt"/>
                          <a:ea typeface="+mn-ea"/>
                          <a:cs typeface="+mn-cs"/>
                        </a:rPr>
                        <a:t>alpha = 20</a:t>
                      </a:r>
                      <a:endParaRPr lang="en-IN" dirty="0"/>
                    </a:p>
                  </a:txBody>
                  <a:tcPr/>
                </a:tc>
                <a:extLst>
                  <a:ext uri="{0D108BD9-81ED-4DB2-BD59-A6C34878D82A}">
                    <a16:rowId xmlns:a16="http://schemas.microsoft.com/office/drawing/2014/main" val="3255513553"/>
                  </a:ext>
                </a:extLst>
              </a:tr>
              <a:tr h="337203">
                <a:tc>
                  <a:txBody>
                    <a:bodyPr/>
                    <a:lstStyle/>
                    <a:p>
                      <a:pPr algn="l"/>
                      <a:r>
                        <a:rPr lang="en-IN" dirty="0"/>
                        <a:t>Elastic Net</a:t>
                      </a:r>
                    </a:p>
                  </a:txBody>
                  <a:tcPr/>
                </a:tc>
                <a:tc>
                  <a:txBody>
                    <a:bodyPr/>
                    <a:lstStyle/>
                    <a:p>
                      <a:r>
                        <a:rPr lang="en-IN" b="0" i="0" dirty="0">
                          <a:solidFill>
                            <a:schemeClr val="dk1"/>
                          </a:solidFill>
                          <a:effectLst/>
                          <a:latin typeface="+mn-lt"/>
                          <a:ea typeface="+mn-ea"/>
                          <a:cs typeface="+mn-cs"/>
                        </a:rPr>
                        <a:t>Alpha = 0.0014,  l1_ratio = 0.8</a:t>
                      </a:r>
                      <a:endParaRPr lang="en-IN" dirty="0"/>
                    </a:p>
                  </a:txBody>
                  <a:tcPr/>
                </a:tc>
                <a:extLst>
                  <a:ext uri="{0D108BD9-81ED-4DB2-BD59-A6C34878D82A}">
                    <a16:rowId xmlns:a16="http://schemas.microsoft.com/office/drawing/2014/main" val="3080759859"/>
                  </a:ext>
                </a:extLst>
              </a:tr>
              <a:tr h="590105">
                <a:tc>
                  <a:txBody>
                    <a:bodyPr/>
                    <a:lstStyle/>
                    <a:p>
                      <a:pPr algn="l"/>
                      <a:r>
                        <a:rPr lang="en-IN" dirty="0"/>
                        <a:t>Decision Tree</a:t>
                      </a:r>
                    </a:p>
                  </a:txBody>
                  <a:tcPr/>
                </a:tc>
                <a:tc>
                  <a:txBody>
                    <a:bodyPr/>
                    <a:lstStyle/>
                    <a:p>
                      <a:r>
                        <a:rPr lang="en-IN" b="0" i="0" dirty="0">
                          <a:solidFill>
                            <a:schemeClr val="dk1"/>
                          </a:solidFill>
                          <a:effectLst/>
                          <a:latin typeface="+mn-lt"/>
                          <a:ea typeface="+mn-ea"/>
                          <a:cs typeface="+mn-cs"/>
                        </a:rPr>
                        <a:t>max_depth = 5, max_leaf_nodes = 20, min_samples_split = 3</a:t>
                      </a:r>
                      <a:endParaRPr lang="en-IN" dirty="0"/>
                    </a:p>
                  </a:txBody>
                  <a:tcPr/>
                </a:tc>
                <a:extLst>
                  <a:ext uri="{0D108BD9-81ED-4DB2-BD59-A6C34878D82A}">
                    <a16:rowId xmlns:a16="http://schemas.microsoft.com/office/drawing/2014/main" val="820635820"/>
                  </a:ext>
                </a:extLst>
              </a:tr>
              <a:tr h="337203">
                <a:tc>
                  <a:txBody>
                    <a:bodyPr/>
                    <a:lstStyle/>
                    <a:p>
                      <a:pPr algn="l"/>
                      <a:r>
                        <a:rPr lang="en-IN" dirty="0"/>
                        <a:t>Random Forest</a:t>
                      </a:r>
                    </a:p>
                  </a:txBody>
                  <a:tcPr/>
                </a:tc>
                <a:tc>
                  <a:txBody>
                    <a:bodyPr/>
                    <a:lstStyle/>
                    <a:p>
                      <a:r>
                        <a:rPr lang="pt-BR" b="0" i="0" dirty="0">
                          <a:solidFill>
                            <a:schemeClr val="dk1"/>
                          </a:solidFill>
                          <a:effectLst/>
                          <a:latin typeface="+mn-lt"/>
                          <a:ea typeface="+mn-ea"/>
                          <a:cs typeface="+mn-cs"/>
                        </a:rPr>
                        <a:t>max_depth = 7,  n_estimators = 80</a:t>
                      </a:r>
                      <a:endParaRPr lang="en-IN" dirty="0"/>
                    </a:p>
                  </a:txBody>
                  <a:tcPr/>
                </a:tc>
                <a:extLst>
                  <a:ext uri="{0D108BD9-81ED-4DB2-BD59-A6C34878D82A}">
                    <a16:rowId xmlns:a16="http://schemas.microsoft.com/office/drawing/2014/main" val="2293504959"/>
                  </a:ext>
                </a:extLst>
              </a:tr>
              <a:tr h="337203">
                <a:tc>
                  <a:txBody>
                    <a:bodyPr/>
                    <a:lstStyle/>
                    <a:p>
                      <a:pPr algn="l"/>
                      <a:r>
                        <a:rPr lang="en-IN" dirty="0"/>
                        <a:t>XGBoost</a:t>
                      </a:r>
                    </a:p>
                  </a:txBody>
                  <a:tcPr/>
                </a:tc>
                <a:tc>
                  <a:txBody>
                    <a:bodyPr/>
                    <a:lstStyle/>
                    <a:p>
                      <a:r>
                        <a:rPr lang="pt-BR" b="0" i="0" dirty="0">
                          <a:solidFill>
                            <a:schemeClr val="dk1"/>
                          </a:solidFill>
                          <a:effectLst/>
                          <a:latin typeface="+mn-lt"/>
                          <a:ea typeface="+mn-ea"/>
                          <a:cs typeface="+mn-cs"/>
                        </a:rPr>
                        <a:t>max_depth = 9,  n_estimators = 100</a:t>
                      </a:r>
                      <a:endParaRPr lang="en-IN" dirty="0"/>
                    </a:p>
                  </a:txBody>
                  <a:tcPr/>
                </a:tc>
                <a:extLst>
                  <a:ext uri="{0D108BD9-81ED-4DB2-BD59-A6C34878D82A}">
                    <a16:rowId xmlns:a16="http://schemas.microsoft.com/office/drawing/2014/main" val="530741946"/>
                  </a:ext>
                </a:extLst>
              </a:tr>
            </a:tbl>
          </a:graphicData>
        </a:graphic>
      </p:graphicFrame>
      <p:sp>
        <p:nvSpPr>
          <p:cNvPr id="4" name="TextBox 3">
            <a:extLst>
              <a:ext uri="{FF2B5EF4-FFF2-40B4-BE49-F238E27FC236}">
                <a16:creationId xmlns:a16="http://schemas.microsoft.com/office/drawing/2014/main" id="{E969374A-E12D-758B-FEF5-C001B4570A47}"/>
              </a:ext>
            </a:extLst>
          </p:cNvPr>
          <p:cNvSpPr txBox="1"/>
          <p:nvPr/>
        </p:nvSpPr>
        <p:spPr>
          <a:xfrm>
            <a:off x="869795" y="829059"/>
            <a:ext cx="6846849" cy="461665"/>
          </a:xfrm>
          <a:prstGeom prst="rect">
            <a:avLst/>
          </a:prstGeom>
          <a:noFill/>
        </p:spPr>
        <p:txBody>
          <a:bodyPr wrap="square" rtlCol="0">
            <a:spAutoFit/>
          </a:bodyPr>
          <a:lstStyle/>
          <a:p>
            <a:r>
              <a:rPr lang="en-IN" sz="1200" b="1" dirty="0">
                <a:solidFill>
                  <a:srgbClr val="134F5C"/>
                </a:solidFill>
                <a:latin typeface="Montserrat"/>
              </a:rPr>
              <a:t>We have trained different ML models and performed hyperparameter tuning using GridSearch CV.</a:t>
            </a:r>
          </a:p>
        </p:txBody>
      </p:sp>
      <p:sp>
        <p:nvSpPr>
          <p:cNvPr id="5" name="TextBox 4">
            <a:extLst>
              <a:ext uri="{FF2B5EF4-FFF2-40B4-BE49-F238E27FC236}">
                <a16:creationId xmlns:a16="http://schemas.microsoft.com/office/drawing/2014/main" id="{5CE84E42-429D-A678-AE00-967A43208201}"/>
              </a:ext>
            </a:extLst>
          </p:cNvPr>
          <p:cNvSpPr txBox="1"/>
          <p:nvPr/>
        </p:nvSpPr>
        <p:spPr>
          <a:xfrm>
            <a:off x="869795" y="1300976"/>
            <a:ext cx="5984488" cy="276999"/>
          </a:xfrm>
          <a:prstGeom prst="rect">
            <a:avLst/>
          </a:prstGeom>
          <a:noFill/>
        </p:spPr>
        <p:txBody>
          <a:bodyPr wrap="square" rtlCol="0">
            <a:spAutoFit/>
          </a:bodyPr>
          <a:lstStyle/>
          <a:p>
            <a:r>
              <a:rPr lang="en-IN" sz="1200" b="1" dirty="0">
                <a:solidFill>
                  <a:srgbClr val="134F5C"/>
                </a:solidFill>
                <a:latin typeface="Montserrat"/>
              </a:rPr>
              <a:t>Following are the optimal parameters for respective models</a:t>
            </a:r>
          </a:p>
        </p:txBody>
      </p:sp>
      <p:pic>
        <p:nvPicPr>
          <p:cNvPr id="6" name="object 12">
            <a:extLst>
              <a:ext uri="{FF2B5EF4-FFF2-40B4-BE49-F238E27FC236}">
                <a16:creationId xmlns:a16="http://schemas.microsoft.com/office/drawing/2014/main" id="{458E712C-AF9C-B9EF-8BAD-67F2F67341B8}"/>
              </a:ext>
            </a:extLst>
          </p:cNvPr>
          <p:cNvPicPr/>
          <p:nvPr/>
        </p:nvPicPr>
        <p:blipFill>
          <a:blip r:embed="rId2" cstate="print"/>
          <a:stretch>
            <a:fillRect/>
          </a:stretch>
        </p:blipFill>
        <p:spPr>
          <a:xfrm>
            <a:off x="8421605" y="144153"/>
            <a:ext cx="514350" cy="473202"/>
          </a:xfrm>
          <a:prstGeom prst="rect">
            <a:avLst/>
          </a:prstGeom>
        </p:spPr>
      </p:pic>
    </p:spTree>
    <p:extLst>
      <p:ext uri="{BB962C8B-B14F-4D97-AF65-F5344CB8AC3E}">
        <p14:creationId xmlns:p14="http://schemas.microsoft.com/office/powerpoint/2010/main" val="3578140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6C35CC4-F5E1-C363-2003-11D658DD08B8}"/>
              </a:ext>
            </a:extLst>
          </p:cNvPr>
          <p:cNvGraphicFramePr>
            <a:graphicFrameLocks noGrp="1"/>
          </p:cNvGraphicFramePr>
          <p:nvPr>
            <p:extLst>
              <p:ext uri="{D42A27DB-BD31-4B8C-83A1-F6EECF244321}">
                <p14:modId xmlns:p14="http://schemas.microsoft.com/office/powerpoint/2010/main" val="376436214"/>
              </p:ext>
            </p:extLst>
          </p:nvPr>
        </p:nvGraphicFramePr>
        <p:xfrm>
          <a:off x="892098" y="929268"/>
          <a:ext cx="7255725" cy="3828583"/>
        </p:xfrm>
        <a:graphic>
          <a:graphicData uri="http://schemas.openxmlformats.org/drawingml/2006/table">
            <a:tbl>
              <a:tblPr firstRow="1" bandRow="1">
                <a:tableStyleId>{5C22544A-7EE6-4342-B048-85BDC9FD1C3A}</a:tableStyleId>
              </a:tblPr>
              <a:tblGrid>
                <a:gridCol w="1650380">
                  <a:extLst>
                    <a:ext uri="{9D8B030D-6E8A-4147-A177-3AD203B41FA5}">
                      <a16:colId xmlns:a16="http://schemas.microsoft.com/office/drawing/2014/main" val="453427988"/>
                    </a:ext>
                  </a:extLst>
                </a:gridCol>
                <a:gridCol w="1375317">
                  <a:extLst>
                    <a:ext uri="{9D8B030D-6E8A-4147-A177-3AD203B41FA5}">
                      <a16:colId xmlns:a16="http://schemas.microsoft.com/office/drawing/2014/main" val="1359893885"/>
                    </a:ext>
                  </a:extLst>
                </a:gridCol>
                <a:gridCol w="1327738">
                  <a:extLst>
                    <a:ext uri="{9D8B030D-6E8A-4147-A177-3AD203B41FA5}">
                      <a16:colId xmlns:a16="http://schemas.microsoft.com/office/drawing/2014/main" val="2494755155"/>
                    </a:ext>
                  </a:extLst>
                </a:gridCol>
                <a:gridCol w="1451145">
                  <a:extLst>
                    <a:ext uri="{9D8B030D-6E8A-4147-A177-3AD203B41FA5}">
                      <a16:colId xmlns:a16="http://schemas.microsoft.com/office/drawing/2014/main" val="2828938966"/>
                    </a:ext>
                  </a:extLst>
                </a:gridCol>
                <a:gridCol w="1451145">
                  <a:extLst>
                    <a:ext uri="{9D8B030D-6E8A-4147-A177-3AD203B41FA5}">
                      <a16:colId xmlns:a16="http://schemas.microsoft.com/office/drawing/2014/main" val="797731039"/>
                    </a:ext>
                  </a:extLst>
                </a:gridCol>
              </a:tblGrid>
              <a:tr h="818450">
                <a:tc>
                  <a:txBody>
                    <a:bodyPr/>
                    <a:lstStyle/>
                    <a:p>
                      <a:pPr algn="ctr"/>
                      <a:r>
                        <a:rPr lang="en-IN"/>
                        <a:t>Model</a:t>
                      </a:r>
                      <a:endParaRPr lang="en-IN" dirty="0"/>
                    </a:p>
                  </a:txBody>
                  <a:tcPr anchor="ctr"/>
                </a:tc>
                <a:tc>
                  <a:txBody>
                    <a:bodyPr/>
                    <a:lstStyle/>
                    <a:p>
                      <a:r>
                        <a:rPr lang="en-IN"/>
                        <a:t>Train Data –</a:t>
                      </a:r>
                    </a:p>
                    <a:p>
                      <a:pPr algn="ctr"/>
                      <a:r>
                        <a:rPr lang="en-IN"/>
                        <a:t>MSE</a:t>
                      </a:r>
                      <a:endParaRPr lang="en-IN" dirty="0"/>
                    </a:p>
                  </a:txBody>
                  <a:tcPr/>
                </a:tc>
                <a:tc>
                  <a:txBody>
                    <a:bodyPr/>
                    <a:lstStyle/>
                    <a:p>
                      <a:r>
                        <a:rPr lang="en-IN"/>
                        <a:t>Test Data –</a:t>
                      </a:r>
                    </a:p>
                    <a:p>
                      <a:pPr algn="ctr"/>
                      <a:r>
                        <a:rPr lang="en-IN"/>
                        <a:t>MSE</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a:t>Train Data –</a:t>
                      </a:r>
                    </a:p>
                    <a:p>
                      <a:pPr algn="ctr"/>
                      <a:r>
                        <a:rPr lang="en-IN"/>
                        <a:t>R2-Score</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a:t>Test Data –</a:t>
                      </a:r>
                    </a:p>
                    <a:p>
                      <a:pPr algn="ctr"/>
                      <a:r>
                        <a:rPr lang="en-IN"/>
                        <a:t>R2-Score</a:t>
                      </a:r>
                      <a:endParaRPr lang="en-IN" dirty="0"/>
                    </a:p>
                  </a:txBody>
                  <a:tcPr/>
                </a:tc>
                <a:extLst>
                  <a:ext uri="{0D108BD9-81ED-4DB2-BD59-A6C34878D82A}">
                    <a16:rowId xmlns:a16="http://schemas.microsoft.com/office/drawing/2014/main" val="1432988976"/>
                  </a:ext>
                </a:extLst>
              </a:tr>
              <a:tr h="430019">
                <a:tc>
                  <a:txBody>
                    <a:bodyPr/>
                    <a:lstStyle/>
                    <a:p>
                      <a:pPr algn="ctr"/>
                      <a:r>
                        <a:rPr lang="en-IN" sz="1600"/>
                        <a:t>Linear Regression</a:t>
                      </a:r>
                      <a:endParaRPr lang="en-IN" sz="1600" dirty="0"/>
                    </a:p>
                  </a:txBody>
                  <a:tcPr anchor="ctr"/>
                </a:tc>
                <a:tc>
                  <a:txBody>
                    <a:bodyPr/>
                    <a:lstStyle/>
                    <a:p>
                      <a:pPr algn="ctr"/>
                      <a:r>
                        <a:rPr lang="en-IN" sz="1600"/>
                        <a:t>55.29</a:t>
                      </a:r>
                      <a:endParaRPr lang="en-IN" sz="1600" dirty="0"/>
                    </a:p>
                  </a:txBody>
                  <a:tcPr/>
                </a:tc>
                <a:tc>
                  <a:txBody>
                    <a:bodyPr/>
                    <a:lstStyle/>
                    <a:p>
                      <a:pPr algn="ctr"/>
                      <a:r>
                        <a:rPr lang="en-IN" sz="1600"/>
                        <a:t>52.60</a:t>
                      </a:r>
                      <a:endParaRPr lang="en-IN" sz="1600" dirty="0"/>
                    </a:p>
                  </a:txBody>
                  <a:tcPr/>
                </a:tc>
                <a:tc>
                  <a:txBody>
                    <a:bodyPr/>
                    <a:lstStyle/>
                    <a:p>
                      <a:pPr algn="ctr"/>
                      <a:r>
                        <a:rPr lang="en-IN" sz="1600"/>
                        <a:t>0.58</a:t>
                      </a:r>
                      <a:endParaRPr lang="en-IN" sz="1600" dirty="0"/>
                    </a:p>
                  </a:txBody>
                  <a:tcPr/>
                </a:tc>
                <a:tc>
                  <a:txBody>
                    <a:bodyPr/>
                    <a:lstStyle/>
                    <a:p>
                      <a:pPr algn="ctr"/>
                      <a:r>
                        <a:rPr lang="en-IN" sz="1600"/>
                        <a:t>0.55</a:t>
                      </a:r>
                      <a:endParaRPr lang="en-IN" sz="1600" dirty="0"/>
                    </a:p>
                  </a:txBody>
                  <a:tcPr/>
                </a:tc>
                <a:extLst>
                  <a:ext uri="{0D108BD9-81ED-4DB2-BD59-A6C34878D82A}">
                    <a16:rowId xmlns:a16="http://schemas.microsoft.com/office/drawing/2014/main" val="2629238633"/>
                  </a:ext>
                </a:extLst>
              </a:tr>
              <a:tr h="430019">
                <a:tc>
                  <a:txBody>
                    <a:bodyPr/>
                    <a:lstStyle/>
                    <a:p>
                      <a:pPr algn="ctr"/>
                      <a:r>
                        <a:rPr lang="en-IN" sz="1600"/>
                        <a:t>LASSO</a:t>
                      </a:r>
                      <a:endParaRPr lang="en-IN" sz="1600" dirty="0"/>
                    </a:p>
                  </a:txBody>
                  <a:tcPr/>
                </a:tc>
                <a:tc>
                  <a:txBody>
                    <a:bodyPr/>
                    <a:lstStyle/>
                    <a:p>
                      <a:pPr algn="ctr"/>
                      <a:r>
                        <a:rPr lang="en-IN" sz="1600"/>
                        <a:t>55.25</a:t>
                      </a:r>
                      <a:endParaRPr lang="en-IN" sz="1600" dirty="0"/>
                    </a:p>
                  </a:txBody>
                  <a:tcPr/>
                </a:tc>
                <a:tc>
                  <a:txBody>
                    <a:bodyPr/>
                    <a:lstStyle/>
                    <a:p>
                      <a:pPr algn="ctr"/>
                      <a:r>
                        <a:rPr lang="en-IN" sz="1600"/>
                        <a:t>52.60</a:t>
                      </a:r>
                      <a:endParaRPr lang="en-IN" sz="1600" dirty="0"/>
                    </a:p>
                  </a:txBody>
                  <a:tcPr/>
                </a:tc>
                <a:tc>
                  <a:txBody>
                    <a:bodyPr/>
                    <a:lstStyle/>
                    <a:p>
                      <a:pPr algn="ctr"/>
                      <a:r>
                        <a:rPr lang="en-IN" sz="1600"/>
                        <a:t>0.577</a:t>
                      </a:r>
                      <a:endParaRPr lang="en-IN" sz="1600" dirty="0"/>
                    </a:p>
                  </a:txBody>
                  <a:tcPr/>
                </a:tc>
                <a:tc>
                  <a:txBody>
                    <a:bodyPr/>
                    <a:lstStyle/>
                    <a:p>
                      <a:pPr algn="ctr"/>
                      <a:r>
                        <a:rPr lang="en-IN" sz="1600"/>
                        <a:t>0.552</a:t>
                      </a:r>
                      <a:endParaRPr lang="en-IN" sz="1600" dirty="0"/>
                    </a:p>
                  </a:txBody>
                  <a:tcPr/>
                </a:tc>
                <a:extLst>
                  <a:ext uri="{0D108BD9-81ED-4DB2-BD59-A6C34878D82A}">
                    <a16:rowId xmlns:a16="http://schemas.microsoft.com/office/drawing/2014/main" val="1809529026"/>
                  </a:ext>
                </a:extLst>
              </a:tr>
              <a:tr h="430019">
                <a:tc>
                  <a:txBody>
                    <a:bodyPr/>
                    <a:lstStyle/>
                    <a:p>
                      <a:pPr algn="ctr"/>
                      <a:r>
                        <a:rPr lang="en-IN" sz="1600"/>
                        <a:t>Ridge</a:t>
                      </a:r>
                      <a:endParaRPr lang="en-IN" sz="1600" dirty="0"/>
                    </a:p>
                  </a:txBody>
                  <a:tcPr/>
                </a:tc>
                <a:tc>
                  <a:txBody>
                    <a:bodyPr/>
                    <a:lstStyle/>
                    <a:p>
                      <a:pPr algn="ctr"/>
                      <a:r>
                        <a:rPr lang="en-IN" sz="1600"/>
                        <a:t>55.25</a:t>
                      </a:r>
                      <a:endParaRPr lang="en-IN" sz="1600" dirty="0"/>
                    </a:p>
                  </a:txBody>
                  <a:tcPr/>
                </a:tc>
                <a:tc>
                  <a:txBody>
                    <a:bodyPr/>
                    <a:lstStyle/>
                    <a:p>
                      <a:pPr algn="ctr"/>
                      <a:r>
                        <a:rPr lang="en-IN" sz="1600"/>
                        <a:t>52.60</a:t>
                      </a:r>
                      <a:endParaRPr lang="en-IN" sz="1600" dirty="0"/>
                    </a:p>
                  </a:txBody>
                  <a:tcPr/>
                </a:tc>
                <a:tc>
                  <a:txBody>
                    <a:bodyPr/>
                    <a:lstStyle/>
                    <a:p>
                      <a:pPr algn="ctr"/>
                      <a:r>
                        <a:rPr lang="en-IN" sz="1600"/>
                        <a:t>0.576</a:t>
                      </a:r>
                      <a:endParaRPr lang="en-IN" sz="1600" dirty="0"/>
                    </a:p>
                  </a:txBody>
                  <a:tcPr/>
                </a:tc>
                <a:tc>
                  <a:txBody>
                    <a:bodyPr/>
                    <a:lstStyle/>
                    <a:p>
                      <a:pPr algn="ctr"/>
                      <a:r>
                        <a:rPr lang="en-IN" sz="1600"/>
                        <a:t>0.552</a:t>
                      </a:r>
                      <a:endParaRPr lang="en-IN" sz="1600" dirty="0"/>
                    </a:p>
                  </a:txBody>
                  <a:tcPr/>
                </a:tc>
                <a:extLst>
                  <a:ext uri="{0D108BD9-81ED-4DB2-BD59-A6C34878D82A}">
                    <a16:rowId xmlns:a16="http://schemas.microsoft.com/office/drawing/2014/main" val="4116194508"/>
                  </a:ext>
                </a:extLst>
              </a:tr>
              <a:tr h="430019">
                <a:tc>
                  <a:txBody>
                    <a:bodyPr/>
                    <a:lstStyle/>
                    <a:p>
                      <a:pPr algn="ctr"/>
                      <a:r>
                        <a:rPr lang="en-IN" sz="1600"/>
                        <a:t>Elastic Net</a:t>
                      </a:r>
                      <a:endParaRPr lang="en-IN" sz="1600" dirty="0"/>
                    </a:p>
                  </a:txBody>
                  <a:tcPr/>
                </a:tc>
                <a:tc>
                  <a:txBody>
                    <a:bodyPr/>
                    <a:lstStyle/>
                    <a:p>
                      <a:pPr algn="ctr"/>
                      <a:r>
                        <a:rPr lang="en-IN" sz="1600"/>
                        <a:t>55.27</a:t>
                      </a:r>
                      <a:endParaRPr lang="en-IN" sz="1600" dirty="0"/>
                    </a:p>
                  </a:txBody>
                  <a:tcPr/>
                </a:tc>
                <a:tc>
                  <a:txBody>
                    <a:bodyPr/>
                    <a:lstStyle/>
                    <a:p>
                      <a:pPr algn="ctr"/>
                      <a:r>
                        <a:rPr lang="en-IN" sz="1600"/>
                        <a:t>52.599</a:t>
                      </a:r>
                      <a:endParaRPr lang="en-IN" sz="1600" dirty="0"/>
                    </a:p>
                  </a:txBody>
                  <a:tcPr/>
                </a:tc>
                <a:tc>
                  <a:txBody>
                    <a:bodyPr/>
                    <a:lstStyle/>
                    <a:p>
                      <a:pPr algn="ctr"/>
                      <a:r>
                        <a:rPr lang="en-IN" sz="1600"/>
                        <a:t>0.577</a:t>
                      </a:r>
                      <a:endParaRPr lang="en-IN" sz="1600" dirty="0"/>
                    </a:p>
                  </a:txBody>
                  <a:tcPr/>
                </a:tc>
                <a:tc>
                  <a:txBody>
                    <a:bodyPr/>
                    <a:lstStyle/>
                    <a:p>
                      <a:pPr algn="ctr"/>
                      <a:r>
                        <a:rPr lang="en-IN" sz="1600"/>
                        <a:t>0.522</a:t>
                      </a:r>
                      <a:endParaRPr lang="en-IN" sz="1600" dirty="0"/>
                    </a:p>
                  </a:txBody>
                  <a:tcPr/>
                </a:tc>
                <a:extLst>
                  <a:ext uri="{0D108BD9-81ED-4DB2-BD59-A6C34878D82A}">
                    <a16:rowId xmlns:a16="http://schemas.microsoft.com/office/drawing/2014/main" val="4152667233"/>
                  </a:ext>
                </a:extLst>
              </a:tr>
              <a:tr h="430019">
                <a:tc>
                  <a:txBody>
                    <a:bodyPr/>
                    <a:lstStyle/>
                    <a:p>
                      <a:pPr algn="ctr"/>
                      <a:r>
                        <a:rPr lang="en-IN" sz="1600"/>
                        <a:t>Decision Tree</a:t>
                      </a:r>
                      <a:endParaRPr lang="en-IN" sz="1600" dirty="0"/>
                    </a:p>
                  </a:txBody>
                  <a:tcPr/>
                </a:tc>
                <a:tc>
                  <a:txBody>
                    <a:bodyPr/>
                    <a:lstStyle/>
                    <a:p>
                      <a:pPr algn="ctr"/>
                      <a:r>
                        <a:rPr lang="en-IN" sz="1600"/>
                        <a:t>125508</a:t>
                      </a:r>
                      <a:endParaRPr lang="en-IN" sz="1600" dirty="0"/>
                    </a:p>
                  </a:txBody>
                  <a:tcPr/>
                </a:tc>
                <a:tc>
                  <a:txBody>
                    <a:bodyPr/>
                    <a:lstStyle/>
                    <a:p>
                      <a:pPr algn="ctr"/>
                      <a:r>
                        <a:rPr lang="en-IN" sz="1600"/>
                        <a:t>113611</a:t>
                      </a:r>
                      <a:endParaRPr lang="en-IN" sz="1600" dirty="0"/>
                    </a:p>
                  </a:txBody>
                  <a:tcPr/>
                </a:tc>
                <a:tc>
                  <a:txBody>
                    <a:bodyPr/>
                    <a:lstStyle/>
                    <a:p>
                      <a:pPr algn="ctr"/>
                      <a:r>
                        <a:rPr lang="en-IN" sz="1600"/>
                        <a:t>0.726</a:t>
                      </a:r>
                      <a:endParaRPr lang="en-IN" sz="1600" dirty="0"/>
                    </a:p>
                  </a:txBody>
                  <a:tcPr/>
                </a:tc>
                <a:tc>
                  <a:txBody>
                    <a:bodyPr/>
                    <a:lstStyle/>
                    <a:p>
                      <a:pPr algn="ctr"/>
                      <a:r>
                        <a:rPr lang="en-IN" sz="1600"/>
                        <a:t>0.698</a:t>
                      </a:r>
                      <a:endParaRPr lang="en-IN" sz="1600" dirty="0"/>
                    </a:p>
                  </a:txBody>
                  <a:tcPr/>
                </a:tc>
                <a:extLst>
                  <a:ext uri="{0D108BD9-81ED-4DB2-BD59-A6C34878D82A}">
                    <a16:rowId xmlns:a16="http://schemas.microsoft.com/office/drawing/2014/main" val="2136876035"/>
                  </a:ext>
                </a:extLst>
              </a:tr>
              <a:tr h="430019">
                <a:tc>
                  <a:txBody>
                    <a:bodyPr/>
                    <a:lstStyle/>
                    <a:p>
                      <a:pPr algn="ctr"/>
                      <a:r>
                        <a:rPr lang="en-IN" sz="1600"/>
                        <a:t>Random Forest</a:t>
                      </a:r>
                      <a:endParaRPr lang="en-IN" sz="1600" dirty="0"/>
                    </a:p>
                  </a:txBody>
                  <a:tcPr/>
                </a:tc>
                <a:tc>
                  <a:txBody>
                    <a:bodyPr/>
                    <a:lstStyle/>
                    <a:p>
                      <a:pPr algn="ctr"/>
                      <a:r>
                        <a:rPr lang="en-IN" sz="1600"/>
                        <a:t>78435</a:t>
                      </a:r>
                      <a:endParaRPr lang="en-IN" sz="1600" dirty="0"/>
                    </a:p>
                  </a:txBody>
                  <a:tcPr/>
                </a:tc>
                <a:tc>
                  <a:txBody>
                    <a:bodyPr/>
                    <a:lstStyle/>
                    <a:p>
                      <a:pPr algn="ctr"/>
                      <a:r>
                        <a:rPr lang="en-IN" sz="1600"/>
                        <a:t>64694</a:t>
                      </a:r>
                      <a:endParaRPr lang="en-IN" sz="1600" dirty="0"/>
                    </a:p>
                  </a:txBody>
                  <a:tcPr/>
                </a:tc>
                <a:tc>
                  <a:txBody>
                    <a:bodyPr/>
                    <a:lstStyle/>
                    <a:p>
                      <a:pPr algn="ctr"/>
                      <a:r>
                        <a:rPr lang="en-IN" sz="1600"/>
                        <a:t>0.844</a:t>
                      </a:r>
                      <a:endParaRPr lang="en-IN" sz="1600" dirty="0"/>
                    </a:p>
                  </a:txBody>
                  <a:tcPr/>
                </a:tc>
                <a:tc>
                  <a:txBody>
                    <a:bodyPr/>
                    <a:lstStyle/>
                    <a:p>
                      <a:pPr algn="ctr"/>
                      <a:r>
                        <a:rPr lang="en-IN" sz="1600"/>
                        <a:t>0.812</a:t>
                      </a:r>
                      <a:endParaRPr lang="en-IN" sz="1600" dirty="0"/>
                    </a:p>
                  </a:txBody>
                  <a:tcPr/>
                </a:tc>
                <a:extLst>
                  <a:ext uri="{0D108BD9-81ED-4DB2-BD59-A6C34878D82A}">
                    <a16:rowId xmlns:a16="http://schemas.microsoft.com/office/drawing/2014/main" val="1253518686"/>
                  </a:ext>
                </a:extLst>
              </a:tr>
              <a:tr h="430019">
                <a:tc>
                  <a:txBody>
                    <a:bodyPr/>
                    <a:lstStyle/>
                    <a:p>
                      <a:pPr algn="ctr"/>
                      <a:r>
                        <a:rPr lang="en-IN" sz="1600"/>
                        <a:t>XGBoost</a:t>
                      </a:r>
                      <a:endParaRPr lang="en-IN" sz="1600" dirty="0"/>
                    </a:p>
                  </a:txBody>
                  <a:tcPr/>
                </a:tc>
                <a:tc>
                  <a:txBody>
                    <a:bodyPr/>
                    <a:lstStyle/>
                    <a:p>
                      <a:pPr algn="ctr"/>
                      <a:r>
                        <a:rPr lang="en-IN" sz="1600"/>
                        <a:t>63653</a:t>
                      </a:r>
                      <a:endParaRPr lang="en-IN" sz="1600" dirty="0"/>
                    </a:p>
                  </a:txBody>
                  <a:tcPr/>
                </a:tc>
                <a:tc>
                  <a:txBody>
                    <a:bodyPr/>
                    <a:lstStyle/>
                    <a:p>
                      <a:pPr algn="ctr"/>
                      <a:r>
                        <a:rPr lang="en-IN" sz="1600"/>
                        <a:t>42880</a:t>
                      </a:r>
                      <a:endParaRPr lang="en-IN" sz="1600" dirty="0"/>
                    </a:p>
                  </a:txBody>
                  <a:tcPr/>
                </a:tc>
                <a:tc>
                  <a:txBody>
                    <a:bodyPr/>
                    <a:lstStyle/>
                    <a:p>
                      <a:pPr algn="ctr"/>
                      <a:r>
                        <a:rPr lang="en-IN" sz="1600"/>
                        <a:t>0.897</a:t>
                      </a:r>
                      <a:endParaRPr lang="en-IN" sz="1600" dirty="0"/>
                    </a:p>
                  </a:txBody>
                  <a:tcPr/>
                </a:tc>
                <a:tc>
                  <a:txBody>
                    <a:bodyPr/>
                    <a:lstStyle/>
                    <a:p>
                      <a:pPr algn="ctr"/>
                      <a:r>
                        <a:rPr lang="en-IN" sz="1600"/>
                        <a:t>0.847</a:t>
                      </a:r>
                      <a:endParaRPr lang="en-IN" sz="1600" dirty="0"/>
                    </a:p>
                  </a:txBody>
                  <a:tcPr/>
                </a:tc>
                <a:extLst>
                  <a:ext uri="{0D108BD9-81ED-4DB2-BD59-A6C34878D82A}">
                    <a16:rowId xmlns:a16="http://schemas.microsoft.com/office/drawing/2014/main" val="1016876128"/>
                  </a:ext>
                </a:extLst>
              </a:tr>
            </a:tbl>
          </a:graphicData>
        </a:graphic>
      </p:graphicFrame>
      <p:sp>
        <p:nvSpPr>
          <p:cNvPr id="4" name="TextBox 3">
            <a:extLst>
              <a:ext uri="{FF2B5EF4-FFF2-40B4-BE49-F238E27FC236}">
                <a16:creationId xmlns:a16="http://schemas.microsoft.com/office/drawing/2014/main" id="{B8028388-937D-EA07-CB7F-F88889C842F1}"/>
              </a:ext>
            </a:extLst>
          </p:cNvPr>
          <p:cNvSpPr txBox="1"/>
          <p:nvPr/>
        </p:nvSpPr>
        <p:spPr>
          <a:xfrm>
            <a:off x="2980218" y="380754"/>
            <a:ext cx="3079484" cy="461665"/>
          </a:xfrm>
          <a:prstGeom prst="rect">
            <a:avLst/>
          </a:prstGeom>
          <a:noFill/>
        </p:spPr>
        <p:txBody>
          <a:bodyPr wrap="square" rtlCol="0">
            <a:spAutoFit/>
          </a:bodyPr>
          <a:lstStyle/>
          <a:p>
            <a:r>
              <a:rPr lang="en-IN" sz="2400" b="1" dirty="0">
                <a:solidFill>
                  <a:srgbClr val="C00000"/>
                </a:solidFill>
              </a:rPr>
              <a:t>EVALUATING MODELS</a:t>
            </a:r>
          </a:p>
        </p:txBody>
      </p:sp>
      <p:pic>
        <p:nvPicPr>
          <p:cNvPr id="5" name="object 12">
            <a:extLst>
              <a:ext uri="{FF2B5EF4-FFF2-40B4-BE49-F238E27FC236}">
                <a16:creationId xmlns:a16="http://schemas.microsoft.com/office/drawing/2014/main" id="{BA685E36-A20B-9250-C8BB-38AB5A4E7EE6}"/>
              </a:ext>
            </a:extLst>
          </p:cNvPr>
          <p:cNvPicPr/>
          <p:nvPr/>
        </p:nvPicPr>
        <p:blipFill>
          <a:blip r:embed="rId2" cstate="print"/>
          <a:stretch>
            <a:fillRect/>
          </a:stretch>
        </p:blipFill>
        <p:spPr>
          <a:xfrm>
            <a:off x="8421605" y="144153"/>
            <a:ext cx="514350" cy="473202"/>
          </a:xfrm>
          <a:prstGeom prst="rect">
            <a:avLst/>
          </a:prstGeom>
        </p:spPr>
      </p:pic>
    </p:spTree>
    <p:extLst>
      <p:ext uri="{BB962C8B-B14F-4D97-AF65-F5344CB8AC3E}">
        <p14:creationId xmlns:p14="http://schemas.microsoft.com/office/powerpoint/2010/main" val="903095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8897FD3-4BFE-8BF6-D239-2BA9FA815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589" y="1538867"/>
            <a:ext cx="5449229" cy="29608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E97936-3864-AE92-BA2F-FF2240AF0B12}"/>
              </a:ext>
            </a:extLst>
          </p:cNvPr>
          <p:cNvSpPr txBox="1"/>
          <p:nvPr/>
        </p:nvSpPr>
        <p:spPr>
          <a:xfrm>
            <a:off x="2349819" y="412919"/>
            <a:ext cx="4444361" cy="461665"/>
          </a:xfrm>
          <a:prstGeom prst="rect">
            <a:avLst/>
          </a:prstGeom>
          <a:noFill/>
        </p:spPr>
        <p:txBody>
          <a:bodyPr wrap="square" rtlCol="0">
            <a:spAutoFit/>
          </a:bodyPr>
          <a:lstStyle/>
          <a:p>
            <a:r>
              <a:rPr lang="en-IN" sz="2400" b="1" dirty="0">
                <a:solidFill>
                  <a:srgbClr val="C00000"/>
                </a:solidFill>
              </a:rPr>
              <a:t>COMPARING DIFFERENT MODELS</a:t>
            </a:r>
          </a:p>
        </p:txBody>
      </p:sp>
      <p:sp>
        <p:nvSpPr>
          <p:cNvPr id="2" name="TextBox 1">
            <a:extLst>
              <a:ext uri="{FF2B5EF4-FFF2-40B4-BE49-F238E27FC236}">
                <a16:creationId xmlns:a16="http://schemas.microsoft.com/office/drawing/2014/main" id="{C3E74CBB-6F55-1B4B-2C6F-80AD1605AEAD}"/>
              </a:ext>
            </a:extLst>
          </p:cNvPr>
          <p:cNvSpPr txBox="1"/>
          <p:nvPr/>
        </p:nvSpPr>
        <p:spPr>
          <a:xfrm>
            <a:off x="728546" y="781343"/>
            <a:ext cx="7805854" cy="646331"/>
          </a:xfrm>
          <a:prstGeom prst="rect">
            <a:avLst/>
          </a:prstGeom>
          <a:noFill/>
        </p:spPr>
        <p:txBody>
          <a:bodyPr wrap="square" rtlCol="0">
            <a:spAutoFit/>
          </a:bodyPr>
          <a:lstStyle/>
          <a:p>
            <a:pPr algn="just"/>
            <a:r>
              <a:rPr lang="en-IN" sz="1200" b="1" dirty="0">
                <a:solidFill>
                  <a:srgbClr val="134F5C"/>
                </a:solidFill>
                <a:latin typeface="Montserrat"/>
              </a:rPr>
              <a:t>We are comparing different Models on the basis of the R2 score, we can see that </a:t>
            </a:r>
            <a:r>
              <a:rPr lang="en-IN" sz="1200" b="1" dirty="0" err="1">
                <a:solidFill>
                  <a:srgbClr val="134F5C"/>
                </a:solidFill>
                <a:latin typeface="Montserrat"/>
              </a:rPr>
              <a:t>XGBoot</a:t>
            </a:r>
            <a:r>
              <a:rPr lang="en-IN" sz="1200" b="1" dirty="0">
                <a:solidFill>
                  <a:srgbClr val="134F5C"/>
                </a:solidFill>
                <a:latin typeface="Montserrat"/>
              </a:rPr>
              <a:t> has the highest R2 score. We can conclude that </a:t>
            </a:r>
            <a:r>
              <a:rPr lang="en-IN" sz="1200" b="1" dirty="0" err="1">
                <a:solidFill>
                  <a:srgbClr val="134F5C"/>
                </a:solidFill>
                <a:latin typeface="Montserrat"/>
              </a:rPr>
              <a:t>XGBoost</a:t>
            </a:r>
            <a:r>
              <a:rPr lang="en-IN" sz="1200" b="1" dirty="0">
                <a:solidFill>
                  <a:srgbClr val="134F5C"/>
                </a:solidFill>
                <a:latin typeface="Montserrat"/>
              </a:rPr>
              <a:t> worked best in predicting the count of the rented bikes.</a:t>
            </a:r>
          </a:p>
        </p:txBody>
      </p:sp>
      <p:pic>
        <p:nvPicPr>
          <p:cNvPr id="5" name="object 12">
            <a:extLst>
              <a:ext uri="{FF2B5EF4-FFF2-40B4-BE49-F238E27FC236}">
                <a16:creationId xmlns:a16="http://schemas.microsoft.com/office/drawing/2014/main" id="{D9AE2144-51FF-AC59-74F7-FD67CC1221C7}"/>
              </a:ext>
            </a:extLst>
          </p:cNvPr>
          <p:cNvPicPr/>
          <p:nvPr/>
        </p:nvPicPr>
        <p:blipFill>
          <a:blip r:embed="rId3" cstate="print"/>
          <a:stretch>
            <a:fillRect/>
          </a:stretch>
        </p:blipFill>
        <p:spPr>
          <a:xfrm>
            <a:off x="8421605" y="144153"/>
            <a:ext cx="514350" cy="473202"/>
          </a:xfrm>
          <a:prstGeom prst="rect">
            <a:avLst/>
          </a:prstGeom>
        </p:spPr>
      </p:pic>
    </p:spTree>
    <p:extLst>
      <p:ext uri="{BB962C8B-B14F-4D97-AF65-F5344CB8AC3E}">
        <p14:creationId xmlns:p14="http://schemas.microsoft.com/office/powerpoint/2010/main" val="75812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E651BF-5D9F-7EA3-1450-0BD28B6977BC}"/>
              </a:ext>
            </a:extLst>
          </p:cNvPr>
          <p:cNvSpPr>
            <a:spLocks noGrp="1"/>
          </p:cNvSpPr>
          <p:nvPr>
            <p:ph type="body" idx="1"/>
          </p:nvPr>
        </p:nvSpPr>
        <p:spPr>
          <a:xfrm>
            <a:off x="3724073" y="1828800"/>
            <a:ext cx="4939867" cy="2839064"/>
          </a:xfrm>
        </p:spPr>
        <p:txBody>
          <a:bodyPr vert="horz" lIns="91440" tIns="45720" rIns="91440" bIns="45720" rtlCol="0">
            <a:normAutofit/>
          </a:bodyPr>
          <a:lstStyle/>
          <a:p>
            <a:pPr marL="0" indent="0" defTabSz="457200">
              <a:lnSpc>
                <a:spcPct val="90000"/>
              </a:lnSpc>
              <a:spcBef>
                <a:spcPct val="0"/>
              </a:spcBef>
              <a:buSzPts val="2800"/>
              <a:buNone/>
            </a:pPr>
            <a:r>
              <a:rPr lang="en-US" sz="1600" b="1" dirty="0">
                <a:solidFill>
                  <a:srgbClr val="C00000"/>
                </a:solidFill>
              </a:rPr>
              <a:t>PROBLEM DESCRIPTION:</a:t>
            </a:r>
          </a:p>
          <a:p>
            <a:pPr marL="0" marR="5080" indent="0" algn="just" defTabSz="914400">
              <a:lnSpc>
                <a:spcPct val="90000"/>
              </a:lnSpc>
              <a:spcBef>
                <a:spcPts val="1145"/>
              </a:spcBef>
              <a:buNone/>
            </a:pPr>
            <a:r>
              <a:rPr lang="en-US" sz="1300" b="1" dirty="0">
                <a:solidFill>
                  <a:srgbClr val="134F5C"/>
                </a:solidFill>
                <a:latin typeface="Montserrat"/>
                <a:sym typeface="Aria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p:txBody>
      </p:sp>
      <p:pic>
        <p:nvPicPr>
          <p:cNvPr id="5" name="Picture 4" descr="Red bicycle tires">
            <a:extLst>
              <a:ext uri="{FF2B5EF4-FFF2-40B4-BE49-F238E27FC236}">
                <a16:creationId xmlns:a16="http://schemas.microsoft.com/office/drawing/2014/main" id="{1B2EADF2-081D-DC97-57F2-FB4556F90498}"/>
              </a:ext>
            </a:extLst>
          </p:cNvPr>
          <p:cNvPicPr>
            <a:picLocks noChangeAspect="1"/>
          </p:cNvPicPr>
          <p:nvPr/>
        </p:nvPicPr>
        <p:blipFill rotWithShape="1">
          <a:blip r:embed="rId2"/>
          <a:srcRect l="52135" r="2746"/>
          <a:stretch/>
        </p:blipFill>
        <p:spPr>
          <a:xfrm>
            <a:off x="20" y="10"/>
            <a:ext cx="3476673" cy="51434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1586337"/>
            <a:ext cx="4732020" cy="0"/>
          </a:xfrm>
          <a:prstGeom prst="line">
            <a:avLst/>
          </a:prstGeom>
          <a:ln w="19050">
            <a:solidFill>
              <a:srgbClr val="F8C46F"/>
            </a:solidFill>
          </a:ln>
        </p:spPr>
        <p:style>
          <a:lnRef idx="1">
            <a:schemeClr val="accent1"/>
          </a:lnRef>
          <a:fillRef idx="0">
            <a:schemeClr val="accent1"/>
          </a:fillRef>
          <a:effectRef idx="0">
            <a:schemeClr val="accent1"/>
          </a:effectRef>
          <a:fontRef idx="minor">
            <a:schemeClr val="tx1"/>
          </a:fontRef>
        </p:style>
      </p:cxnSp>
      <p:pic>
        <p:nvPicPr>
          <p:cNvPr id="6" name="object 12">
            <a:extLst>
              <a:ext uri="{FF2B5EF4-FFF2-40B4-BE49-F238E27FC236}">
                <a16:creationId xmlns:a16="http://schemas.microsoft.com/office/drawing/2014/main" id="{9ED02AC4-ED58-0AA1-7EAC-650C008C301A}"/>
              </a:ext>
            </a:extLst>
          </p:cNvPr>
          <p:cNvPicPr/>
          <p:nvPr/>
        </p:nvPicPr>
        <p:blipFill>
          <a:blip r:embed="rId3" cstate="print"/>
          <a:stretch>
            <a:fillRect/>
          </a:stretch>
        </p:blipFill>
        <p:spPr>
          <a:xfrm>
            <a:off x="8451342" y="77723"/>
            <a:ext cx="514350" cy="473202"/>
          </a:xfrm>
          <a:prstGeom prst="rect">
            <a:avLst/>
          </a:prstGeom>
        </p:spPr>
      </p:pic>
    </p:spTree>
    <p:extLst>
      <p:ext uri="{BB962C8B-B14F-4D97-AF65-F5344CB8AC3E}">
        <p14:creationId xmlns:p14="http://schemas.microsoft.com/office/powerpoint/2010/main" val="386195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0533E9-5A0D-1528-C0ED-BD815A8C4B3D}"/>
              </a:ext>
            </a:extLst>
          </p:cNvPr>
          <p:cNvSpPr>
            <a:spLocks noGrp="1"/>
          </p:cNvSpPr>
          <p:nvPr>
            <p:ph type="title"/>
          </p:nvPr>
        </p:nvSpPr>
        <p:spPr>
          <a:xfrm>
            <a:off x="2824211" y="1055382"/>
            <a:ext cx="3495577" cy="467690"/>
          </a:xfrm>
        </p:spPr>
        <p:txBody>
          <a:bodyPr vert="horz" lIns="91440" tIns="45720" rIns="91440" bIns="45720" rtlCol="0" anchor="b">
            <a:normAutofit fontScale="90000"/>
          </a:bodyPr>
          <a:lstStyle/>
          <a:p>
            <a:pPr defTabSz="914400">
              <a:lnSpc>
                <a:spcPct val="90000"/>
              </a:lnSpc>
              <a:spcBef>
                <a:spcPct val="0"/>
              </a:spcBef>
            </a:pPr>
            <a:r>
              <a:rPr lang="en-US" sz="2400" b="1" dirty="0">
                <a:solidFill>
                  <a:srgbClr val="C00000"/>
                </a:solidFill>
                <a:latin typeface="+mn-lt"/>
                <a:ea typeface="+mn-ea"/>
                <a:cs typeface="+mn-cs"/>
              </a:rPr>
              <a:t>BUSINESS UNDERSTANDING</a:t>
            </a:r>
          </a:p>
        </p:txBody>
      </p:sp>
      <p:cxnSp>
        <p:nvCxnSpPr>
          <p:cNvPr id="19" name="Straight Connector 1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169877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Bike">
            <a:extLst>
              <a:ext uri="{FF2B5EF4-FFF2-40B4-BE49-F238E27FC236}">
                <a16:creationId xmlns:a16="http://schemas.microsoft.com/office/drawing/2014/main" id="{E91D919C-330F-60A7-7A4D-5C4B377BD4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9904" y="2108328"/>
            <a:ext cx="2196085" cy="2196085"/>
          </a:xfrm>
          <a:prstGeom prst="rect">
            <a:avLst/>
          </a:prstGeom>
        </p:spPr>
      </p:pic>
      <p:sp>
        <p:nvSpPr>
          <p:cNvPr id="3" name="Text Placeholder 2">
            <a:extLst>
              <a:ext uri="{FF2B5EF4-FFF2-40B4-BE49-F238E27FC236}">
                <a16:creationId xmlns:a16="http://schemas.microsoft.com/office/drawing/2014/main" id="{C366FDD7-E3EC-EAEE-776C-126D9EAB302D}"/>
              </a:ext>
            </a:extLst>
          </p:cNvPr>
          <p:cNvSpPr>
            <a:spLocks noGrp="1"/>
          </p:cNvSpPr>
          <p:nvPr>
            <p:ph type="body" idx="1"/>
          </p:nvPr>
        </p:nvSpPr>
        <p:spPr>
          <a:xfrm>
            <a:off x="3716515" y="2011824"/>
            <a:ext cx="4711627" cy="2411812"/>
          </a:xfrm>
        </p:spPr>
        <p:txBody>
          <a:bodyPr vert="horz" lIns="91440" tIns="45720" rIns="91440" bIns="45720" rtlCol="0">
            <a:normAutofit fontScale="92500" lnSpcReduction="10000"/>
          </a:bodyPr>
          <a:lstStyle/>
          <a:p>
            <a:pPr marL="298450" marR="7620" indent="-228600" algn="just" defTabSz="914400">
              <a:lnSpc>
                <a:spcPct val="90000"/>
              </a:lnSpc>
              <a:spcBef>
                <a:spcPts val="430"/>
              </a:spcBef>
              <a:buClr>
                <a:schemeClr val="tx1"/>
              </a:buClr>
              <a:buSzPct val="125000"/>
              <a:buFont typeface="Arial" panose="020B0604020202020204" pitchFamily="34" charset="0"/>
              <a:buChar char="•"/>
              <a:tabLst>
                <a:tab pos="469265" algn="l"/>
                <a:tab pos="469900" algn="l"/>
              </a:tabLst>
            </a:pPr>
            <a:r>
              <a:rPr lang="en-US" sz="1300" b="1" dirty="0">
                <a:solidFill>
                  <a:srgbClr val="134F5C"/>
                </a:solidFill>
                <a:latin typeface="Montserrat"/>
              </a:rPr>
              <a:t>Bike rentals have become a popular service in recent years, and it seems people  are using it more often. With relatively cheaper rates and ease of pick up and  drop at own convenience is what making this business thrive.</a:t>
            </a:r>
          </a:p>
          <a:p>
            <a:pPr marL="298450" indent="-228600" algn="just" defTabSz="914400">
              <a:lnSpc>
                <a:spcPct val="90000"/>
              </a:lnSpc>
              <a:spcBef>
                <a:spcPts val="685"/>
              </a:spcBef>
              <a:buClr>
                <a:schemeClr val="tx1"/>
              </a:buClr>
              <a:buSzPct val="125000"/>
              <a:buFont typeface="Arial" panose="020B0604020202020204" pitchFamily="34" charset="0"/>
              <a:buChar char="•"/>
              <a:tabLst>
                <a:tab pos="469265" algn="l"/>
                <a:tab pos="469900" algn="l"/>
              </a:tabLst>
            </a:pPr>
            <a:r>
              <a:rPr lang="en-US" sz="1300" b="1" dirty="0">
                <a:solidFill>
                  <a:srgbClr val="134F5C"/>
                </a:solidFill>
                <a:latin typeface="Montserrat"/>
              </a:rPr>
              <a:t>Mostly used by people having no personal vehicles and also to avoid congested   public transport that’s why they prefer rental bikes.</a:t>
            </a:r>
          </a:p>
          <a:p>
            <a:pPr marL="298450" marR="44450" indent="-228600" algn="just" defTabSz="914400">
              <a:lnSpc>
                <a:spcPct val="90000"/>
              </a:lnSpc>
              <a:spcBef>
                <a:spcPts val="1040"/>
              </a:spcBef>
              <a:buClr>
                <a:schemeClr val="tx1"/>
              </a:buClr>
              <a:buSzPct val="125000"/>
              <a:buFont typeface="Arial" panose="020B0604020202020204" pitchFamily="34" charset="0"/>
              <a:buChar char="•"/>
              <a:tabLst>
                <a:tab pos="469265" algn="l"/>
                <a:tab pos="469900" algn="l"/>
              </a:tabLst>
            </a:pPr>
            <a:r>
              <a:rPr lang="en-US" sz="1300" b="1" dirty="0">
                <a:solidFill>
                  <a:srgbClr val="134F5C"/>
                </a:solidFill>
                <a:latin typeface="Montserrat"/>
              </a:rPr>
              <a:t>Therefore, the business to strive and profit more, it must be always ready and  supply no. of bikes at different locations, to fulfill the demand.</a:t>
            </a:r>
          </a:p>
          <a:p>
            <a:pPr marL="298450" indent="-228600" algn="just" defTabSz="914400">
              <a:lnSpc>
                <a:spcPct val="90000"/>
              </a:lnSpc>
              <a:spcBef>
                <a:spcPts val="670"/>
              </a:spcBef>
              <a:buClr>
                <a:schemeClr val="tx1"/>
              </a:buClr>
              <a:buSzPct val="125000"/>
              <a:buFont typeface="Arial" panose="020B0604020202020204" pitchFamily="34" charset="0"/>
              <a:buChar char="•"/>
              <a:tabLst>
                <a:tab pos="469265" algn="l"/>
                <a:tab pos="469900" algn="l"/>
              </a:tabLst>
            </a:pPr>
            <a:r>
              <a:rPr lang="en-US" sz="1300" b="1" dirty="0">
                <a:solidFill>
                  <a:srgbClr val="134F5C"/>
                </a:solidFill>
                <a:latin typeface="Montserrat"/>
              </a:rPr>
              <a:t>Our project goal is a pre planned set of bike count values that can be a handy.</a:t>
            </a:r>
          </a:p>
          <a:p>
            <a:pPr indent="-228600" defTabSz="914400">
              <a:lnSpc>
                <a:spcPct val="90000"/>
              </a:lnSpc>
              <a:buClr>
                <a:schemeClr val="tx1"/>
              </a:buClr>
              <a:buFont typeface="Arial" panose="020B0604020202020204" pitchFamily="34" charset="0"/>
              <a:buChar char="•"/>
            </a:pPr>
            <a:endParaRPr lang="en-US" sz="1100" dirty="0"/>
          </a:p>
        </p:txBody>
      </p:sp>
      <p:pic>
        <p:nvPicPr>
          <p:cNvPr id="8" name="object 12">
            <a:extLst>
              <a:ext uri="{FF2B5EF4-FFF2-40B4-BE49-F238E27FC236}">
                <a16:creationId xmlns:a16="http://schemas.microsoft.com/office/drawing/2014/main" id="{2E50C831-9ACD-D41A-92DE-0969212D052D}"/>
              </a:ext>
            </a:extLst>
          </p:cNvPr>
          <p:cNvPicPr/>
          <p:nvPr/>
        </p:nvPicPr>
        <p:blipFill>
          <a:blip r:embed="rId4" cstate="print"/>
          <a:stretch>
            <a:fillRect/>
          </a:stretch>
        </p:blipFill>
        <p:spPr>
          <a:xfrm>
            <a:off x="8451342" y="77723"/>
            <a:ext cx="514350" cy="473202"/>
          </a:xfrm>
          <a:prstGeom prst="rect">
            <a:avLst/>
          </a:prstGeom>
        </p:spPr>
      </p:pic>
    </p:spTree>
    <p:extLst>
      <p:ext uri="{BB962C8B-B14F-4D97-AF65-F5344CB8AC3E}">
        <p14:creationId xmlns:p14="http://schemas.microsoft.com/office/powerpoint/2010/main" val="400599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2">
            <a:extLst>
              <a:ext uri="{FF2B5EF4-FFF2-40B4-BE49-F238E27FC236}">
                <a16:creationId xmlns:a16="http://schemas.microsoft.com/office/drawing/2014/main" id="{DD1EDB37-39D0-75ED-5DFC-1B52F5E456EB}"/>
              </a:ext>
            </a:extLst>
          </p:cNvPr>
          <p:cNvSpPr txBox="1">
            <a:spLocks/>
          </p:cNvSpPr>
          <p:nvPr/>
        </p:nvSpPr>
        <p:spPr>
          <a:xfrm>
            <a:off x="482600" y="510778"/>
            <a:ext cx="8178799" cy="332399"/>
          </a:xfrm>
          <a:prstGeom prst="rect">
            <a:avLst/>
          </a:prstGeom>
          <a:noFill/>
        </p:spPr>
        <p:txBody>
          <a:bodyPr vert="horz" wrap="square" lIns="0" tIns="0" rIns="0" bIns="0" rtlCol="0" anchor="ctr">
            <a:spAutoFit/>
          </a:bodyPr>
          <a:lstStyle>
            <a:defPPr>
              <a:defRPr lang="en-US"/>
            </a:defPPr>
            <a:lvl1pPr algn="ctr">
              <a:lnSpc>
                <a:spcPct val="90000"/>
              </a:lnSpc>
              <a:spcBef>
                <a:spcPct val="0"/>
              </a:spcBef>
              <a:buNone/>
              <a:defRPr sz="2400" b="1">
                <a:solidFill>
                  <a:srgbClr val="C00000"/>
                </a:solidFil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DATA SUMMARY</a:t>
            </a:r>
          </a:p>
        </p:txBody>
      </p:sp>
      <p:sp>
        <p:nvSpPr>
          <p:cNvPr id="2" name="object 3">
            <a:extLst>
              <a:ext uri="{FF2B5EF4-FFF2-40B4-BE49-F238E27FC236}">
                <a16:creationId xmlns:a16="http://schemas.microsoft.com/office/drawing/2014/main" id="{9F767543-61D0-A34A-CE92-358729831CFE}"/>
              </a:ext>
            </a:extLst>
          </p:cNvPr>
          <p:cNvSpPr txBox="1"/>
          <p:nvPr/>
        </p:nvSpPr>
        <p:spPr>
          <a:xfrm>
            <a:off x="975184" y="1276232"/>
            <a:ext cx="6064352" cy="2597486"/>
          </a:xfrm>
          <a:prstGeom prst="rect">
            <a:avLst/>
          </a:prstGeom>
        </p:spPr>
        <p:txBody>
          <a:bodyPr vert="horz" lIns="91440" tIns="45720" rIns="91440" bIns="45720" rtlCol="0">
            <a:normAutofit/>
          </a:bodyPr>
          <a:lstStyle/>
          <a:p>
            <a:pPr marL="355600" indent="-228600" defTabSz="914400">
              <a:lnSpc>
                <a:spcPct val="90000"/>
              </a:lnSpc>
              <a:spcBef>
                <a:spcPts val="100"/>
              </a:spcBef>
              <a:buSzPct val="116666"/>
              <a:buFont typeface="Arial" panose="020B0604020202020204" pitchFamily="34" charset="0"/>
              <a:buChar char="•"/>
              <a:tabLst>
                <a:tab pos="354965" algn="l"/>
                <a:tab pos="355600" algn="l"/>
              </a:tabLst>
            </a:pPr>
            <a:r>
              <a:rPr lang="en-US" sz="1200" b="1" dirty="0">
                <a:solidFill>
                  <a:srgbClr val="134F5C"/>
                </a:solidFill>
                <a:latin typeface="Montserrat"/>
              </a:rPr>
              <a:t>Date : Year-Month-Day</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Rented Bike Count - Count of bikes rented at each hour</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Hour - Hour of the day</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Temperature(C) - Temperature in Celsius</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Humidity (%) - % Water vapor present in air</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Wind Speed - m/s</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Visibility - 10m</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Dew point temperature -Celsius</a:t>
            </a:r>
          </a:p>
          <a:p>
            <a:pPr marL="355600" indent="-228600" defTabSz="914400">
              <a:lnSpc>
                <a:spcPct val="90000"/>
              </a:lnSpc>
              <a:spcBef>
                <a:spcPts val="5"/>
              </a:spcBef>
              <a:buSzPct val="116666"/>
              <a:buFont typeface="Arial" panose="020B0604020202020204" pitchFamily="34" charset="0"/>
              <a:buChar char="•"/>
              <a:tabLst>
                <a:tab pos="354965" algn="l"/>
                <a:tab pos="355600" algn="l"/>
              </a:tabLst>
            </a:pPr>
            <a:r>
              <a:rPr lang="en-US" sz="1200" b="1" dirty="0">
                <a:solidFill>
                  <a:srgbClr val="134F5C"/>
                </a:solidFill>
                <a:latin typeface="Montserrat"/>
              </a:rPr>
              <a:t>Solar radiation -MJ/m2</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Rainfall -mm</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Snowfall –cm</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Seasons -Winter, Spring, Summer, Autumn</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Holiday -Holiday/No Holiday</a:t>
            </a:r>
          </a:p>
          <a:p>
            <a:pPr marL="355600" indent="-228600" defTabSz="914400">
              <a:lnSpc>
                <a:spcPct val="90000"/>
              </a:lnSpc>
              <a:buSzPct val="116666"/>
              <a:buFont typeface="Arial" panose="020B0604020202020204" pitchFamily="34" charset="0"/>
              <a:buChar char="•"/>
              <a:tabLst>
                <a:tab pos="354965" algn="l"/>
                <a:tab pos="355600" algn="l"/>
              </a:tabLst>
            </a:pPr>
            <a:r>
              <a:rPr lang="en-US" sz="1200" b="1" dirty="0">
                <a:solidFill>
                  <a:srgbClr val="134F5C"/>
                </a:solidFill>
                <a:latin typeface="Montserrat"/>
              </a:rPr>
              <a:t>Functional Day - (Non-Functional Hrs.),(Functional Hrs.)</a:t>
            </a:r>
          </a:p>
        </p:txBody>
      </p:sp>
      <p:sp>
        <p:nvSpPr>
          <p:cNvPr id="34"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89472" y="1590018"/>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716801" y="1007270"/>
            <a:ext cx="1899624"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object 12">
            <a:extLst>
              <a:ext uri="{FF2B5EF4-FFF2-40B4-BE49-F238E27FC236}">
                <a16:creationId xmlns:a16="http://schemas.microsoft.com/office/drawing/2014/main" id="{86ADD755-3700-4CB7-6826-EB60E3C3000B}"/>
              </a:ext>
            </a:extLst>
          </p:cNvPr>
          <p:cNvPicPr/>
          <p:nvPr/>
        </p:nvPicPr>
        <p:blipFill>
          <a:blip r:embed="rId2" cstate="print"/>
          <a:stretch>
            <a:fillRect/>
          </a:stretch>
        </p:blipFill>
        <p:spPr>
          <a:xfrm>
            <a:off x="8451342" y="77723"/>
            <a:ext cx="514350" cy="473202"/>
          </a:xfrm>
          <a:prstGeom prst="rect">
            <a:avLst/>
          </a:prstGeom>
        </p:spPr>
      </p:pic>
    </p:spTree>
    <p:extLst>
      <p:ext uri="{BB962C8B-B14F-4D97-AF65-F5344CB8AC3E}">
        <p14:creationId xmlns:p14="http://schemas.microsoft.com/office/powerpoint/2010/main" val="24904798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bject 2">
            <a:extLst>
              <a:ext uri="{FF2B5EF4-FFF2-40B4-BE49-F238E27FC236}">
                <a16:creationId xmlns:a16="http://schemas.microsoft.com/office/drawing/2014/main" id="{5A9168BC-FE3F-3EDE-9DBF-B14374AA6C2B}"/>
              </a:ext>
            </a:extLst>
          </p:cNvPr>
          <p:cNvSpPr txBox="1">
            <a:spLocks/>
          </p:cNvSpPr>
          <p:nvPr/>
        </p:nvSpPr>
        <p:spPr>
          <a:xfrm>
            <a:off x="482600" y="241300"/>
            <a:ext cx="8178799" cy="851803"/>
          </a:xfrm>
          <a:prstGeom prst="rect">
            <a:avLst/>
          </a:prstGeom>
          <a:noFill/>
        </p:spPr>
        <p:txBody>
          <a:bodyPr vert="horz" wrap="square" lIns="0" tIns="0" rIns="0" bIns="0" rtlCol="0" anchor="ctr">
            <a:spAutoFit/>
          </a:bodyPr>
          <a:lstStyle>
            <a:defPPr>
              <a:defRPr lang="en-US"/>
            </a:defPPr>
            <a:lvl1pPr algn="ctr">
              <a:lnSpc>
                <a:spcPct val="90000"/>
              </a:lnSpc>
              <a:spcBef>
                <a:spcPct val="0"/>
              </a:spcBef>
              <a:buNone/>
              <a:defRPr sz="2400" b="1">
                <a:solidFill>
                  <a:srgbClr val="C00000"/>
                </a:solidFil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DATA SUMMARY</a:t>
            </a:r>
          </a:p>
        </p:txBody>
      </p:sp>
      <p:sp>
        <p:nvSpPr>
          <p:cNvPr id="6" name="object 3">
            <a:extLst>
              <a:ext uri="{FF2B5EF4-FFF2-40B4-BE49-F238E27FC236}">
                <a16:creationId xmlns:a16="http://schemas.microsoft.com/office/drawing/2014/main" id="{E83EFD6E-4497-C00E-1335-3E557875B238}"/>
              </a:ext>
            </a:extLst>
          </p:cNvPr>
          <p:cNvSpPr txBox="1"/>
          <p:nvPr/>
        </p:nvSpPr>
        <p:spPr>
          <a:xfrm>
            <a:off x="529718" y="1183136"/>
            <a:ext cx="8178799" cy="3295487"/>
          </a:xfrm>
          <a:prstGeom prst="rect">
            <a:avLst/>
          </a:prstGeom>
        </p:spPr>
        <p:txBody>
          <a:bodyPr vert="horz" lIns="91440" tIns="45720" rIns="91440" bIns="45720" rtlCol="0">
            <a:normAutofit/>
          </a:bodyPr>
          <a:lstStyle/>
          <a:p>
            <a:pPr marL="355600" indent="-228600" algn="just" defTabSz="914400">
              <a:lnSpc>
                <a:spcPct val="90000"/>
              </a:lnSpc>
              <a:spcBef>
                <a:spcPts val="820"/>
              </a:spcBef>
              <a:buFont typeface="Arial" panose="020B0604020202020204" pitchFamily="34" charset="0"/>
              <a:buChar char="•"/>
              <a:tabLst>
                <a:tab pos="354965" algn="l"/>
                <a:tab pos="355600" algn="l"/>
              </a:tabLst>
            </a:pPr>
            <a:r>
              <a:rPr lang="en-US" sz="1200" b="1" dirty="0">
                <a:solidFill>
                  <a:srgbClr val="134F5C"/>
                </a:solidFill>
                <a:latin typeface="Montserrat"/>
              </a:rPr>
              <a:t>This Dataset contain 8760 rows and 14 columns.</a:t>
            </a:r>
          </a:p>
          <a:p>
            <a:pPr marL="355600" indent="-228600" algn="just" defTabSz="914400">
              <a:lnSpc>
                <a:spcPct val="90000"/>
              </a:lnSpc>
              <a:spcBef>
                <a:spcPts val="720"/>
              </a:spcBef>
              <a:buFont typeface="Arial" panose="020B0604020202020204" pitchFamily="34" charset="0"/>
              <a:buChar char="•"/>
              <a:tabLst>
                <a:tab pos="354965" algn="l"/>
                <a:tab pos="355600" algn="l"/>
              </a:tabLst>
            </a:pPr>
            <a:r>
              <a:rPr lang="en-US" sz="1200" b="1" dirty="0">
                <a:solidFill>
                  <a:srgbClr val="134F5C"/>
                </a:solidFill>
                <a:latin typeface="Montserrat"/>
              </a:rPr>
              <a:t>Three categorical features ‘Seasons’, ‘Holiday’, &amp; ‘Functioning Day’.</a:t>
            </a:r>
          </a:p>
          <a:p>
            <a:pPr marL="355600" indent="-228600" algn="just" defTabSz="914400">
              <a:lnSpc>
                <a:spcPct val="90000"/>
              </a:lnSpc>
              <a:spcBef>
                <a:spcPts val="705"/>
              </a:spcBef>
              <a:buFont typeface="Arial" panose="020B0604020202020204" pitchFamily="34" charset="0"/>
              <a:buChar char="•"/>
              <a:tabLst>
                <a:tab pos="354965" algn="l"/>
                <a:tab pos="355600" algn="l"/>
              </a:tabLst>
            </a:pPr>
            <a:r>
              <a:rPr lang="en-US" sz="1200" b="1" dirty="0">
                <a:solidFill>
                  <a:srgbClr val="134F5C"/>
                </a:solidFill>
                <a:latin typeface="Montserrat"/>
              </a:rPr>
              <a:t>One Datetime column ‘Date’.</a:t>
            </a:r>
          </a:p>
          <a:p>
            <a:pPr marL="355600" marR="5080" indent="-228600" algn="just" defTabSz="914400">
              <a:lnSpc>
                <a:spcPct val="90000"/>
              </a:lnSpc>
              <a:spcBef>
                <a:spcPts val="1040"/>
              </a:spcBef>
              <a:buFont typeface="Arial" panose="020B0604020202020204" pitchFamily="34" charset="0"/>
              <a:buChar char="•"/>
              <a:tabLst>
                <a:tab pos="354965" algn="l"/>
                <a:tab pos="355600" algn="l"/>
              </a:tabLst>
            </a:pPr>
            <a:r>
              <a:rPr lang="en-US" sz="1200" b="1" dirty="0">
                <a:solidFill>
                  <a:srgbClr val="134F5C"/>
                </a:solidFill>
                <a:latin typeface="Montserrat"/>
              </a:rPr>
              <a:t>We have some numerical type variables such as temperature, humidity, wind,  visibility, dew point temp, solar radiation, rainfall, snowfall which shows the  environmental conditions for that particular hour of the day.</a:t>
            </a:r>
          </a:p>
          <a:p>
            <a:pPr marL="355600" indent="-228600" algn="just" defTabSz="914400">
              <a:lnSpc>
                <a:spcPct val="90000"/>
              </a:lnSpc>
              <a:spcBef>
                <a:spcPts val="820"/>
              </a:spcBef>
              <a:buFont typeface="Arial" panose="020B0604020202020204" pitchFamily="34" charset="0"/>
              <a:buChar char="•"/>
              <a:tabLst>
                <a:tab pos="354965" algn="l"/>
                <a:tab pos="355600" algn="l"/>
              </a:tabLst>
            </a:pPr>
            <a:r>
              <a:rPr lang="en-US" sz="1200" b="1" dirty="0">
                <a:solidFill>
                  <a:srgbClr val="134F5C"/>
                </a:solidFill>
                <a:latin typeface="Montserrat"/>
              </a:rPr>
              <a:t>There are No Missing Values present</a:t>
            </a:r>
          </a:p>
          <a:p>
            <a:pPr marL="355600" indent="-228600" algn="just" defTabSz="914400">
              <a:lnSpc>
                <a:spcPct val="90000"/>
              </a:lnSpc>
              <a:spcBef>
                <a:spcPts val="720"/>
              </a:spcBef>
              <a:buFont typeface="Arial" panose="020B0604020202020204" pitchFamily="34" charset="0"/>
              <a:buChar char="•"/>
              <a:tabLst>
                <a:tab pos="354965" algn="l"/>
                <a:tab pos="355600" algn="l"/>
              </a:tabLst>
            </a:pPr>
            <a:r>
              <a:rPr lang="en-US" sz="1200" b="1" dirty="0">
                <a:solidFill>
                  <a:srgbClr val="134F5C"/>
                </a:solidFill>
                <a:latin typeface="Montserrat"/>
              </a:rPr>
              <a:t>There are No Duplicate values present</a:t>
            </a:r>
          </a:p>
          <a:p>
            <a:pPr marL="355600" indent="-228600" algn="just" defTabSz="914400">
              <a:lnSpc>
                <a:spcPct val="90000"/>
              </a:lnSpc>
              <a:spcBef>
                <a:spcPts val="710"/>
              </a:spcBef>
              <a:buFont typeface="Arial" panose="020B0604020202020204" pitchFamily="34" charset="0"/>
              <a:buChar char="•"/>
              <a:tabLst>
                <a:tab pos="354965" algn="l"/>
                <a:tab pos="355600" algn="l"/>
              </a:tabLst>
            </a:pPr>
            <a:r>
              <a:rPr lang="en-US" sz="1200" b="1" dirty="0">
                <a:solidFill>
                  <a:srgbClr val="134F5C"/>
                </a:solidFill>
                <a:latin typeface="Montserrat"/>
              </a:rPr>
              <a:t>There are No null values.</a:t>
            </a:r>
          </a:p>
          <a:p>
            <a:pPr marL="355600" marR="631825" indent="-228600" algn="just" defTabSz="914400">
              <a:lnSpc>
                <a:spcPct val="90000"/>
              </a:lnSpc>
              <a:spcBef>
                <a:spcPts val="1035"/>
              </a:spcBef>
              <a:buFont typeface="Arial" panose="020B0604020202020204" pitchFamily="34" charset="0"/>
              <a:buChar char="•"/>
              <a:tabLst>
                <a:tab pos="354965" algn="l"/>
                <a:tab pos="355600" algn="l"/>
              </a:tabLst>
            </a:pPr>
            <a:r>
              <a:rPr lang="en-US" sz="1200" b="1" dirty="0">
                <a:solidFill>
                  <a:srgbClr val="134F5C"/>
                </a:solidFill>
                <a:latin typeface="Montserrat"/>
              </a:rPr>
              <a:t>The dependent variable is 'rented bike count' which we need to make  predictions on.</a:t>
            </a:r>
          </a:p>
          <a:p>
            <a:pPr marL="355600" marR="27305" indent="-228600" algn="just" defTabSz="914400">
              <a:lnSpc>
                <a:spcPct val="90000"/>
              </a:lnSpc>
              <a:spcBef>
                <a:spcPts val="1015"/>
              </a:spcBef>
              <a:buFont typeface="Arial" panose="020B0604020202020204" pitchFamily="34" charset="0"/>
              <a:buChar char="•"/>
              <a:tabLst>
                <a:tab pos="354965" algn="l"/>
                <a:tab pos="355600" algn="l"/>
              </a:tabLst>
            </a:pPr>
            <a:r>
              <a:rPr lang="en-US" sz="1200" b="1" dirty="0">
                <a:solidFill>
                  <a:srgbClr val="134F5C"/>
                </a:solidFill>
                <a:latin typeface="Montserrat"/>
              </a:rPr>
              <a:t>The dataset shows hourly rental data for one year (1 December 2017 to 31  November 2018) (365 days).</a:t>
            </a:r>
          </a:p>
          <a:p>
            <a:pPr marL="355600" marR="5080" indent="-228600" defTabSz="914400">
              <a:lnSpc>
                <a:spcPct val="90000"/>
              </a:lnSpc>
              <a:spcBef>
                <a:spcPts val="1040"/>
              </a:spcBef>
              <a:buFont typeface="Arial" panose="020B0604020202020204" pitchFamily="34" charset="0"/>
              <a:buChar char="•"/>
              <a:tabLst>
                <a:tab pos="354965" algn="l"/>
                <a:tab pos="355600" algn="l"/>
              </a:tabLst>
            </a:pPr>
            <a:endParaRPr lang="en-US" sz="1400" dirty="0"/>
          </a:p>
          <a:p>
            <a:pPr marL="355600" indent="-228600" defTabSz="914400">
              <a:lnSpc>
                <a:spcPct val="90000"/>
              </a:lnSpc>
              <a:spcBef>
                <a:spcPts val="820"/>
              </a:spcBef>
              <a:buFont typeface="Arial" panose="020B0604020202020204" pitchFamily="34" charset="0"/>
              <a:buChar char="•"/>
              <a:tabLst>
                <a:tab pos="354965" algn="l"/>
                <a:tab pos="355600" algn="l"/>
              </a:tabLst>
            </a:pPr>
            <a:endParaRPr lang="en-US" sz="1400" dirty="0"/>
          </a:p>
        </p:txBody>
      </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89472" y="1590018"/>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716801" y="1007270"/>
            <a:ext cx="1899624"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object 12">
            <a:extLst>
              <a:ext uri="{FF2B5EF4-FFF2-40B4-BE49-F238E27FC236}">
                <a16:creationId xmlns:a16="http://schemas.microsoft.com/office/drawing/2014/main" id="{B6D183BB-0C2F-5A72-4012-8AF7F0FD91B8}"/>
              </a:ext>
            </a:extLst>
          </p:cNvPr>
          <p:cNvPicPr/>
          <p:nvPr/>
        </p:nvPicPr>
        <p:blipFill>
          <a:blip r:embed="rId2" cstate="print"/>
          <a:stretch>
            <a:fillRect/>
          </a:stretch>
        </p:blipFill>
        <p:spPr>
          <a:xfrm>
            <a:off x="8451342" y="77723"/>
            <a:ext cx="514350" cy="473202"/>
          </a:xfrm>
          <a:prstGeom prst="rect">
            <a:avLst/>
          </a:prstGeom>
        </p:spPr>
      </p:pic>
    </p:spTree>
    <p:extLst>
      <p:ext uri="{BB962C8B-B14F-4D97-AF65-F5344CB8AC3E}">
        <p14:creationId xmlns:p14="http://schemas.microsoft.com/office/powerpoint/2010/main" val="36254757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object 12"/>
          <p:cNvPicPr/>
          <p:nvPr/>
        </p:nvPicPr>
        <p:blipFill>
          <a:blip r:embed="rId2" cstate="print"/>
          <a:stretch>
            <a:fillRect/>
          </a:stretch>
        </p:blipFill>
        <p:spPr>
          <a:xfrm>
            <a:off x="8451342" y="77723"/>
            <a:ext cx="514350" cy="473202"/>
          </a:xfrm>
          <a:prstGeom prst="rect">
            <a:avLst/>
          </a:prstGeom>
        </p:spPr>
      </p:pic>
      <p:sp>
        <p:nvSpPr>
          <p:cNvPr id="13" name="object 13"/>
          <p:cNvSpPr txBox="1">
            <a:spLocks noGrp="1"/>
          </p:cNvSpPr>
          <p:nvPr>
            <p:ph type="title"/>
          </p:nvPr>
        </p:nvSpPr>
        <p:spPr>
          <a:xfrm>
            <a:off x="2807255" y="443372"/>
            <a:ext cx="3529489" cy="470802"/>
          </a:xfrm>
          <a:prstGeom prst="rect">
            <a:avLst/>
          </a:prstGeom>
          <a:noFill/>
        </p:spPr>
        <p:txBody>
          <a:bodyPr vert="horz" wrap="square" lIns="0" tIns="0" rIns="0" bIns="0" rtlCol="0" anchor="ctr">
            <a:spAutoFit/>
          </a:bodyPr>
          <a:lstStyle/>
          <a:p>
            <a:pPr algn="ctr" defTabSz="457200"/>
            <a:r>
              <a:rPr sz="2400" b="1" dirty="0">
                <a:solidFill>
                  <a:srgbClr val="C00000"/>
                </a:solidFill>
                <a:latin typeface="+mn-lt"/>
                <a:ea typeface="+mn-ea"/>
                <a:cs typeface="+mn-cs"/>
              </a:rPr>
              <a:t>FEATURE TYPES</a:t>
            </a:r>
          </a:p>
        </p:txBody>
      </p:sp>
      <p:sp>
        <p:nvSpPr>
          <p:cNvPr id="14" name="Rectangle 13">
            <a:extLst>
              <a:ext uri="{FF2B5EF4-FFF2-40B4-BE49-F238E27FC236}">
                <a16:creationId xmlns:a16="http://schemas.microsoft.com/office/drawing/2014/main" id="{3FEA231F-5E19-1512-1BE9-CAF37627FC88}"/>
              </a:ext>
            </a:extLst>
          </p:cNvPr>
          <p:cNvSpPr/>
          <p:nvPr/>
        </p:nvSpPr>
        <p:spPr>
          <a:xfrm>
            <a:off x="862361" y="1747023"/>
            <a:ext cx="2133600" cy="213360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t>Temperature(°C)</a:t>
            </a:r>
          </a:p>
          <a:p>
            <a:r>
              <a:rPr lang="en-IN" sz="1400" dirty="0"/>
              <a:t>Humidity(%)</a:t>
            </a:r>
          </a:p>
          <a:p>
            <a:r>
              <a:rPr lang="en-US" sz="1400" dirty="0"/>
              <a:t>Wind</a:t>
            </a:r>
            <a:r>
              <a:rPr lang="en-US" sz="1400" spc="-20" dirty="0"/>
              <a:t> </a:t>
            </a:r>
            <a:r>
              <a:rPr lang="en-US" sz="1400" spc="-5" dirty="0"/>
              <a:t>Speed</a:t>
            </a:r>
            <a:r>
              <a:rPr lang="en-IN" sz="1400" dirty="0"/>
              <a:t>(m/s)</a:t>
            </a:r>
          </a:p>
          <a:p>
            <a:r>
              <a:rPr lang="en-US" sz="1400" spc="-5" dirty="0"/>
              <a:t>Visibility(10m)</a:t>
            </a:r>
          </a:p>
          <a:p>
            <a:r>
              <a:rPr lang="en-US" sz="1400" spc="-5" dirty="0"/>
              <a:t>Dew</a:t>
            </a:r>
            <a:r>
              <a:rPr lang="en-US" sz="1400" spc="-35" dirty="0"/>
              <a:t> </a:t>
            </a:r>
            <a:r>
              <a:rPr lang="en-US" sz="1400" spc="-5" dirty="0"/>
              <a:t>point</a:t>
            </a:r>
            <a:r>
              <a:rPr lang="en-US" sz="1400" spc="-10" dirty="0"/>
              <a:t> </a:t>
            </a:r>
            <a:r>
              <a:rPr lang="en-US" sz="1400" dirty="0"/>
              <a:t>temperature</a:t>
            </a:r>
            <a:r>
              <a:rPr lang="en-IN" sz="1400" dirty="0"/>
              <a:t>(°C)</a:t>
            </a:r>
          </a:p>
          <a:p>
            <a:r>
              <a:rPr lang="en-US" sz="1400" spc="-5" dirty="0"/>
              <a:t>Solar</a:t>
            </a:r>
            <a:r>
              <a:rPr lang="en-US" sz="1400" spc="-40" dirty="0"/>
              <a:t> </a:t>
            </a:r>
            <a:r>
              <a:rPr lang="en-US" sz="1400" dirty="0"/>
              <a:t>radiation(MJ/m^2)</a:t>
            </a:r>
          </a:p>
          <a:p>
            <a:r>
              <a:rPr lang="en-IN" sz="1400" dirty="0"/>
              <a:t>Rainfall(mm)</a:t>
            </a:r>
          </a:p>
          <a:p>
            <a:r>
              <a:rPr lang="en-IN" sz="1400" dirty="0"/>
              <a:t>Snowfall(mm)</a:t>
            </a:r>
          </a:p>
        </p:txBody>
      </p:sp>
      <p:sp>
        <p:nvSpPr>
          <p:cNvPr id="5" name="Rectangle 4">
            <a:extLst>
              <a:ext uri="{FF2B5EF4-FFF2-40B4-BE49-F238E27FC236}">
                <a16:creationId xmlns:a16="http://schemas.microsoft.com/office/drawing/2014/main" id="{242C4AE9-2E6F-A774-07EB-EB7D9171C1EC}"/>
              </a:ext>
            </a:extLst>
          </p:cNvPr>
          <p:cNvSpPr/>
          <p:nvPr/>
        </p:nvSpPr>
        <p:spPr>
          <a:xfrm>
            <a:off x="3462453" y="1747022"/>
            <a:ext cx="2133600" cy="82472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t>Seasons</a:t>
            </a:r>
          </a:p>
          <a:p>
            <a:r>
              <a:rPr lang="en-IN" sz="1400" dirty="0"/>
              <a:t>Holiday</a:t>
            </a:r>
          </a:p>
          <a:p>
            <a:r>
              <a:rPr lang="en-IN" sz="1400" dirty="0"/>
              <a:t>Functional day</a:t>
            </a:r>
          </a:p>
        </p:txBody>
      </p:sp>
      <p:sp>
        <p:nvSpPr>
          <p:cNvPr id="2" name="TextBox 1">
            <a:extLst>
              <a:ext uri="{FF2B5EF4-FFF2-40B4-BE49-F238E27FC236}">
                <a16:creationId xmlns:a16="http://schemas.microsoft.com/office/drawing/2014/main" id="{EF4487EC-14B8-F8CE-DB39-E81FBF17D9DC}"/>
              </a:ext>
            </a:extLst>
          </p:cNvPr>
          <p:cNvSpPr txBox="1"/>
          <p:nvPr/>
        </p:nvSpPr>
        <p:spPr>
          <a:xfrm>
            <a:off x="921834" y="1315844"/>
            <a:ext cx="1977483" cy="369332"/>
          </a:xfrm>
          <a:prstGeom prst="rect">
            <a:avLst/>
          </a:prstGeom>
          <a:noFill/>
        </p:spPr>
        <p:txBody>
          <a:bodyPr wrap="square" rtlCol="0">
            <a:spAutoFit/>
          </a:bodyPr>
          <a:lstStyle/>
          <a:p>
            <a:pPr algn="ctr"/>
            <a:r>
              <a:rPr lang="en-IN" b="1" dirty="0">
                <a:solidFill>
                  <a:srgbClr val="C00000"/>
                </a:solidFill>
              </a:rPr>
              <a:t>Numerical</a:t>
            </a:r>
          </a:p>
        </p:txBody>
      </p:sp>
      <p:sp>
        <p:nvSpPr>
          <p:cNvPr id="3" name="TextBox 2">
            <a:extLst>
              <a:ext uri="{FF2B5EF4-FFF2-40B4-BE49-F238E27FC236}">
                <a16:creationId xmlns:a16="http://schemas.microsoft.com/office/drawing/2014/main" id="{A0F39B18-AE4D-C0C2-AEEA-82B4BE9A378F}"/>
              </a:ext>
            </a:extLst>
          </p:cNvPr>
          <p:cNvSpPr txBox="1"/>
          <p:nvPr/>
        </p:nvSpPr>
        <p:spPr>
          <a:xfrm>
            <a:off x="3366574" y="1334047"/>
            <a:ext cx="2330605" cy="369332"/>
          </a:xfrm>
          <a:prstGeom prst="rect">
            <a:avLst/>
          </a:prstGeom>
          <a:noFill/>
        </p:spPr>
        <p:txBody>
          <a:bodyPr wrap="square" rtlCol="0">
            <a:spAutoFit/>
          </a:bodyPr>
          <a:lstStyle/>
          <a:p>
            <a:pPr algn="ctr"/>
            <a:r>
              <a:rPr lang="en-IN" b="1" dirty="0">
                <a:solidFill>
                  <a:srgbClr val="C00000"/>
                </a:solidFill>
              </a:rPr>
              <a:t>Categorical</a:t>
            </a:r>
          </a:p>
        </p:txBody>
      </p:sp>
      <p:sp>
        <p:nvSpPr>
          <p:cNvPr id="4" name="TextBox 3">
            <a:extLst>
              <a:ext uri="{FF2B5EF4-FFF2-40B4-BE49-F238E27FC236}">
                <a16:creationId xmlns:a16="http://schemas.microsoft.com/office/drawing/2014/main" id="{E17A8A12-5981-5E72-BA78-53B44F53D7B7}"/>
              </a:ext>
            </a:extLst>
          </p:cNvPr>
          <p:cNvSpPr txBox="1"/>
          <p:nvPr/>
        </p:nvSpPr>
        <p:spPr>
          <a:xfrm>
            <a:off x="6088565" y="1315844"/>
            <a:ext cx="2081561" cy="369332"/>
          </a:xfrm>
          <a:prstGeom prst="rect">
            <a:avLst/>
          </a:prstGeom>
          <a:noFill/>
        </p:spPr>
        <p:txBody>
          <a:bodyPr wrap="square" rtlCol="0">
            <a:spAutoFit/>
          </a:bodyPr>
          <a:lstStyle/>
          <a:p>
            <a:pPr algn="ctr"/>
            <a:r>
              <a:rPr lang="en-IN" b="1" dirty="0">
                <a:solidFill>
                  <a:srgbClr val="C00000"/>
                </a:solidFill>
              </a:rPr>
              <a:t>Target Variable</a:t>
            </a:r>
          </a:p>
        </p:txBody>
      </p:sp>
      <p:sp>
        <p:nvSpPr>
          <p:cNvPr id="10" name="Rectangle 9">
            <a:extLst>
              <a:ext uri="{FF2B5EF4-FFF2-40B4-BE49-F238E27FC236}">
                <a16:creationId xmlns:a16="http://schemas.microsoft.com/office/drawing/2014/main" id="{59CA5FED-8008-418B-CD16-C8184238FDF5}"/>
              </a:ext>
            </a:extLst>
          </p:cNvPr>
          <p:cNvSpPr/>
          <p:nvPr/>
        </p:nvSpPr>
        <p:spPr>
          <a:xfrm>
            <a:off x="6062546" y="1740928"/>
            <a:ext cx="2133600" cy="31089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t>Bike Count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D3AF-02CA-4649-BC9C-1A2FCD96E893}"/>
              </a:ext>
            </a:extLst>
          </p:cNvPr>
          <p:cNvSpPr>
            <a:spLocks noGrp="1"/>
          </p:cNvSpPr>
          <p:nvPr>
            <p:ph type="title"/>
          </p:nvPr>
        </p:nvSpPr>
        <p:spPr>
          <a:xfrm>
            <a:off x="2086712" y="438301"/>
            <a:ext cx="4970576" cy="572700"/>
          </a:xfrm>
        </p:spPr>
        <p:txBody>
          <a:bodyPr/>
          <a:lstStyle/>
          <a:p>
            <a:pPr algn="ctr" defTabSz="457200">
              <a:lnSpc>
                <a:spcPct val="90000"/>
              </a:lnSpc>
              <a:spcBef>
                <a:spcPct val="0"/>
              </a:spcBef>
            </a:pPr>
            <a:r>
              <a:rPr lang="en-IN" sz="2400" b="1" kern="1200" dirty="0">
                <a:solidFill>
                  <a:srgbClr val="C00000"/>
                </a:solidFill>
                <a:latin typeface="+mn-lt"/>
                <a:ea typeface="+mn-ea"/>
                <a:cs typeface="+mn-cs"/>
              </a:rPr>
              <a:t>EXPLORATORY DATA ANALYSIS</a:t>
            </a:r>
          </a:p>
        </p:txBody>
      </p:sp>
      <p:sp>
        <p:nvSpPr>
          <p:cNvPr id="3" name="Text Placeholder 2">
            <a:extLst>
              <a:ext uri="{FF2B5EF4-FFF2-40B4-BE49-F238E27FC236}">
                <a16:creationId xmlns:a16="http://schemas.microsoft.com/office/drawing/2014/main" id="{523D0365-4FC5-F030-D251-1ACB4026F770}"/>
              </a:ext>
            </a:extLst>
          </p:cNvPr>
          <p:cNvSpPr>
            <a:spLocks noGrp="1"/>
          </p:cNvSpPr>
          <p:nvPr>
            <p:ph type="body" idx="1"/>
          </p:nvPr>
        </p:nvSpPr>
        <p:spPr>
          <a:xfrm>
            <a:off x="586643" y="1246956"/>
            <a:ext cx="3386964" cy="2921984"/>
          </a:xfrm>
        </p:spPr>
        <p:txBody>
          <a:bodyPr/>
          <a:lstStyle/>
          <a:p>
            <a:pPr marL="114300" indent="0" algn="just" defTabSz="457200">
              <a:buClr>
                <a:schemeClr val="tx1"/>
              </a:buClr>
              <a:buNone/>
            </a:pPr>
            <a:r>
              <a:rPr lang="en-US" sz="1600" b="1" kern="1200" dirty="0">
                <a:solidFill>
                  <a:srgbClr val="134F5C"/>
                </a:solidFill>
                <a:latin typeface="Montserrat"/>
              </a:rPr>
              <a:t>Exploratory Data Analysis refers to the critical process of performing initial investigations on data to discover patterns, to spot anomalies, to test hypothesis and to check assumptions with the help of summary statistics and graphical representations.</a:t>
            </a:r>
            <a:endParaRPr lang="en-IN" sz="1600" b="1" kern="1200" dirty="0">
              <a:solidFill>
                <a:srgbClr val="134F5C"/>
              </a:solidFill>
              <a:latin typeface="Montserrat"/>
            </a:endParaRPr>
          </a:p>
        </p:txBody>
      </p:sp>
      <p:pic>
        <p:nvPicPr>
          <p:cNvPr id="1026" name="Picture 2" descr="Overview of Exploratory Data Analysis With Haberman Dataset – Towards AI">
            <a:extLst>
              <a:ext uri="{FF2B5EF4-FFF2-40B4-BE49-F238E27FC236}">
                <a16:creationId xmlns:a16="http://schemas.microsoft.com/office/drawing/2014/main" id="{5B156CD7-4669-16F0-516F-1BE4C10D5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416" y="1246956"/>
            <a:ext cx="3745007" cy="264958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1978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5C921BB-6693-FF72-0C41-342E6818E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44" y="1627524"/>
            <a:ext cx="3345713" cy="24146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7D3B72A-5F64-198F-F4ED-B7EDC8B25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159" y="1627524"/>
            <a:ext cx="3203421" cy="2366252"/>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8AF1A099-7067-3E08-A541-4C12935B9F59}"/>
              </a:ext>
            </a:extLst>
          </p:cNvPr>
          <p:cNvSpPr txBox="1">
            <a:spLocks/>
          </p:cNvSpPr>
          <p:nvPr/>
        </p:nvSpPr>
        <p:spPr>
          <a:xfrm>
            <a:off x="2872095" y="428120"/>
            <a:ext cx="2594518" cy="378469"/>
          </a:xfrm>
          <a:prstGeom prst="rect">
            <a:avLst/>
          </a:prstGeom>
          <a:noFill/>
        </p:spPr>
        <p:txBody>
          <a:bodyPr vert="horz" wrap="square" lIns="0" tIns="0" rIns="0" bIns="0" rtlCol="0" anchor="ctr">
            <a:spAutoFit/>
          </a:bodyPr>
          <a:lstStyle>
            <a:lvl1pPr algn="ctr">
              <a:lnSpc>
                <a:spcPct val="90000"/>
              </a:lnSpc>
              <a:spcBef>
                <a:spcPct val="0"/>
              </a:spcBef>
              <a:buNone/>
              <a:defRPr sz="2400" b="1">
                <a:solidFill>
                  <a:srgbClr val="C00000"/>
                </a:solidFill>
              </a:defRPr>
            </a:lvl1pPr>
          </a:lstStyle>
          <a:p>
            <a:r>
              <a:rPr lang="en-IN" dirty="0"/>
              <a:t>EDA</a:t>
            </a:r>
          </a:p>
        </p:txBody>
      </p:sp>
      <p:sp>
        <p:nvSpPr>
          <p:cNvPr id="2" name="TextBox 1">
            <a:extLst>
              <a:ext uri="{FF2B5EF4-FFF2-40B4-BE49-F238E27FC236}">
                <a16:creationId xmlns:a16="http://schemas.microsoft.com/office/drawing/2014/main" id="{3A512DC4-8CF9-CCEF-973B-127BA1B53AB4}"/>
              </a:ext>
            </a:extLst>
          </p:cNvPr>
          <p:cNvSpPr txBox="1"/>
          <p:nvPr/>
        </p:nvSpPr>
        <p:spPr>
          <a:xfrm>
            <a:off x="1345198" y="943952"/>
            <a:ext cx="5991922" cy="461665"/>
          </a:xfrm>
          <a:prstGeom prst="rect">
            <a:avLst/>
          </a:prstGeom>
          <a:noFill/>
        </p:spPr>
        <p:txBody>
          <a:bodyPr wrap="square" rtlCol="0">
            <a:spAutoFit/>
          </a:bodyPr>
          <a:lstStyle/>
          <a:p>
            <a:r>
              <a:rPr lang="en-IN" sz="1200" b="1" dirty="0">
                <a:solidFill>
                  <a:srgbClr val="134F5C"/>
                </a:solidFill>
                <a:latin typeface="Montserrat"/>
              </a:rPr>
              <a:t>Rented bike count is our Target variable, distribution of rented bike count is positively skewed </a:t>
            </a:r>
          </a:p>
        </p:txBody>
      </p:sp>
      <p:pic>
        <p:nvPicPr>
          <p:cNvPr id="6" name="object 12">
            <a:extLst>
              <a:ext uri="{FF2B5EF4-FFF2-40B4-BE49-F238E27FC236}">
                <a16:creationId xmlns:a16="http://schemas.microsoft.com/office/drawing/2014/main" id="{E654423A-09C6-6D8D-2538-BF139253AE04}"/>
              </a:ext>
            </a:extLst>
          </p:cNvPr>
          <p:cNvPicPr/>
          <p:nvPr/>
        </p:nvPicPr>
        <p:blipFill>
          <a:blip r:embed="rId4" cstate="print"/>
          <a:stretch>
            <a:fillRect/>
          </a:stretch>
        </p:blipFill>
        <p:spPr>
          <a:xfrm>
            <a:off x="8421605" y="144153"/>
            <a:ext cx="514350" cy="473202"/>
          </a:xfrm>
          <a:prstGeom prst="rect">
            <a:avLst/>
          </a:prstGeom>
        </p:spPr>
      </p:pic>
    </p:spTree>
    <p:extLst>
      <p:ext uri="{BB962C8B-B14F-4D97-AF65-F5344CB8AC3E}">
        <p14:creationId xmlns:p14="http://schemas.microsoft.com/office/powerpoint/2010/main" val="3811069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4097</TotalTime>
  <Words>1258</Words>
  <Application>Microsoft Office PowerPoint</Application>
  <PresentationFormat>On-screen Show (16:9)</PresentationFormat>
  <Paragraphs>213</Paragraphs>
  <Slides>25</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Montserrat</vt:lpstr>
      <vt:lpstr>Calibri Light</vt:lpstr>
      <vt:lpstr>Arial</vt:lpstr>
      <vt:lpstr>Calibri</vt:lpstr>
      <vt:lpstr>Arial Black</vt:lpstr>
      <vt:lpstr>Office Theme</vt:lpstr>
      <vt:lpstr>1_Office Theme</vt:lpstr>
      <vt:lpstr>Simple Light</vt:lpstr>
      <vt:lpstr>           Capstone Project SEOL BIKE SHARING DEMAND PREDICTION</vt:lpstr>
      <vt:lpstr>   </vt:lpstr>
      <vt:lpstr>PowerPoint Presentation</vt:lpstr>
      <vt:lpstr>BUSINESS UNDERSTANDING</vt:lpstr>
      <vt:lpstr>PowerPoint Presentation</vt:lpstr>
      <vt:lpstr>PowerPoint Presentation</vt:lpstr>
      <vt:lpstr>FEATURE TYPES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SEOUL BIKE SHARING DEMAND PREDICTION</dc:title>
  <dc:creator>Pavan</dc:creator>
  <cp:lastModifiedBy>Pavan Potnuru</cp:lastModifiedBy>
  <cp:revision>15</cp:revision>
  <dcterms:modified xsi:type="dcterms:W3CDTF">2022-07-17T18:18:20Z</dcterms:modified>
</cp:coreProperties>
</file>