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59" r:id="rId4"/>
    <p:sldId id="260" r:id="rId5"/>
    <p:sldId id="261" r:id="rId6"/>
    <p:sldId id="262" r:id="rId7"/>
    <p:sldId id="283" r:id="rId8"/>
    <p:sldId id="264" r:id="rId9"/>
    <p:sldId id="265" r:id="rId10"/>
    <p:sldId id="266" r:id="rId11"/>
    <p:sldId id="267" r:id="rId12"/>
    <p:sldId id="268" r:id="rId13"/>
    <p:sldId id="284" r:id="rId14"/>
    <p:sldId id="281" r:id="rId15"/>
    <p:sldId id="285" r:id="rId16"/>
    <p:sldId id="271" r:id="rId17"/>
    <p:sldId id="272" r:id="rId18"/>
    <p:sldId id="286" r:id="rId19"/>
    <p:sldId id="275" r:id="rId20"/>
    <p:sldId id="276" r:id="rId21"/>
    <p:sldId id="287" r:id="rId22"/>
    <p:sldId id="278" r:id="rId23"/>
    <p:sldId id="279" r:id="rId24"/>
    <p:sldId id="280" r:id="rId25"/>
    <p:sldId id="282"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4F5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038785"/>
            <a:ext cx="8512500" cy="306592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endParaRPr sz="3600" b="1" dirty="0">
              <a:solidFill>
                <a:schemeClr val="lt1"/>
              </a:solidFill>
              <a:latin typeface="Montserrat"/>
              <a:ea typeface="Montserrat"/>
              <a:cs typeface="Montserrat"/>
              <a:sym typeface="Montserrat"/>
            </a:endParaRPr>
          </a:p>
          <a:p>
            <a:pPr marL="0" lvl="0" indent="0"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by</a:t>
            </a: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Pavan Potnuru</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4F7F07-DB86-B90B-4CE0-C2A0A01E6DA3}"/>
              </a:ext>
            </a:extLst>
          </p:cNvPr>
          <p:cNvPicPr>
            <a:picLocks noChangeAspect="1"/>
          </p:cNvPicPr>
          <p:nvPr/>
        </p:nvPicPr>
        <p:blipFill>
          <a:blip r:embed="rId2"/>
          <a:stretch>
            <a:fillRect/>
          </a:stretch>
        </p:blipFill>
        <p:spPr>
          <a:xfrm>
            <a:off x="825189" y="1237339"/>
            <a:ext cx="3486411" cy="2668821"/>
          </a:xfrm>
          <a:prstGeom prst="rect">
            <a:avLst/>
          </a:prstGeom>
        </p:spPr>
      </p:pic>
      <p:sp>
        <p:nvSpPr>
          <p:cNvPr id="3" name="Text Placeholder 2">
            <a:extLst>
              <a:ext uri="{FF2B5EF4-FFF2-40B4-BE49-F238E27FC236}">
                <a16:creationId xmlns:a16="http://schemas.microsoft.com/office/drawing/2014/main" id="{D4D7F415-8506-C764-1E49-5C7773FA52BA}"/>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pPr marL="139700" indent="0">
              <a:buNone/>
            </a:pPr>
            <a:endParaRPr lang="en-IN" dirty="0"/>
          </a:p>
        </p:txBody>
      </p:sp>
      <p:sp>
        <p:nvSpPr>
          <p:cNvPr id="4" name="Text Placeholder 3">
            <a:extLst>
              <a:ext uri="{FF2B5EF4-FFF2-40B4-BE49-F238E27FC236}">
                <a16:creationId xmlns:a16="http://schemas.microsoft.com/office/drawing/2014/main" id="{0CF65121-1991-B3F0-12F8-F65D80D0183F}"/>
              </a:ext>
            </a:extLst>
          </p:cNvPr>
          <p:cNvSpPr>
            <a:spLocks noGrp="1"/>
          </p:cNvSpPr>
          <p:nvPr>
            <p:ph type="body" idx="2"/>
          </p:nvPr>
        </p:nvSpPr>
        <p:spPr>
          <a:xfrm>
            <a:off x="4572000" y="972544"/>
            <a:ext cx="3999900" cy="3416400"/>
          </a:xfrm>
        </p:spPr>
        <p:txBody>
          <a:bodyPr/>
          <a:lstStyle/>
          <a:p>
            <a:pPr algn="just">
              <a:buClr>
                <a:schemeClr val="tx1"/>
              </a:buClr>
              <a:buFont typeface="Arial" panose="020B0604020202020204" pitchFamily="34" charset="0"/>
              <a:buChar char="•"/>
            </a:pPr>
            <a:r>
              <a:rPr lang="en-IN" dirty="0">
                <a:solidFill>
                  <a:srgbClr val="134F5C"/>
                </a:solidFill>
              </a:rPr>
              <a:t>Online TA has highest number of bookings, about 59.11% of total bookings are from Online TA.</a:t>
            </a:r>
          </a:p>
          <a:p>
            <a:pPr algn="just">
              <a:buClr>
                <a:schemeClr val="tx1"/>
              </a:buClr>
              <a:buFont typeface="Arial" panose="020B0604020202020204" pitchFamily="34" charset="0"/>
              <a:buChar char="•"/>
            </a:pPr>
            <a:endParaRPr lang="en-IN" dirty="0">
              <a:solidFill>
                <a:srgbClr val="134F5C"/>
              </a:solidFill>
            </a:endParaRPr>
          </a:p>
          <a:p>
            <a:pPr algn="just">
              <a:buClr>
                <a:schemeClr val="tx1"/>
              </a:buClr>
              <a:buFont typeface="Arial" panose="020B0604020202020204" pitchFamily="34" charset="0"/>
              <a:buChar char="•"/>
            </a:pPr>
            <a:r>
              <a:rPr lang="en-IN" dirty="0">
                <a:solidFill>
                  <a:srgbClr val="134F5C"/>
                </a:solidFill>
              </a:rPr>
              <a:t>Offline TA has the second highest bookings, about 15.9% of total bookings are from offline TA.</a:t>
            </a:r>
          </a:p>
          <a:p>
            <a:pPr algn="just">
              <a:buClr>
                <a:schemeClr val="tx1"/>
              </a:buClr>
              <a:buFont typeface="Arial" panose="020B0604020202020204" pitchFamily="34" charset="0"/>
              <a:buChar char="•"/>
            </a:pPr>
            <a:endParaRPr lang="en-IN" dirty="0">
              <a:solidFill>
                <a:srgbClr val="134F5C"/>
              </a:solidFill>
            </a:endParaRPr>
          </a:p>
          <a:p>
            <a:pPr algn="just">
              <a:buClr>
                <a:schemeClr val="tx1"/>
              </a:buClr>
              <a:buFont typeface="Arial" panose="020B0604020202020204" pitchFamily="34" charset="0"/>
              <a:buChar char="•"/>
            </a:pPr>
            <a:r>
              <a:rPr lang="en-IN" dirty="0">
                <a:solidFill>
                  <a:srgbClr val="134F5C"/>
                </a:solidFill>
              </a:rPr>
              <a:t>13.50% of Bookings are from Direct</a:t>
            </a:r>
          </a:p>
          <a:p>
            <a:pPr algn="just">
              <a:buClr>
                <a:schemeClr val="tx1"/>
              </a:buClr>
              <a:buFont typeface="Arial" panose="020B0604020202020204" pitchFamily="34" charset="0"/>
              <a:buChar char="•"/>
            </a:pPr>
            <a:endParaRPr lang="en-IN" dirty="0">
              <a:solidFill>
                <a:srgbClr val="134F5C"/>
              </a:solidFill>
            </a:endParaRPr>
          </a:p>
          <a:p>
            <a:pPr algn="just">
              <a:buClr>
                <a:schemeClr val="tx1"/>
              </a:buClr>
              <a:buFont typeface="Arial" panose="020B0604020202020204" pitchFamily="34" charset="0"/>
              <a:buChar char="•"/>
            </a:pPr>
            <a:r>
              <a:rPr lang="en-IN" dirty="0">
                <a:solidFill>
                  <a:srgbClr val="134F5C"/>
                </a:solidFill>
              </a:rPr>
              <a:t>5.6% of bookings are from Groups and 4.8% of bookings from corporate.</a:t>
            </a:r>
          </a:p>
        </p:txBody>
      </p:sp>
      <p:sp>
        <p:nvSpPr>
          <p:cNvPr id="5" name="Title 1">
            <a:extLst>
              <a:ext uri="{FF2B5EF4-FFF2-40B4-BE49-F238E27FC236}">
                <a16:creationId xmlns:a16="http://schemas.microsoft.com/office/drawing/2014/main" id="{B250DE94-2A58-0FEC-C01E-38101E820E88}"/>
              </a:ext>
            </a:extLst>
          </p:cNvPr>
          <p:cNvSpPr>
            <a:spLocks noGrp="1"/>
          </p:cNvSpPr>
          <p:nvPr>
            <p:ph type="title"/>
          </p:nvPr>
        </p:nvSpPr>
        <p:spPr>
          <a:xfrm>
            <a:off x="311700" y="445025"/>
            <a:ext cx="8520600" cy="572700"/>
          </a:xfrm>
        </p:spPr>
        <p:txBody>
          <a:bodyPr/>
          <a:lstStyle/>
          <a:p>
            <a:r>
              <a:rPr lang="en-IN" dirty="0"/>
              <a:t>Univariate Analysis</a:t>
            </a:r>
          </a:p>
        </p:txBody>
      </p:sp>
    </p:spTree>
    <p:extLst>
      <p:ext uri="{BB962C8B-B14F-4D97-AF65-F5344CB8AC3E}">
        <p14:creationId xmlns:p14="http://schemas.microsoft.com/office/powerpoint/2010/main" val="227697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E9B289-4B6C-DE9F-7A34-9A045AA94C36}"/>
              </a:ext>
            </a:extLst>
          </p:cNvPr>
          <p:cNvPicPr>
            <a:picLocks noChangeAspect="1"/>
          </p:cNvPicPr>
          <p:nvPr/>
        </p:nvPicPr>
        <p:blipFill>
          <a:blip r:embed="rId2"/>
          <a:stretch>
            <a:fillRect/>
          </a:stretch>
        </p:blipFill>
        <p:spPr>
          <a:xfrm>
            <a:off x="851890" y="1040021"/>
            <a:ext cx="3329131" cy="1637179"/>
          </a:xfrm>
          <a:prstGeom prst="rect">
            <a:avLst/>
          </a:prstGeom>
        </p:spPr>
      </p:pic>
      <p:sp>
        <p:nvSpPr>
          <p:cNvPr id="4" name="Text Placeholder 3">
            <a:extLst>
              <a:ext uri="{FF2B5EF4-FFF2-40B4-BE49-F238E27FC236}">
                <a16:creationId xmlns:a16="http://schemas.microsoft.com/office/drawing/2014/main" id="{3BA2CD8A-4DC6-CDB0-8A3D-3A86635E2050}"/>
              </a:ext>
            </a:extLst>
          </p:cNvPr>
          <p:cNvSpPr>
            <a:spLocks noGrp="1"/>
          </p:cNvSpPr>
          <p:nvPr>
            <p:ph type="body" idx="2"/>
          </p:nvPr>
        </p:nvSpPr>
        <p:spPr>
          <a:xfrm>
            <a:off x="4292209" y="1420823"/>
            <a:ext cx="3999900" cy="2557347"/>
          </a:xfrm>
        </p:spPr>
        <p:txBody>
          <a:bodyPr/>
          <a:lstStyle/>
          <a:p>
            <a:pPr algn="just">
              <a:buClr>
                <a:schemeClr val="tx1"/>
              </a:buClr>
              <a:buFont typeface="Arial" panose="020B0604020202020204" pitchFamily="34" charset="0"/>
              <a:buChar char="•"/>
            </a:pPr>
            <a:r>
              <a:rPr lang="en-IN" dirty="0">
                <a:solidFill>
                  <a:srgbClr val="134F5C"/>
                </a:solidFill>
              </a:rPr>
              <a:t>Most of the bookings prefer rooms of Type A. About 64.7% of total bookings prefer room of type A.</a:t>
            </a:r>
          </a:p>
          <a:p>
            <a:pPr algn="just">
              <a:buClr>
                <a:schemeClr val="tx1"/>
              </a:buClr>
              <a:buFont typeface="Arial" panose="020B0604020202020204" pitchFamily="34" charset="0"/>
              <a:buChar char="•"/>
            </a:pPr>
            <a:r>
              <a:rPr lang="en-IN" dirty="0">
                <a:solidFill>
                  <a:srgbClr val="134F5C"/>
                </a:solidFill>
              </a:rPr>
              <a:t>Room type B is second most preferred room type with 19.62%</a:t>
            </a:r>
          </a:p>
          <a:p>
            <a:pPr algn="just">
              <a:buClr>
                <a:schemeClr val="tx1"/>
              </a:buClr>
              <a:buFont typeface="Arial" panose="020B0604020202020204" pitchFamily="34" charset="0"/>
              <a:buChar char="•"/>
            </a:pPr>
            <a:r>
              <a:rPr lang="en-IN" dirty="0">
                <a:solidFill>
                  <a:srgbClr val="134F5C"/>
                </a:solidFill>
              </a:rPr>
              <a:t>Highest number of bookings are in the month of August.</a:t>
            </a:r>
          </a:p>
          <a:p>
            <a:pPr algn="just">
              <a:buClr>
                <a:schemeClr val="tx1"/>
              </a:buClr>
              <a:buFont typeface="Arial" panose="020B0604020202020204" pitchFamily="34" charset="0"/>
              <a:buChar char="•"/>
            </a:pPr>
            <a:r>
              <a:rPr lang="en-IN" dirty="0">
                <a:solidFill>
                  <a:srgbClr val="134F5C"/>
                </a:solidFill>
              </a:rPr>
              <a:t>May to September are the most preferred months of the year.</a:t>
            </a:r>
          </a:p>
        </p:txBody>
      </p:sp>
      <p:pic>
        <p:nvPicPr>
          <p:cNvPr id="6" name="Picture 5">
            <a:extLst>
              <a:ext uri="{FF2B5EF4-FFF2-40B4-BE49-F238E27FC236}">
                <a16:creationId xmlns:a16="http://schemas.microsoft.com/office/drawing/2014/main" id="{2AE3477C-64AA-D299-2658-76A936126911}"/>
              </a:ext>
            </a:extLst>
          </p:cNvPr>
          <p:cNvPicPr>
            <a:picLocks noChangeAspect="1"/>
          </p:cNvPicPr>
          <p:nvPr/>
        </p:nvPicPr>
        <p:blipFill>
          <a:blip r:embed="rId3"/>
          <a:stretch>
            <a:fillRect/>
          </a:stretch>
        </p:blipFill>
        <p:spPr>
          <a:xfrm>
            <a:off x="851891" y="2699497"/>
            <a:ext cx="3329131" cy="1637179"/>
          </a:xfrm>
          <a:prstGeom prst="rect">
            <a:avLst/>
          </a:prstGeom>
        </p:spPr>
      </p:pic>
      <p:sp>
        <p:nvSpPr>
          <p:cNvPr id="7" name="Title 1">
            <a:extLst>
              <a:ext uri="{FF2B5EF4-FFF2-40B4-BE49-F238E27FC236}">
                <a16:creationId xmlns:a16="http://schemas.microsoft.com/office/drawing/2014/main" id="{9354785C-CBEE-09EC-FD11-26710D54197D}"/>
              </a:ext>
            </a:extLst>
          </p:cNvPr>
          <p:cNvSpPr>
            <a:spLocks noGrp="1"/>
          </p:cNvSpPr>
          <p:nvPr>
            <p:ph type="title"/>
          </p:nvPr>
        </p:nvSpPr>
        <p:spPr>
          <a:xfrm>
            <a:off x="311700" y="445025"/>
            <a:ext cx="8520600" cy="572700"/>
          </a:xfrm>
        </p:spPr>
        <p:txBody>
          <a:bodyPr/>
          <a:lstStyle/>
          <a:p>
            <a:r>
              <a:rPr lang="en-IN" dirty="0"/>
              <a:t>Univariate Analysis</a:t>
            </a:r>
          </a:p>
        </p:txBody>
      </p:sp>
    </p:spTree>
    <p:extLst>
      <p:ext uri="{BB962C8B-B14F-4D97-AF65-F5344CB8AC3E}">
        <p14:creationId xmlns:p14="http://schemas.microsoft.com/office/powerpoint/2010/main" val="155808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AA556F-175C-9D56-0752-BBA5CFC42E4A}"/>
              </a:ext>
            </a:extLst>
          </p:cNvPr>
          <p:cNvSpPr>
            <a:spLocks noGrp="1"/>
          </p:cNvSpPr>
          <p:nvPr>
            <p:ph type="body" idx="2"/>
          </p:nvPr>
        </p:nvSpPr>
        <p:spPr>
          <a:xfrm>
            <a:off x="4343959" y="1017725"/>
            <a:ext cx="3999900" cy="3119554"/>
          </a:xfrm>
        </p:spPr>
        <p:txBody>
          <a:bodyPr/>
          <a:lstStyle/>
          <a:p>
            <a:pPr algn="just">
              <a:buClr>
                <a:schemeClr val="tx1"/>
              </a:buClr>
              <a:buFont typeface="Arial" panose="020B0604020202020204" pitchFamily="34" charset="0"/>
              <a:buChar char="•"/>
            </a:pPr>
            <a:r>
              <a:rPr lang="en-US" dirty="0">
                <a:solidFill>
                  <a:srgbClr val="134F5C"/>
                </a:solidFill>
              </a:rPr>
              <a:t>More than 65% of the bookings are with total people as 2 i.e., nearly 2/3</a:t>
            </a:r>
            <a:r>
              <a:rPr lang="en-US" baseline="30000" dirty="0">
                <a:solidFill>
                  <a:srgbClr val="134F5C"/>
                </a:solidFill>
              </a:rPr>
              <a:t>rd</a:t>
            </a:r>
            <a:r>
              <a:rPr lang="en-US" dirty="0">
                <a:solidFill>
                  <a:srgbClr val="134F5C"/>
                </a:solidFill>
              </a:rPr>
              <a:t> of the bookings are by couples.</a:t>
            </a:r>
          </a:p>
          <a:p>
            <a:pPr algn="just">
              <a:buClr>
                <a:schemeClr val="tx1"/>
              </a:buClr>
              <a:buFont typeface="Arial" panose="020B0604020202020204" pitchFamily="34" charset="0"/>
              <a:buChar char="•"/>
            </a:pPr>
            <a:r>
              <a:rPr lang="en-US" dirty="0">
                <a:solidFill>
                  <a:srgbClr val="134F5C"/>
                </a:solidFill>
              </a:rPr>
              <a:t>The hotels can design more rooms for couples to accommodate as many as possible couple guests.</a:t>
            </a:r>
          </a:p>
          <a:p>
            <a:pPr algn="just">
              <a:buClr>
                <a:schemeClr val="tx1"/>
              </a:buClr>
              <a:buFont typeface="Arial" panose="020B0604020202020204" pitchFamily="34" charset="0"/>
              <a:buChar char="•"/>
            </a:pPr>
            <a:r>
              <a:rPr lang="en-IN" dirty="0">
                <a:solidFill>
                  <a:srgbClr val="134F5C"/>
                </a:solidFill>
              </a:rPr>
              <a:t>More than 75% of the guests opted for “BB” type of meal.</a:t>
            </a:r>
          </a:p>
          <a:p>
            <a:pPr algn="just">
              <a:buClr>
                <a:schemeClr val="tx1"/>
              </a:buClr>
              <a:buFont typeface="Arial" panose="020B0604020202020204" pitchFamily="34" charset="0"/>
              <a:buChar char="•"/>
            </a:pPr>
            <a:r>
              <a:rPr lang="en-IN" dirty="0">
                <a:solidFill>
                  <a:srgbClr val="134F5C"/>
                </a:solidFill>
              </a:rPr>
              <a:t>So hotels can plan to add more delicious dishes to attract more customers.</a:t>
            </a:r>
          </a:p>
          <a:p>
            <a:pPr algn="just">
              <a:buClr>
                <a:schemeClr val="tx1"/>
              </a:buClr>
              <a:buFont typeface="Arial" panose="020B0604020202020204" pitchFamily="34" charset="0"/>
              <a:buChar char="•"/>
            </a:pPr>
            <a:r>
              <a:rPr lang="en-IN" dirty="0">
                <a:solidFill>
                  <a:srgbClr val="134F5C"/>
                </a:solidFill>
              </a:rPr>
              <a:t>Also they have to take care of its quality to avoid losing customers.</a:t>
            </a:r>
          </a:p>
        </p:txBody>
      </p:sp>
      <p:pic>
        <p:nvPicPr>
          <p:cNvPr id="2052" name="Picture 4">
            <a:extLst>
              <a:ext uri="{FF2B5EF4-FFF2-40B4-BE49-F238E27FC236}">
                <a16:creationId xmlns:a16="http://schemas.microsoft.com/office/drawing/2014/main" id="{22617B3C-3542-98C3-69B8-345EB816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41" y="1099407"/>
            <a:ext cx="3358104" cy="14723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E1C0078-A56D-5357-1A7F-29ADDA2D3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41" y="2682799"/>
            <a:ext cx="3358104" cy="15833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BA980DC-8076-C4F2-8E05-56017032819F}"/>
              </a:ext>
            </a:extLst>
          </p:cNvPr>
          <p:cNvSpPr>
            <a:spLocks noGrp="1"/>
          </p:cNvSpPr>
          <p:nvPr>
            <p:ph type="title"/>
          </p:nvPr>
        </p:nvSpPr>
        <p:spPr>
          <a:xfrm>
            <a:off x="311700" y="445025"/>
            <a:ext cx="8520600" cy="572700"/>
          </a:xfrm>
        </p:spPr>
        <p:txBody>
          <a:bodyPr/>
          <a:lstStyle/>
          <a:p>
            <a:r>
              <a:rPr lang="en-IN" dirty="0"/>
              <a:t>Univariate Analysis</a:t>
            </a:r>
          </a:p>
        </p:txBody>
      </p:sp>
    </p:spTree>
    <p:extLst>
      <p:ext uri="{BB962C8B-B14F-4D97-AF65-F5344CB8AC3E}">
        <p14:creationId xmlns:p14="http://schemas.microsoft.com/office/powerpoint/2010/main" val="316992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1241-6325-181C-A910-DA571E6FE98F}"/>
              </a:ext>
            </a:extLst>
          </p:cNvPr>
          <p:cNvSpPr>
            <a:spLocks noGrp="1"/>
          </p:cNvSpPr>
          <p:nvPr>
            <p:ph type="title"/>
          </p:nvPr>
        </p:nvSpPr>
        <p:spPr>
          <a:xfrm>
            <a:off x="1960513" y="2285400"/>
            <a:ext cx="5222974" cy="572700"/>
          </a:xfrm>
        </p:spPr>
        <p:txBody>
          <a:bodyPr/>
          <a:lstStyle/>
          <a:p>
            <a:r>
              <a:rPr lang="en-US" sz="4000" b="1" dirty="0"/>
              <a:t>Bivariate Analysis</a:t>
            </a:r>
            <a:endParaRPr lang="en-IN" sz="4000" b="1" dirty="0"/>
          </a:p>
        </p:txBody>
      </p:sp>
    </p:spTree>
    <p:extLst>
      <p:ext uri="{BB962C8B-B14F-4D97-AF65-F5344CB8AC3E}">
        <p14:creationId xmlns:p14="http://schemas.microsoft.com/office/powerpoint/2010/main" val="388513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5871-D186-77EA-C13E-25FCF1FA870E}"/>
              </a:ext>
            </a:extLst>
          </p:cNvPr>
          <p:cNvSpPr>
            <a:spLocks noGrp="1"/>
          </p:cNvSpPr>
          <p:nvPr>
            <p:ph type="title"/>
          </p:nvPr>
        </p:nvSpPr>
        <p:spPr>
          <a:xfrm>
            <a:off x="318424" y="354682"/>
            <a:ext cx="8520600" cy="572700"/>
          </a:xfrm>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107085C7-8805-44B0-E1EF-47FFF41356CD}"/>
              </a:ext>
            </a:extLst>
          </p:cNvPr>
          <p:cNvSpPr>
            <a:spLocks noGrp="1"/>
          </p:cNvSpPr>
          <p:nvPr>
            <p:ph type="body" idx="2"/>
          </p:nvPr>
        </p:nvSpPr>
        <p:spPr>
          <a:xfrm>
            <a:off x="4304138" y="1017725"/>
            <a:ext cx="4315428" cy="2357487"/>
          </a:xfrm>
        </p:spPr>
        <p:txBody>
          <a:bodyPr/>
          <a:lstStyle/>
          <a:p>
            <a:pPr algn="just">
              <a:buClrTx/>
              <a:buFont typeface="Arial" panose="020B0604020202020204" pitchFamily="34" charset="0"/>
              <a:buChar char="•"/>
            </a:pPr>
            <a:r>
              <a:rPr lang="en-IN" dirty="0">
                <a:solidFill>
                  <a:srgbClr val="134F5C"/>
                </a:solidFill>
              </a:rPr>
              <a:t>Customers tend to stay less longer in the hotel, if they are not allotted with the room they reserved.</a:t>
            </a:r>
          </a:p>
          <a:p>
            <a:pPr algn="just">
              <a:buClrTx/>
              <a:buFont typeface="Arial" panose="020B0604020202020204" pitchFamily="34" charset="0"/>
              <a:buChar char="•"/>
            </a:pPr>
            <a:r>
              <a:rPr lang="en-IN" dirty="0">
                <a:solidFill>
                  <a:srgbClr val="134F5C"/>
                </a:solidFill>
              </a:rPr>
              <a:t>As most of the customers are choosing room type ‘A’, hotels can plan to increase ‘A’ type rooms so that they can allot the same room that the customer has chosen and thus increase the stay duration of the customers in the hotel</a:t>
            </a:r>
          </a:p>
        </p:txBody>
      </p:sp>
      <p:pic>
        <p:nvPicPr>
          <p:cNvPr id="8" name="Picture 7">
            <a:extLst>
              <a:ext uri="{FF2B5EF4-FFF2-40B4-BE49-F238E27FC236}">
                <a16:creationId xmlns:a16="http://schemas.microsoft.com/office/drawing/2014/main" id="{6299AAD5-2395-3743-7F68-7FABB915A99E}"/>
              </a:ext>
            </a:extLst>
          </p:cNvPr>
          <p:cNvPicPr>
            <a:picLocks noChangeAspect="1"/>
          </p:cNvPicPr>
          <p:nvPr/>
        </p:nvPicPr>
        <p:blipFill>
          <a:blip r:embed="rId2"/>
          <a:stretch>
            <a:fillRect/>
          </a:stretch>
        </p:blipFill>
        <p:spPr>
          <a:xfrm>
            <a:off x="174812" y="1284195"/>
            <a:ext cx="4235821" cy="3267634"/>
          </a:xfrm>
          <a:prstGeom prst="rect">
            <a:avLst/>
          </a:prstGeom>
        </p:spPr>
      </p:pic>
      <p:pic>
        <p:nvPicPr>
          <p:cNvPr id="12" name="Picture 11">
            <a:extLst>
              <a:ext uri="{FF2B5EF4-FFF2-40B4-BE49-F238E27FC236}">
                <a16:creationId xmlns:a16="http://schemas.microsoft.com/office/drawing/2014/main" id="{F4D8D905-2127-85E4-0A58-9E188722E70C}"/>
              </a:ext>
            </a:extLst>
          </p:cNvPr>
          <p:cNvPicPr>
            <a:picLocks noChangeAspect="1"/>
          </p:cNvPicPr>
          <p:nvPr/>
        </p:nvPicPr>
        <p:blipFill>
          <a:blip r:embed="rId3"/>
          <a:stretch>
            <a:fillRect/>
          </a:stretch>
        </p:blipFill>
        <p:spPr>
          <a:xfrm>
            <a:off x="4861111" y="3325537"/>
            <a:ext cx="3307977" cy="1562470"/>
          </a:xfrm>
          <a:prstGeom prst="rect">
            <a:avLst/>
          </a:prstGeom>
        </p:spPr>
      </p:pic>
      <p:sp>
        <p:nvSpPr>
          <p:cNvPr id="3" name="TextBox 2">
            <a:extLst>
              <a:ext uri="{FF2B5EF4-FFF2-40B4-BE49-F238E27FC236}">
                <a16:creationId xmlns:a16="http://schemas.microsoft.com/office/drawing/2014/main" id="{5C663775-ACC0-9917-0E79-239AAFD77822}"/>
              </a:ext>
            </a:extLst>
          </p:cNvPr>
          <p:cNvSpPr txBox="1"/>
          <p:nvPr/>
        </p:nvSpPr>
        <p:spPr>
          <a:xfrm>
            <a:off x="752266" y="1060617"/>
            <a:ext cx="1305165" cy="246221"/>
          </a:xfrm>
          <a:prstGeom prst="rect">
            <a:avLst/>
          </a:prstGeom>
          <a:noFill/>
        </p:spPr>
        <p:txBody>
          <a:bodyPr wrap="none" rtlCol="0">
            <a:spAutoFit/>
          </a:bodyPr>
          <a:lstStyle/>
          <a:p>
            <a:r>
              <a:rPr lang="en-US" sz="1000" dirty="0" err="1"/>
              <a:t>same_room_alloted</a:t>
            </a:r>
            <a:endParaRPr lang="en-IN" sz="1000" dirty="0"/>
          </a:p>
        </p:txBody>
      </p:sp>
      <p:sp>
        <p:nvSpPr>
          <p:cNvPr id="5" name="Rectangle 4">
            <a:extLst>
              <a:ext uri="{FF2B5EF4-FFF2-40B4-BE49-F238E27FC236}">
                <a16:creationId xmlns:a16="http://schemas.microsoft.com/office/drawing/2014/main" id="{227C5E5B-EC17-A5DB-25AE-25A8353338A1}"/>
              </a:ext>
            </a:extLst>
          </p:cNvPr>
          <p:cNvSpPr/>
          <p:nvPr/>
        </p:nvSpPr>
        <p:spPr>
          <a:xfrm>
            <a:off x="2888311" y="1140024"/>
            <a:ext cx="194982" cy="874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877E38A-D8CF-E711-A1D6-03BF40517896}"/>
              </a:ext>
            </a:extLst>
          </p:cNvPr>
          <p:cNvSpPr/>
          <p:nvPr/>
        </p:nvSpPr>
        <p:spPr>
          <a:xfrm>
            <a:off x="2112283" y="1134807"/>
            <a:ext cx="194982" cy="9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33F3FE0-3DF8-3CDE-9502-CBED0FD18C47}"/>
              </a:ext>
            </a:extLst>
          </p:cNvPr>
          <p:cNvSpPr txBox="1"/>
          <p:nvPr/>
        </p:nvSpPr>
        <p:spPr>
          <a:xfrm>
            <a:off x="2261717" y="1065109"/>
            <a:ext cx="420971" cy="230832"/>
          </a:xfrm>
          <a:prstGeom prst="rect">
            <a:avLst/>
          </a:prstGeom>
          <a:noFill/>
        </p:spPr>
        <p:txBody>
          <a:bodyPr wrap="square" rtlCol="0">
            <a:spAutoFit/>
          </a:bodyPr>
          <a:lstStyle/>
          <a:p>
            <a:r>
              <a:rPr lang="en-US" sz="900" dirty="0"/>
              <a:t>True</a:t>
            </a:r>
            <a:endParaRPr lang="en-IN" dirty="0"/>
          </a:p>
        </p:txBody>
      </p:sp>
      <p:sp>
        <p:nvSpPr>
          <p:cNvPr id="10" name="TextBox 9">
            <a:extLst>
              <a:ext uri="{FF2B5EF4-FFF2-40B4-BE49-F238E27FC236}">
                <a16:creationId xmlns:a16="http://schemas.microsoft.com/office/drawing/2014/main" id="{F9D08BC6-35B7-B4A7-AB00-A9CA9FD85C69}"/>
              </a:ext>
            </a:extLst>
          </p:cNvPr>
          <p:cNvSpPr txBox="1"/>
          <p:nvPr/>
        </p:nvSpPr>
        <p:spPr>
          <a:xfrm>
            <a:off x="3053853" y="1064365"/>
            <a:ext cx="770400" cy="230832"/>
          </a:xfrm>
          <a:prstGeom prst="rect">
            <a:avLst/>
          </a:prstGeom>
          <a:noFill/>
        </p:spPr>
        <p:txBody>
          <a:bodyPr wrap="square" rtlCol="0">
            <a:spAutoFit/>
          </a:bodyPr>
          <a:lstStyle/>
          <a:p>
            <a:r>
              <a:rPr lang="en-US" sz="900" dirty="0"/>
              <a:t>False</a:t>
            </a:r>
            <a:endParaRPr lang="en-IN" dirty="0"/>
          </a:p>
        </p:txBody>
      </p:sp>
    </p:spTree>
    <p:extLst>
      <p:ext uri="{BB962C8B-B14F-4D97-AF65-F5344CB8AC3E}">
        <p14:creationId xmlns:p14="http://schemas.microsoft.com/office/powerpoint/2010/main" val="194650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1241-6325-181C-A910-DA571E6FE98F}"/>
              </a:ext>
            </a:extLst>
          </p:cNvPr>
          <p:cNvSpPr>
            <a:spLocks noGrp="1"/>
          </p:cNvSpPr>
          <p:nvPr>
            <p:ph type="title"/>
          </p:nvPr>
        </p:nvSpPr>
        <p:spPr>
          <a:xfrm>
            <a:off x="1960513" y="2285400"/>
            <a:ext cx="5222974" cy="572700"/>
          </a:xfrm>
        </p:spPr>
        <p:txBody>
          <a:bodyPr/>
          <a:lstStyle/>
          <a:p>
            <a:r>
              <a:rPr lang="en-US" sz="4000" b="1" dirty="0"/>
              <a:t>Hotel wise Analysis</a:t>
            </a:r>
            <a:endParaRPr lang="en-IN" sz="4000" b="1" dirty="0"/>
          </a:p>
        </p:txBody>
      </p:sp>
    </p:spTree>
    <p:extLst>
      <p:ext uri="{BB962C8B-B14F-4D97-AF65-F5344CB8AC3E}">
        <p14:creationId xmlns:p14="http://schemas.microsoft.com/office/powerpoint/2010/main" val="177843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961AC6-D850-68C1-CA85-894329BF88F7}"/>
              </a:ext>
            </a:extLst>
          </p:cNvPr>
          <p:cNvSpPr>
            <a:spLocks noGrp="1"/>
          </p:cNvSpPr>
          <p:nvPr>
            <p:ph type="body" idx="2"/>
          </p:nvPr>
        </p:nvSpPr>
        <p:spPr>
          <a:xfrm>
            <a:off x="4489500" y="923054"/>
            <a:ext cx="3999900" cy="3957379"/>
          </a:xfrm>
        </p:spPr>
        <p:txBody>
          <a:bodyPr/>
          <a:lstStyle/>
          <a:p>
            <a:pPr algn="just">
              <a:buClr>
                <a:schemeClr val="tx1"/>
              </a:buClr>
              <a:buSzPct val="100000"/>
              <a:buFont typeface="Arial" panose="020B0604020202020204" pitchFamily="34" charset="0"/>
              <a:buChar char="•"/>
            </a:pPr>
            <a:r>
              <a:rPr lang="en-IN" dirty="0">
                <a:solidFill>
                  <a:srgbClr val="134F5C"/>
                </a:solidFill>
              </a:rPr>
              <a:t>Percentage of cancellation in City hotel is nearly 30%, whereas in Resort hotel it is around 23%.</a:t>
            </a:r>
          </a:p>
          <a:p>
            <a:pPr algn="just">
              <a:buClr>
                <a:schemeClr val="tx1"/>
              </a:buClr>
              <a:buSzPct val="100000"/>
              <a:buFont typeface="Arial" panose="020B0604020202020204" pitchFamily="34" charset="0"/>
              <a:buChar char="•"/>
            </a:pPr>
            <a:r>
              <a:rPr lang="en-IN" dirty="0">
                <a:solidFill>
                  <a:srgbClr val="134F5C"/>
                </a:solidFill>
              </a:rPr>
              <a:t>Cancellation rate in City hotel is 30% more than that of Resort hotel</a:t>
            </a:r>
          </a:p>
          <a:p>
            <a:pPr algn="just">
              <a:buClr>
                <a:schemeClr val="tx1"/>
              </a:buClr>
              <a:buSzPct val="100000"/>
              <a:buFont typeface="Arial" panose="020B0604020202020204" pitchFamily="34" charset="0"/>
              <a:buChar char="•"/>
            </a:pPr>
            <a:r>
              <a:rPr lang="en-IN" dirty="0">
                <a:solidFill>
                  <a:srgbClr val="134F5C"/>
                </a:solidFill>
              </a:rPr>
              <a:t>From the below chart we can observe that most of the people prefer to stay for 1 day in Resort hotel, whereas in City hotel more people prefer to stay for 1- 4 days.</a:t>
            </a:r>
          </a:p>
          <a:p>
            <a:pPr algn="just">
              <a:buClr>
                <a:schemeClr val="tx1"/>
              </a:buClr>
              <a:buSzPct val="100000"/>
              <a:buFont typeface="Arial" panose="020B0604020202020204" pitchFamily="34" charset="0"/>
              <a:buChar char="•"/>
            </a:pPr>
            <a:r>
              <a:rPr lang="en-IN" dirty="0">
                <a:solidFill>
                  <a:srgbClr val="134F5C"/>
                </a:solidFill>
              </a:rPr>
              <a:t>We can also see a gradual decrease in count as no of nights stayed increases for Resort hotel and there is a sudden spike at no of days is equal to 7.</a:t>
            </a:r>
          </a:p>
          <a:p>
            <a:pPr algn="just">
              <a:buClr>
                <a:schemeClr val="tx1"/>
              </a:buClr>
              <a:buSzPct val="100000"/>
              <a:buFont typeface="Arial" panose="020B0604020202020204" pitchFamily="34" charset="0"/>
              <a:buChar char="•"/>
            </a:pPr>
            <a:r>
              <a:rPr lang="en-IN" dirty="0">
                <a:solidFill>
                  <a:srgbClr val="134F5C"/>
                </a:solidFill>
              </a:rPr>
              <a:t>Very less people preferred to stay more than 5 days in City hotel</a:t>
            </a:r>
          </a:p>
        </p:txBody>
      </p:sp>
      <p:pic>
        <p:nvPicPr>
          <p:cNvPr id="4098" name="Picture 2">
            <a:extLst>
              <a:ext uri="{FF2B5EF4-FFF2-40B4-BE49-F238E27FC236}">
                <a16:creationId xmlns:a16="http://schemas.microsoft.com/office/drawing/2014/main" id="{C1A0B654-DF2E-AA43-E31D-F5DFA887F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35" y="1099019"/>
            <a:ext cx="3476844" cy="1802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1BBC227-7860-5DAA-B5CB-209C7220A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35" y="2983038"/>
            <a:ext cx="3476844" cy="18027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AFB6EA1-6F02-B300-BE37-DF990EB30D70}"/>
              </a:ext>
            </a:extLst>
          </p:cNvPr>
          <p:cNvSpPr>
            <a:spLocks noGrp="1"/>
          </p:cNvSpPr>
          <p:nvPr>
            <p:ph type="title"/>
          </p:nvPr>
        </p:nvSpPr>
        <p:spPr>
          <a:xfrm>
            <a:off x="311700" y="445025"/>
            <a:ext cx="8520600" cy="572700"/>
          </a:xfrm>
        </p:spPr>
        <p:txBody>
          <a:bodyPr/>
          <a:lstStyle/>
          <a:p>
            <a:r>
              <a:rPr lang="en-US" dirty="0"/>
              <a:t>Hotel wise Analysis</a:t>
            </a:r>
            <a:endParaRPr lang="en-IN" dirty="0"/>
          </a:p>
        </p:txBody>
      </p:sp>
    </p:spTree>
    <p:extLst>
      <p:ext uri="{BB962C8B-B14F-4D97-AF65-F5344CB8AC3E}">
        <p14:creationId xmlns:p14="http://schemas.microsoft.com/office/powerpoint/2010/main" val="2590245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C88D40-B322-A398-18DC-C5C73D546D3C}"/>
              </a:ext>
            </a:extLst>
          </p:cNvPr>
          <p:cNvSpPr>
            <a:spLocks noGrp="1"/>
          </p:cNvSpPr>
          <p:nvPr>
            <p:ph type="body" idx="2"/>
          </p:nvPr>
        </p:nvSpPr>
        <p:spPr>
          <a:xfrm>
            <a:off x="3903103" y="1102658"/>
            <a:ext cx="4003768" cy="3099547"/>
          </a:xfrm>
        </p:spPr>
        <p:txBody>
          <a:bodyPr/>
          <a:lstStyle/>
          <a:p>
            <a:pPr algn="just">
              <a:buClr>
                <a:schemeClr val="tx1"/>
              </a:buClr>
              <a:buFont typeface="Arial" panose="020B0604020202020204" pitchFamily="34" charset="0"/>
              <a:buChar char="•"/>
            </a:pPr>
            <a:r>
              <a:rPr lang="en-IN" dirty="0">
                <a:solidFill>
                  <a:srgbClr val="134F5C"/>
                </a:solidFill>
              </a:rPr>
              <a:t>The average waiting time for City hotel is 1 day but for Resort hotel it is only 0.3 days.</a:t>
            </a:r>
          </a:p>
          <a:p>
            <a:pPr algn="just">
              <a:buClr>
                <a:schemeClr val="tx1"/>
              </a:buClr>
              <a:buFont typeface="Arial" panose="020B0604020202020204" pitchFamily="34" charset="0"/>
              <a:buChar char="•"/>
            </a:pPr>
            <a:r>
              <a:rPr lang="en-IN" dirty="0">
                <a:solidFill>
                  <a:srgbClr val="134F5C"/>
                </a:solidFill>
              </a:rPr>
              <a:t>This might be because there are more no of bookings for City hotel compared to Resort hotel which resulted in higher waiting time.</a:t>
            </a:r>
          </a:p>
          <a:p>
            <a:pPr algn="just">
              <a:buClr>
                <a:schemeClr val="tx1"/>
              </a:buClr>
              <a:buFont typeface="Arial" panose="020B0604020202020204" pitchFamily="34" charset="0"/>
              <a:buChar char="•"/>
            </a:pPr>
            <a:r>
              <a:rPr lang="en-IN" dirty="0">
                <a:solidFill>
                  <a:srgbClr val="134F5C"/>
                </a:solidFill>
              </a:rPr>
              <a:t>For Resort hotel, 5% of the customers returned for another booking, whereas it is only around 3.01% for City hotel</a:t>
            </a:r>
          </a:p>
          <a:p>
            <a:pPr algn="just">
              <a:buClr>
                <a:schemeClr val="tx1"/>
              </a:buClr>
              <a:buFont typeface="Arial" panose="020B0604020202020204" pitchFamily="34" charset="0"/>
              <a:buChar char="•"/>
            </a:pPr>
            <a:r>
              <a:rPr lang="en-IN" dirty="0">
                <a:solidFill>
                  <a:srgbClr val="134F5C"/>
                </a:solidFill>
              </a:rPr>
              <a:t>So, the Resort hotel has 60% more customer repeat rate when compared to City hotel</a:t>
            </a:r>
          </a:p>
        </p:txBody>
      </p:sp>
      <p:pic>
        <p:nvPicPr>
          <p:cNvPr id="5122" name="Picture 2">
            <a:extLst>
              <a:ext uri="{FF2B5EF4-FFF2-40B4-BE49-F238E27FC236}">
                <a16:creationId xmlns:a16="http://schemas.microsoft.com/office/drawing/2014/main" id="{B7F46708-7385-9FFF-5899-166B3E230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86" y="1102659"/>
            <a:ext cx="2906750" cy="14690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76B378E-7131-119D-ED36-356323FD1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86" y="2854312"/>
            <a:ext cx="2906750" cy="14690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EA32CE7-5C4F-6DCE-3CA2-C8758670AF0F}"/>
              </a:ext>
            </a:extLst>
          </p:cNvPr>
          <p:cNvSpPr>
            <a:spLocks noGrp="1"/>
          </p:cNvSpPr>
          <p:nvPr>
            <p:ph type="title"/>
          </p:nvPr>
        </p:nvSpPr>
        <p:spPr>
          <a:xfrm>
            <a:off x="311700" y="445025"/>
            <a:ext cx="8520600" cy="572700"/>
          </a:xfrm>
        </p:spPr>
        <p:txBody>
          <a:bodyPr/>
          <a:lstStyle/>
          <a:p>
            <a:r>
              <a:rPr lang="en-US" dirty="0"/>
              <a:t>Hotel wise Analysis</a:t>
            </a:r>
            <a:endParaRPr lang="en-IN" dirty="0"/>
          </a:p>
        </p:txBody>
      </p:sp>
    </p:spTree>
    <p:extLst>
      <p:ext uri="{BB962C8B-B14F-4D97-AF65-F5344CB8AC3E}">
        <p14:creationId xmlns:p14="http://schemas.microsoft.com/office/powerpoint/2010/main" val="285892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1241-6325-181C-A910-DA571E6FE98F}"/>
              </a:ext>
            </a:extLst>
          </p:cNvPr>
          <p:cNvSpPr>
            <a:spLocks noGrp="1"/>
          </p:cNvSpPr>
          <p:nvPr>
            <p:ph type="title"/>
          </p:nvPr>
        </p:nvSpPr>
        <p:spPr>
          <a:xfrm>
            <a:off x="2888360" y="2197995"/>
            <a:ext cx="5222974" cy="572700"/>
          </a:xfrm>
        </p:spPr>
        <p:txBody>
          <a:bodyPr/>
          <a:lstStyle/>
          <a:p>
            <a:r>
              <a:rPr lang="en-US" sz="4000" b="1" dirty="0"/>
              <a:t>ADR Analysis</a:t>
            </a:r>
            <a:endParaRPr lang="en-IN" sz="4000" b="1" dirty="0"/>
          </a:p>
        </p:txBody>
      </p:sp>
    </p:spTree>
    <p:extLst>
      <p:ext uri="{BB962C8B-B14F-4D97-AF65-F5344CB8AC3E}">
        <p14:creationId xmlns:p14="http://schemas.microsoft.com/office/powerpoint/2010/main" val="242934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98AAAD-45D0-3104-97D2-43B3F96394A9}"/>
              </a:ext>
            </a:extLst>
          </p:cNvPr>
          <p:cNvSpPr>
            <a:spLocks noGrp="1"/>
          </p:cNvSpPr>
          <p:nvPr>
            <p:ph type="body" idx="2"/>
          </p:nvPr>
        </p:nvSpPr>
        <p:spPr>
          <a:xfrm>
            <a:off x="4469330" y="1111980"/>
            <a:ext cx="3881294" cy="3533979"/>
          </a:xfrm>
        </p:spPr>
        <p:txBody>
          <a:bodyPr/>
          <a:lstStyle/>
          <a:p>
            <a:pPr algn="just">
              <a:buClr>
                <a:schemeClr val="tx1"/>
              </a:buClr>
              <a:buFont typeface="Arial" panose="020B0604020202020204" pitchFamily="34" charset="0"/>
              <a:buChar char="•"/>
            </a:pPr>
            <a:r>
              <a:rPr lang="en-IN" dirty="0">
                <a:solidFill>
                  <a:srgbClr val="134F5C"/>
                </a:solidFill>
              </a:rPr>
              <a:t>Average ADR of City hotel is 111.27 whereas for Resort hotel it is 99.05</a:t>
            </a:r>
          </a:p>
          <a:p>
            <a:pPr algn="just">
              <a:buClr>
                <a:schemeClr val="tx1"/>
              </a:buClr>
              <a:buFont typeface="Arial" panose="020B0604020202020204" pitchFamily="34" charset="0"/>
              <a:buChar char="•"/>
            </a:pPr>
            <a:r>
              <a:rPr lang="en-IN" dirty="0">
                <a:solidFill>
                  <a:srgbClr val="134F5C"/>
                </a:solidFill>
              </a:rPr>
              <a:t>City hotel has around 12% more Average ADR when compared to Resort hotel</a:t>
            </a:r>
          </a:p>
          <a:p>
            <a:pPr algn="just">
              <a:buClr>
                <a:schemeClr val="tx1"/>
              </a:buClr>
              <a:buFont typeface="Arial" panose="020B0604020202020204" pitchFamily="34" charset="0"/>
              <a:buChar char="•"/>
            </a:pPr>
            <a:r>
              <a:rPr lang="en-IN" dirty="0">
                <a:solidFill>
                  <a:srgbClr val="134F5C"/>
                </a:solidFill>
              </a:rPr>
              <a:t>Average ADR is high in period between May and September which is more than 110 in all these months</a:t>
            </a:r>
          </a:p>
          <a:p>
            <a:pPr algn="just">
              <a:buClr>
                <a:schemeClr val="tx1"/>
              </a:buClr>
              <a:buFont typeface="Arial" panose="020B0604020202020204" pitchFamily="34" charset="0"/>
              <a:buChar char="•"/>
            </a:pPr>
            <a:r>
              <a:rPr lang="en-IN" dirty="0">
                <a:solidFill>
                  <a:srgbClr val="134F5C"/>
                </a:solidFill>
              </a:rPr>
              <a:t>This may be due to summer season in Europe starts from May and it is best time to visit Europe. So more tourists may be visiting hotels.</a:t>
            </a:r>
          </a:p>
          <a:p>
            <a:pPr algn="just">
              <a:buClr>
                <a:schemeClr val="tx1"/>
              </a:buClr>
              <a:buFont typeface="Arial" panose="020B0604020202020204" pitchFamily="34" charset="0"/>
              <a:buChar char="•"/>
            </a:pPr>
            <a:r>
              <a:rPr lang="en-IN" dirty="0">
                <a:solidFill>
                  <a:srgbClr val="134F5C"/>
                </a:solidFill>
              </a:rPr>
              <a:t>So hotels can plan seasonal offers in that period to attract more customers</a:t>
            </a:r>
          </a:p>
          <a:p>
            <a:pPr>
              <a:buClr>
                <a:schemeClr val="accent2"/>
              </a:buClr>
            </a:pPr>
            <a:endParaRPr lang="en-IN" dirty="0">
              <a:solidFill>
                <a:schemeClr val="accent2"/>
              </a:solidFill>
            </a:endParaRPr>
          </a:p>
        </p:txBody>
      </p:sp>
      <p:pic>
        <p:nvPicPr>
          <p:cNvPr id="5" name="Picture 4">
            <a:extLst>
              <a:ext uri="{FF2B5EF4-FFF2-40B4-BE49-F238E27FC236}">
                <a16:creationId xmlns:a16="http://schemas.microsoft.com/office/drawing/2014/main" id="{25213637-B46C-192B-D5A3-908E5CE2B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511" y="1111980"/>
            <a:ext cx="2684545" cy="135941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92BF57E1-A289-2AF9-53B0-3C9E3D352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34" y="2672110"/>
            <a:ext cx="3314700" cy="197384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AFFE07D-302E-D97C-11E2-55B31A8072C5}"/>
              </a:ext>
            </a:extLst>
          </p:cNvPr>
          <p:cNvSpPr>
            <a:spLocks noGrp="1"/>
          </p:cNvSpPr>
          <p:nvPr>
            <p:ph type="title"/>
          </p:nvPr>
        </p:nvSpPr>
        <p:spPr>
          <a:xfrm>
            <a:off x="311700" y="445025"/>
            <a:ext cx="8520600" cy="572700"/>
          </a:xfrm>
        </p:spPr>
        <p:txBody>
          <a:bodyPr/>
          <a:lstStyle/>
          <a:p>
            <a:r>
              <a:rPr lang="en-US" dirty="0"/>
              <a:t>ADR Analysis</a:t>
            </a:r>
            <a:endParaRPr lang="en-IN" dirty="0"/>
          </a:p>
        </p:txBody>
      </p:sp>
    </p:spTree>
    <p:extLst>
      <p:ext uri="{BB962C8B-B14F-4D97-AF65-F5344CB8AC3E}">
        <p14:creationId xmlns:p14="http://schemas.microsoft.com/office/powerpoint/2010/main" val="79625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4B79-D31C-B47A-22AD-E6C31B7EA60B}"/>
              </a:ext>
            </a:extLst>
          </p:cNvPr>
          <p:cNvSpPr>
            <a:spLocks noGrp="1"/>
          </p:cNvSpPr>
          <p:nvPr>
            <p:ph type="title"/>
          </p:nvPr>
        </p:nvSpPr>
        <p:spPr/>
        <p:txBody>
          <a:bodyPr/>
          <a:lstStyle/>
          <a:p>
            <a:r>
              <a:rPr lang="en-GB" sz="2800" b="1" dirty="0">
                <a:solidFill>
                  <a:srgbClr val="CC0000"/>
                </a:solidFill>
                <a:latin typeface="Montserrat"/>
                <a:ea typeface="Montserrat"/>
                <a:cs typeface="Montserrat"/>
                <a:sym typeface="Montserrat"/>
              </a:rPr>
              <a:t>Points to Discuss:</a:t>
            </a:r>
            <a:br>
              <a:rPr lang="en-GB" sz="2800" b="1" dirty="0">
                <a:solidFill>
                  <a:srgbClr val="CC0000"/>
                </a:solidFill>
                <a:latin typeface="Montserrat"/>
                <a:ea typeface="Montserrat"/>
                <a:cs typeface="Montserrat"/>
                <a:sym typeface="Montserrat"/>
              </a:rPr>
            </a:br>
            <a:endParaRPr lang="en-IN" dirty="0"/>
          </a:p>
        </p:txBody>
      </p:sp>
      <p:sp>
        <p:nvSpPr>
          <p:cNvPr id="3" name="Text Placeholder 2">
            <a:extLst>
              <a:ext uri="{FF2B5EF4-FFF2-40B4-BE49-F238E27FC236}">
                <a16:creationId xmlns:a16="http://schemas.microsoft.com/office/drawing/2014/main" id="{B4AB71C3-C0C7-5E6E-D02C-3C6991DF4A6F}"/>
              </a:ext>
            </a:extLst>
          </p:cNvPr>
          <p:cNvSpPr>
            <a:spLocks noGrp="1"/>
          </p:cNvSpPr>
          <p:nvPr>
            <p:ph type="body" idx="1"/>
          </p:nvPr>
        </p:nvSpPr>
        <p:spPr/>
        <p:txBody>
          <a:bodyPr/>
          <a:lstStyle/>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Agenda</a:t>
            </a:r>
          </a:p>
          <a:p>
            <a:pPr>
              <a:buClr>
                <a:schemeClr val="tx1"/>
              </a:buClr>
              <a:buFont typeface="Arial" panose="020B0604020202020204" pitchFamily="34" charset="0"/>
              <a:buChar char="•"/>
            </a:pPr>
            <a:r>
              <a:rPr lang="en-GB" b="1" dirty="0">
                <a:solidFill>
                  <a:srgbClr val="134F5C"/>
                </a:solidFill>
                <a:latin typeface="Montserrat"/>
                <a:ea typeface="Montserrat"/>
                <a:cs typeface="Montserrat"/>
                <a:sym typeface="Montserrat"/>
              </a:rPr>
              <a:t>EDA</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Data Summary</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Univariate Analysis</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Hotel wise analysis</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ADR analysis</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Cancellation analysis</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Correlation Heatmap</a:t>
            </a:r>
          </a:p>
          <a:p>
            <a:pPr>
              <a:buClr>
                <a:schemeClr val="tx1"/>
              </a:buClr>
              <a:buFont typeface="Arial" panose="020B0604020202020204" pitchFamily="34" charset="0"/>
              <a:buChar char="•"/>
            </a:pPr>
            <a:r>
              <a:rPr lang="en-GB" sz="1800" b="1" dirty="0">
                <a:solidFill>
                  <a:srgbClr val="134F5C"/>
                </a:solidFill>
                <a:latin typeface="Montserrat"/>
                <a:ea typeface="Montserrat"/>
                <a:cs typeface="Montserrat"/>
                <a:sym typeface="Montserrat"/>
              </a:rPr>
              <a:t>Conclusion</a:t>
            </a:r>
            <a:endParaRPr lang="en-IN" dirty="0">
              <a:solidFill>
                <a:srgbClr val="134F5C"/>
              </a:solidFill>
            </a:endParaRPr>
          </a:p>
        </p:txBody>
      </p:sp>
    </p:spTree>
    <p:extLst>
      <p:ext uri="{BB962C8B-B14F-4D97-AF65-F5344CB8AC3E}">
        <p14:creationId xmlns:p14="http://schemas.microsoft.com/office/powerpoint/2010/main" val="346504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A265C5-C79D-B905-415F-05D6D9C38A1F}"/>
              </a:ext>
            </a:extLst>
          </p:cNvPr>
          <p:cNvSpPr>
            <a:spLocks noGrp="1"/>
          </p:cNvSpPr>
          <p:nvPr>
            <p:ph type="body" idx="2"/>
          </p:nvPr>
        </p:nvSpPr>
        <p:spPr>
          <a:xfrm>
            <a:off x="4270041" y="1017725"/>
            <a:ext cx="3999900" cy="3587613"/>
          </a:xfrm>
        </p:spPr>
        <p:txBody>
          <a:bodyPr/>
          <a:lstStyle/>
          <a:p>
            <a:pPr algn="just">
              <a:buClr>
                <a:schemeClr val="tx1"/>
              </a:buClr>
              <a:buFont typeface="Arial" panose="020B0604020202020204" pitchFamily="34" charset="0"/>
              <a:buChar char="•"/>
            </a:pPr>
            <a:r>
              <a:rPr lang="en-IN" dirty="0">
                <a:solidFill>
                  <a:srgbClr val="134F5C"/>
                </a:solidFill>
              </a:rPr>
              <a:t>Top 10 countries that produced high average ADR are shown in the chart.</a:t>
            </a:r>
          </a:p>
          <a:p>
            <a:pPr algn="just">
              <a:buClr>
                <a:schemeClr val="tx1"/>
              </a:buClr>
              <a:buFont typeface="Arial" panose="020B0604020202020204" pitchFamily="34" charset="0"/>
              <a:buChar char="•"/>
            </a:pPr>
            <a:r>
              <a:rPr lang="en-IN" dirty="0">
                <a:solidFill>
                  <a:srgbClr val="134F5C"/>
                </a:solidFill>
              </a:rPr>
              <a:t>As these countries’ customers are producing higher ADR, the hotels can plan for better facilities or some complementary facilities to these customers</a:t>
            </a:r>
          </a:p>
          <a:p>
            <a:pPr algn="just">
              <a:buClr>
                <a:schemeClr val="tx1"/>
              </a:buClr>
              <a:buFont typeface="Arial" panose="020B0604020202020204" pitchFamily="34" charset="0"/>
              <a:buChar char="•"/>
            </a:pPr>
            <a:r>
              <a:rPr lang="en-IN" dirty="0">
                <a:solidFill>
                  <a:srgbClr val="134F5C"/>
                </a:solidFill>
              </a:rPr>
              <a:t>Average ADR is high when no of people is 5. May be when the customers come with family it produces high ADR.</a:t>
            </a:r>
          </a:p>
          <a:p>
            <a:pPr algn="just">
              <a:buClr>
                <a:schemeClr val="tx1"/>
              </a:buClr>
              <a:buFont typeface="Arial" panose="020B0604020202020204" pitchFamily="34" charset="0"/>
              <a:buChar char="•"/>
            </a:pPr>
            <a:r>
              <a:rPr lang="en-IN" dirty="0">
                <a:solidFill>
                  <a:srgbClr val="134F5C"/>
                </a:solidFill>
              </a:rPr>
              <a:t>So hotels can plan some benefits/offers to attract more family customers</a:t>
            </a:r>
          </a:p>
          <a:p>
            <a:pPr algn="just">
              <a:buClr>
                <a:schemeClr val="tx1"/>
              </a:buClr>
              <a:buFont typeface="Arial" panose="020B0604020202020204" pitchFamily="34" charset="0"/>
              <a:buChar char="•"/>
            </a:pPr>
            <a:r>
              <a:rPr lang="en-IN" dirty="0">
                <a:solidFill>
                  <a:srgbClr val="134F5C"/>
                </a:solidFill>
              </a:rPr>
              <a:t>We can see an increasing trend in Average ADR until total guests are 5 and from there a decreasing trend</a:t>
            </a:r>
          </a:p>
          <a:p>
            <a:pPr>
              <a:buClr>
                <a:schemeClr val="accent2"/>
              </a:buClr>
              <a:buFont typeface="Arial" panose="020B0604020202020204" pitchFamily="34" charset="0"/>
              <a:buChar char="•"/>
            </a:pPr>
            <a:endParaRPr lang="en-IN" dirty="0">
              <a:solidFill>
                <a:schemeClr val="accent2"/>
              </a:solidFill>
            </a:endParaRPr>
          </a:p>
        </p:txBody>
      </p:sp>
      <p:pic>
        <p:nvPicPr>
          <p:cNvPr id="8196" name="Picture 4">
            <a:extLst>
              <a:ext uri="{FF2B5EF4-FFF2-40B4-BE49-F238E27FC236}">
                <a16:creationId xmlns:a16="http://schemas.microsoft.com/office/drawing/2014/main" id="{54214C8F-BC93-33BA-9569-69E8B8987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59" y="1186703"/>
            <a:ext cx="3146612" cy="159235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F5E4C89-E456-CCBE-0D9D-189CD2CFD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59" y="2948038"/>
            <a:ext cx="3146612" cy="175731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ACBFE84-EBB5-88C6-9F0C-DCD6BE585515}"/>
              </a:ext>
            </a:extLst>
          </p:cNvPr>
          <p:cNvSpPr>
            <a:spLocks noGrp="1"/>
          </p:cNvSpPr>
          <p:nvPr>
            <p:ph type="title"/>
          </p:nvPr>
        </p:nvSpPr>
        <p:spPr>
          <a:xfrm>
            <a:off x="311700" y="445025"/>
            <a:ext cx="8520600" cy="572700"/>
          </a:xfrm>
        </p:spPr>
        <p:txBody>
          <a:bodyPr/>
          <a:lstStyle/>
          <a:p>
            <a:r>
              <a:rPr lang="en-US" dirty="0"/>
              <a:t>ADR Analysis</a:t>
            </a:r>
            <a:endParaRPr lang="en-IN" dirty="0"/>
          </a:p>
        </p:txBody>
      </p:sp>
    </p:spTree>
    <p:extLst>
      <p:ext uri="{BB962C8B-B14F-4D97-AF65-F5344CB8AC3E}">
        <p14:creationId xmlns:p14="http://schemas.microsoft.com/office/powerpoint/2010/main" val="425317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1241-6325-181C-A910-DA571E6FE98F}"/>
              </a:ext>
            </a:extLst>
          </p:cNvPr>
          <p:cNvSpPr>
            <a:spLocks noGrp="1"/>
          </p:cNvSpPr>
          <p:nvPr>
            <p:ph type="title"/>
          </p:nvPr>
        </p:nvSpPr>
        <p:spPr>
          <a:xfrm>
            <a:off x="1760186" y="2285400"/>
            <a:ext cx="5623628" cy="572700"/>
          </a:xfrm>
        </p:spPr>
        <p:txBody>
          <a:bodyPr/>
          <a:lstStyle/>
          <a:p>
            <a:r>
              <a:rPr lang="en-US" sz="4000" b="1" dirty="0"/>
              <a:t>Cancellation Analysis</a:t>
            </a:r>
            <a:endParaRPr lang="en-IN" sz="4000" b="1" dirty="0"/>
          </a:p>
        </p:txBody>
      </p:sp>
    </p:spTree>
    <p:extLst>
      <p:ext uri="{BB962C8B-B14F-4D97-AF65-F5344CB8AC3E}">
        <p14:creationId xmlns:p14="http://schemas.microsoft.com/office/powerpoint/2010/main" val="103138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349764-9DAD-9F34-64C9-B69401C69C16}"/>
              </a:ext>
            </a:extLst>
          </p:cNvPr>
          <p:cNvSpPr>
            <a:spLocks noGrp="1"/>
          </p:cNvSpPr>
          <p:nvPr>
            <p:ph type="body" idx="2"/>
          </p:nvPr>
        </p:nvSpPr>
        <p:spPr>
          <a:xfrm>
            <a:off x="4115400" y="1077153"/>
            <a:ext cx="3999900" cy="3136950"/>
          </a:xfrm>
        </p:spPr>
        <p:txBody>
          <a:bodyPr/>
          <a:lstStyle/>
          <a:p>
            <a:pPr algn="just">
              <a:buClr>
                <a:schemeClr val="tx1"/>
              </a:buClr>
              <a:buFont typeface="Arial" panose="020B0604020202020204" pitchFamily="34" charset="0"/>
              <a:buChar char="•"/>
            </a:pPr>
            <a:r>
              <a:rPr lang="en-US" dirty="0">
                <a:solidFill>
                  <a:srgbClr val="134F5C"/>
                </a:solidFill>
              </a:rPr>
              <a:t>Cancellation percent is 35% from Online TA market segment i.e., more than 1/3</a:t>
            </a:r>
            <a:r>
              <a:rPr lang="en-US" baseline="30000" dirty="0">
                <a:solidFill>
                  <a:srgbClr val="134F5C"/>
                </a:solidFill>
              </a:rPr>
              <a:t>rd</a:t>
            </a:r>
            <a:r>
              <a:rPr lang="en-US" dirty="0">
                <a:solidFill>
                  <a:srgbClr val="134F5C"/>
                </a:solidFill>
              </a:rPr>
              <a:t> of the cancellations are from this segment. </a:t>
            </a:r>
          </a:p>
          <a:p>
            <a:pPr algn="just">
              <a:buClr>
                <a:schemeClr val="tx1"/>
              </a:buClr>
              <a:buFont typeface="Arial" panose="020B0604020202020204" pitchFamily="34" charset="0"/>
              <a:buChar char="•"/>
            </a:pPr>
            <a:r>
              <a:rPr lang="en-US" dirty="0">
                <a:solidFill>
                  <a:srgbClr val="134F5C"/>
                </a:solidFill>
              </a:rPr>
              <a:t>The Hotels can be strict on Online TA market segment in terms of cancellation</a:t>
            </a:r>
          </a:p>
          <a:p>
            <a:pPr algn="just">
              <a:buClr>
                <a:schemeClr val="tx1"/>
              </a:buClr>
              <a:buFont typeface="Arial" panose="020B0604020202020204" pitchFamily="34" charset="0"/>
              <a:buChar char="•"/>
            </a:pPr>
            <a:r>
              <a:rPr lang="en-US" dirty="0">
                <a:solidFill>
                  <a:srgbClr val="134F5C"/>
                </a:solidFill>
              </a:rPr>
              <a:t>We can also see an increasing trend in cancellation percent as the lead time increases.</a:t>
            </a:r>
          </a:p>
          <a:p>
            <a:pPr algn="just">
              <a:buClr>
                <a:schemeClr val="tx1"/>
              </a:buClr>
              <a:buFont typeface="Arial" panose="020B0604020202020204" pitchFamily="34" charset="0"/>
              <a:buChar char="•"/>
            </a:pPr>
            <a:r>
              <a:rPr lang="en-US" dirty="0">
                <a:solidFill>
                  <a:srgbClr val="134F5C"/>
                </a:solidFill>
              </a:rPr>
              <a:t>Cancellation percent is even 100% in case of lead time is 19 and 20 months.</a:t>
            </a:r>
          </a:p>
          <a:p>
            <a:pPr algn="just">
              <a:buClr>
                <a:schemeClr val="tx1"/>
              </a:buClr>
              <a:buFont typeface="Arial" panose="020B0604020202020204" pitchFamily="34" charset="0"/>
              <a:buChar char="•"/>
            </a:pPr>
            <a:r>
              <a:rPr lang="en-US" dirty="0">
                <a:solidFill>
                  <a:srgbClr val="134F5C"/>
                </a:solidFill>
              </a:rPr>
              <a:t>The Hotels can reduce the maximum lead time to avoid more cancellations</a:t>
            </a:r>
            <a:endParaRPr lang="en-IN" dirty="0">
              <a:solidFill>
                <a:srgbClr val="134F5C"/>
              </a:solidFill>
            </a:endParaRPr>
          </a:p>
        </p:txBody>
      </p:sp>
      <p:pic>
        <p:nvPicPr>
          <p:cNvPr id="9218" name="Picture 2">
            <a:extLst>
              <a:ext uri="{FF2B5EF4-FFF2-40B4-BE49-F238E27FC236}">
                <a16:creationId xmlns:a16="http://schemas.microsoft.com/office/drawing/2014/main" id="{1DEDD101-8218-A1FE-6212-409B818E2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847" y="1255805"/>
            <a:ext cx="3014492" cy="12420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C4643DE-5837-6DD8-39D0-DF63C4B68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3" y="2645628"/>
            <a:ext cx="3014493" cy="178207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269EE90-8BF9-A03B-D139-7BC06E1F2C78}"/>
              </a:ext>
            </a:extLst>
          </p:cNvPr>
          <p:cNvSpPr>
            <a:spLocks noGrp="1"/>
          </p:cNvSpPr>
          <p:nvPr>
            <p:ph type="title"/>
          </p:nvPr>
        </p:nvSpPr>
        <p:spPr>
          <a:xfrm>
            <a:off x="311700" y="445025"/>
            <a:ext cx="8520600" cy="572700"/>
          </a:xfrm>
        </p:spPr>
        <p:txBody>
          <a:bodyPr/>
          <a:lstStyle/>
          <a:p>
            <a:r>
              <a:rPr lang="en-US" dirty="0"/>
              <a:t>Cancellation Analysis</a:t>
            </a:r>
            <a:endParaRPr lang="en-IN" dirty="0"/>
          </a:p>
        </p:txBody>
      </p:sp>
    </p:spTree>
    <p:extLst>
      <p:ext uri="{BB962C8B-B14F-4D97-AF65-F5344CB8AC3E}">
        <p14:creationId xmlns:p14="http://schemas.microsoft.com/office/powerpoint/2010/main" val="290715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B9F5D7-5B8D-1B3D-DEA5-C8D4AD0C3116}"/>
              </a:ext>
            </a:extLst>
          </p:cNvPr>
          <p:cNvSpPr>
            <a:spLocks noGrp="1"/>
          </p:cNvSpPr>
          <p:nvPr>
            <p:ph type="body" idx="2"/>
          </p:nvPr>
        </p:nvSpPr>
        <p:spPr>
          <a:xfrm>
            <a:off x="3839135" y="1155464"/>
            <a:ext cx="3999900" cy="3416400"/>
          </a:xfrm>
        </p:spPr>
        <p:txBody>
          <a:bodyPr/>
          <a:lstStyle/>
          <a:p>
            <a:pPr algn="just">
              <a:buClr>
                <a:schemeClr val="tx1"/>
              </a:buClr>
              <a:buFont typeface="Arial" panose="020B0604020202020204" pitchFamily="34" charset="0"/>
              <a:buChar char="•"/>
            </a:pPr>
            <a:r>
              <a:rPr lang="en-US" dirty="0">
                <a:solidFill>
                  <a:srgbClr val="134F5C"/>
                </a:solidFill>
              </a:rPr>
              <a:t>Surprisingly the cancellation percent is high in Non refund deposit type.</a:t>
            </a:r>
          </a:p>
          <a:p>
            <a:pPr algn="just">
              <a:buClr>
                <a:schemeClr val="tx1"/>
              </a:buClr>
              <a:buFont typeface="Arial" panose="020B0604020202020204" pitchFamily="34" charset="0"/>
              <a:buChar char="•"/>
            </a:pPr>
            <a:r>
              <a:rPr lang="en-IN" dirty="0">
                <a:solidFill>
                  <a:srgbClr val="134F5C"/>
                </a:solidFill>
              </a:rPr>
              <a:t>The hotels should closely go through the reasons for cancellation in this segment to understand the scenario and take remedies.</a:t>
            </a:r>
          </a:p>
          <a:p>
            <a:pPr algn="just">
              <a:buClr>
                <a:schemeClr val="tx1"/>
              </a:buClr>
              <a:buFont typeface="Arial" panose="020B0604020202020204" pitchFamily="34" charset="0"/>
              <a:buChar char="•"/>
            </a:pPr>
            <a:r>
              <a:rPr lang="en-IN" dirty="0">
                <a:solidFill>
                  <a:srgbClr val="134F5C"/>
                </a:solidFill>
              </a:rPr>
              <a:t>Cancellations are also high in the cases where the customer had previously cancelled a booking in the past.</a:t>
            </a:r>
          </a:p>
          <a:p>
            <a:pPr algn="just">
              <a:buClr>
                <a:schemeClr val="tx1"/>
              </a:buClr>
              <a:buFont typeface="Arial" panose="020B0604020202020204" pitchFamily="34" charset="0"/>
              <a:buChar char="•"/>
            </a:pPr>
            <a:r>
              <a:rPr lang="en-IN" dirty="0">
                <a:solidFill>
                  <a:srgbClr val="134F5C"/>
                </a:solidFill>
              </a:rPr>
              <a:t>The hotels can impose some extra rules on the customer if he/she has already cancelled a booking in the past to avoid more cancellations.</a:t>
            </a:r>
          </a:p>
          <a:p>
            <a:pPr>
              <a:buClr>
                <a:schemeClr val="accent2"/>
              </a:buClr>
              <a:buFont typeface="Arial" panose="020B0604020202020204" pitchFamily="34" charset="0"/>
              <a:buChar char="•"/>
            </a:pPr>
            <a:endParaRPr lang="en-IN" dirty="0">
              <a:solidFill>
                <a:schemeClr val="accent2"/>
              </a:solidFill>
            </a:endParaRPr>
          </a:p>
          <a:p>
            <a:pPr>
              <a:buClr>
                <a:schemeClr val="accent2"/>
              </a:buClr>
              <a:buFont typeface="Arial" panose="020B0604020202020204" pitchFamily="34" charset="0"/>
              <a:buChar char="•"/>
            </a:pPr>
            <a:endParaRPr lang="en-IN" dirty="0">
              <a:solidFill>
                <a:schemeClr val="accent2"/>
              </a:solidFill>
            </a:endParaRPr>
          </a:p>
        </p:txBody>
      </p:sp>
      <p:pic>
        <p:nvPicPr>
          <p:cNvPr id="5" name="Picture 4">
            <a:extLst>
              <a:ext uri="{FF2B5EF4-FFF2-40B4-BE49-F238E27FC236}">
                <a16:creationId xmlns:a16="http://schemas.microsoft.com/office/drawing/2014/main" id="{AD6F6318-97F9-A908-A2E6-407F6E249998}"/>
              </a:ext>
            </a:extLst>
          </p:cNvPr>
          <p:cNvPicPr>
            <a:picLocks noChangeAspect="1"/>
          </p:cNvPicPr>
          <p:nvPr/>
        </p:nvPicPr>
        <p:blipFill>
          <a:blip r:embed="rId2"/>
          <a:stretch>
            <a:fillRect/>
          </a:stretch>
        </p:blipFill>
        <p:spPr>
          <a:xfrm>
            <a:off x="867335" y="1088229"/>
            <a:ext cx="2764580" cy="1775435"/>
          </a:xfrm>
          <a:prstGeom prst="rect">
            <a:avLst/>
          </a:prstGeom>
        </p:spPr>
      </p:pic>
      <p:pic>
        <p:nvPicPr>
          <p:cNvPr id="6" name="Picture 5">
            <a:extLst>
              <a:ext uri="{FF2B5EF4-FFF2-40B4-BE49-F238E27FC236}">
                <a16:creationId xmlns:a16="http://schemas.microsoft.com/office/drawing/2014/main" id="{51DBB02F-EF22-10A9-58C0-AABC1584434D}"/>
              </a:ext>
            </a:extLst>
          </p:cNvPr>
          <p:cNvPicPr>
            <a:picLocks noChangeAspect="1"/>
          </p:cNvPicPr>
          <p:nvPr/>
        </p:nvPicPr>
        <p:blipFill>
          <a:blip r:embed="rId3"/>
          <a:stretch>
            <a:fillRect/>
          </a:stretch>
        </p:blipFill>
        <p:spPr>
          <a:xfrm>
            <a:off x="867335" y="2863664"/>
            <a:ext cx="2764580" cy="1932879"/>
          </a:xfrm>
          <a:prstGeom prst="rect">
            <a:avLst/>
          </a:prstGeom>
        </p:spPr>
      </p:pic>
      <p:sp>
        <p:nvSpPr>
          <p:cNvPr id="7" name="Title 1">
            <a:extLst>
              <a:ext uri="{FF2B5EF4-FFF2-40B4-BE49-F238E27FC236}">
                <a16:creationId xmlns:a16="http://schemas.microsoft.com/office/drawing/2014/main" id="{DC5360AD-4622-1B01-55D9-4AB60F207E3D}"/>
              </a:ext>
            </a:extLst>
          </p:cNvPr>
          <p:cNvSpPr>
            <a:spLocks noGrp="1"/>
          </p:cNvSpPr>
          <p:nvPr>
            <p:ph type="title"/>
          </p:nvPr>
        </p:nvSpPr>
        <p:spPr>
          <a:xfrm>
            <a:off x="311700" y="445025"/>
            <a:ext cx="8520600" cy="572700"/>
          </a:xfrm>
        </p:spPr>
        <p:txBody>
          <a:bodyPr/>
          <a:lstStyle/>
          <a:p>
            <a:r>
              <a:rPr lang="en-US" dirty="0"/>
              <a:t>Cancellation Analysis</a:t>
            </a:r>
            <a:endParaRPr lang="en-IN" dirty="0"/>
          </a:p>
        </p:txBody>
      </p:sp>
    </p:spTree>
    <p:extLst>
      <p:ext uri="{BB962C8B-B14F-4D97-AF65-F5344CB8AC3E}">
        <p14:creationId xmlns:p14="http://schemas.microsoft.com/office/powerpoint/2010/main" val="152146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6B03F2-B631-8BA9-31C8-CAEE1E05F9C0}"/>
              </a:ext>
            </a:extLst>
          </p:cNvPr>
          <p:cNvSpPr>
            <a:spLocks noGrp="1"/>
          </p:cNvSpPr>
          <p:nvPr>
            <p:ph type="body" idx="2"/>
          </p:nvPr>
        </p:nvSpPr>
        <p:spPr>
          <a:xfrm>
            <a:off x="4464424" y="1233767"/>
            <a:ext cx="3999900" cy="2675965"/>
          </a:xfrm>
        </p:spPr>
        <p:txBody>
          <a:bodyPr/>
          <a:lstStyle/>
          <a:p>
            <a:pPr>
              <a:buClr>
                <a:schemeClr val="tx1"/>
              </a:buClr>
              <a:buFont typeface="Arial" panose="020B0604020202020204" pitchFamily="34" charset="0"/>
              <a:buChar char="•"/>
            </a:pPr>
            <a:r>
              <a:rPr lang="en-US" dirty="0" err="1">
                <a:solidFill>
                  <a:srgbClr val="134F5C"/>
                </a:solidFill>
              </a:rPr>
              <a:t>Previous_bookings_not_cancelled</a:t>
            </a:r>
            <a:r>
              <a:rPr lang="en-US" dirty="0">
                <a:solidFill>
                  <a:srgbClr val="134F5C"/>
                </a:solidFill>
              </a:rPr>
              <a:t> has slightly higher correlation with previous_cancellations as both are talking about cancellations. </a:t>
            </a:r>
          </a:p>
          <a:p>
            <a:pPr>
              <a:buClr>
                <a:schemeClr val="tx1"/>
              </a:buClr>
              <a:buFont typeface="Arial" panose="020B0604020202020204" pitchFamily="34" charset="0"/>
              <a:buChar char="•"/>
            </a:pPr>
            <a:r>
              <a:rPr lang="en-US" dirty="0">
                <a:solidFill>
                  <a:srgbClr val="134F5C"/>
                </a:solidFill>
              </a:rPr>
              <a:t>ADR also has a little correlation with </a:t>
            </a:r>
            <a:r>
              <a:rPr lang="en-US" dirty="0" err="1">
                <a:solidFill>
                  <a:srgbClr val="134F5C"/>
                </a:solidFill>
              </a:rPr>
              <a:t>total_people</a:t>
            </a:r>
            <a:r>
              <a:rPr lang="en-US" dirty="0">
                <a:solidFill>
                  <a:srgbClr val="134F5C"/>
                </a:solidFill>
              </a:rPr>
              <a:t> which makes sense as more number of people means more revenue, hence more ADR.</a:t>
            </a:r>
          </a:p>
          <a:p>
            <a:pPr>
              <a:buClr>
                <a:schemeClr val="tx1"/>
              </a:buClr>
              <a:buFont typeface="Arial" panose="020B0604020202020204" pitchFamily="34" charset="0"/>
              <a:buChar char="•"/>
            </a:pPr>
            <a:r>
              <a:rPr lang="en-US" dirty="0">
                <a:solidFill>
                  <a:srgbClr val="134F5C"/>
                </a:solidFill>
              </a:rPr>
              <a:t>Remaining all other numerical variables are not much correlated with each other.</a:t>
            </a:r>
          </a:p>
          <a:p>
            <a:pPr>
              <a:buClr>
                <a:schemeClr val="tx1"/>
              </a:buClr>
              <a:buFont typeface="Arial" panose="020B0604020202020204" pitchFamily="34" charset="0"/>
              <a:buChar char="•"/>
            </a:pPr>
            <a:endParaRPr lang="en-IN" dirty="0">
              <a:solidFill>
                <a:srgbClr val="134F5C"/>
              </a:solidFill>
            </a:endParaRPr>
          </a:p>
        </p:txBody>
      </p:sp>
      <p:pic>
        <p:nvPicPr>
          <p:cNvPr id="3" name="Picture 2">
            <a:extLst>
              <a:ext uri="{FF2B5EF4-FFF2-40B4-BE49-F238E27FC236}">
                <a16:creationId xmlns:a16="http://schemas.microsoft.com/office/drawing/2014/main" id="{2A996664-B6B7-AB0F-1124-E75DCB6481BF}"/>
              </a:ext>
            </a:extLst>
          </p:cNvPr>
          <p:cNvPicPr>
            <a:picLocks noChangeAspect="1"/>
          </p:cNvPicPr>
          <p:nvPr/>
        </p:nvPicPr>
        <p:blipFill>
          <a:blip r:embed="rId2"/>
          <a:stretch>
            <a:fillRect/>
          </a:stretch>
        </p:blipFill>
        <p:spPr>
          <a:xfrm>
            <a:off x="383119" y="1082488"/>
            <a:ext cx="3866152" cy="3664324"/>
          </a:xfrm>
          <a:prstGeom prst="rect">
            <a:avLst/>
          </a:prstGeom>
        </p:spPr>
      </p:pic>
      <p:sp>
        <p:nvSpPr>
          <p:cNvPr id="5" name="Title 1">
            <a:extLst>
              <a:ext uri="{FF2B5EF4-FFF2-40B4-BE49-F238E27FC236}">
                <a16:creationId xmlns:a16="http://schemas.microsoft.com/office/drawing/2014/main" id="{9C7D071B-6FAF-B188-7EBD-D39F3A7D87A1}"/>
              </a:ext>
            </a:extLst>
          </p:cNvPr>
          <p:cNvSpPr>
            <a:spLocks noGrp="1"/>
          </p:cNvSpPr>
          <p:nvPr>
            <p:ph type="title"/>
          </p:nvPr>
        </p:nvSpPr>
        <p:spPr>
          <a:xfrm>
            <a:off x="311700" y="445025"/>
            <a:ext cx="8520600" cy="572700"/>
          </a:xfrm>
        </p:spPr>
        <p:txBody>
          <a:bodyPr/>
          <a:lstStyle/>
          <a:p>
            <a:r>
              <a:rPr lang="en-US" dirty="0"/>
              <a:t>Correlation Heat Map</a:t>
            </a:r>
            <a:endParaRPr lang="en-IN" dirty="0"/>
          </a:p>
        </p:txBody>
      </p:sp>
    </p:spTree>
    <p:extLst>
      <p:ext uri="{BB962C8B-B14F-4D97-AF65-F5344CB8AC3E}">
        <p14:creationId xmlns:p14="http://schemas.microsoft.com/office/powerpoint/2010/main" val="401035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80A743-7F1B-B725-B08B-798A648A2BAD}"/>
              </a:ext>
            </a:extLst>
          </p:cNvPr>
          <p:cNvSpPr>
            <a:spLocks noGrp="1"/>
          </p:cNvSpPr>
          <p:nvPr>
            <p:ph type="body" idx="1"/>
          </p:nvPr>
        </p:nvSpPr>
        <p:spPr>
          <a:xfrm>
            <a:off x="358765" y="775957"/>
            <a:ext cx="8106159" cy="4138943"/>
          </a:xfrm>
        </p:spPr>
        <p:txBody>
          <a:bodyPr/>
          <a:lstStyle/>
          <a:p>
            <a:pPr>
              <a:buClr>
                <a:schemeClr val="tx1"/>
              </a:buClr>
            </a:pPr>
            <a:r>
              <a:rPr lang="en-US" sz="1200" dirty="0">
                <a:solidFill>
                  <a:srgbClr val="134F5C"/>
                </a:solidFill>
              </a:rPr>
              <a:t>Around 61% of bookings are for the City Hotel and 39% bookings are for Resort hotel, therefore City hotel is busier than Resort Hotel.</a:t>
            </a:r>
          </a:p>
          <a:p>
            <a:pPr>
              <a:buClr>
                <a:schemeClr val="tx1"/>
              </a:buClr>
            </a:pPr>
            <a:r>
              <a:rPr lang="en-US" sz="1200" dirty="0">
                <a:solidFill>
                  <a:srgbClr val="134F5C"/>
                </a:solidFill>
              </a:rPr>
              <a:t>Most of the bookings are from European countries, so we need to focus more on Domestic market.</a:t>
            </a:r>
          </a:p>
          <a:p>
            <a:pPr>
              <a:buClr>
                <a:schemeClr val="tx1"/>
              </a:buClr>
            </a:pPr>
            <a:r>
              <a:rPr lang="en-US" sz="1200" dirty="0">
                <a:solidFill>
                  <a:srgbClr val="134F5C"/>
                </a:solidFill>
              </a:rPr>
              <a:t>60% of the bookings are from Online TA and also 1/3</a:t>
            </a:r>
            <a:r>
              <a:rPr lang="en-US" sz="1200" baseline="30000" dirty="0">
                <a:solidFill>
                  <a:srgbClr val="134F5C"/>
                </a:solidFill>
              </a:rPr>
              <a:t>rd</a:t>
            </a:r>
            <a:r>
              <a:rPr lang="en-US" sz="1200" dirty="0">
                <a:solidFill>
                  <a:srgbClr val="134F5C"/>
                </a:solidFill>
              </a:rPr>
              <a:t> of the total cancellations are from online TA. Some strict rule should be levied in terms of cancelations for online bookings.</a:t>
            </a:r>
          </a:p>
          <a:p>
            <a:pPr>
              <a:buClr>
                <a:schemeClr val="tx1"/>
              </a:buClr>
            </a:pPr>
            <a:r>
              <a:rPr lang="en-US" sz="1200" dirty="0">
                <a:solidFill>
                  <a:srgbClr val="134F5C"/>
                </a:solidFill>
              </a:rPr>
              <a:t>Highest number of bookings are in the month of August and we can also see the increase in bookings in the month range from May to Oct. Hostel need to prepared for this peak time so they provide smooth experience for guests.</a:t>
            </a:r>
          </a:p>
          <a:p>
            <a:pPr>
              <a:buClr>
                <a:schemeClr val="tx1"/>
              </a:buClr>
            </a:pPr>
            <a:r>
              <a:rPr lang="en-US" sz="1200" dirty="0">
                <a:solidFill>
                  <a:srgbClr val="134F5C"/>
                </a:solidFill>
              </a:rPr>
              <a:t>Guest tends to stay longer when they are allotted the same room type as they preferred while booking.</a:t>
            </a:r>
          </a:p>
          <a:p>
            <a:pPr>
              <a:buClr>
                <a:schemeClr val="tx1"/>
              </a:buClr>
            </a:pPr>
            <a:r>
              <a:rPr lang="en-US" sz="1200" dirty="0">
                <a:solidFill>
                  <a:srgbClr val="134F5C"/>
                </a:solidFill>
              </a:rPr>
              <a:t>Avg. waiting time for City hotel is 1 day and for Resort hotel is 0.3 days. Resort hotel has 60% more customer return rate than City hotel, so city hotel should try to reduce the avg. waiting time.</a:t>
            </a:r>
          </a:p>
          <a:p>
            <a:pPr>
              <a:buClr>
                <a:schemeClr val="tx1"/>
              </a:buClr>
            </a:pPr>
            <a:r>
              <a:rPr lang="en-US" sz="1200" dirty="0">
                <a:solidFill>
                  <a:srgbClr val="134F5C"/>
                </a:solidFill>
              </a:rPr>
              <a:t>Highest number of bookings are from people count of 2. Hotels need to provide good facilities and offers for couples to drive more traffic</a:t>
            </a:r>
          </a:p>
          <a:p>
            <a:pPr>
              <a:buClr>
                <a:schemeClr val="tx1"/>
              </a:buClr>
            </a:pPr>
            <a:r>
              <a:rPr lang="en-US" sz="1200" dirty="0">
                <a:solidFill>
                  <a:srgbClr val="134F5C"/>
                </a:solidFill>
              </a:rPr>
              <a:t>Booking with people count as (4 – 5) has highest avg ADR. Focus more on families to increase revenue.</a:t>
            </a:r>
          </a:p>
          <a:p>
            <a:pPr>
              <a:buClr>
                <a:schemeClr val="tx1"/>
              </a:buClr>
            </a:pPr>
            <a:r>
              <a:rPr lang="en-US" sz="1200" dirty="0">
                <a:solidFill>
                  <a:srgbClr val="134F5C"/>
                </a:solidFill>
              </a:rPr>
              <a:t>Lead time and cancelations are positively corelated.</a:t>
            </a:r>
          </a:p>
          <a:p>
            <a:pPr>
              <a:buClr>
                <a:schemeClr val="tx1"/>
              </a:buClr>
            </a:pPr>
            <a:r>
              <a:rPr lang="en-US" sz="1200" dirty="0">
                <a:solidFill>
                  <a:srgbClr val="134F5C"/>
                </a:solidFill>
              </a:rPr>
              <a:t>Cancelations are more in non-refundable deposit type, hotel should check reasons for cancelations and take precautions.</a:t>
            </a:r>
          </a:p>
          <a:p>
            <a:pPr>
              <a:buClr>
                <a:schemeClr val="tx1"/>
              </a:buClr>
            </a:pPr>
            <a:r>
              <a:rPr lang="en-US" sz="1200" dirty="0">
                <a:solidFill>
                  <a:srgbClr val="134F5C"/>
                </a:solidFill>
              </a:rPr>
              <a:t>Cancelation for previously canceled bookings is very high, so hotels can have strict policies for customers who had cancelled in the past.</a:t>
            </a:r>
          </a:p>
          <a:p>
            <a:pPr>
              <a:buClr>
                <a:schemeClr val="tx1"/>
              </a:buClr>
            </a:pPr>
            <a:endParaRPr lang="en-IN" dirty="0">
              <a:solidFill>
                <a:srgbClr val="134F5C"/>
              </a:solidFill>
            </a:endParaRPr>
          </a:p>
        </p:txBody>
      </p:sp>
      <p:sp>
        <p:nvSpPr>
          <p:cNvPr id="5" name="Title 1">
            <a:extLst>
              <a:ext uri="{FF2B5EF4-FFF2-40B4-BE49-F238E27FC236}">
                <a16:creationId xmlns:a16="http://schemas.microsoft.com/office/drawing/2014/main" id="{20743926-531B-8528-F234-2988C0771531}"/>
              </a:ext>
            </a:extLst>
          </p:cNvPr>
          <p:cNvSpPr>
            <a:spLocks noGrp="1"/>
          </p:cNvSpPr>
          <p:nvPr>
            <p:ph type="title"/>
          </p:nvPr>
        </p:nvSpPr>
        <p:spPr>
          <a:xfrm>
            <a:off x="432723" y="276937"/>
            <a:ext cx="8520600" cy="572700"/>
          </a:xfrm>
        </p:spPr>
        <p:txBody>
          <a:bodyPr/>
          <a:lstStyle/>
          <a:p>
            <a:r>
              <a:rPr lang="en-US" dirty="0"/>
              <a:t>Conclusions</a:t>
            </a:r>
            <a:endParaRPr lang="en-IN" dirty="0"/>
          </a:p>
        </p:txBody>
      </p:sp>
    </p:spTree>
    <p:extLst>
      <p:ext uri="{BB962C8B-B14F-4D97-AF65-F5344CB8AC3E}">
        <p14:creationId xmlns:p14="http://schemas.microsoft.com/office/powerpoint/2010/main" val="150433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1ABA-D6D2-8212-BF64-D72CB83CE941}"/>
              </a:ext>
            </a:extLst>
          </p:cNvPr>
          <p:cNvSpPr>
            <a:spLocks noGrp="1"/>
          </p:cNvSpPr>
          <p:nvPr>
            <p:ph type="title"/>
          </p:nvPr>
        </p:nvSpPr>
        <p:spPr>
          <a:xfrm>
            <a:off x="311700" y="445025"/>
            <a:ext cx="2619759" cy="572700"/>
          </a:xfrm>
        </p:spPr>
        <p:txBody>
          <a:bodyPr/>
          <a:lstStyle/>
          <a:p>
            <a:pPr algn="ctr"/>
            <a:r>
              <a:rPr lang="en-IN" dirty="0"/>
              <a:t>Agenda</a:t>
            </a:r>
          </a:p>
        </p:txBody>
      </p:sp>
      <p:sp>
        <p:nvSpPr>
          <p:cNvPr id="3" name="Text Placeholder 2">
            <a:extLst>
              <a:ext uri="{FF2B5EF4-FFF2-40B4-BE49-F238E27FC236}">
                <a16:creationId xmlns:a16="http://schemas.microsoft.com/office/drawing/2014/main" id="{19F8E105-6D79-0D55-0969-E2C3E2FD12A8}"/>
              </a:ext>
            </a:extLst>
          </p:cNvPr>
          <p:cNvSpPr>
            <a:spLocks noGrp="1"/>
          </p:cNvSpPr>
          <p:nvPr>
            <p:ph type="body" idx="1"/>
          </p:nvPr>
        </p:nvSpPr>
        <p:spPr/>
        <p:txBody>
          <a:bodyPr/>
          <a:lstStyle/>
          <a:p>
            <a:r>
              <a:rPr lang="en-IN" sz="1600" dirty="0">
                <a:solidFill>
                  <a:schemeClr val="bg2">
                    <a:lumMod val="10000"/>
                  </a:schemeClr>
                </a:solidFill>
              </a:rPr>
              <a:t>To perform the Exploratory data analysis on give hotel bookings dataset and analyse the factors that govern the bookings.</a:t>
            </a:r>
          </a:p>
          <a:p>
            <a:endParaRPr lang="en-IN" dirty="0">
              <a:solidFill>
                <a:schemeClr val="bg2">
                  <a:lumMod val="10000"/>
                </a:schemeClr>
              </a:solidFill>
            </a:endParaRPr>
          </a:p>
          <a:p>
            <a:r>
              <a:rPr lang="en-IN" sz="1600" dirty="0">
                <a:solidFill>
                  <a:schemeClr val="bg2">
                    <a:lumMod val="10000"/>
                  </a:schemeClr>
                </a:solidFill>
              </a:rPr>
              <a:t>We will be performing analysis in following steps:</a:t>
            </a:r>
          </a:p>
          <a:p>
            <a:pPr marL="514350" indent="-400050">
              <a:buFont typeface="+mj-lt"/>
              <a:buAutoNum type="romanLcPeriod"/>
            </a:pPr>
            <a:r>
              <a:rPr lang="en-IN" sz="1600" dirty="0">
                <a:solidFill>
                  <a:schemeClr val="bg2">
                    <a:lumMod val="10000"/>
                  </a:schemeClr>
                </a:solidFill>
              </a:rPr>
              <a:t>1. Univariate Analysis</a:t>
            </a:r>
          </a:p>
          <a:p>
            <a:pPr marL="514350" indent="-400050">
              <a:buFont typeface="+mj-lt"/>
              <a:buAutoNum type="romanLcPeriod"/>
            </a:pPr>
            <a:r>
              <a:rPr lang="en-IN" sz="1600" dirty="0">
                <a:solidFill>
                  <a:schemeClr val="bg2">
                    <a:lumMod val="10000"/>
                  </a:schemeClr>
                </a:solidFill>
              </a:rPr>
              <a:t>2. Hotel wise Analysis</a:t>
            </a:r>
          </a:p>
          <a:p>
            <a:pPr marL="514350" indent="-400050">
              <a:buFont typeface="+mj-lt"/>
              <a:buAutoNum type="romanLcPeriod"/>
            </a:pPr>
            <a:r>
              <a:rPr lang="en-IN" sz="1600" dirty="0">
                <a:solidFill>
                  <a:schemeClr val="bg2">
                    <a:lumMod val="10000"/>
                  </a:schemeClr>
                </a:solidFill>
              </a:rPr>
              <a:t>3. ADR Analysis</a:t>
            </a:r>
          </a:p>
          <a:p>
            <a:pPr marL="514350" indent="-400050">
              <a:buFont typeface="+mj-lt"/>
              <a:buAutoNum type="romanLcPeriod"/>
            </a:pPr>
            <a:r>
              <a:rPr lang="en-IN" sz="1600" dirty="0">
                <a:solidFill>
                  <a:schemeClr val="bg2">
                    <a:lumMod val="10000"/>
                  </a:schemeClr>
                </a:solidFill>
              </a:rPr>
              <a:t>4. Cancellation Analysis</a:t>
            </a:r>
          </a:p>
          <a:p>
            <a:pPr marL="514350" indent="-400050">
              <a:buFont typeface="+mj-lt"/>
              <a:buAutoNum type="romanLcPeriod"/>
            </a:pPr>
            <a:endParaRPr lang="en-IN" sz="1600" dirty="0">
              <a:solidFill>
                <a:schemeClr val="bg2">
                  <a:lumMod val="10000"/>
                </a:schemeClr>
              </a:solidFill>
            </a:endParaRPr>
          </a:p>
          <a:p>
            <a:endParaRPr lang="en-IN" sz="1600" dirty="0">
              <a:solidFill>
                <a:schemeClr val="bg2">
                  <a:lumMod val="10000"/>
                </a:schemeClr>
              </a:solidFill>
            </a:endParaRPr>
          </a:p>
          <a:p>
            <a:endParaRPr lang="en-IN" sz="1600" dirty="0">
              <a:solidFill>
                <a:schemeClr val="bg2">
                  <a:lumMod val="10000"/>
                </a:schemeClr>
              </a:solidFill>
            </a:endParaRPr>
          </a:p>
        </p:txBody>
      </p:sp>
    </p:spTree>
    <p:extLst>
      <p:ext uri="{BB962C8B-B14F-4D97-AF65-F5344CB8AC3E}">
        <p14:creationId xmlns:p14="http://schemas.microsoft.com/office/powerpoint/2010/main" val="174469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D3AF-02CA-4649-BC9C-1A2FCD96E893}"/>
              </a:ext>
            </a:extLst>
          </p:cNvPr>
          <p:cNvSpPr>
            <a:spLocks noGrp="1"/>
          </p:cNvSpPr>
          <p:nvPr>
            <p:ph type="title"/>
          </p:nvPr>
        </p:nvSpPr>
        <p:spPr>
          <a:xfrm>
            <a:off x="405828" y="431578"/>
            <a:ext cx="8520600" cy="572700"/>
          </a:xfrm>
        </p:spPr>
        <p:txBody>
          <a:bodyPr/>
          <a:lstStyle/>
          <a:p>
            <a:r>
              <a:rPr lang="en-IN" dirty="0"/>
              <a:t>Exploratory data analysis</a:t>
            </a:r>
          </a:p>
        </p:txBody>
      </p:sp>
      <p:sp>
        <p:nvSpPr>
          <p:cNvPr id="3" name="Text Placeholder 2">
            <a:extLst>
              <a:ext uri="{FF2B5EF4-FFF2-40B4-BE49-F238E27FC236}">
                <a16:creationId xmlns:a16="http://schemas.microsoft.com/office/drawing/2014/main" id="{523D0365-4FC5-F030-D251-1ACB4026F770}"/>
              </a:ext>
            </a:extLst>
          </p:cNvPr>
          <p:cNvSpPr>
            <a:spLocks noGrp="1"/>
          </p:cNvSpPr>
          <p:nvPr>
            <p:ph type="body" idx="1"/>
          </p:nvPr>
        </p:nvSpPr>
        <p:spPr>
          <a:xfrm>
            <a:off x="311700" y="1152475"/>
            <a:ext cx="3863612" cy="3137137"/>
          </a:xfrm>
        </p:spPr>
        <p:txBody>
          <a:bodyPr/>
          <a:lstStyle/>
          <a:p>
            <a:pPr marL="114300" indent="0" algn="just">
              <a:buNone/>
            </a:pPr>
            <a:r>
              <a:rPr lang="en-US" b="0" i="0" dirty="0">
                <a:solidFill>
                  <a:srgbClr val="757575"/>
                </a:solidFill>
                <a:effectLst/>
                <a:latin typeface="+mn-lt"/>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IN" dirty="0">
              <a:solidFill>
                <a:srgbClr val="134F5C"/>
              </a:solidFill>
              <a:latin typeface="+mn-lt"/>
            </a:endParaRPr>
          </a:p>
        </p:txBody>
      </p:sp>
      <p:pic>
        <p:nvPicPr>
          <p:cNvPr id="1026" name="Picture 2" descr="Overview of Exploratory Data Analysis With Haberman Dataset – Towards AI">
            <a:extLst>
              <a:ext uri="{FF2B5EF4-FFF2-40B4-BE49-F238E27FC236}">
                <a16:creationId xmlns:a16="http://schemas.microsoft.com/office/drawing/2014/main" id="{5B156CD7-4669-16F0-516F-1BE4C10D5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128" y="1246956"/>
            <a:ext cx="3745007" cy="264958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1978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37B1-DB7F-5048-AFDC-81E6CCEB2FC5}"/>
              </a:ext>
            </a:extLst>
          </p:cNvPr>
          <p:cNvSpPr>
            <a:spLocks noGrp="1"/>
          </p:cNvSpPr>
          <p:nvPr>
            <p:ph type="title"/>
          </p:nvPr>
        </p:nvSpPr>
        <p:spPr/>
        <p:txBody>
          <a:bodyPr/>
          <a:lstStyle/>
          <a:p>
            <a:r>
              <a:rPr lang="en-IN" dirty="0"/>
              <a:t>Data Summary </a:t>
            </a:r>
          </a:p>
        </p:txBody>
      </p:sp>
      <p:sp>
        <p:nvSpPr>
          <p:cNvPr id="3" name="Text Placeholder 2">
            <a:extLst>
              <a:ext uri="{FF2B5EF4-FFF2-40B4-BE49-F238E27FC236}">
                <a16:creationId xmlns:a16="http://schemas.microsoft.com/office/drawing/2014/main" id="{AB2FFECC-0C89-EA4A-C999-F439D84D41FD}"/>
              </a:ext>
            </a:extLst>
          </p:cNvPr>
          <p:cNvSpPr>
            <a:spLocks noGrp="1"/>
          </p:cNvSpPr>
          <p:nvPr>
            <p:ph type="body" idx="1"/>
          </p:nvPr>
        </p:nvSpPr>
        <p:spPr/>
        <p:txBody>
          <a:bodyPr/>
          <a:lstStyle/>
          <a:p>
            <a:pPr marL="114300" indent="0" algn="just">
              <a:buNone/>
            </a:pPr>
            <a:r>
              <a:rPr lang="en-US" sz="1400" dirty="0">
                <a:solidFill>
                  <a:schemeClr val="tx1"/>
                </a:solidFill>
              </a:rPr>
              <a:t>hotel</a:t>
            </a:r>
            <a:r>
              <a:rPr lang="en-US" sz="1400" dirty="0">
                <a:solidFill>
                  <a:schemeClr val="bg2">
                    <a:lumMod val="10000"/>
                  </a:schemeClr>
                </a:solidFill>
              </a:rPr>
              <a:t> : Type of the Hotel (Resort/City).</a:t>
            </a:r>
          </a:p>
          <a:p>
            <a:pPr marL="114300" indent="0" algn="just">
              <a:buNone/>
            </a:pPr>
            <a:r>
              <a:rPr lang="en-US" sz="1400" dirty="0">
                <a:solidFill>
                  <a:schemeClr val="tx1"/>
                </a:solidFill>
              </a:rPr>
              <a:t>Is_canceled </a:t>
            </a:r>
            <a:r>
              <a:rPr lang="en-US" sz="1400" dirty="0">
                <a:solidFill>
                  <a:schemeClr val="bg2">
                    <a:lumMod val="10000"/>
                  </a:schemeClr>
                </a:solidFill>
              </a:rPr>
              <a:t>: Whether booking is cancelled or not .0 indicates not canceled, 1 indicates 		        cancelled</a:t>
            </a:r>
          </a:p>
          <a:p>
            <a:pPr marL="114300" indent="0" algn="just">
              <a:buNone/>
            </a:pPr>
            <a:r>
              <a:rPr lang="en-US" sz="1400" dirty="0">
                <a:solidFill>
                  <a:schemeClr val="tx1"/>
                </a:solidFill>
              </a:rPr>
              <a:t>lead_time </a:t>
            </a:r>
            <a:r>
              <a:rPr lang="en-US" sz="1400" dirty="0">
                <a:solidFill>
                  <a:schemeClr val="bg2">
                    <a:lumMod val="10000"/>
                  </a:schemeClr>
                </a:solidFill>
              </a:rPr>
              <a:t>: </a:t>
            </a:r>
            <a:r>
              <a:rPr lang="en-US" sz="1400" b="1" i="0" dirty="0">
                <a:solidFill>
                  <a:srgbClr val="BDC1C6"/>
                </a:solidFill>
                <a:effectLst/>
                <a:latin typeface="arial" panose="020B0604020202020204" pitchFamily="34" charset="0"/>
              </a:rPr>
              <a:t> </a:t>
            </a:r>
            <a:r>
              <a:rPr lang="en-US" sz="1400" dirty="0">
                <a:solidFill>
                  <a:schemeClr val="bg2">
                    <a:lumMod val="10000"/>
                  </a:schemeClr>
                </a:solidFill>
                <a:latin typeface="arial" panose="020B0604020202020204" pitchFamily="34" charset="0"/>
              </a:rPr>
              <a:t>T</a:t>
            </a:r>
            <a:r>
              <a:rPr lang="en-US" sz="1400" dirty="0">
                <a:solidFill>
                  <a:schemeClr val="bg2">
                    <a:lumMod val="10000"/>
                  </a:schemeClr>
                </a:solidFill>
              </a:rPr>
              <a:t>he number of days between the time a guest books their room and the time 		     they are scheduled to arrive at the hotel.</a:t>
            </a:r>
          </a:p>
          <a:p>
            <a:pPr marL="114300" indent="0" algn="just">
              <a:buNone/>
            </a:pPr>
            <a:r>
              <a:rPr lang="en-US" sz="1400" dirty="0" err="1">
                <a:solidFill>
                  <a:schemeClr val="tx1"/>
                </a:solidFill>
              </a:rPr>
              <a:t>stays_in_weekend_nights</a:t>
            </a:r>
            <a:r>
              <a:rPr lang="en-US" sz="1400" dirty="0">
                <a:solidFill>
                  <a:schemeClr val="tx1"/>
                </a:solidFill>
              </a:rPr>
              <a:t> : </a:t>
            </a:r>
            <a:r>
              <a:rPr lang="en-US" sz="1400" dirty="0">
                <a:solidFill>
                  <a:schemeClr val="bg2">
                    <a:lumMod val="10000"/>
                  </a:schemeClr>
                </a:solidFill>
              </a:rPr>
              <a:t>no of weekend nights during the stay per reservation.</a:t>
            </a:r>
          </a:p>
          <a:p>
            <a:pPr marL="114300" indent="0" algn="just">
              <a:buNone/>
            </a:pPr>
            <a:r>
              <a:rPr lang="en-US" sz="1400" dirty="0" err="1">
                <a:solidFill>
                  <a:schemeClr val="tx1"/>
                </a:solidFill>
              </a:rPr>
              <a:t>stays_in_week_nights</a:t>
            </a:r>
            <a:r>
              <a:rPr lang="en-US" sz="1400" dirty="0">
                <a:solidFill>
                  <a:schemeClr val="tx1"/>
                </a:solidFill>
              </a:rPr>
              <a:t> : </a:t>
            </a:r>
            <a:r>
              <a:rPr lang="en-US" sz="1400" dirty="0">
                <a:solidFill>
                  <a:schemeClr val="bg2">
                    <a:lumMod val="10000"/>
                  </a:schemeClr>
                </a:solidFill>
              </a:rPr>
              <a:t>no of night stays in weekdays per reservation.</a:t>
            </a:r>
          </a:p>
          <a:p>
            <a:pPr marL="114300" indent="0" algn="just">
              <a:buNone/>
            </a:pPr>
            <a:r>
              <a:rPr lang="en-US" sz="1400" dirty="0">
                <a:solidFill>
                  <a:schemeClr val="tx1"/>
                </a:solidFill>
              </a:rPr>
              <a:t>adults</a:t>
            </a:r>
            <a:r>
              <a:rPr lang="en-US" sz="1400" dirty="0">
                <a:solidFill>
                  <a:schemeClr val="bg2">
                    <a:lumMod val="10000"/>
                  </a:schemeClr>
                </a:solidFill>
              </a:rPr>
              <a:t> : Number of Adults.</a:t>
            </a:r>
          </a:p>
          <a:p>
            <a:pPr marL="114300" indent="0" algn="just">
              <a:buNone/>
            </a:pPr>
            <a:r>
              <a:rPr lang="en-US" sz="1400" dirty="0">
                <a:solidFill>
                  <a:schemeClr val="tx1"/>
                </a:solidFill>
              </a:rPr>
              <a:t>Meal : </a:t>
            </a:r>
            <a:r>
              <a:rPr lang="en-US" sz="1400" dirty="0">
                <a:solidFill>
                  <a:schemeClr val="bg2">
                    <a:lumMod val="10000"/>
                  </a:schemeClr>
                </a:solidFill>
              </a:rPr>
              <a:t>Meal preference [BB – Bread &amp; Breakfast, FB – Full Board, HB-Half Bord, SC –Self catering]</a:t>
            </a:r>
          </a:p>
          <a:p>
            <a:pPr marL="114300" indent="0" algn="just">
              <a:buNone/>
            </a:pPr>
            <a:r>
              <a:rPr lang="en-US" sz="1400" dirty="0">
                <a:solidFill>
                  <a:schemeClr val="tx1"/>
                </a:solidFill>
              </a:rPr>
              <a:t>Country</a:t>
            </a:r>
            <a:r>
              <a:rPr lang="en-US" sz="1400" dirty="0">
                <a:solidFill>
                  <a:schemeClr val="bg2">
                    <a:lumMod val="10000"/>
                  </a:schemeClr>
                </a:solidFill>
              </a:rPr>
              <a:t> : Country of guest.</a:t>
            </a:r>
          </a:p>
          <a:p>
            <a:pPr marL="114300" indent="0" algn="just">
              <a:buNone/>
            </a:pPr>
            <a:r>
              <a:rPr lang="en-IN" sz="1400" dirty="0" err="1">
                <a:solidFill>
                  <a:schemeClr val="tx1"/>
                </a:solidFill>
              </a:rPr>
              <a:t>market_segment</a:t>
            </a:r>
            <a:r>
              <a:rPr lang="en-IN" sz="1400" dirty="0">
                <a:solidFill>
                  <a:schemeClr val="tx1"/>
                </a:solidFill>
              </a:rPr>
              <a:t> : </a:t>
            </a:r>
            <a:r>
              <a:rPr lang="en-US" sz="1400" dirty="0">
                <a:solidFill>
                  <a:schemeClr val="bg2">
                    <a:lumMod val="10000"/>
                  </a:schemeClr>
                </a:solidFill>
              </a:rPr>
              <a:t>Means through which hotel got booking (Categorical)</a:t>
            </a:r>
          </a:p>
          <a:p>
            <a:pPr marL="114300" indent="0" algn="just">
              <a:buNone/>
            </a:pPr>
            <a:r>
              <a:rPr lang="en-IN" sz="1400" dirty="0" err="1">
                <a:solidFill>
                  <a:schemeClr val="tx1"/>
                </a:solidFill>
              </a:rPr>
              <a:t>distribution_channel</a:t>
            </a:r>
            <a:r>
              <a:rPr lang="en-IN" sz="1400" dirty="0">
                <a:solidFill>
                  <a:schemeClr val="tx1"/>
                </a:solidFill>
              </a:rPr>
              <a:t> : </a:t>
            </a:r>
            <a:r>
              <a:rPr lang="en-US" sz="1400" dirty="0">
                <a:solidFill>
                  <a:schemeClr val="bg2">
                    <a:lumMod val="10000"/>
                  </a:schemeClr>
                </a:solidFill>
              </a:rPr>
              <a:t>Channel through which hotel got booking (Categorical)</a:t>
            </a:r>
          </a:p>
          <a:p>
            <a:pPr marL="114300" indent="0">
              <a:buNone/>
            </a:pPr>
            <a:endParaRPr lang="en-IN" sz="1400" dirty="0">
              <a:solidFill>
                <a:schemeClr val="bg2">
                  <a:lumMod val="10000"/>
                </a:schemeClr>
              </a:solidFill>
            </a:endParaRPr>
          </a:p>
          <a:p>
            <a:pPr marL="114300" indent="0">
              <a:buNone/>
            </a:pPr>
            <a:endParaRPr lang="en-US" sz="1400" dirty="0">
              <a:solidFill>
                <a:schemeClr val="bg2">
                  <a:lumMod val="10000"/>
                </a:schemeClr>
              </a:solidFill>
            </a:endParaRPr>
          </a:p>
        </p:txBody>
      </p:sp>
    </p:spTree>
    <p:extLst>
      <p:ext uri="{BB962C8B-B14F-4D97-AF65-F5344CB8AC3E}">
        <p14:creationId xmlns:p14="http://schemas.microsoft.com/office/powerpoint/2010/main" val="27510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21AB-5AA9-EA43-79BE-DF2DBBFA0AD4}"/>
              </a:ext>
            </a:extLst>
          </p:cNvPr>
          <p:cNvSpPr>
            <a:spLocks noGrp="1"/>
          </p:cNvSpPr>
          <p:nvPr>
            <p:ph type="title"/>
          </p:nvPr>
        </p:nvSpPr>
        <p:spPr/>
        <p:txBody>
          <a:bodyPr/>
          <a:lstStyle/>
          <a:p>
            <a:r>
              <a:rPr lang="en-IN" dirty="0"/>
              <a:t>Data Summary </a:t>
            </a:r>
          </a:p>
        </p:txBody>
      </p:sp>
      <p:sp>
        <p:nvSpPr>
          <p:cNvPr id="3" name="Text Placeholder 2">
            <a:extLst>
              <a:ext uri="{FF2B5EF4-FFF2-40B4-BE49-F238E27FC236}">
                <a16:creationId xmlns:a16="http://schemas.microsoft.com/office/drawing/2014/main" id="{339B3911-C503-BF2A-45CB-121075753EC5}"/>
              </a:ext>
            </a:extLst>
          </p:cNvPr>
          <p:cNvSpPr>
            <a:spLocks noGrp="1"/>
          </p:cNvSpPr>
          <p:nvPr>
            <p:ph type="body" idx="1"/>
          </p:nvPr>
        </p:nvSpPr>
        <p:spPr/>
        <p:txBody>
          <a:bodyPr/>
          <a:lstStyle/>
          <a:p>
            <a:r>
              <a:rPr lang="en-US" sz="1400" dirty="0" err="1">
                <a:solidFill>
                  <a:schemeClr val="tx1"/>
                </a:solidFill>
              </a:rPr>
              <a:t>is_repeated_guest</a:t>
            </a:r>
            <a:r>
              <a:rPr lang="en-US" sz="1400" dirty="0">
                <a:solidFill>
                  <a:schemeClr val="tx1"/>
                </a:solidFill>
              </a:rPr>
              <a:t> </a:t>
            </a:r>
            <a:r>
              <a:rPr lang="en-US" sz="1400" b="1" dirty="0">
                <a:solidFill>
                  <a:schemeClr val="accent2"/>
                </a:solidFill>
                <a:latin typeface="Roboto" panose="02000000000000000000" pitchFamily="2" charset="0"/>
              </a:rPr>
              <a:t>:</a:t>
            </a:r>
            <a:r>
              <a:rPr lang="en-US" sz="1400" b="1" i="0" dirty="0">
                <a:solidFill>
                  <a:schemeClr val="accent2"/>
                </a:solidFill>
                <a:effectLst/>
                <a:latin typeface="Roboto" panose="02000000000000000000" pitchFamily="2" charset="0"/>
              </a:rPr>
              <a:t> </a:t>
            </a:r>
            <a:r>
              <a:rPr lang="en-US" sz="1400" dirty="0">
                <a:solidFill>
                  <a:schemeClr val="bg2">
                    <a:lumMod val="10000"/>
                  </a:schemeClr>
                </a:solidFill>
              </a:rPr>
              <a:t>whether the guest is repeated 0-not repeated 1 –repeated.</a:t>
            </a:r>
          </a:p>
          <a:p>
            <a:r>
              <a:rPr lang="en-US" sz="1400" dirty="0" err="1">
                <a:solidFill>
                  <a:schemeClr val="tx1"/>
                </a:solidFill>
              </a:rPr>
              <a:t>previous_cancellations</a:t>
            </a:r>
            <a:r>
              <a:rPr lang="en-US" sz="1400" dirty="0">
                <a:solidFill>
                  <a:schemeClr val="tx1"/>
                </a:solidFill>
              </a:rPr>
              <a:t> </a:t>
            </a:r>
            <a:r>
              <a:rPr lang="en-US" sz="1400" b="1" dirty="0">
                <a:solidFill>
                  <a:schemeClr val="accent2"/>
                </a:solidFill>
                <a:latin typeface="Roboto" panose="02000000000000000000" pitchFamily="2" charset="0"/>
              </a:rPr>
              <a:t>:</a:t>
            </a:r>
            <a:r>
              <a:rPr lang="en-US" sz="1400" dirty="0">
                <a:solidFill>
                  <a:schemeClr val="tx1"/>
                </a:solidFill>
              </a:rPr>
              <a:t> </a:t>
            </a:r>
            <a:r>
              <a:rPr lang="en-US" sz="1400" dirty="0">
                <a:solidFill>
                  <a:schemeClr val="bg2">
                    <a:lumMod val="10000"/>
                  </a:schemeClr>
                </a:solidFill>
              </a:rPr>
              <a:t>number of cancelations done by customer previously.</a:t>
            </a:r>
          </a:p>
          <a:p>
            <a:r>
              <a:rPr lang="en-US" sz="1400" dirty="0" err="1">
                <a:solidFill>
                  <a:schemeClr val="tx1"/>
                </a:solidFill>
              </a:rPr>
              <a:t>previous_bookings_not_canceled</a:t>
            </a:r>
            <a:r>
              <a:rPr lang="en-US" sz="1400" dirty="0">
                <a:solidFill>
                  <a:schemeClr val="tx1"/>
                </a:solidFill>
              </a:rPr>
              <a:t> </a:t>
            </a:r>
            <a:r>
              <a:rPr lang="en-US" sz="1400" b="1" dirty="0">
                <a:solidFill>
                  <a:schemeClr val="accent2"/>
                </a:solidFill>
                <a:latin typeface="Roboto" panose="02000000000000000000" pitchFamily="2" charset="0"/>
              </a:rPr>
              <a:t>:</a:t>
            </a:r>
            <a:r>
              <a:rPr lang="en-US" sz="1400" dirty="0">
                <a:solidFill>
                  <a:schemeClr val="tx1"/>
                </a:solidFill>
              </a:rPr>
              <a:t> </a:t>
            </a:r>
            <a:r>
              <a:rPr lang="en-US" sz="1400" dirty="0">
                <a:solidFill>
                  <a:schemeClr val="bg2">
                    <a:lumMod val="10000"/>
                  </a:schemeClr>
                </a:solidFill>
              </a:rPr>
              <a:t>number of bookings completed without cancelation.</a:t>
            </a:r>
          </a:p>
          <a:p>
            <a:r>
              <a:rPr lang="en-US" sz="1400" dirty="0" err="1">
                <a:solidFill>
                  <a:schemeClr val="tx1"/>
                </a:solidFill>
              </a:rPr>
              <a:t>deposit_type</a:t>
            </a:r>
            <a:r>
              <a:rPr lang="en-US" sz="1400" dirty="0">
                <a:solidFill>
                  <a:schemeClr val="tx1"/>
                </a:solidFill>
              </a:rPr>
              <a:t> </a:t>
            </a:r>
            <a:r>
              <a:rPr lang="en-US" sz="1400" b="1" dirty="0">
                <a:solidFill>
                  <a:schemeClr val="accent2"/>
                </a:solidFill>
                <a:latin typeface="Roboto" panose="02000000000000000000" pitchFamily="2" charset="0"/>
              </a:rPr>
              <a:t>: </a:t>
            </a:r>
            <a:r>
              <a:rPr lang="en-US" sz="1400" dirty="0">
                <a:solidFill>
                  <a:schemeClr val="bg2">
                    <a:lumMod val="10000"/>
                  </a:schemeClr>
                </a:solidFill>
              </a:rPr>
              <a:t>type of deposit.</a:t>
            </a:r>
          </a:p>
          <a:p>
            <a:r>
              <a:rPr lang="en-US" sz="1400" dirty="0" err="1">
                <a:solidFill>
                  <a:schemeClr val="tx1"/>
                </a:solidFill>
              </a:rPr>
              <a:t>days_in_waiting_list</a:t>
            </a:r>
            <a:r>
              <a:rPr lang="en-US" sz="1400" dirty="0">
                <a:solidFill>
                  <a:schemeClr val="tx1"/>
                </a:solidFill>
              </a:rPr>
              <a:t> </a:t>
            </a:r>
            <a:r>
              <a:rPr lang="en-US" sz="1400" b="1" dirty="0">
                <a:solidFill>
                  <a:schemeClr val="accent2"/>
                </a:solidFill>
                <a:latin typeface="Roboto" panose="02000000000000000000" pitchFamily="2" charset="0"/>
              </a:rPr>
              <a:t>: </a:t>
            </a:r>
            <a:r>
              <a:rPr lang="en-US" sz="1400" dirty="0">
                <a:solidFill>
                  <a:schemeClr val="bg2">
                    <a:lumMod val="10000"/>
                  </a:schemeClr>
                </a:solidFill>
              </a:rPr>
              <a:t>no of days to wait before booking.</a:t>
            </a:r>
          </a:p>
          <a:p>
            <a:r>
              <a:rPr lang="en-US" sz="1400" dirty="0" err="1">
                <a:solidFill>
                  <a:schemeClr val="tx1"/>
                </a:solidFill>
              </a:rPr>
              <a:t>customer_type</a:t>
            </a:r>
            <a:r>
              <a:rPr lang="en-US" sz="1400" dirty="0">
                <a:solidFill>
                  <a:schemeClr val="tx1"/>
                </a:solidFill>
              </a:rPr>
              <a:t> </a:t>
            </a:r>
            <a:r>
              <a:rPr lang="en-US" sz="1400" b="1" dirty="0">
                <a:solidFill>
                  <a:schemeClr val="accent2"/>
                </a:solidFill>
                <a:latin typeface="Roboto" panose="02000000000000000000" pitchFamily="2" charset="0"/>
              </a:rPr>
              <a:t>:</a:t>
            </a:r>
            <a:r>
              <a:rPr lang="en-US" sz="1400" b="0" i="0" dirty="0">
                <a:solidFill>
                  <a:srgbClr val="D5D5D5"/>
                </a:solidFill>
                <a:effectLst/>
                <a:latin typeface="Roboto" panose="02000000000000000000" pitchFamily="2" charset="0"/>
              </a:rPr>
              <a:t> </a:t>
            </a:r>
            <a:r>
              <a:rPr lang="en-US" sz="1400" dirty="0">
                <a:solidFill>
                  <a:schemeClr val="bg2">
                    <a:lumMod val="10000"/>
                  </a:schemeClr>
                </a:solidFill>
              </a:rPr>
              <a:t>type of customer.</a:t>
            </a:r>
          </a:p>
          <a:p>
            <a:r>
              <a:rPr lang="en-IN" sz="1400" dirty="0">
                <a:solidFill>
                  <a:schemeClr val="tx1"/>
                </a:solidFill>
              </a:rPr>
              <a:t>adr</a:t>
            </a:r>
            <a:r>
              <a:rPr lang="en-IN" sz="1400" b="0" i="0" dirty="0">
                <a:solidFill>
                  <a:srgbClr val="D5D5D5"/>
                </a:solidFill>
                <a:effectLst/>
                <a:latin typeface="Roboto" panose="02000000000000000000" pitchFamily="2" charset="0"/>
              </a:rPr>
              <a:t> </a:t>
            </a:r>
            <a:r>
              <a:rPr lang="en-IN" sz="1400" b="1" dirty="0">
                <a:solidFill>
                  <a:schemeClr val="accent2"/>
                </a:solidFill>
                <a:latin typeface="Roboto" panose="02000000000000000000" pitchFamily="2" charset="0"/>
              </a:rPr>
              <a:t>:</a:t>
            </a:r>
            <a:r>
              <a:rPr lang="en-IN" sz="1400" b="0" i="0" dirty="0">
                <a:solidFill>
                  <a:srgbClr val="D5D5D5"/>
                </a:solidFill>
                <a:effectLst/>
                <a:latin typeface="Roboto" panose="02000000000000000000" pitchFamily="2" charset="0"/>
              </a:rPr>
              <a:t> </a:t>
            </a:r>
            <a:r>
              <a:rPr lang="en-IN" sz="1400" dirty="0">
                <a:solidFill>
                  <a:schemeClr val="bg2">
                    <a:lumMod val="10000"/>
                  </a:schemeClr>
                </a:solidFill>
              </a:rPr>
              <a:t>average daily. rate</a:t>
            </a:r>
          </a:p>
        </p:txBody>
      </p:sp>
    </p:spTree>
    <p:extLst>
      <p:ext uri="{BB962C8B-B14F-4D97-AF65-F5344CB8AC3E}">
        <p14:creationId xmlns:p14="http://schemas.microsoft.com/office/powerpoint/2010/main" val="194172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1241-6325-181C-A910-DA571E6FE98F}"/>
              </a:ext>
            </a:extLst>
          </p:cNvPr>
          <p:cNvSpPr>
            <a:spLocks noGrp="1"/>
          </p:cNvSpPr>
          <p:nvPr>
            <p:ph type="title"/>
          </p:nvPr>
        </p:nvSpPr>
        <p:spPr>
          <a:xfrm>
            <a:off x="1960513" y="2285400"/>
            <a:ext cx="5222974" cy="572700"/>
          </a:xfrm>
        </p:spPr>
        <p:txBody>
          <a:bodyPr/>
          <a:lstStyle/>
          <a:p>
            <a:r>
              <a:rPr lang="en-US" sz="4000" b="1" dirty="0"/>
              <a:t>Univariate Analysis</a:t>
            </a:r>
            <a:endParaRPr lang="en-IN" sz="4000" b="1" dirty="0"/>
          </a:p>
        </p:txBody>
      </p:sp>
    </p:spTree>
    <p:extLst>
      <p:ext uri="{BB962C8B-B14F-4D97-AF65-F5344CB8AC3E}">
        <p14:creationId xmlns:p14="http://schemas.microsoft.com/office/powerpoint/2010/main" val="364280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B1113F-EFD3-9FB2-EC2D-9D414BFD57B0}"/>
              </a:ext>
            </a:extLst>
          </p:cNvPr>
          <p:cNvSpPr>
            <a:spLocks noGrp="1"/>
          </p:cNvSpPr>
          <p:nvPr>
            <p:ph type="body" idx="2"/>
          </p:nvPr>
        </p:nvSpPr>
        <p:spPr>
          <a:xfrm>
            <a:off x="4455292" y="2058493"/>
            <a:ext cx="3999900" cy="1174595"/>
          </a:xfrm>
        </p:spPr>
        <p:txBody>
          <a:bodyPr/>
          <a:lstStyle/>
          <a:p>
            <a:pPr algn="just">
              <a:buClr>
                <a:schemeClr val="tx1"/>
              </a:buClr>
            </a:pPr>
            <a:r>
              <a:rPr lang="en-IN" dirty="0">
                <a:solidFill>
                  <a:srgbClr val="134F5C"/>
                </a:solidFill>
              </a:rPr>
              <a:t>Out of all bookings , 61% of bookings prefer the city hotel</a:t>
            </a:r>
          </a:p>
          <a:p>
            <a:pPr algn="just">
              <a:buClr>
                <a:schemeClr val="tx1"/>
              </a:buClr>
            </a:pPr>
            <a:r>
              <a:rPr lang="en-IN" dirty="0">
                <a:solidFill>
                  <a:srgbClr val="134F5C"/>
                </a:solidFill>
              </a:rPr>
              <a:t>39% of the bookings prefer the Resort Hotel.</a:t>
            </a:r>
          </a:p>
        </p:txBody>
      </p:sp>
      <p:pic>
        <p:nvPicPr>
          <p:cNvPr id="1026" name="Picture 2">
            <a:extLst>
              <a:ext uri="{FF2B5EF4-FFF2-40B4-BE49-F238E27FC236}">
                <a16:creationId xmlns:a16="http://schemas.microsoft.com/office/drawing/2014/main" id="{84361A45-C2C8-08F7-0E95-B251A70A6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58" y="1365041"/>
            <a:ext cx="3355139" cy="2561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D12927A-F262-0187-1D47-99AFAB5967A5}"/>
              </a:ext>
            </a:extLst>
          </p:cNvPr>
          <p:cNvSpPr>
            <a:spLocks noGrp="1"/>
          </p:cNvSpPr>
          <p:nvPr>
            <p:ph type="title"/>
          </p:nvPr>
        </p:nvSpPr>
        <p:spPr>
          <a:xfrm>
            <a:off x="311700" y="445025"/>
            <a:ext cx="8520600" cy="572700"/>
          </a:xfrm>
        </p:spPr>
        <p:txBody>
          <a:bodyPr/>
          <a:lstStyle/>
          <a:p>
            <a:r>
              <a:rPr lang="en-IN" dirty="0"/>
              <a:t>Univariate Analysis</a:t>
            </a:r>
          </a:p>
        </p:txBody>
      </p:sp>
    </p:spTree>
    <p:extLst>
      <p:ext uri="{BB962C8B-B14F-4D97-AF65-F5344CB8AC3E}">
        <p14:creationId xmlns:p14="http://schemas.microsoft.com/office/powerpoint/2010/main" val="234790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24871-761A-E10D-BDBD-ECDE031D9C92}"/>
              </a:ext>
            </a:extLst>
          </p:cNvPr>
          <p:cNvPicPr>
            <a:picLocks noChangeAspect="1"/>
          </p:cNvPicPr>
          <p:nvPr/>
        </p:nvPicPr>
        <p:blipFill>
          <a:blip r:embed="rId2"/>
          <a:stretch>
            <a:fillRect/>
          </a:stretch>
        </p:blipFill>
        <p:spPr>
          <a:xfrm>
            <a:off x="311701" y="1152476"/>
            <a:ext cx="3895548" cy="2838550"/>
          </a:xfrm>
          <a:prstGeom prst="rect">
            <a:avLst/>
          </a:prstGeom>
        </p:spPr>
      </p:pic>
      <p:sp>
        <p:nvSpPr>
          <p:cNvPr id="4" name="Text Placeholder 3">
            <a:extLst>
              <a:ext uri="{FF2B5EF4-FFF2-40B4-BE49-F238E27FC236}">
                <a16:creationId xmlns:a16="http://schemas.microsoft.com/office/drawing/2014/main" id="{FF61C93F-3E0D-DF8C-9536-7E56F797F28F}"/>
              </a:ext>
            </a:extLst>
          </p:cNvPr>
          <p:cNvSpPr>
            <a:spLocks noGrp="1"/>
          </p:cNvSpPr>
          <p:nvPr>
            <p:ph type="body" idx="2"/>
          </p:nvPr>
        </p:nvSpPr>
        <p:spPr>
          <a:xfrm>
            <a:off x="4403911" y="997834"/>
            <a:ext cx="3999900" cy="3147832"/>
          </a:xfrm>
        </p:spPr>
        <p:txBody>
          <a:bodyPr/>
          <a:lstStyle/>
          <a:p>
            <a:pPr algn="just">
              <a:buClr>
                <a:schemeClr val="tx1"/>
              </a:buClr>
              <a:buFont typeface="Arial" panose="020B0604020202020204" pitchFamily="34" charset="0"/>
              <a:buChar char="•"/>
            </a:pPr>
            <a:r>
              <a:rPr lang="en-IN" dirty="0">
                <a:solidFill>
                  <a:srgbClr val="134F5C"/>
                </a:solidFill>
              </a:rPr>
              <a:t>82% of the total bookings come from 10 countries (i.e., Portugal, United Kingdom, France,  Spain, Germany, Italy, Ireland, Belgium, Brazil and Netherlands).</a:t>
            </a:r>
          </a:p>
          <a:p>
            <a:pPr algn="just">
              <a:buClr>
                <a:schemeClr val="tx1"/>
              </a:buClr>
              <a:buFont typeface="Arial" panose="020B0604020202020204" pitchFamily="34" charset="0"/>
              <a:buChar char="•"/>
            </a:pPr>
            <a:endParaRPr lang="en-IN" dirty="0">
              <a:solidFill>
                <a:srgbClr val="134F5C"/>
              </a:solidFill>
            </a:endParaRPr>
          </a:p>
          <a:p>
            <a:pPr algn="just">
              <a:buClr>
                <a:schemeClr val="tx1"/>
              </a:buClr>
              <a:buFont typeface="Arial" panose="020B0604020202020204" pitchFamily="34" charset="0"/>
              <a:buChar char="•"/>
            </a:pPr>
            <a:r>
              <a:rPr lang="en-IN" dirty="0">
                <a:solidFill>
                  <a:srgbClr val="134F5C"/>
                </a:solidFill>
              </a:rPr>
              <a:t>Portugal is in 1</a:t>
            </a:r>
            <a:r>
              <a:rPr lang="en-IN" baseline="30000" dirty="0">
                <a:solidFill>
                  <a:srgbClr val="134F5C"/>
                </a:solidFill>
              </a:rPr>
              <a:t>st</a:t>
            </a:r>
            <a:r>
              <a:rPr lang="en-IN" dirty="0">
                <a:solidFill>
                  <a:srgbClr val="134F5C"/>
                </a:solidFill>
              </a:rPr>
              <a:t> place in terms of bookings followed by United Kingdom and France.</a:t>
            </a:r>
          </a:p>
          <a:p>
            <a:pPr marL="139700" indent="0" algn="just">
              <a:buClr>
                <a:schemeClr val="tx1"/>
              </a:buClr>
              <a:buNone/>
            </a:pPr>
            <a:endParaRPr lang="en-IN" dirty="0">
              <a:solidFill>
                <a:srgbClr val="134F5C"/>
              </a:solidFill>
            </a:endParaRPr>
          </a:p>
          <a:p>
            <a:pPr algn="just">
              <a:buClr>
                <a:schemeClr val="tx1"/>
              </a:buClr>
              <a:buFont typeface="Arial" panose="020B0604020202020204" pitchFamily="34" charset="0"/>
              <a:buChar char="•"/>
            </a:pPr>
            <a:r>
              <a:rPr lang="en-IN" dirty="0">
                <a:solidFill>
                  <a:srgbClr val="134F5C"/>
                </a:solidFill>
              </a:rPr>
              <a:t>Only Portugal (31%), United Kingdom (12%) and France (10%) contribute about 53% of total bookings</a:t>
            </a:r>
          </a:p>
        </p:txBody>
      </p:sp>
      <p:sp>
        <p:nvSpPr>
          <p:cNvPr id="6" name="Title 1">
            <a:extLst>
              <a:ext uri="{FF2B5EF4-FFF2-40B4-BE49-F238E27FC236}">
                <a16:creationId xmlns:a16="http://schemas.microsoft.com/office/drawing/2014/main" id="{0175786F-5511-3BFC-7D6D-5F7CB0656826}"/>
              </a:ext>
            </a:extLst>
          </p:cNvPr>
          <p:cNvSpPr>
            <a:spLocks noGrp="1"/>
          </p:cNvSpPr>
          <p:nvPr>
            <p:ph type="title"/>
          </p:nvPr>
        </p:nvSpPr>
        <p:spPr>
          <a:xfrm>
            <a:off x="311700" y="445025"/>
            <a:ext cx="8520600" cy="572700"/>
          </a:xfrm>
        </p:spPr>
        <p:txBody>
          <a:bodyPr/>
          <a:lstStyle/>
          <a:p>
            <a:r>
              <a:rPr lang="en-IN" dirty="0"/>
              <a:t>Univariate Analysis</a:t>
            </a:r>
          </a:p>
        </p:txBody>
      </p:sp>
    </p:spTree>
    <p:extLst>
      <p:ext uri="{BB962C8B-B14F-4D97-AF65-F5344CB8AC3E}">
        <p14:creationId xmlns:p14="http://schemas.microsoft.com/office/powerpoint/2010/main" val="42805763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1682</Words>
  <Application>Microsoft Office PowerPoint</Application>
  <PresentationFormat>On-screen Show (16:9)</PresentationFormat>
  <Paragraphs>136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Montserrat</vt:lpstr>
      <vt:lpstr>Arial</vt:lpstr>
      <vt:lpstr>Roboto</vt:lpstr>
      <vt:lpstr>Arial</vt:lpstr>
      <vt:lpstr>Simple Light</vt:lpstr>
      <vt:lpstr>Capstone Project Hotel Booking Analysis  by  Pavan Potnuru  </vt:lpstr>
      <vt:lpstr>Points to Discuss: </vt:lpstr>
      <vt:lpstr>Agenda</vt:lpstr>
      <vt:lpstr>Exploratory data analysis</vt:lpstr>
      <vt:lpstr>Data Summary </vt:lpstr>
      <vt:lpstr>Data Summary </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Hotel wise Analysis</vt:lpstr>
      <vt:lpstr>Hotel wise Analysis</vt:lpstr>
      <vt:lpstr>Hotel wise Analysis</vt:lpstr>
      <vt:lpstr>ADR Analysis</vt:lpstr>
      <vt:lpstr>ADR Analysis</vt:lpstr>
      <vt:lpstr>ADR Analysis</vt:lpstr>
      <vt:lpstr>Cancellation Analysis</vt:lpstr>
      <vt:lpstr>Cancellation Analysis</vt:lpstr>
      <vt:lpstr>Cancellation Analysis</vt:lpstr>
      <vt:lpstr>Correlation Heat Map</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Pavan</dc:creator>
  <cp:lastModifiedBy>Pavan Potnuru</cp:lastModifiedBy>
  <cp:revision>10</cp:revision>
  <dcterms:modified xsi:type="dcterms:W3CDTF">2022-07-14T18:16:39Z</dcterms:modified>
</cp:coreProperties>
</file>