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69" r:id="rId6"/>
    <p:sldId id="270" r:id="rId7"/>
    <p:sldId id="271" r:id="rId8"/>
    <p:sldId id="275" r:id="rId9"/>
    <p:sldId id="272" r:id="rId10"/>
    <p:sldId id="273" r:id="rId11"/>
    <p:sldId id="274" r:id="rId12"/>
    <p:sldId id="276" r:id="rId13"/>
    <p:sldId id="277" r:id="rId14"/>
    <p:sldId id="278" r:id="rId15"/>
    <p:sldId id="279" r:id="rId16"/>
    <p:sldId id="280" r:id="rId17"/>
    <p:sldId id="281"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F1895-07C8-4348-B113-6C2FEAD6FA59}" v="1746" dt="2022-10-03T13:42:27.719"/>
    <p1510:client id="{5998E47F-531F-4799-AF99-5AD8D1E88335}" v="286" dt="2022-10-03T11:57:42.7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aw.githubusercontent.com/Premalatha-success/Datasets/main/hotel_booking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5805" y="1125251"/>
            <a:ext cx="7172555" cy="2431862"/>
          </a:xfrm>
        </p:spPr>
        <p:txBody>
          <a:bodyPr/>
          <a:lstStyle/>
          <a:p>
            <a:r>
              <a:rPr lang="en-US" sz="4400" dirty="0"/>
              <a:t>Hotel Booking Cancellation  Prediction Using ML algorithm</a:t>
            </a:r>
          </a:p>
        </p:txBody>
      </p:sp>
      <p:sp>
        <p:nvSpPr>
          <p:cNvPr id="3" name="Subtitle 2"/>
          <p:cNvSpPr>
            <a:spLocks noGrp="1"/>
          </p:cNvSpPr>
          <p:nvPr>
            <p:ph type="subTitle" idx="1"/>
          </p:nvPr>
        </p:nvSpPr>
        <p:spPr/>
        <p:txBody>
          <a:bodyPr/>
          <a:lstStyle/>
          <a:p>
            <a:r>
              <a:rPr lang="en-US" dirty="0"/>
              <a:t>119EC0037</a:t>
            </a:r>
          </a:p>
          <a:p>
            <a:r>
              <a:rPr lang="en-US" dirty="0" err="1"/>
              <a:t>Nagoor</a:t>
            </a:r>
            <a:r>
              <a:rPr lang="en-US" dirty="0"/>
              <a:t> Pavan Pradeep</a:t>
            </a:r>
          </a:p>
        </p:txBody>
      </p:sp>
    </p:spTree>
    <p:extLst>
      <p:ext uri="{BB962C8B-B14F-4D97-AF65-F5344CB8AC3E}">
        <p14:creationId xmlns:p14="http://schemas.microsoft.com/office/powerpoint/2010/main" val="23236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DEB1-572A-242F-F5E9-A3B2115001BE}"/>
              </a:ext>
            </a:extLst>
          </p:cNvPr>
          <p:cNvSpPr>
            <a:spLocks noGrp="1"/>
          </p:cNvSpPr>
          <p:nvPr>
            <p:ph type="title"/>
          </p:nvPr>
        </p:nvSpPr>
        <p:spPr/>
        <p:txBody>
          <a:bodyPr/>
          <a:lstStyle/>
          <a:p>
            <a:pPr algn="l"/>
            <a:r>
              <a:rPr lang="en-US" dirty="0"/>
              <a:t>Steps Involved :</a:t>
            </a:r>
          </a:p>
        </p:txBody>
      </p:sp>
      <p:sp>
        <p:nvSpPr>
          <p:cNvPr id="3" name="Content Placeholder 2">
            <a:extLst>
              <a:ext uri="{FF2B5EF4-FFF2-40B4-BE49-F238E27FC236}">
                <a16:creationId xmlns:a16="http://schemas.microsoft.com/office/drawing/2014/main" id="{F66EEC02-0CBF-1F94-F07E-80FBBF53DB09}"/>
              </a:ext>
            </a:extLst>
          </p:cNvPr>
          <p:cNvSpPr>
            <a:spLocks noGrp="1"/>
          </p:cNvSpPr>
          <p:nvPr>
            <p:ph idx="1"/>
          </p:nvPr>
        </p:nvSpPr>
        <p:spPr>
          <a:xfrm>
            <a:off x="1326716" y="2703069"/>
            <a:ext cx="3442566" cy="2515183"/>
          </a:xfrm>
        </p:spPr>
        <p:txBody>
          <a:bodyPr>
            <a:normAutofit fontScale="85000" lnSpcReduction="10000"/>
          </a:bodyPr>
          <a:lstStyle/>
          <a:p>
            <a:r>
              <a:rPr lang="en-US" b="1" dirty="0">
                <a:ea typeface="+mn-lt"/>
                <a:cs typeface="+mn-lt"/>
              </a:rPr>
              <a:t> Step 1</a:t>
            </a:r>
            <a:r>
              <a:rPr lang="en-US" dirty="0">
                <a:ea typeface="+mn-lt"/>
                <a:cs typeface="+mn-lt"/>
              </a:rPr>
              <a:t>: Import the packages </a:t>
            </a:r>
            <a:r>
              <a:rPr lang="en-US" dirty="0" err="1">
                <a:ea typeface="+mn-lt"/>
                <a:cs typeface="+mn-lt"/>
              </a:rPr>
              <a:t>numpy,pandas,matplotlib,seaborn,sklearn,train</a:t>
            </a:r>
            <a:r>
              <a:rPr lang="en-US" dirty="0">
                <a:ea typeface="+mn-lt"/>
                <a:cs typeface="+mn-lt"/>
              </a:rPr>
              <a:t>   test </a:t>
            </a:r>
            <a:r>
              <a:rPr lang="en-US" dirty="0" err="1">
                <a:ea typeface="+mn-lt"/>
                <a:cs typeface="+mn-lt"/>
              </a:rPr>
              <a:t>split,metrics</a:t>
            </a:r>
            <a:r>
              <a:rPr lang="en-US" dirty="0">
                <a:ea typeface="+mn-lt"/>
                <a:cs typeface="+mn-lt"/>
              </a:rPr>
              <a:t>. After importing libraries we should analyze data using shape, describe and info attributes. </a:t>
            </a:r>
            <a:endParaRPr lang="en-US" dirty="0"/>
          </a:p>
          <a:p>
            <a:pPr>
              <a:buSzPct val="114999"/>
            </a:pPr>
            <a:endParaRPr lang="en-US"/>
          </a:p>
          <a:p>
            <a:pPr>
              <a:buSzPct val="114999"/>
            </a:pPr>
            <a:endParaRPr lang="en-US"/>
          </a:p>
          <a:p>
            <a:pPr>
              <a:buSzPct val="114999"/>
            </a:pPr>
            <a:endParaRPr lang="en-US"/>
          </a:p>
          <a:p>
            <a:pPr>
              <a:buSzPct val="114999"/>
            </a:pPr>
            <a:endParaRPr lang="en-US" dirty="0"/>
          </a:p>
        </p:txBody>
      </p:sp>
      <p:pic>
        <p:nvPicPr>
          <p:cNvPr id="4" name="Picture 4" descr="Text&#10;&#10;Description automatically generated">
            <a:extLst>
              <a:ext uri="{FF2B5EF4-FFF2-40B4-BE49-F238E27FC236}">
                <a16:creationId xmlns:a16="http://schemas.microsoft.com/office/drawing/2014/main" id="{94EB7548-67B8-A4E4-668D-47E916E1AD88}"/>
              </a:ext>
            </a:extLst>
          </p:cNvPr>
          <p:cNvPicPr>
            <a:picLocks noChangeAspect="1"/>
          </p:cNvPicPr>
          <p:nvPr/>
        </p:nvPicPr>
        <p:blipFill>
          <a:blip r:embed="rId2"/>
          <a:stretch>
            <a:fillRect/>
          </a:stretch>
        </p:blipFill>
        <p:spPr>
          <a:xfrm>
            <a:off x="5162811" y="2593587"/>
            <a:ext cx="5488487" cy="3382717"/>
          </a:xfrm>
          <a:prstGeom prst="rect">
            <a:avLst/>
          </a:prstGeom>
        </p:spPr>
      </p:pic>
    </p:spTree>
    <p:extLst>
      <p:ext uri="{BB962C8B-B14F-4D97-AF65-F5344CB8AC3E}">
        <p14:creationId xmlns:p14="http://schemas.microsoft.com/office/powerpoint/2010/main" val="136166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5697A-AC80-6ECC-DD43-C2718A7650BB}"/>
              </a:ext>
            </a:extLst>
          </p:cNvPr>
          <p:cNvSpPr txBox="1">
            <a:spLocks/>
          </p:cNvSpPr>
          <p:nvPr/>
        </p:nvSpPr>
        <p:spPr>
          <a:xfrm>
            <a:off x="1264086" y="1429589"/>
            <a:ext cx="8974894" cy="771978"/>
          </a:xfrm>
          <a:prstGeom prst="rect">
            <a:avLst/>
          </a:prstGeom>
        </p:spPr>
        <p:txBody>
          <a:bodyPr lIns="91440" tIns="45720" rIns="91440" bIns="4572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ea typeface="+mn-lt"/>
                <a:cs typeface="+mn-lt"/>
              </a:rPr>
              <a:t> Step 2</a:t>
            </a:r>
            <a:r>
              <a:rPr lang="en-US" dirty="0">
                <a:ea typeface="+mn-lt"/>
                <a:cs typeface="+mn-lt"/>
              </a:rPr>
              <a:t>: Load the dataset using </a:t>
            </a:r>
            <a:r>
              <a:rPr lang="en-US" dirty="0" err="1">
                <a:ea typeface="+mn-lt"/>
                <a:cs typeface="+mn-lt"/>
              </a:rPr>
              <a:t>read_csv</a:t>
            </a:r>
            <a:r>
              <a:rPr lang="en-US" dirty="0">
                <a:ea typeface="+mn-lt"/>
                <a:cs typeface="+mn-lt"/>
              </a:rPr>
              <a:t>() command to a variable.</a:t>
            </a:r>
            <a:endParaRPr lang="en-US" dirty="0"/>
          </a:p>
          <a:p>
            <a:pPr>
              <a:buSzPct val="114999"/>
            </a:pPr>
            <a:endParaRPr lang="en-US"/>
          </a:p>
          <a:p>
            <a:pPr>
              <a:buSzPct val="114999"/>
            </a:pPr>
            <a:endParaRPr lang="en-US"/>
          </a:p>
          <a:p>
            <a:pPr>
              <a:buSzPct val="114999"/>
            </a:pPr>
            <a:endParaRPr lang="en-US"/>
          </a:p>
          <a:p>
            <a:pPr>
              <a:buSzPct val="114999"/>
            </a:pPr>
            <a:endParaRPr lang="en-US" dirty="0"/>
          </a:p>
        </p:txBody>
      </p:sp>
      <p:pic>
        <p:nvPicPr>
          <p:cNvPr id="5" name="Picture 5" descr="Graphical user interface, application&#10;&#10;Description automatically generated">
            <a:extLst>
              <a:ext uri="{FF2B5EF4-FFF2-40B4-BE49-F238E27FC236}">
                <a16:creationId xmlns:a16="http://schemas.microsoft.com/office/drawing/2014/main" id="{08C5FC84-85BB-F793-563C-20EDC0A204CF}"/>
              </a:ext>
            </a:extLst>
          </p:cNvPr>
          <p:cNvPicPr>
            <a:picLocks noChangeAspect="1"/>
          </p:cNvPicPr>
          <p:nvPr/>
        </p:nvPicPr>
        <p:blipFill>
          <a:blip r:embed="rId2"/>
          <a:stretch>
            <a:fillRect/>
          </a:stretch>
        </p:blipFill>
        <p:spPr>
          <a:xfrm>
            <a:off x="1342374" y="2475062"/>
            <a:ext cx="9517692" cy="2074891"/>
          </a:xfrm>
          <a:prstGeom prst="rect">
            <a:avLst/>
          </a:prstGeom>
        </p:spPr>
      </p:pic>
    </p:spTree>
    <p:extLst>
      <p:ext uri="{BB962C8B-B14F-4D97-AF65-F5344CB8AC3E}">
        <p14:creationId xmlns:p14="http://schemas.microsoft.com/office/powerpoint/2010/main" val="34049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250F8-775D-BBF5-822D-97F75677FB5E}"/>
              </a:ext>
            </a:extLst>
          </p:cNvPr>
          <p:cNvSpPr txBox="1">
            <a:spLocks/>
          </p:cNvSpPr>
          <p:nvPr/>
        </p:nvSpPr>
        <p:spPr>
          <a:xfrm>
            <a:off x="877867" y="803288"/>
            <a:ext cx="10112674" cy="1356525"/>
          </a:xfrm>
          <a:prstGeom prst="rect">
            <a:avLst/>
          </a:prstGeom>
        </p:spPr>
        <p:txBody>
          <a:bodyPr lIns="91440" tIns="45720" rIns="91440" bIns="4572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ea typeface="+mn-lt"/>
                <a:cs typeface="+mn-lt"/>
              </a:rPr>
              <a:t> Step 3</a:t>
            </a:r>
            <a:r>
              <a:rPr lang="en-US" dirty="0">
                <a:ea typeface="+mn-lt"/>
                <a:cs typeface="+mn-lt"/>
              </a:rPr>
              <a:t>: Exploring Data through Visualization. Visualizing data is the crucial step among all the steps. We check the null values in data through heatmaps. We also use heatmaps for confusion matrix and correlation matrix. </a:t>
            </a:r>
            <a:endParaRPr lang="en-US" dirty="0"/>
          </a:p>
          <a:p>
            <a:pPr>
              <a:buSzPct val="114999"/>
            </a:pPr>
            <a:endParaRPr lang="en-US"/>
          </a:p>
          <a:p>
            <a:pPr>
              <a:buSzPct val="114999"/>
            </a:pPr>
            <a:endParaRPr lang="en-US"/>
          </a:p>
          <a:p>
            <a:pPr>
              <a:buSzPct val="114999"/>
            </a:pPr>
            <a:endParaRPr lang="en-US"/>
          </a:p>
          <a:p>
            <a:pPr>
              <a:buSzPct val="114999"/>
            </a:pPr>
            <a:endParaRPr lang="en-US" dirty="0"/>
          </a:p>
        </p:txBody>
      </p:sp>
      <p:pic>
        <p:nvPicPr>
          <p:cNvPr id="4" name="Picture 4" descr="Chart, bar chart, histogram&#10;&#10;Description automatically generated">
            <a:extLst>
              <a:ext uri="{FF2B5EF4-FFF2-40B4-BE49-F238E27FC236}">
                <a16:creationId xmlns:a16="http://schemas.microsoft.com/office/drawing/2014/main" id="{CF6188AC-CCF0-161B-863A-6CBD8587F68E}"/>
              </a:ext>
            </a:extLst>
          </p:cNvPr>
          <p:cNvPicPr>
            <a:picLocks noChangeAspect="1"/>
          </p:cNvPicPr>
          <p:nvPr/>
        </p:nvPicPr>
        <p:blipFill>
          <a:blip r:embed="rId2"/>
          <a:stretch>
            <a:fillRect/>
          </a:stretch>
        </p:blipFill>
        <p:spPr>
          <a:xfrm>
            <a:off x="1488510" y="2274675"/>
            <a:ext cx="9444624" cy="3488182"/>
          </a:xfrm>
          <a:prstGeom prst="rect">
            <a:avLst/>
          </a:prstGeom>
        </p:spPr>
      </p:pic>
    </p:spTree>
    <p:extLst>
      <p:ext uri="{BB962C8B-B14F-4D97-AF65-F5344CB8AC3E}">
        <p14:creationId xmlns:p14="http://schemas.microsoft.com/office/powerpoint/2010/main" val="389544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A4C12-911E-06FB-4772-1DAAB57AD739}"/>
              </a:ext>
            </a:extLst>
          </p:cNvPr>
          <p:cNvSpPr txBox="1">
            <a:spLocks/>
          </p:cNvSpPr>
          <p:nvPr/>
        </p:nvSpPr>
        <p:spPr>
          <a:xfrm>
            <a:off x="1264086" y="1429589"/>
            <a:ext cx="8974894" cy="771978"/>
          </a:xfrm>
          <a:prstGeom prst="rect">
            <a:avLst/>
          </a:prstGeom>
        </p:spPr>
        <p:txBody>
          <a:bodyPr lIns="91440" tIns="45720" rIns="91440" bIns="4572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ea typeface="+mn-lt"/>
                <a:cs typeface="+mn-lt"/>
              </a:rPr>
              <a:t> Step 4</a:t>
            </a:r>
            <a:r>
              <a:rPr lang="en-US" dirty="0">
                <a:ea typeface="+mn-lt"/>
                <a:cs typeface="+mn-lt"/>
              </a:rPr>
              <a:t>: Splitting data into dependent X variables and Target y variables. Later we implement different Binary Classification models. </a:t>
            </a:r>
            <a:endParaRPr lang="en-US" dirty="0"/>
          </a:p>
          <a:p>
            <a:pPr>
              <a:buSzPct val="114999"/>
            </a:pPr>
            <a:endParaRPr lang="en-US"/>
          </a:p>
          <a:p>
            <a:pPr>
              <a:buSzPct val="114999"/>
            </a:pPr>
            <a:endParaRPr lang="en-US"/>
          </a:p>
          <a:p>
            <a:pPr>
              <a:buSzPct val="114999"/>
            </a:pPr>
            <a:endParaRPr lang="en-US"/>
          </a:p>
          <a:p>
            <a:pPr>
              <a:buSzPct val="114999"/>
            </a:pPr>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37124ECC-FD95-3B0B-B122-50E5F72750E6}"/>
              </a:ext>
            </a:extLst>
          </p:cNvPr>
          <p:cNvPicPr>
            <a:picLocks noChangeAspect="1"/>
          </p:cNvPicPr>
          <p:nvPr/>
        </p:nvPicPr>
        <p:blipFill>
          <a:blip r:embed="rId2"/>
          <a:stretch>
            <a:fillRect/>
          </a:stretch>
        </p:blipFill>
        <p:spPr>
          <a:xfrm>
            <a:off x="1509387" y="2683029"/>
            <a:ext cx="9496816" cy="1721583"/>
          </a:xfrm>
          <a:prstGeom prst="rect">
            <a:avLst/>
          </a:prstGeom>
        </p:spPr>
      </p:pic>
    </p:spTree>
    <p:extLst>
      <p:ext uri="{BB962C8B-B14F-4D97-AF65-F5344CB8AC3E}">
        <p14:creationId xmlns:p14="http://schemas.microsoft.com/office/powerpoint/2010/main" val="232037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603B-081E-F633-BBDB-CDE0B1D328B8}"/>
              </a:ext>
            </a:extLst>
          </p:cNvPr>
          <p:cNvSpPr>
            <a:spLocks noGrp="1"/>
          </p:cNvSpPr>
          <p:nvPr>
            <p:ph type="title"/>
          </p:nvPr>
        </p:nvSpPr>
        <p:spPr/>
        <p:txBody>
          <a:bodyPr/>
          <a:lstStyle/>
          <a:p>
            <a:pPr algn="l"/>
            <a:r>
              <a:rPr lang="en-US" dirty="0"/>
              <a:t>Choosing best Model</a:t>
            </a:r>
          </a:p>
        </p:txBody>
      </p:sp>
      <p:sp>
        <p:nvSpPr>
          <p:cNvPr id="7" name="Content Placeholder 2">
            <a:extLst>
              <a:ext uri="{FF2B5EF4-FFF2-40B4-BE49-F238E27FC236}">
                <a16:creationId xmlns:a16="http://schemas.microsoft.com/office/drawing/2014/main" id="{2F22BBF6-D7E8-062C-7041-D8DE517CC945}"/>
              </a:ext>
            </a:extLst>
          </p:cNvPr>
          <p:cNvSpPr txBox="1">
            <a:spLocks/>
          </p:cNvSpPr>
          <p:nvPr/>
        </p:nvSpPr>
        <p:spPr>
          <a:xfrm>
            <a:off x="1119006" y="2626300"/>
            <a:ext cx="3370421" cy="594526"/>
          </a:xfrm>
          <a:prstGeom prst="rect">
            <a:avLst/>
          </a:prstGeom>
        </p:spPr>
        <p:txBody>
          <a:bodyPr lIns="91440" tIns="45720" rIns="91440" bIns="4572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ea typeface="+mn-lt"/>
                <a:cs typeface="+mn-lt"/>
              </a:rPr>
              <a:t> Regression Model</a:t>
            </a:r>
            <a:r>
              <a:rPr lang="en-US" dirty="0">
                <a:ea typeface="+mn-lt"/>
                <a:cs typeface="+mn-lt"/>
              </a:rPr>
              <a:t>: </a:t>
            </a:r>
            <a:endParaRPr lang="en-US" dirty="0"/>
          </a:p>
          <a:p>
            <a:pPr>
              <a:buSzPct val="114999"/>
            </a:pPr>
            <a:endParaRPr lang="en-US"/>
          </a:p>
          <a:p>
            <a:pPr>
              <a:buSzPct val="114999"/>
            </a:pPr>
            <a:endParaRPr lang="en-US"/>
          </a:p>
          <a:p>
            <a:pPr>
              <a:buSzPct val="114999"/>
            </a:pPr>
            <a:endParaRPr lang="en-US" dirty="0"/>
          </a:p>
        </p:txBody>
      </p:sp>
      <p:sp>
        <p:nvSpPr>
          <p:cNvPr id="10" name="Content Placeholder 2">
            <a:extLst>
              <a:ext uri="{FF2B5EF4-FFF2-40B4-BE49-F238E27FC236}">
                <a16:creationId xmlns:a16="http://schemas.microsoft.com/office/drawing/2014/main" id="{EEB63F86-9AED-5858-51E6-7E48C24D39A2}"/>
              </a:ext>
            </a:extLst>
          </p:cNvPr>
          <p:cNvSpPr txBox="1">
            <a:spLocks/>
          </p:cNvSpPr>
          <p:nvPr/>
        </p:nvSpPr>
        <p:spPr>
          <a:xfrm>
            <a:off x="6578398" y="2626299"/>
            <a:ext cx="3370421" cy="594526"/>
          </a:xfrm>
          <a:prstGeom prst="rect">
            <a:avLst/>
          </a:prstGeom>
        </p:spPr>
        <p:txBody>
          <a:bodyPr lIns="91440" tIns="45720" rIns="91440" bIns="4572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ea typeface="+mn-lt"/>
                <a:cs typeface="+mn-lt"/>
              </a:rPr>
              <a:t> SVM Model</a:t>
            </a:r>
            <a:r>
              <a:rPr lang="en-US" dirty="0">
                <a:ea typeface="+mn-lt"/>
                <a:cs typeface="+mn-lt"/>
              </a:rPr>
              <a:t>: </a:t>
            </a:r>
            <a:endParaRPr lang="en-US" dirty="0"/>
          </a:p>
          <a:p>
            <a:pPr>
              <a:buSzPct val="114999"/>
            </a:pPr>
            <a:endParaRPr lang="en-US"/>
          </a:p>
          <a:p>
            <a:pPr>
              <a:buSzPct val="114999"/>
            </a:pPr>
            <a:endParaRPr lang="en-US"/>
          </a:p>
          <a:p>
            <a:pPr>
              <a:buSzPct val="114999"/>
            </a:pPr>
            <a:endParaRPr lang="en-US" dirty="0"/>
          </a:p>
        </p:txBody>
      </p:sp>
      <p:pic>
        <p:nvPicPr>
          <p:cNvPr id="11" name="Picture 11" descr="Chart, treemap chart&#10;&#10;Description automatically generated">
            <a:extLst>
              <a:ext uri="{FF2B5EF4-FFF2-40B4-BE49-F238E27FC236}">
                <a16:creationId xmlns:a16="http://schemas.microsoft.com/office/drawing/2014/main" id="{FCE50E0F-7340-2A42-64CB-25270107928F}"/>
              </a:ext>
            </a:extLst>
          </p:cNvPr>
          <p:cNvPicPr>
            <a:picLocks noChangeAspect="1"/>
          </p:cNvPicPr>
          <p:nvPr/>
        </p:nvPicPr>
        <p:blipFill>
          <a:blip r:embed="rId2"/>
          <a:stretch>
            <a:fillRect/>
          </a:stretch>
        </p:blipFill>
        <p:spPr>
          <a:xfrm>
            <a:off x="1377388" y="3128398"/>
            <a:ext cx="3312288" cy="2395279"/>
          </a:xfrm>
          <a:prstGeom prst="rect">
            <a:avLst/>
          </a:prstGeom>
        </p:spPr>
      </p:pic>
      <p:pic>
        <p:nvPicPr>
          <p:cNvPr id="12" name="Picture 12" descr="Chart, treemap chart&#10;&#10;Description automatically generated">
            <a:extLst>
              <a:ext uri="{FF2B5EF4-FFF2-40B4-BE49-F238E27FC236}">
                <a16:creationId xmlns:a16="http://schemas.microsoft.com/office/drawing/2014/main" id="{C84EEC58-5139-9B0B-D93D-C5765D94FAF3}"/>
              </a:ext>
            </a:extLst>
          </p:cNvPr>
          <p:cNvPicPr>
            <a:picLocks noChangeAspect="1"/>
          </p:cNvPicPr>
          <p:nvPr/>
        </p:nvPicPr>
        <p:blipFill>
          <a:blip r:embed="rId3"/>
          <a:stretch>
            <a:fillRect/>
          </a:stretch>
        </p:blipFill>
        <p:spPr>
          <a:xfrm>
            <a:off x="6354501" y="3127767"/>
            <a:ext cx="3370161" cy="2396543"/>
          </a:xfrm>
          <a:prstGeom prst="rect">
            <a:avLst/>
          </a:prstGeom>
        </p:spPr>
      </p:pic>
      <p:sp>
        <p:nvSpPr>
          <p:cNvPr id="13" name="Content Placeholder 2">
            <a:extLst>
              <a:ext uri="{FF2B5EF4-FFF2-40B4-BE49-F238E27FC236}">
                <a16:creationId xmlns:a16="http://schemas.microsoft.com/office/drawing/2014/main" id="{84FF41D7-12C8-1452-75C7-4D0AEED109CB}"/>
              </a:ext>
            </a:extLst>
          </p:cNvPr>
          <p:cNvSpPr txBox="1">
            <a:spLocks/>
          </p:cNvSpPr>
          <p:nvPr/>
        </p:nvSpPr>
        <p:spPr>
          <a:xfrm>
            <a:off x="945386" y="5452452"/>
            <a:ext cx="3370421" cy="594526"/>
          </a:xfrm>
          <a:prstGeom prst="rect">
            <a:avLst/>
          </a:prstGeom>
        </p:spPr>
        <p:txBody>
          <a:bodyPr lIns="91440" tIns="45720" rIns="91440" bIns="4572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dirty="0"/>
          </a:p>
          <a:p>
            <a:pPr>
              <a:buSzPct val="114999"/>
            </a:pPr>
            <a:endParaRPr lang="en-US"/>
          </a:p>
          <a:p>
            <a:pPr>
              <a:buSzPct val="114999"/>
            </a:pPr>
            <a:endParaRPr lang="en-US"/>
          </a:p>
          <a:p>
            <a:pPr>
              <a:buSzPct val="114999"/>
            </a:pPr>
            <a:endParaRPr lang="en-US" dirty="0"/>
          </a:p>
        </p:txBody>
      </p:sp>
      <p:sp>
        <p:nvSpPr>
          <p:cNvPr id="14" name="Content Placeholder 2">
            <a:extLst>
              <a:ext uri="{FF2B5EF4-FFF2-40B4-BE49-F238E27FC236}">
                <a16:creationId xmlns:a16="http://schemas.microsoft.com/office/drawing/2014/main" id="{409EDCF5-6730-9EF8-DB6C-4A4AF8C2FF49}"/>
              </a:ext>
            </a:extLst>
          </p:cNvPr>
          <p:cNvSpPr txBox="1">
            <a:spLocks/>
          </p:cNvSpPr>
          <p:nvPr/>
        </p:nvSpPr>
        <p:spPr>
          <a:xfrm>
            <a:off x="1244398" y="5491034"/>
            <a:ext cx="3370421" cy="594526"/>
          </a:xfrm>
          <a:prstGeom prst="rect">
            <a:avLst/>
          </a:prstGeom>
        </p:spPr>
        <p:txBody>
          <a:bodyPr lIns="91440" tIns="45720" rIns="91440" bIns="45720" anchor="t">
            <a:normAutofit fontScale="6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b="1" dirty="0">
                <a:ea typeface="+mn-lt"/>
                <a:cs typeface="+mn-lt"/>
              </a:rPr>
              <a:t>Train set score : 0.9900240539495726 </a:t>
            </a:r>
            <a:r>
              <a:rPr lang="en-US" b="1" dirty="0"/>
              <a:t>Test set score   : </a:t>
            </a:r>
            <a:r>
              <a:rPr lang="en-US" b="1" dirty="0">
                <a:ea typeface="+mn-lt"/>
                <a:cs typeface="+mn-lt"/>
              </a:rPr>
              <a:t>0.9894159750247469</a:t>
            </a:r>
          </a:p>
          <a:p>
            <a:pPr marL="0" indent="0">
              <a:buNone/>
            </a:pPr>
            <a:endParaRPr lang="en-US" b="1" dirty="0"/>
          </a:p>
          <a:p>
            <a:pPr marL="0" indent="0">
              <a:buSzPct val="114999"/>
              <a:buNone/>
            </a:pPr>
            <a:endParaRPr lang="en-US" b="1"/>
          </a:p>
          <a:p>
            <a:pPr marL="0" indent="0">
              <a:buSzPct val="114999"/>
              <a:buNone/>
            </a:pPr>
            <a:endParaRPr lang="en-US" b="1"/>
          </a:p>
          <a:p>
            <a:pPr marL="0" indent="0">
              <a:buSzPct val="114999"/>
              <a:buNone/>
            </a:pPr>
            <a:endParaRPr lang="en-US" b="1" dirty="0"/>
          </a:p>
        </p:txBody>
      </p:sp>
      <p:sp>
        <p:nvSpPr>
          <p:cNvPr id="16" name="Content Placeholder 2">
            <a:extLst>
              <a:ext uri="{FF2B5EF4-FFF2-40B4-BE49-F238E27FC236}">
                <a16:creationId xmlns:a16="http://schemas.microsoft.com/office/drawing/2014/main" id="{7E235D7F-4C81-621A-B85B-7D088204436D}"/>
              </a:ext>
            </a:extLst>
          </p:cNvPr>
          <p:cNvSpPr txBox="1">
            <a:spLocks/>
          </p:cNvSpPr>
          <p:nvPr/>
        </p:nvSpPr>
        <p:spPr>
          <a:xfrm>
            <a:off x="6838828" y="5529616"/>
            <a:ext cx="3370421" cy="594526"/>
          </a:xfrm>
          <a:prstGeom prst="rect">
            <a:avLst/>
          </a:prstGeom>
        </p:spPr>
        <p:txBody>
          <a:bodyPr lIns="91440" tIns="45720" rIns="91440" bIns="45720" anchor="t">
            <a:normAutofit fontScale="4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b="1" dirty="0">
                <a:ea typeface="+mn-lt"/>
                <a:cs typeface="+mn-lt"/>
              </a:rPr>
              <a:t>Train set score : 0.7263218933894592 </a:t>
            </a:r>
          </a:p>
          <a:p>
            <a:pPr marL="0" indent="0">
              <a:buSzPct val="114999"/>
              <a:buNone/>
            </a:pPr>
            <a:r>
              <a:rPr lang="en-US" b="1" dirty="0"/>
              <a:t>Test set score   : </a:t>
            </a:r>
            <a:r>
              <a:rPr lang="en-US" b="1" dirty="0">
                <a:ea typeface="+mn-lt"/>
                <a:cs typeface="+mn-lt"/>
              </a:rPr>
              <a:t>0.7242442701591411</a:t>
            </a:r>
          </a:p>
          <a:p>
            <a:pPr marL="0" indent="0">
              <a:buSzPct val="114999"/>
              <a:buNone/>
            </a:pPr>
            <a:endParaRPr lang="en-US" b="1"/>
          </a:p>
          <a:p>
            <a:pPr marL="0" indent="0">
              <a:buSzPct val="114999"/>
              <a:buNone/>
            </a:pPr>
            <a:endParaRPr lang="en-US" b="1"/>
          </a:p>
          <a:p>
            <a:pPr marL="0" indent="0">
              <a:buSzPct val="114999"/>
              <a:buNone/>
            </a:pPr>
            <a:endParaRPr lang="en-US" b="1" dirty="0"/>
          </a:p>
        </p:txBody>
      </p:sp>
    </p:spTree>
    <p:extLst>
      <p:ext uri="{BB962C8B-B14F-4D97-AF65-F5344CB8AC3E}">
        <p14:creationId xmlns:p14="http://schemas.microsoft.com/office/powerpoint/2010/main" val="20354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6DDD4BE-2FA4-0F3E-6F2A-B383C536BA14}"/>
              </a:ext>
            </a:extLst>
          </p:cNvPr>
          <p:cNvSpPr txBox="1">
            <a:spLocks/>
          </p:cNvSpPr>
          <p:nvPr/>
        </p:nvSpPr>
        <p:spPr>
          <a:xfrm>
            <a:off x="1119006" y="726124"/>
            <a:ext cx="3746598" cy="1115386"/>
          </a:xfrm>
          <a:prstGeom prst="rect">
            <a:avLst/>
          </a:prstGeom>
        </p:spPr>
        <p:txBody>
          <a:bodyPr lIns="91440" tIns="45720" rIns="91440" bIns="4572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ea typeface="+mn-lt"/>
                <a:cs typeface="+mn-lt"/>
              </a:rPr>
              <a:t> Gaussian Naïve Bayes Model</a:t>
            </a:r>
            <a:r>
              <a:rPr lang="en-US" dirty="0">
                <a:ea typeface="+mn-lt"/>
                <a:cs typeface="+mn-lt"/>
              </a:rPr>
              <a:t>: </a:t>
            </a:r>
            <a:endParaRPr lang="en-US" dirty="0"/>
          </a:p>
          <a:p>
            <a:pPr>
              <a:buSzPct val="114999"/>
            </a:pPr>
            <a:endParaRPr lang="en-US"/>
          </a:p>
          <a:p>
            <a:pPr>
              <a:buSzPct val="114999"/>
            </a:pPr>
            <a:endParaRPr lang="en-US"/>
          </a:p>
          <a:p>
            <a:pPr>
              <a:buSzPct val="114999"/>
            </a:pPr>
            <a:endParaRPr lang="en-US" dirty="0"/>
          </a:p>
        </p:txBody>
      </p:sp>
      <p:sp>
        <p:nvSpPr>
          <p:cNvPr id="7" name="Content Placeholder 2">
            <a:extLst>
              <a:ext uri="{FF2B5EF4-FFF2-40B4-BE49-F238E27FC236}">
                <a16:creationId xmlns:a16="http://schemas.microsoft.com/office/drawing/2014/main" id="{2A8B5C58-838E-F7B6-D94F-61B46322F8B3}"/>
              </a:ext>
            </a:extLst>
          </p:cNvPr>
          <p:cNvSpPr txBox="1">
            <a:spLocks/>
          </p:cNvSpPr>
          <p:nvPr/>
        </p:nvSpPr>
        <p:spPr>
          <a:xfrm>
            <a:off x="6663280" y="820649"/>
            <a:ext cx="3370421" cy="594526"/>
          </a:xfrm>
          <a:prstGeom prst="rect">
            <a:avLst/>
          </a:prstGeom>
        </p:spPr>
        <p:txBody>
          <a:bodyPr lIns="91440" tIns="45720" rIns="91440" bIns="45720" anchor="t">
            <a:normAutofit fontScale="925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ea typeface="+mn-lt"/>
                <a:cs typeface="+mn-lt"/>
              </a:rPr>
              <a:t> Random Forest Model</a:t>
            </a:r>
            <a:r>
              <a:rPr lang="en-US" dirty="0">
                <a:ea typeface="+mn-lt"/>
                <a:cs typeface="+mn-lt"/>
              </a:rPr>
              <a:t>: </a:t>
            </a:r>
            <a:endParaRPr lang="en-US" dirty="0"/>
          </a:p>
          <a:p>
            <a:pPr>
              <a:buSzPct val="114999"/>
            </a:pPr>
            <a:endParaRPr lang="en-US"/>
          </a:p>
          <a:p>
            <a:pPr>
              <a:buSzPct val="114999"/>
            </a:pPr>
            <a:endParaRPr lang="en-US"/>
          </a:p>
          <a:p>
            <a:pPr>
              <a:buSzPct val="114999"/>
            </a:pPr>
            <a:endParaRPr lang="en-US" dirty="0"/>
          </a:p>
        </p:txBody>
      </p:sp>
      <p:pic>
        <p:nvPicPr>
          <p:cNvPr id="8" name="Picture 8" descr="Chart&#10;&#10;Description automatically generated">
            <a:extLst>
              <a:ext uri="{FF2B5EF4-FFF2-40B4-BE49-F238E27FC236}">
                <a16:creationId xmlns:a16="http://schemas.microsoft.com/office/drawing/2014/main" id="{62AFE36D-41DF-332C-9FBA-2728A59B7760}"/>
              </a:ext>
            </a:extLst>
          </p:cNvPr>
          <p:cNvPicPr>
            <a:picLocks noChangeAspect="1"/>
          </p:cNvPicPr>
          <p:nvPr/>
        </p:nvPicPr>
        <p:blipFill>
          <a:blip r:embed="rId2"/>
          <a:stretch>
            <a:fillRect/>
          </a:stretch>
        </p:blipFill>
        <p:spPr>
          <a:xfrm>
            <a:off x="1194122" y="1596678"/>
            <a:ext cx="4296135" cy="3076262"/>
          </a:xfrm>
          <a:prstGeom prst="rect">
            <a:avLst/>
          </a:prstGeom>
        </p:spPr>
      </p:pic>
      <p:pic>
        <p:nvPicPr>
          <p:cNvPr id="9" name="Picture 9" descr="Chart, treemap chart&#10;&#10;Description automatically generated">
            <a:extLst>
              <a:ext uri="{FF2B5EF4-FFF2-40B4-BE49-F238E27FC236}">
                <a16:creationId xmlns:a16="http://schemas.microsoft.com/office/drawing/2014/main" id="{D15E420C-D112-83CE-9C10-B94F512E9EC3}"/>
              </a:ext>
            </a:extLst>
          </p:cNvPr>
          <p:cNvPicPr>
            <a:picLocks noChangeAspect="1"/>
          </p:cNvPicPr>
          <p:nvPr/>
        </p:nvPicPr>
        <p:blipFill>
          <a:blip r:embed="rId3"/>
          <a:stretch>
            <a:fillRect/>
          </a:stretch>
        </p:blipFill>
        <p:spPr>
          <a:xfrm>
            <a:off x="6450956" y="1598555"/>
            <a:ext cx="4093578" cy="2937472"/>
          </a:xfrm>
          <a:prstGeom prst="rect">
            <a:avLst/>
          </a:prstGeom>
        </p:spPr>
      </p:pic>
      <p:sp>
        <p:nvSpPr>
          <p:cNvPr id="11" name="Content Placeholder 2">
            <a:extLst>
              <a:ext uri="{FF2B5EF4-FFF2-40B4-BE49-F238E27FC236}">
                <a16:creationId xmlns:a16="http://schemas.microsoft.com/office/drawing/2014/main" id="{BF0010ED-8326-EC68-5EBB-3F5C1063C083}"/>
              </a:ext>
            </a:extLst>
          </p:cNvPr>
          <p:cNvSpPr txBox="1">
            <a:spLocks/>
          </p:cNvSpPr>
          <p:nvPr/>
        </p:nvSpPr>
        <p:spPr>
          <a:xfrm>
            <a:off x="1543411" y="4854426"/>
            <a:ext cx="3370421" cy="594526"/>
          </a:xfrm>
          <a:prstGeom prst="rect">
            <a:avLst/>
          </a:prstGeom>
        </p:spPr>
        <p:txBody>
          <a:bodyPr lIns="91440" tIns="45720" rIns="91440" bIns="45720" anchor="t">
            <a:normAutofit fontScale="4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b="1" dirty="0">
                <a:ea typeface="+mn-lt"/>
                <a:cs typeface="+mn-lt"/>
              </a:rPr>
              <a:t>Train set score : 0.9928482453502856 </a:t>
            </a:r>
          </a:p>
          <a:p>
            <a:pPr marL="0" indent="0">
              <a:buSzPct val="114999"/>
              <a:buNone/>
            </a:pPr>
            <a:r>
              <a:rPr lang="en-US" b="1" dirty="0"/>
              <a:t>Test set score   : </a:t>
            </a:r>
            <a:r>
              <a:rPr lang="en-US" b="1" dirty="0">
                <a:ea typeface="+mn-lt"/>
                <a:cs typeface="+mn-lt"/>
              </a:rPr>
              <a:t>0.9933373943501104</a:t>
            </a:r>
          </a:p>
          <a:p>
            <a:pPr marL="0" indent="0">
              <a:buSzPct val="114999"/>
              <a:buNone/>
            </a:pPr>
            <a:endParaRPr lang="en-US" b="1"/>
          </a:p>
          <a:p>
            <a:pPr marL="0" indent="0">
              <a:buSzPct val="114999"/>
              <a:buNone/>
            </a:pPr>
            <a:endParaRPr lang="en-US" b="1"/>
          </a:p>
          <a:p>
            <a:pPr marL="0" indent="0">
              <a:buSzPct val="114999"/>
              <a:buNone/>
            </a:pPr>
            <a:endParaRPr lang="en-US" b="1" dirty="0"/>
          </a:p>
        </p:txBody>
      </p:sp>
      <p:sp>
        <p:nvSpPr>
          <p:cNvPr id="13" name="Content Placeholder 2">
            <a:extLst>
              <a:ext uri="{FF2B5EF4-FFF2-40B4-BE49-F238E27FC236}">
                <a16:creationId xmlns:a16="http://schemas.microsoft.com/office/drawing/2014/main" id="{92244DE2-0A26-1077-41BA-FE4878E14360}"/>
              </a:ext>
            </a:extLst>
          </p:cNvPr>
          <p:cNvSpPr txBox="1">
            <a:spLocks/>
          </p:cNvSpPr>
          <p:nvPr/>
        </p:nvSpPr>
        <p:spPr>
          <a:xfrm>
            <a:off x="6894773" y="4852497"/>
            <a:ext cx="3370421" cy="594526"/>
          </a:xfrm>
          <a:prstGeom prst="rect">
            <a:avLst/>
          </a:prstGeom>
        </p:spPr>
        <p:txBody>
          <a:bodyPr lIns="91440" tIns="45720" rIns="91440" bIns="45720" anchor="t">
            <a:normAutofit fontScale="6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b="1" dirty="0">
                <a:ea typeface="+mn-lt"/>
                <a:cs typeface="+mn-lt"/>
              </a:rPr>
              <a:t>Train set score : 0.9999570465186204 </a:t>
            </a:r>
            <a:r>
              <a:rPr lang="en-US" b="1" dirty="0"/>
              <a:t>Test set score   :</a:t>
            </a:r>
            <a:r>
              <a:rPr lang="en-US" b="1" dirty="0">
                <a:ea typeface="+mn-lt"/>
                <a:cs typeface="+mn-lt"/>
              </a:rPr>
              <a:t> 0.9993527754511535</a:t>
            </a:r>
          </a:p>
          <a:p>
            <a:pPr marL="0" indent="0">
              <a:buNone/>
            </a:pPr>
            <a:endParaRPr lang="en-US" b="1" dirty="0"/>
          </a:p>
          <a:p>
            <a:pPr marL="0" indent="0">
              <a:buSzPct val="114999"/>
              <a:buNone/>
            </a:pPr>
            <a:endParaRPr lang="en-US" b="1"/>
          </a:p>
          <a:p>
            <a:pPr marL="0" indent="0">
              <a:buSzPct val="114999"/>
              <a:buNone/>
            </a:pPr>
            <a:endParaRPr lang="en-US" b="1"/>
          </a:p>
          <a:p>
            <a:pPr marL="0" indent="0">
              <a:buSzPct val="114999"/>
              <a:buNone/>
            </a:pPr>
            <a:endParaRPr lang="en-US" b="1" dirty="0"/>
          </a:p>
        </p:txBody>
      </p:sp>
    </p:spTree>
    <p:extLst>
      <p:ext uri="{BB962C8B-B14F-4D97-AF65-F5344CB8AC3E}">
        <p14:creationId xmlns:p14="http://schemas.microsoft.com/office/powerpoint/2010/main" val="1950107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EA7B4-F762-C313-030B-EF300F84A02A}"/>
              </a:ext>
            </a:extLst>
          </p:cNvPr>
          <p:cNvSpPr txBox="1">
            <a:spLocks/>
          </p:cNvSpPr>
          <p:nvPr/>
        </p:nvSpPr>
        <p:spPr>
          <a:xfrm>
            <a:off x="1109360" y="1218047"/>
            <a:ext cx="3862345" cy="1115386"/>
          </a:xfrm>
          <a:prstGeom prst="rect">
            <a:avLst/>
          </a:prstGeom>
        </p:spPr>
        <p:txBody>
          <a:bodyPr lIns="91440" tIns="45720" rIns="91440" bIns="4572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SzPct val="114999"/>
            </a:pPr>
            <a:r>
              <a:rPr lang="en-US" b="1" dirty="0">
                <a:ea typeface="+mn-lt"/>
                <a:cs typeface="+mn-lt"/>
              </a:rPr>
              <a:t>Decision Tree Classifier</a:t>
            </a:r>
            <a:r>
              <a:rPr lang="en-US" dirty="0">
                <a:ea typeface="+mn-lt"/>
                <a:cs typeface="+mn-lt"/>
              </a:rPr>
              <a:t>: </a:t>
            </a:r>
            <a:endParaRPr lang="en-US" dirty="0"/>
          </a:p>
          <a:p>
            <a:pPr>
              <a:buSzPct val="114999"/>
              <a:buNone/>
            </a:pPr>
            <a:endParaRPr lang="en-US" dirty="0"/>
          </a:p>
          <a:p>
            <a:pPr>
              <a:buSzPct val="114999"/>
              <a:buNone/>
            </a:pPr>
            <a:endParaRPr lang="en-US" dirty="0"/>
          </a:p>
          <a:p>
            <a:pPr>
              <a:buSzPct val="114999"/>
              <a:buNone/>
            </a:pPr>
            <a:endParaRPr lang="en-US" dirty="0"/>
          </a:p>
        </p:txBody>
      </p:sp>
      <p:sp>
        <p:nvSpPr>
          <p:cNvPr id="5" name="Content Placeholder 2">
            <a:extLst>
              <a:ext uri="{FF2B5EF4-FFF2-40B4-BE49-F238E27FC236}">
                <a16:creationId xmlns:a16="http://schemas.microsoft.com/office/drawing/2014/main" id="{78103B1B-B8E2-4353-3F45-41AFBB4D452A}"/>
              </a:ext>
            </a:extLst>
          </p:cNvPr>
          <p:cNvSpPr txBox="1">
            <a:spLocks/>
          </p:cNvSpPr>
          <p:nvPr/>
        </p:nvSpPr>
        <p:spPr>
          <a:xfrm>
            <a:off x="6240803" y="1034781"/>
            <a:ext cx="3708015" cy="874247"/>
          </a:xfrm>
          <a:prstGeom prst="rect">
            <a:avLst/>
          </a:prstGeom>
        </p:spPr>
        <p:txBody>
          <a:bodyPr lIns="91440" tIns="45720" rIns="91440" bIns="4572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ea typeface="+mn-lt"/>
                <a:cs typeface="+mn-lt"/>
              </a:rPr>
              <a:t> Bagging Classifier Model</a:t>
            </a:r>
            <a:r>
              <a:rPr lang="en-US" dirty="0">
                <a:ea typeface="+mn-lt"/>
                <a:cs typeface="+mn-lt"/>
              </a:rPr>
              <a:t>: </a:t>
            </a:r>
            <a:endParaRPr lang="en-US" dirty="0"/>
          </a:p>
          <a:p>
            <a:pPr>
              <a:buSzPct val="114999"/>
            </a:pPr>
            <a:endParaRPr lang="en-US"/>
          </a:p>
          <a:p>
            <a:pPr>
              <a:buSzPct val="114999"/>
            </a:pPr>
            <a:endParaRPr lang="en-US"/>
          </a:p>
          <a:p>
            <a:pPr>
              <a:buSzPct val="114999"/>
            </a:pPr>
            <a:endParaRPr lang="en-US" dirty="0"/>
          </a:p>
        </p:txBody>
      </p:sp>
      <p:pic>
        <p:nvPicPr>
          <p:cNvPr id="6" name="Picture 6" descr="Chart, treemap chart&#10;&#10;Description automatically generated">
            <a:extLst>
              <a:ext uri="{FF2B5EF4-FFF2-40B4-BE49-F238E27FC236}">
                <a16:creationId xmlns:a16="http://schemas.microsoft.com/office/drawing/2014/main" id="{712C0FAC-BB8E-9DCD-ED60-955CCF897DDE}"/>
              </a:ext>
            </a:extLst>
          </p:cNvPr>
          <p:cNvPicPr>
            <a:picLocks noChangeAspect="1"/>
          </p:cNvPicPr>
          <p:nvPr/>
        </p:nvPicPr>
        <p:blipFill>
          <a:blip r:embed="rId2"/>
          <a:stretch>
            <a:fillRect/>
          </a:stretch>
        </p:blipFill>
        <p:spPr>
          <a:xfrm>
            <a:off x="6479894" y="1779893"/>
            <a:ext cx="3862086" cy="2729125"/>
          </a:xfrm>
          <a:prstGeom prst="rect">
            <a:avLst/>
          </a:prstGeom>
        </p:spPr>
      </p:pic>
      <p:pic>
        <p:nvPicPr>
          <p:cNvPr id="7" name="Picture 7" descr="Chart, treemap chart&#10;&#10;Description automatically generated">
            <a:extLst>
              <a:ext uri="{FF2B5EF4-FFF2-40B4-BE49-F238E27FC236}">
                <a16:creationId xmlns:a16="http://schemas.microsoft.com/office/drawing/2014/main" id="{004B4E09-B0C6-9680-FF60-E4E7593F1624}"/>
              </a:ext>
            </a:extLst>
          </p:cNvPr>
          <p:cNvPicPr>
            <a:picLocks noChangeAspect="1"/>
          </p:cNvPicPr>
          <p:nvPr/>
        </p:nvPicPr>
        <p:blipFill>
          <a:blip r:embed="rId3"/>
          <a:stretch>
            <a:fillRect/>
          </a:stretch>
        </p:blipFill>
        <p:spPr>
          <a:xfrm>
            <a:off x="1358096" y="1781288"/>
            <a:ext cx="3862085" cy="2803501"/>
          </a:xfrm>
          <a:prstGeom prst="rect">
            <a:avLst/>
          </a:prstGeom>
        </p:spPr>
      </p:pic>
      <p:sp>
        <p:nvSpPr>
          <p:cNvPr id="9" name="Content Placeholder 2">
            <a:extLst>
              <a:ext uri="{FF2B5EF4-FFF2-40B4-BE49-F238E27FC236}">
                <a16:creationId xmlns:a16="http://schemas.microsoft.com/office/drawing/2014/main" id="{67BBD24A-AADF-0ABF-DC8C-1417CADCB8AC}"/>
              </a:ext>
            </a:extLst>
          </p:cNvPr>
          <p:cNvSpPr txBox="1">
            <a:spLocks/>
          </p:cNvSpPr>
          <p:nvPr/>
        </p:nvSpPr>
        <p:spPr>
          <a:xfrm>
            <a:off x="1543411" y="4777262"/>
            <a:ext cx="4045610" cy="970703"/>
          </a:xfrm>
          <a:prstGeom prst="rect">
            <a:avLst/>
          </a:prstGeom>
        </p:spPr>
        <p:txBody>
          <a:bodyPr lIns="91440" tIns="45720" rIns="91440" bIns="4572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400" b="1" dirty="0">
                <a:ea typeface="+mn-lt"/>
                <a:cs typeface="+mn-lt"/>
              </a:rPr>
              <a:t>Train set score : 0.9900240539495726</a:t>
            </a:r>
          </a:p>
          <a:p>
            <a:pPr marL="0" indent="0">
              <a:buNone/>
            </a:pPr>
            <a:r>
              <a:rPr lang="en-US" sz="1400" b="1" dirty="0">
                <a:ea typeface="+mn-lt"/>
                <a:cs typeface="+mn-lt"/>
              </a:rPr>
              <a:t>Test</a:t>
            </a:r>
            <a:r>
              <a:rPr lang="en-US" sz="1400" b="1" dirty="0"/>
              <a:t> set score   : </a:t>
            </a:r>
            <a:r>
              <a:rPr lang="en-US" sz="1400" b="1" dirty="0">
                <a:ea typeface="+mn-lt"/>
                <a:cs typeface="+mn-lt"/>
              </a:rPr>
              <a:t>0.9894159750247469</a:t>
            </a:r>
          </a:p>
          <a:p>
            <a:pPr marL="0" indent="0">
              <a:buSzPct val="114999"/>
              <a:buNone/>
            </a:pPr>
            <a:endParaRPr lang="en-US" sz="1400" b="1"/>
          </a:p>
          <a:p>
            <a:pPr marL="0" indent="0">
              <a:buSzPct val="114999"/>
              <a:buNone/>
            </a:pPr>
            <a:endParaRPr lang="en-US" sz="1400" b="1"/>
          </a:p>
          <a:p>
            <a:pPr marL="0" indent="0">
              <a:buSzPct val="114999"/>
              <a:buNone/>
            </a:pPr>
            <a:endParaRPr lang="en-US" sz="1400" b="1" dirty="0"/>
          </a:p>
        </p:txBody>
      </p:sp>
      <p:sp>
        <p:nvSpPr>
          <p:cNvPr id="11" name="Content Placeholder 2">
            <a:extLst>
              <a:ext uri="{FF2B5EF4-FFF2-40B4-BE49-F238E27FC236}">
                <a16:creationId xmlns:a16="http://schemas.microsoft.com/office/drawing/2014/main" id="{C17B0EE1-4173-F547-5E93-A20942C7571E}"/>
              </a:ext>
            </a:extLst>
          </p:cNvPr>
          <p:cNvSpPr txBox="1">
            <a:spLocks/>
          </p:cNvSpPr>
          <p:nvPr/>
        </p:nvSpPr>
        <p:spPr>
          <a:xfrm>
            <a:off x="6971937" y="4727105"/>
            <a:ext cx="1856066" cy="681337"/>
          </a:xfrm>
          <a:prstGeom prst="rect">
            <a:avLst/>
          </a:prstGeom>
        </p:spPr>
        <p:txBody>
          <a:bodyPr lIns="91440" tIns="45720" rIns="91440" bIns="4572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400" b="1" dirty="0">
                <a:ea typeface="+mn-lt"/>
                <a:cs typeface="+mn-lt"/>
              </a:rPr>
              <a:t>Train set score : 1.0</a:t>
            </a:r>
          </a:p>
          <a:p>
            <a:pPr marL="0" indent="0">
              <a:buSzPct val="114999"/>
              <a:buNone/>
            </a:pPr>
            <a:r>
              <a:rPr lang="en-US" sz="1400" b="1" dirty="0"/>
              <a:t>Test set score   : 1.0</a:t>
            </a:r>
          </a:p>
          <a:p>
            <a:pPr marL="0" indent="0">
              <a:buSzPct val="114999"/>
              <a:buNone/>
            </a:pPr>
            <a:endParaRPr lang="en-US" sz="1400"/>
          </a:p>
          <a:p>
            <a:pPr marL="0" indent="0">
              <a:buSzPct val="114999"/>
              <a:buNone/>
            </a:pPr>
            <a:endParaRPr lang="en-US" sz="1400"/>
          </a:p>
          <a:p>
            <a:pPr marL="0" indent="0">
              <a:buSzPct val="114999"/>
              <a:buNone/>
            </a:pPr>
            <a:endParaRPr lang="en-US" sz="1400" dirty="0"/>
          </a:p>
        </p:txBody>
      </p:sp>
    </p:spTree>
    <p:extLst>
      <p:ext uri="{BB962C8B-B14F-4D97-AF65-F5344CB8AC3E}">
        <p14:creationId xmlns:p14="http://schemas.microsoft.com/office/powerpoint/2010/main" val="3206333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E8F03A-A287-24FA-EAF3-EE2C8309F0B8}"/>
              </a:ext>
            </a:extLst>
          </p:cNvPr>
          <p:cNvSpPr txBox="1"/>
          <p:nvPr/>
        </p:nvSpPr>
        <p:spPr>
          <a:xfrm>
            <a:off x="1001210" y="1300223"/>
            <a:ext cx="1008347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400" dirty="0">
                <a:solidFill>
                  <a:srgbClr val="212121"/>
                </a:solidFill>
                <a:latin typeface="Times New Roman"/>
                <a:cs typeface="Courier New"/>
              </a:rPr>
              <a:t>From the data and graphs of different </a:t>
            </a:r>
            <a:r>
              <a:rPr lang="en-US" sz="2400" dirty="0">
                <a:solidFill>
                  <a:srgbClr val="000000"/>
                </a:solidFill>
                <a:latin typeface="Times New Roman"/>
                <a:cs typeface="Times New Roman"/>
              </a:rPr>
              <a:t> models we can conclude that SVM model gives the least score of all and takes more time to compile.</a:t>
            </a:r>
          </a:p>
          <a:p>
            <a:pPr marL="285750" indent="-285750" algn="just">
              <a:buFont typeface="Arial"/>
              <a:buChar char="•"/>
            </a:pPr>
            <a:r>
              <a:rPr lang="en-US" sz="2400" dirty="0" err="1">
                <a:latin typeface="Times New Roman"/>
                <a:cs typeface="Times New Roman"/>
              </a:rPr>
              <a:t>Where as</a:t>
            </a:r>
            <a:r>
              <a:rPr lang="en-US" sz="2400" dirty="0">
                <a:latin typeface="Times New Roman"/>
                <a:cs typeface="Times New Roman"/>
              </a:rPr>
              <a:t> Logistic Regression Model, Naïve Bayes model, Random Forest model gives better performance than SVM model and also takes less runtime.</a:t>
            </a:r>
          </a:p>
          <a:p>
            <a:pPr marL="285750" indent="-285750" algn="just">
              <a:buFont typeface="Arial"/>
              <a:buChar char="•"/>
            </a:pPr>
            <a:endParaRPr lang="en-US" sz="2400" dirty="0">
              <a:latin typeface="Times New Roman"/>
              <a:cs typeface="Times New Roman"/>
            </a:endParaRPr>
          </a:p>
        </p:txBody>
      </p:sp>
      <p:sp>
        <p:nvSpPr>
          <p:cNvPr id="3" name="TextBox 2">
            <a:extLst>
              <a:ext uri="{FF2B5EF4-FFF2-40B4-BE49-F238E27FC236}">
                <a16:creationId xmlns:a16="http://schemas.microsoft.com/office/drawing/2014/main" id="{A81C2C28-F40F-97DB-3128-373CE9E399C7}"/>
              </a:ext>
            </a:extLst>
          </p:cNvPr>
          <p:cNvSpPr txBox="1"/>
          <p:nvPr/>
        </p:nvSpPr>
        <p:spPr>
          <a:xfrm>
            <a:off x="1001210" y="3537994"/>
            <a:ext cx="1028603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400" b="1" dirty="0">
                <a:solidFill>
                  <a:srgbClr val="212121"/>
                </a:solidFill>
                <a:latin typeface="Times New Roman"/>
                <a:cs typeface="Courier New"/>
              </a:rPr>
              <a:t>Best Model: </a:t>
            </a:r>
            <a:r>
              <a:rPr lang="en-US" sz="2400" dirty="0">
                <a:solidFill>
                  <a:srgbClr val="212121"/>
                </a:solidFill>
                <a:latin typeface="Times New Roman"/>
                <a:cs typeface="Courier New"/>
              </a:rPr>
              <a:t>I choose Bagging classifier for this problem statement as it gives the score of 1.0 for both  train set and test set. </a:t>
            </a:r>
            <a:r>
              <a:rPr lang="en-US" sz="2400" dirty="0" err="1">
                <a:solidFill>
                  <a:srgbClr val="212121"/>
                </a:solidFill>
                <a:latin typeface="Times New Roman"/>
                <a:cs typeface="Courier New"/>
              </a:rPr>
              <a:t>Adaboost</a:t>
            </a:r>
            <a:r>
              <a:rPr lang="en-US" sz="2400" dirty="0">
                <a:solidFill>
                  <a:srgbClr val="212121"/>
                </a:solidFill>
                <a:latin typeface="Times New Roman"/>
                <a:cs typeface="Courier New"/>
              </a:rPr>
              <a:t> classifier also serves same like Bagging Classifier.</a:t>
            </a:r>
            <a:endParaRPr lang="en-US" sz="2400" dirty="0"/>
          </a:p>
          <a:p>
            <a:pPr marL="285750" indent="-285750" algn="just">
              <a:buFont typeface="Arial"/>
              <a:buChar char="•"/>
            </a:pPr>
            <a:endParaRPr lang="en-US" sz="2400" dirty="0">
              <a:latin typeface="Times New Roman"/>
              <a:cs typeface="Times New Roman"/>
            </a:endParaRPr>
          </a:p>
        </p:txBody>
      </p:sp>
    </p:spTree>
    <p:extLst>
      <p:ext uri="{BB962C8B-B14F-4D97-AF65-F5344CB8AC3E}">
        <p14:creationId xmlns:p14="http://schemas.microsoft.com/office/powerpoint/2010/main" val="246857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DA5278-B5FA-BB46-36B0-7A4CD0863B44}"/>
              </a:ext>
            </a:extLst>
          </p:cNvPr>
          <p:cNvSpPr>
            <a:spLocks noGrp="1"/>
          </p:cNvSpPr>
          <p:nvPr>
            <p:ph type="title"/>
          </p:nvPr>
        </p:nvSpPr>
        <p:spPr/>
        <p:txBody>
          <a:bodyPr/>
          <a:lstStyle/>
          <a:p>
            <a:pPr algn="l"/>
            <a:r>
              <a:rPr lang="en-US" dirty="0"/>
              <a:t>Conclusion</a:t>
            </a:r>
            <a:endParaRPr lang="en-US"/>
          </a:p>
        </p:txBody>
      </p:sp>
      <p:sp>
        <p:nvSpPr>
          <p:cNvPr id="8" name="TextBox 7">
            <a:extLst>
              <a:ext uri="{FF2B5EF4-FFF2-40B4-BE49-F238E27FC236}">
                <a16:creationId xmlns:a16="http://schemas.microsoft.com/office/drawing/2014/main" id="{5166AC22-CAA3-294C-D01C-A643457D1770}"/>
              </a:ext>
            </a:extLst>
          </p:cNvPr>
          <p:cNvSpPr txBox="1"/>
          <p:nvPr/>
        </p:nvSpPr>
        <p:spPr>
          <a:xfrm>
            <a:off x="1001210" y="2792908"/>
            <a:ext cx="1008347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400" dirty="0">
                <a:latin typeface="Times New Roman"/>
                <a:cs typeface="Times New Roman"/>
              </a:rPr>
              <a:t>After trying all Binary Classifiers such as Logistic Regression Model, Naïve Bayes model, Random Forest, SVM, Bagging Classifier. There is similar performance among all the classifiers. Based on the compiling time, accuracy and performance we can conclude that Bagging classifier is best fit for this problem statement.</a:t>
            </a:r>
          </a:p>
          <a:p>
            <a:pPr marL="285750" indent="-285750" algn="just"/>
            <a:endParaRPr lang="en-US" sz="2400" dirty="0">
              <a:latin typeface="Times New Roman"/>
              <a:cs typeface="Times New Roman"/>
            </a:endParaRPr>
          </a:p>
        </p:txBody>
      </p:sp>
    </p:spTree>
    <p:extLst>
      <p:ext uri="{BB962C8B-B14F-4D97-AF65-F5344CB8AC3E}">
        <p14:creationId xmlns:p14="http://schemas.microsoft.com/office/powerpoint/2010/main" val="6111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465B-7F2E-0710-751B-BCC1D85E8496}"/>
              </a:ext>
            </a:extLst>
          </p:cNvPr>
          <p:cNvSpPr>
            <a:spLocks noGrp="1"/>
          </p:cNvSpPr>
          <p:nvPr>
            <p:ph type="title"/>
          </p:nvPr>
        </p:nvSpPr>
        <p:spPr>
          <a:xfrm>
            <a:off x="-3102978" y="634891"/>
            <a:ext cx="9601196" cy="1303867"/>
          </a:xfrm>
        </p:spPr>
        <p:txBody>
          <a:bodyPr/>
          <a:lstStyle/>
          <a:p>
            <a:r>
              <a:rPr lang="en-US" dirty="0">
                <a:ea typeface="+mj-lt"/>
                <a:cs typeface="+mj-lt"/>
              </a:rPr>
              <a:t>Outline :</a:t>
            </a:r>
            <a:endParaRPr lang="en-US" dirty="0"/>
          </a:p>
          <a:p>
            <a:endParaRPr lang="en-US" dirty="0"/>
          </a:p>
        </p:txBody>
      </p:sp>
      <p:sp>
        <p:nvSpPr>
          <p:cNvPr id="3" name="Content Placeholder 2">
            <a:extLst>
              <a:ext uri="{FF2B5EF4-FFF2-40B4-BE49-F238E27FC236}">
                <a16:creationId xmlns:a16="http://schemas.microsoft.com/office/drawing/2014/main" id="{3000B41D-8026-A281-DC28-AE8E34249B38}"/>
              </a:ext>
            </a:extLst>
          </p:cNvPr>
          <p:cNvSpPr>
            <a:spLocks noGrp="1"/>
          </p:cNvSpPr>
          <p:nvPr>
            <p:ph idx="1"/>
          </p:nvPr>
        </p:nvSpPr>
        <p:spPr/>
        <p:txBody>
          <a:bodyPr/>
          <a:lstStyle/>
          <a:p>
            <a:r>
              <a:rPr lang="en-US" dirty="0">
                <a:ea typeface="+mn-lt"/>
                <a:cs typeface="+mn-lt"/>
              </a:rPr>
              <a:t>Problem Statement</a:t>
            </a:r>
            <a:endParaRPr lang="en-US" dirty="0"/>
          </a:p>
          <a:p>
            <a:pPr>
              <a:buSzPct val="114999"/>
            </a:pPr>
            <a:r>
              <a:rPr lang="en-US" dirty="0">
                <a:ea typeface="+mn-lt"/>
                <a:cs typeface="+mn-lt"/>
              </a:rPr>
              <a:t>Given Data</a:t>
            </a:r>
            <a:endParaRPr lang="en-US" dirty="0"/>
          </a:p>
          <a:p>
            <a:pPr>
              <a:buSzPct val="114999"/>
            </a:pPr>
            <a:r>
              <a:rPr lang="en-US" dirty="0">
                <a:ea typeface="+mn-lt"/>
                <a:cs typeface="+mn-lt"/>
              </a:rPr>
              <a:t>Visualization</a:t>
            </a:r>
            <a:endParaRPr lang="en-US" dirty="0"/>
          </a:p>
          <a:p>
            <a:pPr>
              <a:buSzPct val="114999"/>
            </a:pPr>
            <a:r>
              <a:rPr lang="en-US" dirty="0">
                <a:ea typeface="+mn-lt"/>
                <a:cs typeface="+mn-lt"/>
              </a:rPr>
              <a:t>Steps Involved</a:t>
            </a:r>
            <a:endParaRPr lang="en-US" dirty="0"/>
          </a:p>
          <a:p>
            <a:pPr>
              <a:buSzPct val="114999"/>
            </a:pPr>
            <a:r>
              <a:rPr lang="en-US" dirty="0">
                <a:ea typeface="+mn-lt"/>
                <a:cs typeface="+mn-lt"/>
              </a:rPr>
              <a:t>Model Chosen</a:t>
            </a:r>
            <a:endParaRPr lang="en-US" dirty="0"/>
          </a:p>
          <a:p>
            <a:pPr>
              <a:buSzPct val="114999"/>
            </a:pPr>
            <a:r>
              <a:rPr lang="en-US" dirty="0">
                <a:ea typeface="+mn-lt"/>
                <a:cs typeface="+mn-lt"/>
              </a:rPr>
              <a:t>Conclusion</a:t>
            </a:r>
            <a:endParaRPr lang="en-US" dirty="0"/>
          </a:p>
          <a:p>
            <a:pPr>
              <a:buSzPct val="114999"/>
            </a:pPr>
            <a:endParaRPr lang="en-US" dirty="0"/>
          </a:p>
        </p:txBody>
      </p:sp>
    </p:spTree>
    <p:extLst>
      <p:ext uri="{BB962C8B-B14F-4D97-AF65-F5344CB8AC3E}">
        <p14:creationId xmlns:p14="http://schemas.microsoft.com/office/powerpoint/2010/main" val="112225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0A79-D6D9-0503-173C-249D192A2396}"/>
              </a:ext>
            </a:extLst>
          </p:cNvPr>
          <p:cNvSpPr>
            <a:spLocks noGrp="1"/>
          </p:cNvSpPr>
          <p:nvPr>
            <p:ph type="title"/>
          </p:nvPr>
        </p:nvSpPr>
        <p:spPr/>
        <p:txBody>
          <a:bodyPr/>
          <a:lstStyle/>
          <a:p>
            <a:pPr algn="l"/>
            <a:r>
              <a:rPr lang="en-US" dirty="0">
                <a:ea typeface="+mj-lt"/>
                <a:cs typeface="+mj-lt"/>
              </a:rPr>
              <a:t>Problem statement:</a:t>
            </a:r>
            <a:endParaRPr lang="en-US" dirty="0"/>
          </a:p>
          <a:p>
            <a:endParaRPr lang="en-US" dirty="0"/>
          </a:p>
        </p:txBody>
      </p:sp>
      <p:sp>
        <p:nvSpPr>
          <p:cNvPr id="3" name="Content Placeholder 2">
            <a:extLst>
              <a:ext uri="{FF2B5EF4-FFF2-40B4-BE49-F238E27FC236}">
                <a16:creationId xmlns:a16="http://schemas.microsoft.com/office/drawing/2014/main" id="{1BCFDCC1-8A49-85B2-3BC3-75ABBF3D4D3A}"/>
              </a:ext>
            </a:extLst>
          </p:cNvPr>
          <p:cNvSpPr>
            <a:spLocks noGrp="1"/>
          </p:cNvSpPr>
          <p:nvPr>
            <p:ph idx="1"/>
          </p:nvPr>
        </p:nvSpPr>
        <p:spPr/>
        <p:txBody>
          <a:bodyPr/>
          <a:lstStyle/>
          <a:p>
            <a:r>
              <a:rPr lang="en-US" dirty="0">
                <a:ea typeface="+mn-lt"/>
                <a:cs typeface="+mn-lt"/>
              </a:rPr>
              <a:t>Hotel booking cancellation status predicting with binary classification is a problem based on data analysis techniques which gives an idea to create best classification model.</a:t>
            </a:r>
            <a:endParaRPr lang="en-US" dirty="0"/>
          </a:p>
          <a:p>
            <a:pPr>
              <a:buSzPct val="114999"/>
            </a:pPr>
            <a:r>
              <a:rPr lang="en-US" dirty="0">
                <a:ea typeface="+mn-lt"/>
                <a:cs typeface="+mn-lt"/>
              </a:rPr>
              <a:t>With given  a data set containing the details of applicants for hotel booking and  status of their booking application approval whether cancelled or not . By using above details we need to create an binary classification model with maximum accuracy.</a:t>
            </a:r>
            <a:endParaRPr lang="en-US" dirty="0"/>
          </a:p>
          <a:p>
            <a:pPr>
              <a:buSzPct val="114999"/>
            </a:pPr>
            <a:endParaRPr lang="en-US"/>
          </a:p>
          <a:p>
            <a:pPr>
              <a:buSzPct val="114999"/>
            </a:pPr>
            <a:endParaRPr lang="en-US" dirty="0"/>
          </a:p>
        </p:txBody>
      </p:sp>
    </p:spTree>
    <p:extLst>
      <p:ext uri="{BB962C8B-B14F-4D97-AF65-F5344CB8AC3E}">
        <p14:creationId xmlns:p14="http://schemas.microsoft.com/office/powerpoint/2010/main" val="227714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03C5-5DB1-DC8B-A5D3-FAF4C6BAF257}"/>
              </a:ext>
            </a:extLst>
          </p:cNvPr>
          <p:cNvSpPr>
            <a:spLocks noGrp="1"/>
          </p:cNvSpPr>
          <p:nvPr>
            <p:ph type="title"/>
          </p:nvPr>
        </p:nvSpPr>
        <p:spPr/>
        <p:txBody>
          <a:bodyPr/>
          <a:lstStyle/>
          <a:p>
            <a:pPr algn="l"/>
            <a:r>
              <a:rPr lang="en-US" dirty="0"/>
              <a:t>Given Data:</a:t>
            </a:r>
          </a:p>
        </p:txBody>
      </p:sp>
      <p:sp>
        <p:nvSpPr>
          <p:cNvPr id="3" name="Content Placeholder 2">
            <a:extLst>
              <a:ext uri="{FF2B5EF4-FFF2-40B4-BE49-F238E27FC236}">
                <a16:creationId xmlns:a16="http://schemas.microsoft.com/office/drawing/2014/main" id="{52DEEF72-A334-7EA4-AE3B-6B0AB45F1BDC}"/>
              </a:ext>
            </a:extLst>
          </p:cNvPr>
          <p:cNvSpPr>
            <a:spLocks noGrp="1"/>
          </p:cNvSpPr>
          <p:nvPr>
            <p:ph idx="1"/>
          </p:nvPr>
        </p:nvSpPr>
        <p:spPr/>
        <p:txBody>
          <a:bodyPr/>
          <a:lstStyle/>
          <a:p>
            <a:r>
              <a:rPr lang="en-US" dirty="0">
                <a:ea typeface="+mn-lt"/>
                <a:cs typeface="+mn-lt"/>
              </a:rPr>
              <a:t>Given dataset is "</a:t>
            </a:r>
            <a:r>
              <a:rPr lang="en-US" dirty="0" err="1">
                <a:ea typeface="+mn-lt"/>
                <a:cs typeface="+mn-lt"/>
              </a:rPr>
              <a:t>Hotel_Bookings</a:t>
            </a:r>
            <a:r>
              <a:rPr lang="en-US" dirty="0">
                <a:ea typeface="+mn-lt"/>
                <a:cs typeface="+mn-lt"/>
              </a:rPr>
              <a:t>". Number of hotel bookings cancelled(Data Set). Shape of the given dataset is (119390, 32). </a:t>
            </a:r>
            <a:endParaRPr lang="en-US" dirty="0"/>
          </a:p>
          <a:p>
            <a:pPr>
              <a:buSzPct val="114999"/>
            </a:pPr>
            <a:r>
              <a:rPr lang="en-US" dirty="0">
                <a:ea typeface="+mn-lt"/>
                <a:cs typeface="+mn-lt"/>
              </a:rPr>
              <a:t>There few datatypes such as </a:t>
            </a:r>
            <a:r>
              <a:rPr lang="en-US" b="1" dirty="0">
                <a:ea typeface="+mn-lt"/>
                <a:cs typeface="+mn-lt"/>
              </a:rPr>
              <a:t>objects, int, float. </a:t>
            </a:r>
            <a:endParaRPr lang="en-US" b="1" dirty="0"/>
          </a:p>
          <a:p>
            <a:pPr>
              <a:buSzPct val="114999"/>
            </a:pPr>
            <a:r>
              <a:rPr lang="en-US" dirty="0"/>
              <a:t>Below is the link for dataset.</a:t>
            </a:r>
          </a:p>
          <a:p>
            <a:pPr>
              <a:buSzPct val="114999"/>
            </a:pPr>
            <a:r>
              <a:rPr lang="en-US" dirty="0">
                <a:hlinkClick r:id="rId2"/>
              </a:rPr>
              <a:t>https://raw.githubusercontent.com/Premalatha-success/Datasets/main/hotel_bookings.csv</a:t>
            </a:r>
            <a:endParaRPr lang="en-US"/>
          </a:p>
        </p:txBody>
      </p:sp>
    </p:spTree>
    <p:extLst>
      <p:ext uri="{BB962C8B-B14F-4D97-AF65-F5344CB8AC3E}">
        <p14:creationId xmlns:p14="http://schemas.microsoft.com/office/powerpoint/2010/main" val="82602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EE4185-4F21-CDA5-F483-157224BD9300}"/>
              </a:ext>
            </a:extLst>
          </p:cNvPr>
          <p:cNvSpPr txBox="1"/>
          <p:nvPr/>
        </p:nvSpPr>
        <p:spPr>
          <a:xfrm>
            <a:off x="795759" y="754765"/>
            <a:ext cx="266769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262626"/>
                </a:solidFill>
                <a:latin typeface="Garamond"/>
              </a:rPr>
              <a:t>Data set info:</a:t>
            </a:r>
            <a:endParaRPr lang="en-US" sz="3200" dirty="0"/>
          </a:p>
        </p:txBody>
      </p:sp>
      <p:pic>
        <p:nvPicPr>
          <p:cNvPr id="2" name="Picture 2" descr="Table, Teams&#10;&#10;Description automatically generated">
            <a:extLst>
              <a:ext uri="{FF2B5EF4-FFF2-40B4-BE49-F238E27FC236}">
                <a16:creationId xmlns:a16="http://schemas.microsoft.com/office/drawing/2014/main" id="{2EBBFB90-561E-3492-9EB6-3046CCFAF358}"/>
              </a:ext>
            </a:extLst>
          </p:cNvPr>
          <p:cNvPicPr>
            <a:picLocks noChangeAspect="1"/>
          </p:cNvPicPr>
          <p:nvPr/>
        </p:nvPicPr>
        <p:blipFill>
          <a:blip r:embed="rId2"/>
          <a:stretch>
            <a:fillRect/>
          </a:stretch>
        </p:blipFill>
        <p:spPr>
          <a:xfrm>
            <a:off x="1020502" y="1506746"/>
            <a:ext cx="10339812" cy="4266269"/>
          </a:xfrm>
          <a:prstGeom prst="rect">
            <a:avLst/>
          </a:prstGeom>
        </p:spPr>
      </p:pic>
    </p:spTree>
    <p:extLst>
      <p:ext uri="{BB962C8B-B14F-4D97-AF65-F5344CB8AC3E}">
        <p14:creationId xmlns:p14="http://schemas.microsoft.com/office/powerpoint/2010/main" val="54207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C4A2-5B42-B8FF-C1FF-81DFA552D785}"/>
              </a:ext>
            </a:extLst>
          </p:cNvPr>
          <p:cNvSpPr>
            <a:spLocks noGrp="1"/>
          </p:cNvSpPr>
          <p:nvPr>
            <p:ph type="title"/>
          </p:nvPr>
        </p:nvSpPr>
        <p:spPr>
          <a:xfrm>
            <a:off x="1183376" y="1377490"/>
            <a:ext cx="3718455" cy="1371600"/>
          </a:xfrm>
        </p:spPr>
        <p:txBody>
          <a:bodyPr>
            <a:normAutofit/>
          </a:bodyPr>
          <a:lstStyle/>
          <a:p>
            <a:r>
              <a:rPr lang="en-US" sz="4800" dirty="0"/>
              <a:t>Data Types:</a:t>
            </a:r>
          </a:p>
        </p:txBody>
      </p:sp>
      <p:pic>
        <p:nvPicPr>
          <p:cNvPr id="5" name="Picture 5" descr="A picture containing text&#10;&#10;Description automatically generated">
            <a:extLst>
              <a:ext uri="{FF2B5EF4-FFF2-40B4-BE49-F238E27FC236}">
                <a16:creationId xmlns:a16="http://schemas.microsoft.com/office/drawing/2014/main" id="{BAEFD505-AB3F-A25F-80CB-19D64E293F78}"/>
              </a:ext>
            </a:extLst>
          </p:cNvPr>
          <p:cNvPicPr>
            <a:picLocks noGrp="1" noChangeAspect="1"/>
          </p:cNvPicPr>
          <p:nvPr>
            <p:ph idx="1"/>
          </p:nvPr>
        </p:nvPicPr>
        <p:blipFill>
          <a:blip r:embed="rId2"/>
          <a:stretch>
            <a:fillRect/>
          </a:stretch>
        </p:blipFill>
        <p:spPr>
          <a:xfrm>
            <a:off x="5371857" y="794392"/>
            <a:ext cx="4337261" cy="5379648"/>
          </a:xfrm>
        </p:spPr>
      </p:pic>
    </p:spTree>
    <p:extLst>
      <p:ext uri="{BB962C8B-B14F-4D97-AF65-F5344CB8AC3E}">
        <p14:creationId xmlns:p14="http://schemas.microsoft.com/office/powerpoint/2010/main" val="206261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01B7-3C42-AC40-3C07-366894F905C2}"/>
              </a:ext>
            </a:extLst>
          </p:cNvPr>
          <p:cNvSpPr>
            <a:spLocks noGrp="1"/>
          </p:cNvSpPr>
          <p:nvPr>
            <p:ph type="title"/>
          </p:nvPr>
        </p:nvSpPr>
        <p:spPr>
          <a:xfrm>
            <a:off x="1183376" y="1421664"/>
            <a:ext cx="3718455" cy="1371600"/>
          </a:xfrm>
        </p:spPr>
        <p:txBody>
          <a:bodyPr/>
          <a:lstStyle/>
          <a:p>
            <a:r>
              <a:rPr lang="en-US" sz="3600" dirty="0"/>
              <a:t>Correlation Heatmap</a:t>
            </a:r>
          </a:p>
        </p:txBody>
      </p:sp>
      <p:pic>
        <p:nvPicPr>
          <p:cNvPr id="5" name="Picture 5">
            <a:extLst>
              <a:ext uri="{FF2B5EF4-FFF2-40B4-BE49-F238E27FC236}">
                <a16:creationId xmlns:a16="http://schemas.microsoft.com/office/drawing/2014/main" id="{606E90C0-D62D-48A5-2007-934F4B212972}"/>
              </a:ext>
            </a:extLst>
          </p:cNvPr>
          <p:cNvPicPr>
            <a:picLocks noGrp="1" noChangeAspect="1"/>
          </p:cNvPicPr>
          <p:nvPr>
            <p:ph idx="1"/>
          </p:nvPr>
        </p:nvPicPr>
        <p:blipFill>
          <a:blip r:embed="rId2"/>
          <a:stretch>
            <a:fillRect/>
          </a:stretch>
        </p:blipFill>
        <p:spPr>
          <a:xfrm>
            <a:off x="5032146" y="1270132"/>
            <a:ext cx="6165204" cy="4538602"/>
          </a:xfrm>
        </p:spPr>
      </p:pic>
    </p:spTree>
    <p:extLst>
      <p:ext uri="{BB962C8B-B14F-4D97-AF65-F5344CB8AC3E}">
        <p14:creationId xmlns:p14="http://schemas.microsoft.com/office/powerpoint/2010/main" val="365652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shoji, building, window, indoor&#10;&#10;Description automatically generated">
            <a:extLst>
              <a:ext uri="{FF2B5EF4-FFF2-40B4-BE49-F238E27FC236}">
                <a16:creationId xmlns:a16="http://schemas.microsoft.com/office/drawing/2014/main" id="{096FE01E-31EA-0747-93E5-FF058B619D3A}"/>
              </a:ext>
            </a:extLst>
          </p:cNvPr>
          <p:cNvPicPr>
            <a:picLocks noChangeAspect="1"/>
          </p:cNvPicPr>
          <p:nvPr/>
        </p:nvPicPr>
        <p:blipFill>
          <a:blip r:embed="rId2"/>
          <a:stretch>
            <a:fillRect/>
          </a:stretch>
        </p:blipFill>
        <p:spPr>
          <a:xfrm>
            <a:off x="2542783" y="1088657"/>
            <a:ext cx="7242131" cy="4931204"/>
          </a:xfrm>
          <a:prstGeom prst="rect">
            <a:avLst/>
          </a:prstGeom>
        </p:spPr>
      </p:pic>
      <p:sp>
        <p:nvSpPr>
          <p:cNvPr id="7" name="Title 1">
            <a:extLst>
              <a:ext uri="{FF2B5EF4-FFF2-40B4-BE49-F238E27FC236}">
                <a16:creationId xmlns:a16="http://schemas.microsoft.com/office/drawing/2014/main" id="{DB895000-1B07-B472-3E91-06F82A5C9251}"/>
              </a:ext>
            </a:extLst>
          </p:cNvPr>
          <p:cNvSpPr txBox="1">
            <a:spLocks/>
          </p:cNvSpPr>
          <p:nvPr/>
        </p:nvSpPr>
        <p:spPr>
          <a:xfrm>
            <a:off x="-173610" y="670102"/>
            <a:ext cx="3718455" cy="1371600"/>
          </a:xfrm>
          <a:prstGeom prst="rect">
            <a:avLst/>
          </a:prstGeom>
        </p:spPr>
        <p:txBody>
          <a:bodyPr lIns="91440" tIns="45720" rIns="91440" bIns="45720" anchor="t"/>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err="1"/>
              <a:t>PairPlot</a:t>
            </a:r>
            <a:r>
              <a:rPr lang="en-US" sz="3600" dirty="0"/>
              <a:t>:</a:t>
            </a:r>
          </a:p>
        </p:txBody>
      </p:sp>
    </p:spTree>
    <p:extLst>
      <p:ext uri="{BB962C8B-B14F-4D97-AF65-F5344CB8AC3E}">
        <p14:creationId xmlns:p14="http://schemas.microsoft.com/office/powerpoint/2010/main" val="308064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460AA7-45F0-60F2-D417-F667928D4EFF}"/>
              </a:ext>
            </a:extLst>
          </p:cNvPr>
          <p:cNvSpPr txBox="1"/>
          <p:nvPr/>
        </p:nvSpPr>
        <p:spPr>
          <a:xfrm>
            <a:off x="811695" y="715064"/>
            <a:ext cx="60794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Null Values Visualization :</a:t>
            </a:r>
          </a:p>
        </p:txBody>
      </p:sp>
      <p:pic>
        <p:nvPicPr>
          <p:cNvPr id="6" name="Picture 6" descr="Chart, bar chart, histogram&#10;&#10;Description automatically generated">
            <a:extLst>
              <a:ext uri="{FF2B5EF4-FFF2-40B4-BE49-F238E27FC236}">
                <a16:creationId xmlns:a16="http://schemas.microsoft.com/office/drawing/2014/main" id="{69877844-B01C-C48C-5A27-980E58F983C8}"/>
              </a:ext>
            </a:extLst>
          </p:cNvPr>
          <p:cNvPicPr>
            <a:picLocks noChangeAspect="1"/>
          </p:cNvPicPr>
          <p:nvPr/>
        </p:nvPicPr>
        <p:blipFill>
          <a:blip r:embed="rId2"/>
          <a:stretch>
            <a:fillRect/>
          </a:stretch>
        </p:blipFill>
        <p:spPr>
          <a:xfrm rot="5400000">
            <a:off x="804032" y="2453634"/>
            <a:ext cx="4581411" cy="2255554"/>
          </a:xfrm>
          <a:prstGeom prst="rect">
            <a:avLst/>
          </a:prstGeom>
        </p:spPr>
      </p:pic>
      <p:pic>
        <p:nvPicPr>
          <p:cNvPr id="7" name="Picture 7" descr="Chart, bar chart&#10;&#10;Description automatically generated">
            <a:extLst>
              <a:ext uri="{FF2B5EF4-FFF2-40B4-BE49-F238E27FC236}">
                <a16:creationId xmlns:a16="http://schemas.microsoft.com/office/drawing/2014/main" id="{4CFF0EA4-5A6D-2680-4C70-31D4D6C930CE}"/>
              </a:ext>
            </a:extLst>
          </p:cNvPr>
          <p:cNvPicPr>
            <a:picLocks noChangeAspect="1"/>
          </p:cNvPicPr>
          <p:nvPr/>
        </p:nvPicPr>
        <p:blipFill>
          <a:blip r:embed="rId3"/>
          <a:stretch>
            <a:fillRect/>
          </a:stretch>
        </p:blipFill>
        <p:spPr>
          <a:xfrm rot="5400000">
            <a:off x="6227297" y="2062259"/>
            <a:ext cx="4504861" cy="2964487"/>
          </a:xfrm>
          <a:prstGeom prst="rect">
            <a:avLst/>
          </a:prstGeom>
        </p:spPr>
      </p:pic>
      <p:sp>
        <p:nvSpPr>
          <p:cNvPr id="2" name="TextBox 1">
            <a:extLst>
              <a:ext uri="{FF2B5EF4-FFF2-40B4-BE49-F238E27FC236}">
                <a16:creationId xmlns:a16="http://schemas.microsoft.com/office/drawing/2014/main" id="{857A6AF8-5BCE-3FFF-BB9F-12F525A662D8}"/>
              </a:ext>
            </a:extLst>
          </p:cNvPr>
          <p:cNvSpPr txBox="1"/>
          <p:nvPr/>
        </p:nvSpPr>
        <p:spPr>
          <a:xfrm>
            <a:off x="5665531" y="715064"/>
            <a:ext cx="60794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Heatmap after filling null values:</a:t>
            </a:r>
          </a:p>
        </p:txBody>
      </p:sp>
    </p:spTree>
    <p:extLst>
      <p:ext uri="{BB962C8B-B14F-4D97-AF65-F5344CB8AC3E}">
        <p14:creationId xmlns:p14="http://schemas.microsoft.com/office/powerpoint/2010/main" val="11669063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Organic</vt:lpstr>
      <vt:lpstr>Hotel Booking Cancellation  Prediction Using ML algorithm</vt:lpstr>
      <vt:lpstr>Outline : </vt:lpstr>
      <vt:lpstr>Problem statement: </vt:lpstr>
      <vt:lpstr>Given Data:</vt:lpstr>
      <vt:lpstr>PowerPoint Presentation</vt:lpstr>
      <vt:lpstr>Data Types:</vt:lpstr>
      <vt:lpstr>Correlation Heatmap</vt:lpstr>
      <vt:lpstr>PowerPoint Presentation</vt:lpstr>
      <vt:lpstr>PowerPoint Presentation</vt:lpstr>
      <vt:lpstr>Steps Involved :</vt:lpstr>
      <vt:lpstr>PowerPoint Presentation</vt:lpstr>
      <vt:lpstr>PowerPoint Presentation</vt:lpstr>
      <vt:lpstr>PowerPoint Presentation</vt:lpstr>
      <vt:lpstr>Choosing best Model</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464</cp:revision>
  <dcterms:created xsi:type="dcterms:W3CDTF">2022-10-03T11:31:56Z</dcterms:created>
  <dcterms:modified xsi:type="dcterms:W3CDTF">2022-10-03T13:43:59Z</dcterms:modified>
</cp:coreProperties>
</file>