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61" r:id="rId5"/>
    <p:sldId id="264" r:id="rId6"/>
    <p:sldId id="266" r:id="rId7"/>
    <p:sldId id="276" r:id="rId8"/>
    <p:sldId id="275" r:id="rId9"/>
    <p:sldId id="267" r:id="rId10"/>
    <p:sldId id="268" r:id="rId11"/>
    <p:sldId id="279" r:id="rId12"/>
    <p:sldId id="278" r:id="rId13"/>
    <p:sldId id="272" r:id="rId14"/>
    <p:sldId id="273" r:id="rId15"/>
    <p:sldId id="274"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8" autoAdjust="0"/>
    <p:restoredTop sz="94660"/>
  </p:normalViewPr>
  <p:slideViewPr>
    <p:cSldViewPr>
      <p:cViewPr varScale="1">
        <p:scale>
          <a:sx n="113" d="100"/>
          <a:sy n="113" d="100"/>
        </p:scale>
        <p:origin x="50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177" y="1956280"/>
            <a:ext cx="8651644"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276600" cy="5143500"/>
          </a:xfrm>
          <a:custGeom>
            <a:avLst/>
            <a:gdLst/>
            <a:ahLst/>
            <a:cxnLst/>
            <a:rect l="l" t="t" r="r" b="b"/>
            <a:pathLst>
              <a:path w="3276600" h="5143500">
                <a:moveTo>
                  <a:pt x="0" y="5143489"/>
                </a:moveTo>
                <a:lnTo>
                  <a:pt x="3276593" y="5143489"/>
                </a:lnTo>
                <a:lnTo>
                  <a:pt x="3276593" y="0"/>
                </a:lnTo>
                <a:lnTo>
                  <a:pt x="0" y="0"/>
                </a:lnTo>
                <a:lnTo>
                  <a:pt x="0" y="5143489"/>
                </a:lnTo>
                <a:close/>
              </a:path>
            </a:pathLst>
          </a:custGeom>
          <a:solidFill>
            <a:srgbClr val="4285F4"/>
          </a:solidFill>
        </p:spPr>
        <p:txBody>
          <a:bodyPr wrap="square" lIns="0" tIns="0" rIns="0" bIns="0" rtlCol="0"/>
          <a:lstStyle/>
          <a:p>
            <a:endParaRPr/>
          </a:p>
        </p:txBody>
      </p:sp>
      <p:sp>
        <p:nvSpPr>
          <p:cNvPr id="17" name="bg object 17"/>
          <p:cNvSpPr/>
          <p:nvPr/>
        </p:nvSpPr>
        <p:spPr>
          <a:xfrm>
            <a:off x="3276593" y="25"/>
            <a:ext cx="5867400" cy="5143500"/>
          </a:xfrm>
          <a:custGeom>
            <a:avLst/>
            <a:gdLst/>
            <a:ahLst/>
            <a:cxnLst/>
            <a:rect l="l" t="t" r="r" b="b"/>
            <a:pathLst>
              <a:path w="5867400" h="5143500">
                <a:moveTo>
                  <a:pt x="5867388" y="5143489"/>
                </a:moveTo>
                <a:lnTo>
                  <a:pt x="0" y="5143489"/>
                </a:lnTo>
                <a:lnTo>
                  <a:pt x="0" y="0"/>
                </a:lnTo>
                <a:lnTo>
                  <a:pt x="5867388" y="0"/>
                </a:lnTo>
                <a:lnTo>
                  <a:pt x="5867388" y="5143489"/>
                </a:lnTo>
                <a:close/>
              </a:path>
            </a:pathLst>
          </a:custGeom>
          <a:solidFill>
            <a:srgbClr val="F9F9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1400" b="0" i="0">
                <a:solidFill>
                  <a:srgbClr val="727272"/>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85F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73432" y="331989"/>
            <a:ext cx="6797135" cy="330200"/>
          </a:xfrm>
          <a:prstGeom prst="rect">
            <a:avLst/>
          </a:prstGeom>
        </p:spPr>
        <p:txBody>
          <a:bodyPr wrap="square" lIns="0" tIns="0" rIns="0" bIns="0">
            <a:spAutoFit/>
          </a:bodyPr>
          <a:lstStyle>
            <a:lvl1pPr>
              <a:defRPr sz="2000" b="0" i="0">
                <a:solidFill>
                  <a:schemeClr val="bg1"/>
                </a:solidFill>
                <a:latin typeface="Roboto"/>
                <a:cs typeface="Roboto"/>
              </a:defRPr>
            </a:lvl1pPr>
          </a:lstStyle>
          <a:p>
            <a:endParaRPr/>
          </a:p>
        </p:txBody>
      </p:sp>
      <p:sp>
        <p:nvSpPr>
          <p:cNvPr id="3" name="Holder 3"/>
          <p:cNvSpPr>
            <a:spLocks noGrp="1"/>
          </p:cNvSpPr>
          <p:nvPr>
            <p:ph type="body" idx="1"/>
          </p:nvPr>
        </p:nvSpPr>
        <p:spPr>
          <a:xfrm>
            <a:off x="440172" y="2074198"/>
            <a:ext cx="8263654" cy="1758950"/>
          </a:xfrm>
          <a:prstGeom prst="rect">
            <a:avLst/>
          </a:prstGeom>
        </p:spPr>
        <p:txBody>
          <a:bodyPr wrap="square" lIns="0" tIns="0" rIns="0" bIns="0">
            <a:spAutoFit/>
          </a:bodyPr>
          <a:lstStyle>
            <a:lvl1pPr>
              <a:defRPr sz="1400" b="0" i="0">
                <a:solidFill>
                  <a:srgbClr val="727272"/>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peerj.com/articles/7839/" TargetMode="External"/><Relationship Id="rId1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hyperlink" Target="https://freesvg.org/settings-icon45336" TargetMode="External"/><Relationship Id="rId12" Type="http://schemas.openxmlformats.org/officeDocument/2006/relationships/image" Target="../media/image8.jpeg"/><Relationship Id="rId17"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pixabay.com/en/k-sign-synbol-new-city-signs-39336/" TargetMode="External"/><Relationship Id="rId5" Type="http://schemas.openxmlformats.org/officeDocument/2006/relationships/hyperlink" Target="https://creativecommons.org/licenses/by-nc/3.0/" TargetMode="External"/><Relationship Id="rId15" Type="http://schemas.openxmlformats.org/officeDocument/2006/relationships/hyperlink" Target="https://pixabay.com/en/arrow-right-arrow-sign-symbol-icon-310628/" TargetMode="External"/><Relationship Id="rId10" Type="http://schemas.openxmlformats.org/officeDocument/2006/relationships/image" Target="../media/image7.png"/><Relationship Id="rId19" Type="http://schemas.openxmlformats.org/officeDocument/2006/relationships/image" Target="../media/image13.png"/><Relationship Id="rId4" Type="http://schemas.openxmlformats.org/officeDocument/2006/relationships/hyperlink" Target="https://www.pngall.com/database-png" TargetMode="External"/><Relationship Id="rId9" Type="http://schemas.openxmlformats.org/officeDocument/2006/relationships/hyperlink" Target="https://pixabay.com/en/insight-data-visualisation-digital-2904292/" TargetMode="External"/><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85F4"/>
          </a:solidFill>
        </p:spPr>
        <p:txBody>
          <a:bodyPr wrap="square" lIns="0" tIns="0" rIns="0" bIns="0" rtlCol="0"/>
          <a:lstStyle/>
          <a:p>
            <a:r>
              <a:rPr lang="en-US" dirty="0"/>
              <a:t>s</a:t>
            </a:r>
            <a:endParaRPr dirty="0"/>
          </a:p>
        </p:txBody>
      </p:sp>
      <p:grpSp>
        <p:nvGrpSpPr>
          <p:cNvPr id="3" name="object 3"/>
          <p:cNvGrpSpPr/>
          <p:nvPr/>
        </p:nvGrpSpPr>
        <p:grpSpPr>
          <a:xfrm>
            <a:off x="8246383" y="4245866"/>
            <a:ext cx="897890" cy="897890"/>
            <a:chOff x="8246383" y="4245866"/>
            <a:chExt cx="897890" cy="897890"/>
          </a:xfrm>
        </p:grpSpPr>
        <p:sp>
          <p:nvSpPr>
            <p:cNvPr id="4" name="object 4"/>
            <p:cNvSpPr/>
            <p:nvPr/>
          </p:nvSpPr>
          <p:spPr>
            <a:xfrm>
              <a:off x="8246383" y="4245916"/>
              <a:ext cx="897890" cy="897890"/>
            </a:xfrm>
            <a:custGeom>
              <a:avLst/>
              <a:gdLst/>
              <a:ahLst/>
              <a:cxnLst/>
              <a:rect l="l" t="t" r="r" b="b"/>
              <a:pathLst>
                <a:path w="897890" h="897889">
                  <a:moveTo>
                    <a:pt x="897598" y="897598"/>
                  </a:moveTo>
                  <a:lnTo>
                    <a:pt x="0" y="897598"/>
                  </a:lnTo>
                  <a:lnTo>
                    <a:pt x="897598" y="0"/>
                  </a:lnTo>
                  <a:lnTo>
                    <a:pt x="897598" y="897598"/>
                  </a:lnTo>
                  <a:close/>
                </a:path>
              </a:pathLst>
            </a:custGeom>
            <a:solidFill>
              <a:srgbClr val="FFFFFF"/>
            </a:solidFill>
          </p:spPr>
          <p:txBody>
            <a:bodyPr wrap="square" lIns="0" tIns="0" rIns="0" bIns="0" rtlCol="0"/>
            <a:lstStyle/>
            <a:p>
              <a:endParaRPr/>
            </a:p>
          </p:txBody>
        </p:sp>
        <p:sp>
          <p:nvSpPr>
            <p:cNvPr id="5" name="object 5"/>
            <p:cNvSpPr/>
            <p:nvPr/>
          </p:nvSpPr>
          <p:spPr>
            <a:xfrm>
              <a:off x="8246383" y="4245866"/>
              <a:ext cx="897890" cy="897890"/>
            </a:xfrm>
            <a:custGeom>
              <a:avLst/>
              <a:gdLst/>
              <a:ahLst/>
              <a:cxnLst/>
              <a:rect l="l" t="t" r="r" b="b"/>
              <a:pathLst>
                <a:path w="897890" h="897889">
                  <a:moveTo>
                    <a:pt x="897598" y="897598"/>
                  </a:moveTo>
                  <a:lnTo>
                    <a:pt x="0" y="897598"/>
                  </a:lnTo>
                  <a:lnTo>
                    <a:pt x="0" y="149599"/>
                  </a:lnTo>
                  <a:lnTo>
                    <a:pt x="11384" y="92352"/>
                  </a:lnTo>
                  <a:lnTo>
                    <a:pt x="43824" y="43824"/>
                  </a:lnTo>
                  <a:lnTo>
                    <a:pt x="92352" y="11384"/>
                  </a:lnTo>
                  <a:lnTo>
                    <a:pt x="149599" y="0"/>
                  </a:lnTo>
                  <a:lnTo>
                    <a:pt x="897598" y="0"/>
                  </a:lnTo>
                  <a:lnTo>
                    <a:pt x="897598" y="897598"/>
                  </a:lnTo>
                  <a:close/>
                </a:path>
              </a:pathLst>
            </a:custGeom>
            <a:solidFill>
              <a:srgbClr val="FFFFFF">
                <a:alpha val="68078"/>
              </a:srgbClr>
            </a:solidFill>
          </p:spPr>
          <p:txBody>
            <a:bodyPr wrap="square" lIns="0" tIns="0" rIns="0" bIns="0" rtlCol="0"/>
            <a:lstStyle/>
            <a:p>
              <a:endParaRPr/>
            </a:p>
          </p:txBody>
        </p:sp>
      </p:grpSp>
      <p:sp>
        <p:nvSpPr>
          <p:cNvPr id="6" name="object 6"/>
          <p:cNvSpPr txBox="1"/>
          <p:nvPr/>
        </p:nvSpPr>
        <p:spPr>
          <a:xfrm>
            <a:off x="1066800" y="1885950"/>
            <a:ext cx="7010400" cy="1090042"/>
          </a:xfrm>
          <a:prstGeom prst="rect">
            <a:avLst/>
          </a:prstGeom>
        </p:spPr>
        <p:txBody>
          <a:bodyPr vert="horz" wrap="square" lIns="0" tIns="12700" rIns="0" bIns="0" rtlCol="0">
            <a:spAutoFit/>
          </a:bodyPr>
          <a:lstStyle/>
          <a:p>
            <a:pPr marL="12700">
              <a:lnSpc>
                <a:spcPct val="100000"/>
              </a:lnSpc>
              <a:spcBef>
                <a:spcPts val="100"/>
              </a:spcBef>
            </a:pPr>
            <a:r>
              <a:rPr lang="en-US" sz="3500" spc="-5" dirty="0">
                <a:solidFill>
                  <a:srgbClr val="FFFFFF"/>
                </a:solidFill>
                <a:latin typeface="Times New Roman" panose="02020603050405020304" pitchFamily="18" charset="0"/>
                <a:cs typeface="Times New Roman" panose="02020603050405020304" pitchFamily="18" charset="0"/>
              </a:rPr>
              <a:t>Finding best delivery points for pizza chain</a:t>
            </a:r>
            <a:endParaRPr sz="35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6324600" y="3601784"/>
            <a:ext cx="2138394" cy="243656"/>
          </a:xfrm>
          <a:prstGeom prst="rect">
            <a:avLst/>
          </a:prstGeom>
        </p:spPr>
        <p:txBody>
          <a:bodyPr vert="horz" wrap="square" lIns="0" tIns="12700" rIns="0" bIns="0" rtlCol="0">
            <a:spAutoFit/>
          </a:bodyPr>
          <a:lstStyle/>
          <a:p>
            <a:pPr marL="12700">
              <a:lnSpc>
                <a:spcPct val="100000"/>
              </a:lnSpc>
              <a:spcBef>
                <a:spcPts val="100"/>
              </a:spcBef>
            </a:pPr>
            <a:r>
              <a:rPr lang="en-US" sz="1500" spc="5" dirty="0">
                <a:solidFill>
                  <a:srgbClr val="FFFFFF"/>
                </a:solidFill>
                <a:latin typeface="Times New Roman" panose="02020603050405020304" pitchFamily="18" charset="0"/>
                <a:cs typeface="Times New Roman" panose="02020603050405020304" pitchFamily="18" charset="0"/>
              </a:rPr>
              <a:t>By Pavan Kumar Vangala</a:t>
            </a:r>
            <a:endParaRPr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77426" y="666750"/>
            <a:ext cx="2470573" cy="1120820"/>
          </a:xfrm>
          <a:prstGeom prst="rect">
            <a:avLst/>
          </a:prstGeom>
        </p:spPr>
        <p:txBody>
          <a:bodyPr vert="horz" wrap="square" lIns="0" tIns="12700" rIns="0" bIns="0" rtlCol="0">
            <a:spAutoFit/>
          </a:bodyPr>
          <a:lstStyle/>
          <a:p>
            <a:pPr marL="12700">
              <a:lnSpc>
                <a:spcPct val="100000"/>
              </a:lnSpc>
              <a:spcBef>
                <a:spcPts val="100"/>
              </a:spcBef>
            </a:pPr>
            <a:r>
              <a:rPr sz="2400" spc="-5" dirty="0"/>
              <a:t>5.</a:t>
            </a:r>
            <a:r>
              <a:rPr lang="en-US" sz="2400" spc="-5" dirty="0"/>
              <a:t>1 Clusters</a:t>
            </a:r>
            <a:br>
              <a:rPr lang="en-US" sz="2400" spc="-5" dirty="0"/>
            </a:br>
            <a:r>
              <a:rPr lang="en-US" sz="2400" spc="-5" dirty="0"/>
              <a:t>           vs </a:t>
            </a:r>
            <a:br>
              <a:rPr lang="en-US" sz="2400" spc="-5" dirty="0"/>
            </a:br>
            <a:r>
              <a:rPr lang="en-US" sz="2400" spc="-5" dirty="0"/>
              <a:t>    no of Orders</a:t>
            </a:r>
            <a:endParaRPr sz="2400" dirty="0"/>
          </a:p>
        </p:txBody>
      </p:sp>
      <p:sp>
        <p:nvSpPr>
          <p:cNvPr id="6" name="object 6"/>
          <p:cNvSpPr txBox="1"/>
          <p:nvPr/>
        </p:nvSpPr>
        <p:spPr>
          <a:xfrm>
            <a:off x="609600" y="2048984"/>
            <a:ext cx="2362200" cy="1172116"/>
          </a:xfrm>
          <a:prstGeom prst="rect">
            <a:avLst/>
          </a:prstGeom>
        </p:spPr>
        <p:txBody>
          <a:bodyPr vert="horz" wrap="square" lIns="0" tIns="12700" rIns="0" bIns="0" rtlCol="0">
            <a:spAutoFit/>
          </a:bodyPr>
          <a:lstStyle/>
          <a:p>
            <a:pPr marL="12700" algn="just">
              <a:lnSpc>
                <a:spcPct val="100000"/>
              </a:lnSpc>
              <a:spcBef>
                <a:spcPts val="100"/>
              </a:spcBef>
            </a:pPr>
            <a:r>
              <a:rPr lang="en-US" sz="1200" dirty="0">
                <a:solidFill>
                  <a:srgbClr val="FFFFFF"/>
                </a:solidFill>
                <a:latin typeface="Times New Roman" panose="02020603050405020304" pitchFamily="18" charset="0"/>
                <a:cs typeface="Times New Roman" panose="02020603050405020304" pitchFamily="18" charset="0"/>
              </a:rPr>
              <a:t>From figure we can say that cluster-1 has more number of orders.</a:t>
            </a:r>
          </a:p>
          <a:p>
            <a:pPr marL="12700" algn="just">
              <a:lnSpc>
                <a:spcPct val="100000"/>
              </a:lnSpc>
              <a:spcBef>
                <a:spcPts val="100"/>
              </a:spcBef>
            </a:pPr>
            <a:endParaRPr lang="en-US" sz="1200" dirty="0">
              <a:solidFill>
                <a:srgbClr val="FFFFFF"/>
              </a:solidFill>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1200" b="1" dirty="0">
                <a:solidFill>
                  <a:srgbClr val="FFFFFF"/>
                </a:solidFill>
                <a:latin typeface="Times New Roman" panose="02020603050405020304" pitchFamily="18" charset="0"/>
                <a:cs typeface="Times New Roman" panose="02020603050405020304" pitchFamily="18" charset="0"/>
              </a:rPr>
              <a:t>Cluster1</a:t>
            </a:r>
            <a:r>
              <a:rPr lang="en-US" sz="1200" dirty="0">
                <a:solidFill>
                  <a:srgbClr val="FFFFFF"/>
                </a:solidFill>
                <a:latin typeface="Times New Roman" panose="02020603050405020304" pitchFamily="18" charset="0"/>
                <a:cs typeface="Times New Roman" panose="02020603050405020304" pitchFamily="18" charset="0"/>
              </a:rPr>
              <a:t>   : 43 orders</a:t>
            </a:r>
          </a:p>
          <a:p>
            <a:pPr marL="12700" algn="just">
              <a:lnSpc>
                <a:spcPct val="100000"/>
              </a:lnSpc>
              <a:spcBef>
                <a:spcPts val="100"/>
              </a:spcBef>
            </a:pPr>
            <a:r>
              <a:rPr lang="en-US" sz="1200" b="1" dirty="0">
                <a:solidFill>
                  <a:srgbClr val="FFFFFF"/>
                </a:solidFill>
                <a:latin typeface="Times New Roman" panose="02020603050405020304" pitchFamily="18" charset="0"/>
                <a:cs typeface="Times New Roman" panose="02020603050405020304" pitchFamily="18" charset="0"/>
              </a:rPr>
              <a:t>Cluster2</a:t>
            </a:r>
            <a:r>
              <a:rPr lang="en-US" sz="1200" dirty="0">
                <a:solidFill>
                  <a:srgbClr val="FFFFFF"/>
                </a:solidFill>
                <a:latin typeface="Times New Roman" panose="02020603050405020304" pitchFamily="18" charset="0"/>
                <a:cs typeface="Times New Roman" panose="02020603050405020304" pitchFamily="18" charset="0"/>
              </a:rPr>
              <a:t>   : 30 orders</a:t>
            </a:r>
          </a:p>
          <a:p>
            <a:pPr marL="12700" algn="just">
              <a:lnSpc>
                <a:spcPct val="100000"/>
              </a:lnSpc>
              <a:spcBef>
                <a:spcPts val="100"/>
              </a:spcBef>
            </a:pPr>
            <a:r>
              <a:rPr lang="en-US" sz="1200" b="1" dirty="0">
                <a:solidFill>
                  <a:srgbClr val="FFFFFF"/>
                </a:solidFill>
                <a:latin typeface="Times New Roman" panose="02020603050405020304" pitchFamily="18" charset="0"/>
                <a:cs typeface="Times New Roman" panose="02020603050405020304" pitchFamily="18" charset="0"/>
              </a:rPr>
              <a:t>Cluster3</a:t>
            </a:r>
            <a:r>
              <a:rPr lang="en-US" sz="1200" dirty="0">
                <a:solidFill>
                  <a:srgbClr val="FFFFFF"/>
                </a:solidFill>
                <a:latin typeface="Times New Roman" panose="02020603050405020304" pitchFamily="18" charset="0"/>
                <a:cs typeface="Times New Roman" panose="02020603050405020304" pitchFamily="18" charset="0"/>
              </a:rPr>
              <a:t>   : 27 orders</a:t>
            </a:r>
          </a:p>
        </p:txBody>
      </p:sp>
      <p:pic>
        <p:nvPicPr>
          <p:cNvPr id="3" name="Picture 2">
            <a:extLst>
              <a:ext uri="{FF2B5EF4-FFF2-40B4-BE49-F238E27FC236}">
                <a16:creationId xmlns:a16="http://schemas.microsoft.com/office/drawing/2014/main" id="{700CC3AC-F8ED-278F-DEEF-2EF413563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665" y="971550"/>
            <a:ext cx="4850793" cy="3326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514350"/>
            <a:ext cx="2362200" cy="1120820"/>
          </a:xfrm>
          <a:prstGeom prst="rect">
            <a:avLst/>
          </a:prstGeom>
        </p:spPr>
        <p:txBody>
          <a:bodyPr vert="horz" wrap="square" lIns="0" tIns="12700" rIns="0" bIns="0" rtlCol="0">
            <a:spAutoFit/>
          </a:bodyPr>
          <a:lstStyle/>
          <a:p>
            <a:pPr marL="12700">
              <a:lnSpc>
                <a:spcPct val="100000"/>
              </a:lnSpc>
              <a:spcBef>
                <a:spcPts val="100"/>
              </a:spcBef>
            </a:pPr>
            <a:r>
              <a:rPr sz="2400" spc="-5" dirty="0"/>
              <a:t>5.</a:t>
            </a:r>
            <a:r>
              <a:rPr lang="en-US" sz="2400" spc="-5" dirty="0"/>
              <a:t>2 Gender</a:t>
            </a:r>
            <a:br>
              <a:rPr lang="en-US" sz="2400" spc="-5" dirty="0"/>
            </a:br>
            <a:r>
              <a:rPr lang="en-US" sz="2400" spc="-5" dirty="0"/>
              <a:t>          vs </a:t>
            </a:r>
            <a:br>
              <a:rPr lang="en-US" sz="2400" spc="-5" dirty="0"/>
            </a:br>
            <a:r>
              <a:rPr lang="en-US" sz="2400" spc="-5" dirty="0"/>
              <a:t>  no. of Orders</a:t>
            </a:r>
            <a:endParaRPr sz="2400" dirty="0"/>
          </a:p>
        </p:txBody>
      </p:sp>
      <p:sp>
        <p:nvSpPr>
          <p:cNvPr id="6" name="object 6"/>
          <p:cNvSpPr txBox="1"/>
          <p:nvPr/>
        </p:nvSpPr>
        <p:spPr>
          <a:xfrm>
            <a:off x="609600" y="2048984"/>
            <a:ext cx="2362200" cy="1159292"/>
          </a:xfrm>
          <a:prstGeom prst="rect">
            <a:avLst/>
          </a:prstGeom>
        </p:spPr>
        <p:txBody>
          <a:bodyPr vert="horz" wrap="square" lIns="0" tIns="12700" rIns="0" bIns="0" rtlCol="0">
            <a:spAutoFit/>
          </a:bodyPr>
          <a:lstStyle/>
          <a:p>
            <a:pPr marL="12700" algn="just">
              <a:lnSpc>
                <a:spcPct val="100000"/>
              </a:lnSpc>
              <a:spcBef>
                <a:spcPts val="100"/>
              </a:spcBef>
            </a:pPr>
            <a:r>
              <a:rPr lang="en-US" sz="1200" dirty="0">
                <a:solidFill>
                  <a:srgbClr val="FFFFFF"/>
                </a:solidFill>
                <a:latin typeface="Times New Roman" panose="02020603050405020304" pitchFamily="18" charset="0"/>
                <a:cs typeface="Times New Roman" panose="02020603050405020304" pitchFamily="18" charset="0"/>
              </a:rPr>
              <a:t>From figure we can say that more number of males are ordering pizza than females.</a:t>
            </a:r>
          </a:p>
          <a:p>
            <a:pPr marL="12700" algn="just">
              <a:lnSpc>
                <a:spcPct val="100000"/>
              </a:lnSpc>
              <a:spcBef>
                <a:spcPts val="100"/>
              </a:spcBef>
            </a:pPr>
            <a:endParaRPr lang="en-US" sz="1200" dirty="0">
              <a:solidFill>
                <a:srgbClr val="FFFFFF"/>
              </a:solidFill>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1200" b="1" dirty="0">
                <a:solidFill>
                  <a:srgbClr val="FFFFFF"/>
                </a:solidFill>
                <a:latin typeface="Times New Roman" panose="02020603050405020304" pitchFamily="18" charset="0"/>
                <a:cs typeface="Times New Roman" panose="02020603050405020304" pitchFamily="18" charset="0"/>
              </a:rPr>
              <a:t>Male</a:t>
            </a:r>
            <a:r>
              <a:rPr lang="en-US" sz="1200" dirty="0">
                <a:solidFill>
                  <a:srgbClr val="FFFFFF"/>
                </a:solidFill>
                <a:latin typeface="Times New Roman" panose="02020603050405020304" pitchFamily="18" charset="0"/>
                <a:cs typeface="Times New Roman" panose="02020603050405020304" pitchFamily="18" charset="0"/>
              </a:rPr>
              <a:t>       :  52 orders</a:t>
            </a:r>
          </a:p>
          <a:p>
            <a:pPr marL="12700" algn="just">
              <a:lnSpc>
                <a:spcPct val="100000"/>
              </a:lnSpc>
              <a:spcBef>
                <a:spcPts val="100"/>
              </a:spcBef>
            </a:pPr>
            <a:r>
              <a:rPr lang="en-US" sz="1200" b="1" dirty="0">
                <a:solidFill>
                  <a:srgbClr val="FFFFFF"/>
                </a:solidFill>
                <a:latin typeface="Times New Roman" panose="02020603050405020304" pitchFamily="18" charset="0"/>
                <a:cs typeface="Times New Roman" panose="02020603050405020304" pitchFamily="18" charset="0"/>
              </a:rPr>
              <a:t>Female</a:t>
            </a:r>
            <a:r>
              <a:rPr lang="en-US" sz="1200" dirty="0">
                <a:solidFill>
                  <a:srgbClr val="FFFFFF"/>
                </a:solidFill>
                <a:latin typeface="Times New Roman" panose="02020603050405020304" pitchFamily="18" charset="0"/>
                <a:cs typeface="Times New Roman" panose="02020603050405020304" pitchFamily="18" charset="0"/>
              </a:rPr>
              <a:t>   :  48 orders</a:t>
            </a:r>
          </a:p>
        </p:txBody>
      </p:sp>
      <p:pic>
        <p:nvPicPr>
          <p:cNvPr id="9" name="Picture 8">
            <a:extLst>
              <a:ext uri="{FF2B5EF4-FFF2-40B4-BE49-F238E27FC236}">
                <a16:creationId xmlns:a16="http://schemas.microsoft.com/office/drawing/2014/main" id="{7925BEB9-B306-5FC0-B810-2F3B10508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971550"/>
            <a:ext cx="4444030" cy="3048000"/>
          </a:xfrm>
          <a:prstGeom prst="rect">
            <a:avLst/>
          </a:prstGeom>
        </p:spPr>
      </p:pic>
    </p:spTree>
    <p:extLst>
      <p:ext uri="{BB962C8B-B14F-4D97-AF65-F5344CB8AC3E}">
        <p14:creationId xmlns:p14="http://schemas.microsoft.com/office/powerpoint/2010/main" val="383639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FD2E70-7CDA-56FE-CA34-E79DADBD1ED0}"/>
              </a:ext>
            </a:extLst>
          </p:cNvPr>
          <p:cNvPicPr>
            <a:picLocks noChangeAspect="1"/>
          </p:cNvPicPr>
          <p:nvPr/>
        </p:nvPicPr>
        <p:blipFill>
          <a:blip r:embed="rId2"/>
          <a:stretch>
            <a:fillRect/>
          </a:stretch>
        </p:blipFill>
        <p:spPr>
          <a:xfrm>
            <a:off x="0" y="-27094"/>
            <a:ext cx="9144000" cy="1303442"/>
          </a:xfrm>
          <a:prstGeom prst="rect">
            <a:avLst/>
          </a:prstGeom>
        </p:spPr>
      </p:pic>
      <p:sp>
        <p:nvSpPr>
          <p:cNvPr id="8" name="object 5">
            <a:extLst>
              <a:ext uri="{FF2B5EF4-FFF2-40B4-BE49-F238E27FC236}">
                <a16:creationId xmlns:a16="http://schemas.microsoft.com/office/drawing/2014/main" id="{04895C95-46FB-A336-0C22-BAC7DD645081}"/>
              </a:ext>
            </a:extLst>
          </p:cNvPr>
          <p:cNvSpPr txBox="1">
            <a:spLocks/>
          </p:cNvSpPr>
          <p:nvPr/>
        </p:nvSpPr>
        <p:spPr>
          <a:xfrm>
            <a:off x="2971800" y="476877"/>
            <a:ext cx="3429000" cy="364843"/>
          </a:xfrm>
          <a:prstGeom prst="rect">
            <a:avLst/>
          </a:prstGeom>
        </p:spPr>
        <p:txBody>
          <a:bodyPr vert="horz" wrap="square" lIns="0" tIns="10795" rIns="0" bIns="0" rtlCol="0">
            <a:spAutoFit/>
          </a:bodyPr>
          <a:lstStyle>
            <a:lvl1pPr>
              <a:defRPr>
                <a:latin typeface="+mj-lt"/>
                <a:ea typeface="+mj-ea"/>
                <a:cs typeface="+mj-cs"/>
              </a:defRPr>
            </a:lvl1pPr>
          </a:lstStyle>
          <a:p>
            <a:pPr marL="981075" marR="5080" indent="-969010">
              <a:lnSpc>
                <a:spcPct val="100499"/>
              </a:lnSpc>
              <a:spcBef>
                <a:spcPts val="85"/>
              </a:spcBef>
            </a:pPr>
            <a:r>
              <a:rPr lang="en-IN" sz="2300" kern="0" spc="-5" dirty="0">
                <a:solidFill>
                  <a:schemeClr val="bg1"/>
                </a:solidFill>
              </a:rPr>
              <a:t>5.3  Clusters Visualization</a:t>
            </a:r>
            <a:endParaRPr lang="en-IN" sz="2300" kern="0" dirty="0">
              <a:solidFill>
                <a:schemeClr val="bg1"/>
              </a:solidFill>
            </a:endParaRPr>
          </a:p>
        </p:txBody>
      </p:sp>
      <p:pic>
        <p:nvPicPr>
          <p:cNvPr id="10" name="Picture 9">
            <a:extLst>
              <a:ext uri="{FF2B5EF4-FFF2-40B4-BE49-F238E27FC236}">
                <a16:creationId xmlns:a16="http://schemas.microsoft.com/office/drawing/2014/main" id="{30209E1B-FBE2-70F1-D995-C06BDE0E0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428750"/>
            <a:ext cx="5003174" cy="3530159"/>
          </a:xfrm>
          <a:prstGeom prst="rect">
            <a:avLst/>
          </a:prstGeom>
        </p:spPr>
      </p:pic>
    </p:spTree>
    <p:extLst>
      <p:ext uri="{BB962C8B-B14F-4D97-AF65-F5344CB8AC3E}">
        <p14:creationId xmlns:p14="http://schemas.microsoft.com/office/powerpoint/2010/main" val="304305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2114550"/>
            <a:ext cx="3242945" cy="659155"/>
          </a:xfrm>
          <a:prstGeom prst="rect">
            <a:avLst/>
          </a:prstGeom>
        </p:spPr>
        <p:txBody>
          <a:bodyPr vert="horz" wrap="square" lIns="0" tIns="12700" rIns="0" bIns="0" rtlCol="0">
            <a:spAutoFit/>
          </a:bodyPr>
          <a:lstStyle/>
          <a:p>
            <a:pPr marL="12700">
              <a:lnSpc>
                <a:spcPct val="100000"/>
              </a:lnSpc>
              <a:spcBef>
                <a:spcPts val="100"/>
              </a:spcBef>
            </a:pPr>
            <a:r>
              <a:rPr sz="4200" spc="-5" dirty="0"/>
              <a:t>6.</a:t>
            </a:r>
            <a:r>
              <a:rPr sz="4200" spc="-65" dirty="0"/>
              <a:t> </a:t>
            </a:r>
            <a:r>
              <a:rPr sz="4200" spc="-10" dirty="0"/>
              <a:t>Conclusion</a:t>
            </a:r>
            <a:endParaRPr sz="4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72000"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4285F4"/>
          </a:solidFill>
        </p:spPr>
        <p:txBody>
          <a:bodyPr wrap="square" lIns="0" tIns="0" rIns="0" bIns="0" rtlCol="0"/>
          <a:lstStyle/>
          <a:p>
            <a:endParaRPr dirty="0"/>
          </a:p>
        </p:txBody>
      </p:sp>
      <p:pic>
        <p:nvPicPr>
          <p:cNvPr id="10" name="Picture 9">
            <a:extLst>
              <a:ext uri="{FF2B5EF4-FFF2-40B4-BE49-F238E27FC236}">
                <a16:creationId xmlns:a16="http://schemas.microsoft.com/office/drawing/2014/main" id="{FD122931-580F-8706-F229-F7B737760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517398"/>
            <a:ext cx="4565227" cy="4108704"/>
          </a:xfrm>
          <a:prstGeom prst="rect">
            <a:avLst/>
          </a:prstGeom>
        </p:spPr>
      </p:pic>
      <p:sp>
        <p:nvSpPr>
          <p:cNvPr id="19" name="Title 17">
            <a:extLst>
              <a:ext uri="{FF2B5EF4-FFF2-40B4-BE49-F238E27FC236}">
                <a16:creationId xmlns:a16="http://schemas.microsoft.com/office/drawing/2014/main" id="{9FD1E799-AD3B-45C9-C6F9-9CD19CE1F434}"/>
              </a:ext>
            </a:extLst>
          </p:cNvPr>
          <p:cNvSpPr txBox="1">
            <a:spLocks/>
          </p:cNvSpPr>
          <p:nvPr/>
        </p:nvSpPr>
        <p:spPr>
          <a:xfrm>
            <a:off x="580159" y="686590"/>
            <a:ext cx="3411682" cy="3231654"/>
          </a:xfrm>
          <a:prstGeom prst="rect">
            <a:avLst/>
          </a:prstGeom>
        </p:spPr>
        <p:txBody>
          <a:bodyPr wrap="square" lIns="0" tIns="0" rIns="0" bIns="0">
            <a:spAutoFit/>
          </a:bodyPr>
          <a:lstStyle>
            <a:lvl1pPr>
              <a:defRPr sz="2000" b="0" i="0">
                <a:solidFill>
                  <a:schemeClr val="bg1"/>
                </a:solidFill>
                <a:latin typeface="Roboto"/>
                <a:ea typeface="+mj-ea"/>
                <a:cs typeface="Roboto"/>
              </a:defRPr>
            </a:lvl1pPr>
          </a:lstStyle>
          <a:p>
            <a:r>
              <a:rPr lang="en-US" sz="1400" kern="0" dirty="0">
                <a:latin typeface="Times New Roman" panose="02020603050405020304" pitchFamily="18" charset="0"/>
                <a:cs typeface="Times New Roman" panose="02020603050405020304" pitchFamily="18" charset="0"/>
              </a:rPr>
              <a:t>There are three cluster centers (green, blue, red) in the figure which indicates data is divided into three groups. Hence the number of pizza delivery centers to be opened are 3.</a:t>
            </a:r>
          </a:p>
          <a:p>
            <a:endParaRPr lang="en-US" sz="1400" kern="0" dirty="0">
              <a:latin typeface="Times New Roman" panose="02020603050405020304" pitchFamily="18" charset="0"/>
              <a:cs typeface="Times New Roman" panose="02020603050405020304" pitchFamily="18" charset="0"/>
            </a:endParaRPr>
          </a:p>
          <a:p>
            <a:r>
              <a:rPr lang="en-US" sz="1400" b="1" kern="0" dirty="0">
                <a:latin typeface="Times New Roman" panose="02020603050405020304" pitchFamily="18" charset="0"/>
                <a:cs typeface="Times New Roman" panose="02020603050405020304" pitchFamily="18" charset="0"/>
              </a:rPr>
              <a:t>Locations :</a:t>
            </a:r>
          </a:p>
          <a:p>
            <a:endParaRPr lang="en-US" sz="1400" kern="0" dirty="0">
              <a:latin typeface="Times New Roman" panose="02020603050405020304" pitchFamily="18" charset="0"/>
              <a:cs typeface="Times New Roman" panose="02020603050405020304" pitchFamily="18" charset="0"/>
            </a:endParaRPr>
          </a:p>
          <a:p>
            <a:pPr marL="342900" indent="-342900">
              <a:buFontTx/>
              <a:buAutoNum type="arabicPeriod"/>
            </a:pPr>
            <a:r>
              <a:rPr lang="en-US" sz="1400" kern="0" dirty="0" err="1">
                <a:latin typeface="Times New Roman" panose="02020603050405020304" pitchFamily="18" charset="0"/>
                <a:cs typeface="Times New Roman" panose="02020603050405020304" pitchFamily="18" charset="0"/>
              </a:rPr>
              <a:t>Kazipet,Khazipet</a:t>
            </a:r>
            <a:r>
              <a:rPr lang="en-US" sz="1400" kern="0" dirty="0">
                <a:latin typeface="Times New Roman" panose="02020603050405020304" pitchFamily="18" charset="0"/>
                <a:cs typeface="Times New Roman" panose="02020603050405020304" pitchFamily="18" charset="0"/>
              </a:rPr>
              <a:t> mandal, Hanamkonda,Telangana,506003,India.</a:t>
            </a:r>
          </a:p>
          <a:p>
            <a:pPr marL="342900" indent="-342900">
              <a:buFontTx/>
              <a:buAutoNum type="arabicPeriod"/>
            </a:pPr>
            <a:r>
              <a:rPr lang="en-US" sz="1400" kern="0" dirty="0" err="1">
                <a:latin typeface="Times New Roman" panose="02020603050405020304" pitchFamily="18" charset="0"/>
                <a:cs typeface="Times New Roman" panose="02020603050405020304" pitchFamily="18" charset="0"/>
              </a:rPr>
              <a:t>Laxmipuram</a:t>
            </a:r>
            <a:r>
              <a:rPr lang="en-US" sz="1400" kern="0" dirty="0">
                <a:latin typeface="Times New Roman" panose="02020603050405020304" pitchFamily="18" charset="0"/>
                <a:cs typeface="Times New Roman" panose="02020603050405020304" pitchFamily="18" charset="0"/>
              </a:rPr>
              <a:t>, </a:t>
            </a:r>
            <a:r>
              <a:rPr lang="en-US" sz="1400" kern="0" dirty="0" err="1">
                <a:latin typeface="Times New Roman" panose="02020603050405020304" pitchFamily="18" charset="0"/>
                <a:cs typeface="Times New Roman" panose="02020603050405020304" pitchFamily="18" charset="0"/>
              </a:rPr>
              <a:t>Nakkala</a:t>
            </a:r>
            <a:r>
              <a:rPr lang="en-US" sz="1400" kern="0" dirty="0">
                <a:latin typeface="Times New Roman" panose="02020603050405020304" pitchFamily="18" charset="0"/>
                <a:cs typeface="Times New Roman" panose="02020603050405020304" pitchFamily="18" charset="0"/>
              </a:rPr>
              <a:t> Gutta, </a:t>
            </a:r>
            <a:r>
              <a:rPr lang="en-US" sz="1400" kern="0" dirty="0" err="1">
                <a:latin typeface="Times New Roman" panose="02020603050405020304" pitchFamily="18" charset="0"/>
                <a:cs typeface="Times New Roman" panose="02020603050405020304" pitchFamily="18" charset="0"/>
              </a:rPr>
              <a:t>Hanamakonda</a:t>
            </a:r>
            <a:r>
              <a:rPr lang="en-US" sz="1400" kern="0" dirty="0">
                <a:latin typeface="Times New Roman" panose="02020603050405020304" pitchFamily="18" charset="0"/>
                <a:cs typeface="Times New Roman" panose="02020603050405020304" pitchFamily="18" charset="0"/>
              </a:rPr>
              <a:t> mandal, </a:t>
            </a:r>
            <a:r>
              <a:rPr lang="en-US" sz="1400" kern="0" dirty="0" err="1">
                <a:latin typeface="Times New Roman" panose="02020603050405020304" pitchFamily="18" charset="0"/>
                <a:cs typeface="Times New Roman" panose="02020603050405020304" pitchFamily="18" charset="0"/>
              </a:rPr>
              <a:t>Hanamakonda</a:t>
            </a:r>
            <a:r>
              <a:rPr lang="en-US" sz="1400" kern="0" dirty="0">
                <a:latin typeface="Times New Roman" panose="02020603050405020304" pitchFamily="18" charset="0"/>
                <a:cs typeface="Times New Roman" panose="02020603050405020304" pitchFamily="18" charset="0"/>
              </a:rPr>
              <a:t>, Telangana, 506001, India.</a:t>
            </a:r>
          </a:p>
          <a:p>
            <a:pPr marL="342900" indent="-342900">
              <a:buFontTx/>
              <a:buAutoNum type="arabicPeriod"/>
            </a:pPr>
            <a:r>
              <a:rPr lang="en-US" sz="1400" kern="0" dirty="0" err="1">
                <a:latin typeface="Times New Roman" panose="02020603050405020304" pitchFamily="18" charset="0"/>
                <a:cs typeface="Times New Roman" panose="02020603050405020304" pitchFamily="18" charset="0"/>
              </a:rPr>
              <a:t>Khila</a:t>
            </a:r>
            <a:r>
              <a:rPr lang="en-US" sz="1400" kern="0" dirty="0">
                <a:latin typeface="Times New Roman" panose="02020603050405020304" pitchFamily="18" charset="0"/>
                <a:cs typeface="Times New Roman" panose="02020603050405020304" pitchFamily="18" charset="0"/>
              </a:rPr>
              <a:t> Warangal mandal, </a:t>
            </a:r>
            <a:r>
              <a:rPr lang="en-US" sz="1400" kern="0" dirty="0" err="1">
                <a:latin typeface="Times New Roman" panose="02020603050405020304" pitchFamily="18" charset="0"/>
                <a:cs typeface="Times New Roman" panose="02020603050405020304" pitchFamily="18" charset="0"/>
              </a:rPr>
              <a:t>hanamakonda</a:t>
            </a:r>
            <a:r>
              <a:rPr lang="en-US" sz="1400" kern="0" dirty="0">
                <a:latin typeface="Times New Roman" panose="02020603050405020304" pitchFamily="18" charset="0"/>
                <a:cs typeface="Times New Roman" panose="02020603050405020304" pitchFamily="18" charset="0"/>
              </a:rPr>
              <a:t>, Telangana, 506002, India.</a:t>
            </a:r>
          </a:p>
          <a:p>
            <a:endParaRPr lang="en-US" sz="14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3276600" cy="5143500"/>
          </a:xfrm>
          <a:custGeom>
            <a:avLst/>
            <a:gdLst/>
            <a:ahLst/>
            <a:cxnLst/>
            <a:rect l="l" t="t" r="r" b="b"/>
            <a:pathLst>
              <a:path w="3276600" h="5143500">
                <a:moveTo>
                  <a:pt x="0" y="5143489"/>
                </a:moveTo>
                <a:lnTo>
                  <a:pt x="3276593" y="5143489"/>
                </a:lnTo>
                <a:lnTo>
                  <a:pt x="3276593" y="0"/>
                </a:lnTo>
                <a:lnTo>
                  <a:pt x="0" y="0"/>
                </a:lnTo>
                <a:lnTo>
                  <a:pt x="0" y="5143489"/>
                </a:lnTo>
                <a:close/>
              </a:path>
            </a:pathLst>
          </a:custGeom>
          <a:solidFill>
            <a:srgbClr val="4285F4"/>
          </a:solidFill>
        </p:spPr>
        <p:txBody>
          <a:bodyPr wrap="square" lIns="0" tIns="0" rIns="0" bIns="0" rtlCol="0"/>
          <a:lstStyle/>
          <a:p>
            <a:endParaRPr/>
          </a:p>
        </p:txBody>
      </p:sp>
      <p:sp>
        <p:nvSpPr>
          <p:cNvPr id="3" name="object 3"/>
          <p:cNvSpPr txBox="1"/>
          <p:nvPr/>
        </p:nvSpPr>
        <p:spPr>
          <a:xfrm>
            <a:off x="701213" y="2360635"/>
            <a:ext cx="2041987" cy="474489"/>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latin typeface="Roboto"/>
                <a:cs typeface="Roboto"/>
              </a:rPr>
              <a:t>Thankyou!</a:t>
            </a:r>
            <a:endParaRPr sz="3000" dirty="0">
              <a:latin typeface="Roboto"/>
              <a:cs typeface="Roboto"/>
            </a:endParaRPr>
          </a:p>
        </p:txBody>
      </p:sp>
      <p:sp>
        <p:nvSpPr>
          <p:cNvPr id="4" name="object 4"/>
          <p:cNvSpPr/>
          <p:nvPr/>
        </p:nvSpPr>
        <p:spPr>
          <a:xfrm>
            <a:off x="3274668" y="0"/>
            <a:ext cx="5869313" cy="51435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686560"/>
          </a:xfrm>
          <a:custGeom>
            <a:avLst/>
            <a:gdLst/>
            <a:ahLst/>
            <a:cxnLst/>
            <a:rect l="l" t="t" r="r" b="b"/>
            <a:pathLst>
              <a:path w="9144000" h="1686560">
                <a:moveTo>
                  <a:pt x="0" y="1685996"/>
                </a:moveTo>
                <a:lnTo>
                  <a:pt x="9143981" y="1685996"/>
                </a:lnTo>
                <a:lnTo>
                  <a:pt x="9143981" y="0"/>
                </a:lnTo>
                <a:lnTo>
                  <a:pt x="0" y="0"/>
                </a:lnTo>
                <a:lnTo>
                  <a:pt x="0" y="1685996"/>
                </a:lnTo>
                <a:close/>
              </a:path>
            </a:pathLst>
          </a:custGeom>
          <a:solidFill>
            <a:srgbClr val="4285F4"/>
          </a:solidFill>
        </p:spPr>
        <p:txBody>
          <a:bodyPr wrap="square" lIns="0" tIns="0" rIns="0" bIns="0" rtlCol="0"/>
          <a:lstStyle/>
          <a:p>
            <a:endParaRPr/>
          </a:p>
        </p:txBody>
      </p:sp>
      <p:grpSp>
        <p:nvGrpSpPr>
          <p:cNvPr id="3" name="object 3"/>
          <p:cNvGrpSpPr/>
          <p:nvPr/>
        </p:nvGrpSpPr>
        <p:grpSpPr>
          <a:xfrm>
            <a:off x="0" y="1687476"/>
            <a:ext cx="9144000" cy="2550058"/>
            <a:chOff x="0" y="1685996"/>
            <a:chExt cx="9144000" cy="3457575"/>
          </a:xfrm>
        </p:grpSpPr>
        <p:sp>
          <p:nvSpPr>
            <p:cNvPr id="4" name="object 4"/>
            <p:cNvSpPr/>
            <p:nvPr/>
          </p:nvSpPr>
          <p:spPr>
            <a:xfrm>
              <a:off x="0" y="1685996"/>
              <a:ext cx="9144000" cy="3457575"/>
            </a:xfrm>
            <a:custGeom>
              <a:avLst/>
              <a:gdLst/>
              <a:ahLst/>
              <a:cxnLst/>
              <a:rect l="l" t="t" r="r" b="b"/>
              <a:pathLst>
                <a:path w="9144000" h="3457575">
                  <a:moveTo>
                    <a:pt x="9143981" y="3457493"/>
                  </a:moveTo>
                  <a:lnTo>
                    <a:pt x="0" y="3457493"/>
                  </a:lnTo>
                  <a:lnTo>
                    <a:pt x="0" y="0"/>
                  </a:lnTo>
                  <a:lnTo>
                    <a:pt x="9143981" y="0"/>
                  </a:lnTo>
                  <a:lnTo>
                    <a:pt x="9143981" y="3457493"/>
                  </a:lnTo>
                  <a:close/>
                </a:path>
              </a:pathLst>
            </a:custGeom>
            <a:solidFill>
              <a:srgbClr val="F9F9F9"/>
            </a:solidFill>
          </p:spPr>
          <p:txBody>
            <a:bodyPr wrap="square" lIns="0" tIns="0" rIns="0" bIns="0" rtlCol="0"/>
            <a:lstStyle/>
            <a:p>
              <a:endParaRPr/>
            </a:p>
          </p:txBody>
        </p:sp>
        <p:sp>
          <p:nvSpPr>
            <p:cNvPr id="5" name="object 5"/>
            <p:cNvSpPr/>
            <p:nvPr/>
          </p:nvSpPr>
          <p:spPr>
            <a:xfrm>
              <a:off x="0" y="1685996"/>
              <a:ext cx="9143981" cy="10859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544923" y="905966"/>
            <a:ext cx="4177029" cy="513080"/>
          </a:xfrm>
          <a:prstGeom prst="rect">
            <a:avLst/>
          </a:prstGeom>
        </p:spPr>
        <p:txBody>
          <a:bodyPr vert="horz" wrap="square" lIns="0" tIns="12700" rIns="0" bIns="0" rtlCol="0">
            <a:spAutoFit/>
          </a:bodyPr>
          <a:lstStyle/>
          <a:p>
            <a:pPr marL="12700">
              <a:lnSpc>
                <a:spcPct val="100000"/>
              </a:lnSpc>
              <a:spcBef>
                <a:spcPts val="100"/>
              </a:spcBef>
            </a:pPr>
            <a:r>
              <a:rPr sz="3200" spc="-5" dirty="0"/>
              <a:t>1</a:t>
            </a:r>
            <a:r>
              <a:rPr lang="en-US" sz="3200" spc="-5" dirty="0"/>
              <a:t>.</a:t>
            </a:r>
            <a:r>
              <a:rPr sz="3200" spc="-5" dirty="0"/>
              <a:t> </a:t>
            </a:r>
            <a:r>
              <a:rPr sz="3200" spc="-10" dirty="0"/>
              <a:t>Problem</a:t>
            </a:r>
            <a:r>
              <a:rPr sz="3200" spc="-75" dirty="0"/>
              <a:t> </a:t>
            </a:r>
            <a:r>
              <a:rPr sz="3200" spc="-10" dirty="0"/>
              <a:t>Statement</a:t>
            </a:r>
            <a:endParaRPr sz="3200" dirty="0"/>
          </a:p>
        </p:txBody>
      </p:sp>
      <p:sp>
        <p:nvSpPr>
          <p:cNvPr id="7" name="object 7"/>
          <p:cNvSpPr txBox="1"/>
          <p:nvPr/>
        </p:nvSpPr>
        <p:spPr>
          <a:xfrm>
            <a:off x="544923" y="1950697"/>
            <a:ext cx="8063865" cy="2523768"/>
          </a:xfrm>
          <a:prstGeom prst="rect">
            <a:avLst/>
          </a:prstGeom>
        </p:spPr>
        <p:txBody>
          <a:bodyPr vert="horz" wrap="square" lIns="0" tIns="12700" rIns="0" bIns="0" rtlCol="0">
            <a:spAutoFit/>
          </a:bodyPr>
          <a:lstStyle/>
          <a:p>
            <a:pPr algn="l">
              <a:lnSpc>
                <a:spcPct val="150000"/>
              </a:lnSpc>
            </a:pPr>
            <a:r>
              <a:rPr lang="en-US" sz="1400" b="0" i="0" dirty="0">
                <a:solidFill>
                  <a:srgbClr val="4A4A4A"/>
                </a:solidFill>
                <a:effectLst/>
                <a:latin typeface="Roboto" panose="02000000000000000000" pitchFamily="2" charset="0"/>
                <a:ea typeface="Roboto" panose="02000000000000000000" pitchFamily="2" charset="0"/>
                <a:cs typeface="Roboto" panose="02000000000000000000" pitchFamily="2" charset="0"/>
              </a:rPr>
              <a:t>A pizza chain wants to open its delivery centers across a city. What do you think would be the possible challenges?</a:t>
            </a:r>
          </a:p>
          <a:p>
            <a:pPr marL="285750" indent="-285750" algn="l">
              <a:lnSpc>
                <a:spcPct val="150000"/>
              </a:lnSpc>
              <a:buFont typeface="Arial" panose="020B0604020202020204" pitchFamily="34" charset="0"/>
              <a:buChar char="•"/>
            </a:pPr>
            <a:r>
              <a:rPr lang="en-US" sz="1400" b="0" i="0" dirty="0">
                <a:solidFill>
                  <a:srgbClr val="4A4A4A"/>
                </a:solidFill>
                <a:effectLst/>
                <a:latin typeface="Roboto" panose="02000000000000000000" pitchFamily="2" charset="0"/>
                <a:ea typeface="Roboto" panose="02000000000000000000" pitchFamily="2" charset="0"/>
                <a:cs typeface="Roboto" panose="02000000000000000000" pitchFamily="2" charset="0"/>
              </a:rPr>
              <a:t>Understand as to how many pizza stores has to be opened to cover delivery in the area.</a:t>
            </a:r>
          </a:p>
          <a:p>
            <a:pPr marL="285750" indent="-285750" algn="l">
              <a:lnSpc>
                <a:spcPct val="150000"/>
              </a:lnSpc>
              <a:buFont typeface="Arial" panose="020B0604020202020204" pitchFamily="34" charset="0"/>
              <a:buChar char="•"/>
            </a:pPr>
            <a:r>
              <a:rPr lang="en-US" sz="1400" b="0" i="0" dirty="0">
                <a:solidFill>
                  <a:srgbClr val="4A4A4A"/>
                </a:solidFill>
                <a:effectLst/>
                <a:latin typeface="Roboto" panose="02000000000000000000" pitchFamily="2" charset="0"/>
                <a:ea typeface="Roboto" panose="02000000000000000000" pitchFamily="2" charset="0"/>
                <a:cs typeface="Roboto" panose="02000000000000000000" pitchFamily="2" charset="0"/>
              </a:rPr>
              <a:t>Figure out the locations for the pizza stores within all these areas in order to keep the distance between the store and delivery points minimum.</a:t>
            </a:r>
          </a:p>
          <a:p>
            <a:pPr marL="285750" indent="-285750">
              <a:lnSpc>
                <a:spcPct val="150000"/>
              </a:lnSpc>
              <a:buFont typeface="Arial" panose="020B0604020202020204" pitchFamily="34" charset="0"/>
              <a:buChar char="•"/>
            </a:pPr>
            <a:r>
              <a:rPr lang="en-US" sz="1400" b="0" i="0" dirty="0">
                <a:solidFill>
                  <a:srgbClr val="4A4A4A"/>
                </a:solidFill>
                <a:effectLst/>
                <a:latin typeface="Roboto" panose="02000000000000000000" pitchFamily="2" charset="0"/>
                <a:ea typeface="Roboto" panose="02000000000000000000" pitchFamily="2" charset="0"/>
                <a:cs typeface="Roboto" panose="02000000000000000000" pitchFamily="2" charset="0"/>
              </a:rPr>
              <a:t>Analyze the areas </a:t>
            </a:r>
            <a:r>
              <a:rPr lang="en-US" sz="1400" dirty="0">
                <a:solidFill>
                  <a:srgbClr val="4A4A4A"/>
                </a:solidFill>
                <a:latin typeface="Roboto" panose="02000000000000000000" pitchFamily="2" charset="0"/>
                <a:ea typeface="Roboto" panose="02000000000000000000" pitchFamily="2" charset="0"/>
                <a:cs typeface="Roboto" panose="02000000000000000000" pitchFamily="2" charset="0"/>
              </a:rPr>
              <a:t>having</a:t>
            </a:r>
            <a:r>
              <a:rPr lang="en-US" sz="1400" b="0" i="0" dirty="0">
                <a:solidFill>
                  <a:srgbClr val="4A4A4A"/>
                </a:solidFill>
                <a:effectLst/>
                <a:latin typeface="Roboto" panose="02000000000000000000" pitchFamily="2" charset="0"/>
                <a:ea typeface="Roboto" panose="02000000000000000000" pitchFamily="2" charset="0"/>
                <a:cs typeface="Roboto" panose="02000000000000000000" pitchFamily="2" charset="0"/>
              </a:rPr>
              <a:t> more pizza orders.</a:t>
            </a:r>
          </a:p>
          <a:p>
            <a:pPr algn="l">
              <a:lnSpc>
                <a:spcPct val="150000"/>
              </a:lnSpc>
              <a:buFont typeface="Arial" panose="020B0604020202020204" pitchFamily="34" charset="0"/>
              <a:buChar char="•"/>
            </a:pPr>
            <a:endParaRPr lang="en-US" sz="1400" b="0" i="0" dirty="0">
              <a:solidFill>
                <a:srgbClr val="4A4A4A"/>
              </a:solidFill>
              <a:effectLst/>
              <a:latin typeface="Roboto" panose="02000000000000000000" pitchFamily="2" charset="0"/>
              <a:ea typeface="Roboto" panose="02000000000000000000" pitchFamily="2" charset="0"/>
              <a:cs typeface="Roboto" panose="02000000000000000000" pitchFamily="2" charset="0"/>
            </a:endParaRPr>
          </a:p>
          <a:p>
            <a:pPr marL="12700" marR="5080" algn="just">
              <a:lnSpc>
                <a:spcPct val="150000"/>
              </a:lnSpc>
              <a:spcBef>
                <a:spcPts val="100"/>
              </a:spcBef>
            </a:pPr>
            <a:endParaRPr sz="1150" dirty="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343150"/>
            <a:ext cx="2429510" cy="665480"/>
          </a:xfrm>
          <a:prstGeom prst="rect">
            <a:avLst/>
          </a:prstGeom>
        </p:spPr>
        <p:txBody>
          <a:bodyPr vert="horz" wrap="square" lIns="0" tIns="12700" rIns="0" bIns="0" rtlCol="0">
            <a:spAutoFit/>
          </a:bodyPr>
          <a:lstStyle/>
          <a:p>
            <a:pPr marL="12700">
              <a:lnSpc>
                <a:spcPct val="100000"/>
              </a:lnSpc>
              <a:spcBef>
                <a:spcPts val="100"/>
              </a:spcBef>
            </a:pPr>
            <a:r>
              <a:rPr sz="4200" spc="-5" dirty="0"/>
              <a:t>2.</a:t>
            </a:r>
            <a:r>
              <a:rPr sz="4200" spc="-80" dirty="0"/>
              <a:t> </a:t>
            </a:r>
            <a:r>
              <a:rPr sz="4200" spc="-10" dirty="0"/>
              <a:t>Dataset</a:t>
            </a:r>
            <a:endParaRPr sz="4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6056" y="971550"/>
            <a:ext cx="2736215" cy="391160"/>
          </a:xfrm>
          <a:prstGeom prst="rect">
            <a:avLst/>
          </a:prstGeom>
        </p:spPr>
        <p:txBody>
          <a:bodyPr vert="horz" wrap="square" lIns="0" tIns="12700" rIns="0" bIns="0" rtlCol="0">
            <a:spAutoFit/>
          </a:bodyPr>
          <a:lstStyle/>
          <a:p>
            <a:pPr marL="12700">
              <a:lnSpc>
                <a:spcPct val="100000"/>
              </a:lnSpc>
              <a:spcBef>
                <a:spcPts val="100"/>
              </a:spcBef>
            </a:pPr>
            <a:r>
              <a:rPr sz="2400" spc="-5" dirty="0"/>
              <a:t>Overview of</a:t>
            </a:r>
            <a:r>
              <a:rPr sz="2400" spc="-65" dirty="0"/>
              <a:t> </a:t>
            </a:r>
            <a:r>
              <a:rPr sz="2400" spc="-10" dirty="0"/>
              <a:t>Dataset</a:t>
            </a:r>
            <a:endParaRPr sz="2400" dirty="0"/>
          </a:p>
        </p:txBody>
      </p:sp>
      <p:sp>
        <p:nvSpPr>
          <p:cNvPr id="6" name="object 6"/>
          <p:cNvSpPr txBox="1"/>
          <p:nvPr/>
        </p:nvSpPr>
        <p:spPr>
          <a:xfrm>
            <a:off x="226056" y="1657350"/>
            <a:ext cx="2669544" cy="2449645"/>
          </a:xfrm>
          <a:prstGeom prst="rect">
            <a:avLst/>
          </a:prstGeom>
        </p:spPr>
        <p:txBody>
          <a:bodyPr vert="horz" wrap="square" lIns="0" tIns="12700" rIns="0" bIns="0" rtlCol="0">
            <a:spAutoFit/>
          </a:bodyPr>
          <a:lstStyle/>
          <a:p>
            <a:pPr marL="184150" marR="5080" indent="-171450" algn="just">
              <a:lnSpc>
                <a:spcPct val="114599"/>
              </a:lnSpc>
              <a:spcBef>
                <a:spcPts val="100"/>
              </a:spcBef>
              <a:buFont typeface="Arial" panose="020B0604020202020204" pitchFamily="34" charset="0"/>
              <a:buChar char="•"/>
            </a:pPr>
            <a:r>
              <a:rPr lang="en-US" sz="1200" spc="-5" dirty="0">
                <a:solidFill>
                  <a:srgbClr val="FFFFFF"/>
                </a:solidFill>
                <a:latin typeface="Roboto"/>
                <a:cs typeface="Roboto"/>
              </a:rPr>
              <a:t>The dataset name is Data</a:t>
            </a:r>
            <a:r>
              <a:rPr sz="1200" spc="-10" dirty="0">
                <a:solidFill>
                  <a:srgbClr val="FFFFFF"/>
                </a:solidFill>
                <a:latin typeface="Roboto"/>
                <a:cs typeface="Roboto"/>
              </a:rPr>
              <a:t>.</a:t>
            </a:r>
            <a:r>
              <a:rPr lang="en-US" sz="1200" spc="-10" dirty="0">
                <a:solidFill>
                  <a:srgbClr val="FFFFFF"/>
                </a:solidFill>
                <a:latin typeface="Roboto"/>
                <a:cs typeface="Roboto"/>
              </a:rPr>
              <a:t>csv</a:t>
            </a:r>
          </a:p>
          <a:p>
            <a:pPr marL="184150" marR="5080" indent="-171450" algn="just">
              <a:lnSpc>
                <a:spcPct val="114599"/>
              </a:lnSpc>
              <a:spcBef>
                <a:spcPts val="100"/>
              </a:spcBef>
              <a:buFont typeface="Arial" panose="020B0604020202020204" pitchFamily="34" charset="0"/>
              <a:buChar char="•"/>
            </a:pPr>
            <a:endParaRPr lang="en-US" sz="1200" spc="-10" dirty="0">
              <a:solidFill>
                <a:srgbClr val="FFFFFF"/>
              </a:solidFill>
              <a:latin typeface="Roboto"/>
              <a:cs typeface="Roboto"/>
            </a:endParaRPr>
          </a:p>
          <a:p>
            <a:pPr marL="184150" marR="5080" indent="-171450" algn="just">
              <a:lnSpc>
                <a:spcPct val="114599"/>
              </a:lnSpc>
              <a:spcBef>
                <a:spcPts val="100"/>
              </a:spcBef>
              <a:buFont typeface="Arial" panose="020B0604020202020204" pitchFamily="34" charset="0"/>
              <a:buChar char="•"/>
            </a:pPr>
            <a:r>
              <a:rPr lang="en-US" sz="1200" spc="-10" dirty="0">
                <a:solidFill>
                  <a:srgbClr val="FFFFFF"/>
                </a:solidFill>
                <a:latin typeface="Roboto"/>
                <a:cs typeface="Roboto"/>
              </a:rPr>
              <a:t>This size of dataset is (100,4) that means 150 rows and 4 columns.</a:t>
            </a:r>
          </a:p>
          <a:p>
            <a:pPr marL="184150" marR="5080" indent="-171450" algn="just">
              <a:lnSpc>
                <a:spcPct val="114599"/>
              </a:lnSpc>
              <a:spcBef>
                <a:spcPts val="100"/>
              </a:spcBef>
              <a:buFont typeface="Arial" panose="020B0604020202020204" pitchFamily="34" charset="0"/>
              <a:buChar char="•"/>
            </a:pPr>
            <a:endParaRPr lang="en-US" sz="1200" spc="-10" dirty="0">
              <a:solidFill>
                <a:srgbClr val="FFFFFF"/>
              </a:solidFill>
              <a:latin typeface="Roboto"/>
              <a:cs typeface="Roboto"/>
            </a:endParaRPr>
          </a:p>
          <a:p>
            <a:pPr marL="184150" marR="5080" indent="-171450" algn="just">
              <a:lnSpc>
                <a:spcPct val="114599"/>
              </a:lnSpc>
              <a:spcBef>
                <a:spcPts val="100"/>
              </a:spcBef>
              <a:buFont typeface="Arial" panose="020B0604020202020204" pitchFamily="34" charset="0"/>
              <a:buChar char="•"/>
            </a:pPr>
            <a:r>
              <a:rPr lang="en-US" sz="1200" spc="-10" dirty="0">
                <a:solidFill>
                  <a:srgbClr val="FFFFFF"/>
                </a:solidFill>
                <a:latin typeface="Roboto"/>
                <a:cs typeface="Roboto"/>
              </a:rPr>
              <a:t>Columns are :</a:t>
            </a:r>
          </a:p>
          <a:p>
            <a:pPr marL="12700" marR="5080" algn="just">
              <a:lnSpc>
                <a:spcPct val="114599"/>
              </a:lnSpc>
              <a:spcBef>
                <a:spcPts val="100"/>
              </a:spcBef>
            </a:pPr>
            <a:r>
              <a:rPr lang="en-US" sz="1200" spc="-10" dirty="0">
                <a:solidFill>
                  <a:srgbClr val="FFFFFF"/>
                </a:solidFill>
                <a:latin typeface="Roboto"/>
                <a:cs typeface="Roboto"/>
              </a:rPr>
              <a:t>	1.orderID</a:t>
            </a:r>
          </a:p>
          <a:p>
            <a:pPr marL="12700" marR="5080" algn="just">
              <a:lnSpc>
                <a:spcPct val="114599"/>
              </a:lnSpc>
              <a:spcBef>
                <a:spcPts val="100"/>
              </a:spcBef>
            </a:pPr>
            <a:r>
              <a:rPr lang="en-US" sz="1200" spc="-10" dirty="0">
                <a:solidFill>
                  <a:srgbClr val="FFFFFF"/>
                </a:solidFill>
                <a:latin typeface="Roboto"/>
                <a:cs typeface="Roboto"/>
              </a:rPr>
              <a:t>	2.gender</a:t>
            </a:r>
          </a:p>
          <a:p>
            <a:pPr marL="12700" marR="5080" algn="just">
              <a:lnSpc>
                <a:spcPct val="114599"/>
              </a:lnSpc>
              <a:spcBef>
                <a:spcPts val="100"/>
              </a:spcBef>
            </a:pPr>
            <a:r>
              <a:rPr lang="en-US" sz="1200" spc="-10" dirty="0">
                <a:solidFill>
                  <a:srgbClr val="FFFFFF"/>
                </a:solidFill>
                <a:latin typeface="Roboto"/>
                <a:cs typeface="Roboto"/>
              </a:rPr>
              <a:t>	3.location</a:t>
            </a:r>
          </a:p>
          <a:p>
            <a:pPr marL="12700" marR="5080" algn="just">
              <a:lnSpc>
                <a:spcPct val="114599"/>
              </a:lnSpc>
              <a:spcBef>
                <a:spcPts val="100"/>
              </a:spcBef>
            </a:pPr>
            <a:r>
              <a:rPr lang="en-US" sz="1200" spc="-10" dirty="0">
                <a:solidFill>
                  <a:srgbClr val="FFFFFF"/>
                </a:solidFill>
                <a:latin typeface="Roboto"/>
                <a:cs typeface="Roboto"/>
              </a:rPr>
              <a:t>	4.latitude</a:t>
            </a:r>
          </a:p>
          <a:p>
            <a:pPr marL="12700" marR="5080" algn="just">
              <a:lnSpc>
                <a:spcPct val="114599"/>
              </a:lnSpc>
              <a:spcBef>
                <a:spcPts val="100"/>
              </a:spcBef>
            </a:pPr>
            <a:r>
              <a:rPr lang="en-US" sz="1200" spc="-10" dirty="0">
                <a:solidFill>
                  <a:srgbClr val="FFFFFF"/>
                </a:solidFill>
                <a:latin typeface="Roboto"/>
                <a:cs typeface="Roboto"/>
              </a:rPr>
              <a:t>	5.longitude</a:t>
            </a:r>
            <a:endParaRPr sz="1200" dirty="0">
              <a:latin typeface="Roboto"/>
              <a:cs typeface="Roboto"/>
            </a:endParaRPr>
          </a:p>
        </p:txBody>
      </p:sp>
      <p:pic>
        <p:nvPicPr>
          <p:cNvPr id="10" name="Picture 9">
            <a:extLst>
              <a:ext uri="{FF2B5EF4-FFF2-40B4-BE49-F238E27FC236}">
                <a16:creationId xmlns:a16="http://schemas.microsoft.com/office/drawing/2014/main" id="{1C916CFE-9A39-4D0B-2B7E-E30F0CC5A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0771"/>
            <a:ext cx="4123724" cy="48819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10"/>
            <a:ext cx="9144000" cy="1686560"/>
          </a:xfrm>
          <a:custGeom>
            <a:avLst/>
            <a:gdLst/>
            <a:ahLst/>
            <a:cxnLst/>
            <a:rect l="l" t="t" r="r" b="b"/>
            <a:pathLst>
              <a:path w="9144000" h="1686560">
                <a:moveTo>
                  <a:pt x="0" y="1685996"/>
                </a:moveTo>
                <a:lnTo>
                  <a:pt x="9143981" y="1685996"/>
                </a:lnTo>
                <a:lnTo>
                  <a:pt x="9143981" y="0"/>
                </a:lnTo>
                <a:lnTo>
                  <a:pt x="0" y="0"/>
                </a:lnTo>
                <a:lnTo>
                  <a:pt x="0" y="1685996"/>
                </a:lnTo>
                <a:close/>
              </a:path>
            </a:pathLst>
          </a:custGeom>
          <a:solidFill>
            <a:srgbClr val="4285F4"/>
          </a:solidFill>
        </p:spPr>
        <p:txBody>
          <a:bodyPr wrap="square" lIns="0" tIns="0" rIns="0" bIns="0" rtlCol="0"/>
          <a:lstStyle/>
          <a:p>
            <a:endParaRPr/>
          </a:p>
        </p:txBody>
      </p:sp>
      <p:grpSp>
        <p:nvGrpSpPr>
          <p:cNvPr id="3" name="object 3"/>
          <p:cNvGrpSpPr/>
          <p:nvPr/>
        </p:nvGrpSpPr>
        <p:grpSpPr>
          <a:xfrm>
            <a:off x="0" y="1657350"/>
            <a:ext cx="9144000" cy="3457575"/>
            <a:chOff x="0" y="1685996"/>
            <a:chExt cx="9144000" cy="3457575"/>
          </a:xfrm>
        </p:grpSpPr>
        <p:sp>
          <p:nvSpPr>
            <p:cNvPr id="4" name="object 4"/>
            <p:cNvSpPr/>
            <p:nvPr/>
          </p:nvSpPr>
          <p:spPr>
            <a:xfrm>
              <a:off x="0" y="1685996"/>
              <a:ext cx="9144000" cy="3457575"/>
            </a:xfrm>
            <a:custGeom>
              <a:avLst/>
              <a:gdLst/>
              <a:ahLst/>
              <a:cxnLst/>
              <a:rect l="l" t="t" r="r" b="b"/>
              <a:pathLst>
                <a:path w="9144000" h="3457575">
                  <a:moveTo>
                    <a:pt x="9143981" y="3457493"/>
                  </a:moveTo>
                  <a:lnTo>
                    <a:pt x="0" y="3457493"/>
                  </a:lnTo>
                  <a:lnTo>
                    <a:pt x="0" y="0"/>
                  </a:lnTo>
                  <a:lnTo>
                    <a:pt x="9143981" y="0"/>
                  </a:lnTo>
                  <a:lnTo>
                    <a:pt x="9143981" y="3457493"/>
                  </a:lnTo>
                  <a:close/>
                </a:path>
              </a:pathLst>
            </a:custGeom>
            <a:solidFill>
              <a:srgbClr val="F9F9F9"/>
            </a:solidFill>
          </p:spPr>
          <p:txBody>
            <a:bodyPr wrap="square" lIns="0" tIns="0" rIns="0" bIns="0" rtlCol="0"/>
            <a:lstStyle/>
            <a:p>
              <a:endParaRPr/>
            </a:p>
          </p:txBody>
        </p:sp>
        <p:sp>
          <p:nvSpPr>
            <p:cNvPr id="5" name="object 5"/>
            <p:cNvSpPr/>
            <p:nvPr/>
          </p:nvSpPr>
          <p:spPr>
            <a:xfrm>
              <a:off x="0" y="1685996"/>
              <a:ext cx="9143981" cy="10859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544923" y="905966"/>
            <a:ext cx="4265295" cy="513080"/>
          </a:xfrm>
          <a:prstGeom prst="rect">
            <a:avLst/>
          </a:prstGeom>
        </p:spPr>
        <p:txBody>
          <a:bodyPr vert="horz" wrap="square" lIns="0" tIns="12700" rIns="0" bIns="0" rtlCol="0">
            <a:spAutoFit/>
          </a:bodyPr>
          <a:lstStyle/>
          <a:p>
            <a:pPr marL="12700">
              <a:lnSpc>
                <a:spcPct val="100000"/>
              </a:lnSpc>
              <a:spcBef>
                <a:spcPts val="100"/>
              </a:spcBef>
            </a:pPr>
            <a:r>
              <a:rPr sz="3200" spc="-5" dirty="0"/>
              <a:t>3</a:t>
            </a:r>
            <a:r>
              <a:rPr lang="en-US" sz="3200" spc="-5" dirty="0"/>
              <a:t>.</a:t>
            </a:r>
            <a:r>
              <a:rPr sz="3200" spc="-5" dirty="0"/>
              <a:t> </a:t>
            </a:r>
            <a:r>
              <a:rPr sz="3200" spc="-10" dirty="0"/>
              <a:t>Project</a:t>
            </a:r>
            <a:r>
              <a:rPr sz="3200" spc="-50" dirty="0"/>
              <a:t> </a:t>
            </a:r>
            <a:r>
              <a:rPr sz="3200" spc="-15" dirty="0"/>
              <a:t>Architecture</a:t>
            </a:r>
            <a:endParaRPr sz="3200" dirty="0"/>
          </a:p>
        </p:txBody>
      </p:sp>
      <p:sp>
        <p:nvSpPr>
          <p:cNvPr id="7" name="object 7"/>
          <p:cNvSpPr txBox="1"/>
          <p:nvPr/>
        </p:nvSpPr>
        <p:spPr>
          <a:xfrm>
            <a:off x="544923" y="1955015"/>
            <a:ext cx="8049895" cy="2584618"/>
          </a:xfrm>
          <a:prstGeom prst="rect">
            <a:avLst/>
          </a:prstGeom>
        </p:spPr>
        <p:txBody>
          <a:bodyPr vert="horz" wrap="square" lIns="0" tIns="12700" rIns="0" bIns="0" rtlCol="0">
            <a:spAutoFit/>
          </a:bodyPr>
          <a:lstStyle/>
          <a:p>
            <a:pPr marL="12700" marR="5080">
              <a:lnSpc>
                <a:spcPct val="115399"/>
              </a:lnSpc>
              <a:spcBef>
                <a:spcPts val="100"/>
              </a:spcBef>
            </a:pPr>
            <a:r>
              <a:rPr sz="1300" b="1" i="1" dirty="0">
                <a:solidFill>
                  <a:srgbClr val="727272"/>
                </a:solidFill>
                <a:latin typeface="Roboto"/>
                <a:cs typeface="Roboto"/>
              </a:rPr>
              <a:t>Data: </a:t>
            </a:r>
            <a:r>
              <a:rPr sz="1300" spc="-5" dirty="0">
                <a:solidFill>
                  <a:srgbClr val="727272"/>
                </a:solidFill>
                <a:latin typeface="Roboto"/>
                <a:cs typeface="Roboto"/>
              </a:rPr>
              <a:t>The </a:t>
            </a:r>
            <a:r>
              <a:rPr sz="1300" spc="-10" dirty="0">
                <a:solidFill>
                  <a:srgbClr val="727272"/>
                </a:solidFill>
                <a:latin typeface="Roboto"/>
                <a:cs typeface="Roboto"/>
              </a:rPr>
              <a:t>size </a:t>
            </a:r>
            <a:r>
              <a:rPr sz="1300" spc="-5" dirty="0">
                <a:solidFill>
                  <a:srgbClr val="727272"/>
                </a:solidFill>
                <a:latin typeface="Roboto"/>
                <a:cs typeface="Roboto"/>
              </a:rPr>
              <a:t>of the dataset is (</a:t>
            </a:r>
            <a:r>
              <a:rPr lang="en-US" sz="1300" spc="-5" dirty="0">
                <a:solidFill>
                  <a:srgbClr val="727272"/>
                </a:solidFill>
                <a:latin typeface="Roboto"/>
                <a:cs typeface="Roboto"/>
              </a:rPr>
              <a:t>100</a:t>
            </a:r>
            <a:r>
              <a:rPr sz="1300" spc="-5" dirty="0">
                <a:solidFill>
                  <a:srgbClr val="727272"/>
                </a:solidFill>
                <a:latin typeface="Roboto"/>
                <a:cs typeface="Roboto"/>
              </a:rPr>
              <a:t>, </a:t>
            </a:r>
            <a:r>
              <a:rPr lang="en-US" sz="1300" spc="-5" dirty="0">
                <a:solidFill>
                  <a:srgbClr val="727272"/>
                </a:solidFill>
                <a:latin typeface="Roboto"/>
                <a:cs typeface="Roboto"/>
              </a:rPr>
              <a:t>4</a:t>
            </a:r>
            <a:r>
              <a:rPr sz="1300" spc="-5" dirty="0">
                <a:solidFill>
                  <a:srgbClr val="727272"/>
                </a:solidFill>
                <a:latin typeface="Roboto"/>
                <a:cs typeface="Roboto"/>
              </a:rPr>
              <a:t>) which is </a:t>
            </a:r>
            <a:r>
              <a:rPr lang="en-US" sz="1300" spc="-5" dirty="0">
                <a:solidFill>
                  <a:srgbClr val="727272"/>
                </a:solidFill>
                <a:latin typeface="Roboto"/>
                <a:cs typeface="Roboto"/>
              </a:rPr>
              <a:t>100</a:t>
            </a:r>
            <a:r>
              <a:rPr sz="1300" spc="-5" dirty="0">
                <a:solidFill>
                  <a:srgbClr val="727272"/>
                </a:solidFill>
                <a:latin typeface="Roboto"/>
                <a:cs typeface="Roboto"/>
              </a:rPr>
              <a:t> </a:t>
            </a:r>
            <a:r>
              <a:rPr sz="1300" spc="-10" dirty="0">
                <a:solidFill>
                  <a:srgbClr val="727272"/>
                </a:solidFill>
                <a:latin typeface="Roboto"/>
                <a:cs typeface="Roboto"/>
              </a:rPr>
              <a:t>rows </a:t>
            </a:r>
            <a:r>
              <a:rPr sz="1300" spc="-5" dirty="0">
                <a:solidFill>
                  <a:srgbClr val="727272"/>
                </a:solidFill>
                <a:latin typeface="Roboto"/>
                <a:cs typeface="Roboto"/>
              </a:rPr>
              <a:t>and </a:t>
            </a:r>
            <a:r>
              <a:rPr lang="en-US" sz="1300" spc="-5" dirty="0">
                <a:solidFill>
                  <a:srgbClr val="727272"/>
                </a:solidFill>
                <a:latin typeface="Roboto"/>
                <a:cs typeface="Roboto"/>
              </a:rPr>
              <a:t>4</a:t>
            </a:r>
            <a:r>
              <a:rPr sz="1300" spc="-5" dirty="0">
                <a:solidFill>
                  <a:srgbClr val="727272"/>
                </a:solidFill>
                <a:latin typeface="Roboto"/>
                <a:cs typeface="Roboto"/>
              </a:rPr>
              <a:t> columns. Also on dataset does not </a:t>
            </a:r>
            <a:r>
              <a:rPr sz="1300" spc="-10" dirty="0">
                <a:solidFill>
                  <a:srgbClr val="727272"/>
                </a:solidFill>
                <a:latin typeface="Roboto"/>
                <a:cs typeface="Roboto"/>
              </a:rPr>
              <a:t>contain  </a:t>
            </a:r>
            <a:r>
              <a:rPr sz="1300" spc="-5" dirty="0">
                <a:solidFill>
                  <a:srgbClr val="727272"/>
                </a:solidFill>
                <a:latin typeface="Roboto"/>
                <a:cs typeface="Roboto"/>
              </a:rPr>
              <a:t>any NULL or NaN</a:t>
            </a:r>
            <a:r>
              <a:rPr sz="1300" spc="-10" dirty="0">
                <a:solidFill>
                  <a:srgbClr val="727272"/>
                </a:solidFill>
                <a:latin typeface="Roboto"/>
                <a:cs typeface="Roboto"/>
              </a:rPr>
              <a:t> values.</a:t>
            </a:r>
            <a:endParaRPr sz="1300" dirty="0">
              <a:latin typeface="Roboto"/>
              <a:cs typeface="Roboto"/>
            </a:endParaRPr>
          </a:p>
          <a:p>
            <a:pPr>
              <a:lnSpc>
                <a:spcPct val="100000"/>
              </a:lnSpc>
              <a:spcBef>
                <a:spcPts val="55"/>
              </a:spcBef>
            </a:pPr>
            <a:endParaRPr sz="1150" dirty="0">
              <a:latin typeface="Roboto"/>
              <a:cs typeface="Roboto"/>
            </a:endParaRPr>
          </a:p>
          <a:p>
            <a:pPr marL="12700" marR="12065">
              <a:lnSpc>
                <a:spcPct val="115399"/>
              </a:lnSpc>
            </a:pPr>
            <a:r>
              <a:rPr sz="1300" b="1" i="1" dirty="0">
                <a:solidFill>
                  <a:srgbClr val="727272"/>
                </a:solidFill>
                <a:latin typeface="Roboto"/>
                <a:cs typeface="Roboto"/>
              </a:rPr>
              <a:t>Algorithms: </a:t>
            </a:r>
            <a:r>
              <a:rPr sz="1300" spc="-15" dirty="0">
                <a:solidFill>
                  <a:srgbClr val="727272"/>
                </a:solidFill>
                <a:latin typeface="Roboto"/>
                <a:cs typeface="Roboto"/>
              </a:rPr>
              <a:t>K-means </a:t>
            </a:r>
            <a:r>
              <a:rPr sz="1300" spc="-5" dirty="0">
                <a:solidFill>
                  <a:srgbClr val="727272"/>
                </a:solidFill>
                <a:latin typeface="Roboto"/>
                <a:cs typeface="Roboto"/>
              </a:rPr>
              <a:t>algorithm is used in this </a:t>
            </a:r>
            <a:r>
              <a:rPr sz="1300" spc="-10" dirty="0">
                <a:solidFill>
                  <a:srgbClr val="727272"/>
                </a:solidFill>
                <a:latin typeface="Roboto"/>
                <a:cs typeface="Roboto"/>
              </a:rPr>
              <a:t>project to analyze </a:t>
            </a:r>
            <a:r>
              <a:rPr sz="1300" spc="-5" dirty="0">
                <a:solidFill>
                  <a:srgbClr val="727272"/>
                </a:solidFill>
                <a:latin typeface="Roboto"/>
                <a:cs typeface="Roboto"/>
              </a:rPr>
              <a:t>and form clusters of </a:t>
            </a:r>
            <a:r>
              <a:rPr lang="en-US" sz="1300" spc="-10" dirty="0">
                <a:solidFill>
                  <a:srgbClr val="727272"/>
                </a:solidFill>
                <a:latin typeface="Roboto"/>
                <a:cs typeface="Roboto"/>
              </a:rPr>
              <a:t>locations</a:t>
            </a:r>
            <a:r>
              <a:rPr sz="1300" spc="-10" dirty="0">
                <a:solidFill>
                  <a:srgbClr val="727272"/>
                </a:solidFill>
                <a:latin typeface="Roboto"/>
                <a:cs typeface="Roboto"/>
              </a:rPr>
              <a:t> </a:t>
            </a:r>
            <a:r>
              <a:rPr sz="1300" spc="-5" dirty="0">
                <a:solidFill>
                  <a:srgbClr val="727272"/>
                </a:solidFill>
                <a:latin typeface="Roboto"/>
                <a:cs typeface="Roboto"/>
              </a:rPr>
              <a:t>based </a:t>
            </a:r>
            <a:r>
              <a:rPr sz="1300" spc="-10" dirty="0">
                <a:solidFill>
                  <a:srgbClr val="727272"/>
                </a:solidFill>
                <a:latin typeface="Roboto"/>
                <a:cs typeface="Roboto"/>
              </a:rPr>
              <a:t>on </a:t>
            </a:r>
            <a:r>
              <a:rPr sz="1300" spc="-5" dirty="0">
                <a:solidFill>
                  <a:srgbClr val="727272"/>
                </a:solidFill>
                <a:latin typeface="Roboto"/>
                <a:cs typeface="Roboto"/>
              </a:rPr>
              <a:t>their </a:t>
            </a:r>
            <a:r>
              <a:rPr lang="en-US" sz="1300" spc="-5" dirty="0">
                <a:solidFill>
                  <a:srgbClr val="727272"/>
                </a:solidFill>
                <a:latin typeface="Roboto"/>
                <a:cs typeface="Roboto"/>
              </a:rPr>
              <a:t>latitudes and longitudes</a:t>
            </a:r>
            <a:r>
              <a:rPr sz="1300" spc="-10" dirty="0">
                <a:solidFill>
                  <a:srgbClr val="727272"/>
                </a:solidFill>
                <a:latin typeface="Roboto"/>
                <a:cs typeface="Roboto"/>
              </a:rPr>
              <a:t>.</a:t>
            </a:r>
            <a:endParaRPr sz="1300" dirty="0">
              <a:latin typeface="Roboto"/>
              <a:cs typeface="Roboto"/>
            </a:endParaRPr>
          </a:p>
          <a:p>
            <a:pPr>
              <a:lnSpc>
                <a:spcPct val="100000"/>
              </a:lnSpc>
              <a:spcBef>
                <a:spcPts val="60"/>
              </a:spcBef>
            </a:pPr>
            <a:endParaRPr sz="1150" dirty="0">
              <a:latin typeface="Roboto"/>
              <a:cs typeface="Roboto"/>
            </a:endParaRPr>
          </a:p>
          <a:p>
            <a:pPr marL="12700" marR="12700">
              <a:lnSpc>
                <a:spcPct val="115399"/>
              </a:lnSpc>
            </a:pPr>
            <a:r>
              <a:rPr sz="1300" b="1" i="1" dirty="0">
                <a:solidFill>
                  <a:srgbClr val="727272"/>
                </a:solidFill>
                <a:latin typeface="Roboto"/>
                <a:cs typeface="Roboto"/>
              </a:rPr>
              <a:t>Model: </a:t>
            </a:r>
            <a:r>
              <a:rPr sz="1300" spc="-15" dirty="0">
                <a:solidFill>
                  <a:srgbClr val="727272"/>
                </a:solidFill>
                <a:latin typeface="Roboto"/>
                <a:cs typeface="Roboto"/>
              </a:rPr>
              <a:t>K-means </a:t>
            </a:r>
            <a:r>
              <a:rPr sz="1300" spc="-5" dirty="0">
                <a:solidFill>
                  <a:srgbClr val="727272"/>
                </a:solidFill>
                <a:latin typeface="Roboto"/>
                <a:cs typeface="Roboto"/>
              </a:rPr>
              <a:t>model is used and is hyper tuned </a:t>
            </a:r>
            <a:r>
              <a:rPr sz="1300" spc="-10" dirty="0">
                <a:solidFill>
                  <a:srgbClr val="727272"/>
                </a:solidFill>
                <a:latin typeface="Roboto"/>
                <a:cs typeface="Roboto"/>
              </a:rPr>
              <a:t>parameters like </a:t>
            </a:r>
            <a:r>
              <a:rPr sz="1300" spc="-5" dirty="0" err="1">
                <a:solidFill>
                  <a:srgbClr val="727272"/>
                </a:solidFill>
                <a:latin typeface="Roboto"/>
                <a:cs typeface="Roboto"/>
              </a:rPr>
              <a:t>n_clusters</a:t>
            </a:r>
            <a:r>
              <a:rPr sz="1300" spc="-5" dirty="0">
                <a:solidFill>
                  <a:srgbClr val="727272"/>
                </a:solidFill>
                <a:latin typeface="Roboto"/>
                <a:cs typeface="Roboto"/>
              </a:rPr>
              <a:t>=</a:t>
            </a:r>
            <a:r>
              <a:rPr lang="en-US" sz="1300" spc="-5" dirty="0">
                <a:solidFill>
                  <a:srgbClr val="727272"/>
                </a:solidFill>
                <a:latin typeface="Roboto"/>
                <a:cs typeface="Roboto"/>
              </a:rPr>
              <a:t>3</a:t>
            </a:r>
            <a:r>
              <a:rPr sz="1300" spc="-5" dirty="0">
                <a:solidFill>
                  <a:srgbClr val="727272"/>
                </a:solidFill>
                <a:latin typeface="Roboto"/>
                <a:cs typeface="Roboto"/>
              </a:rPr>
              <a:t> using elbow method </a:t>
            </a:r>
            <a:r>
              <a:rPr sz="1300" spc="-10" dirty="0">
                <a:solidFill>
                  <a:srgbClr val="727272"/>
                </a:solidFill>
                <a:latin typeface="Roboto"/>
                <a:cs typeface="Roboto"/>
              </a:rPr>
              <a:t>to ﬁnd  </a:t>
            </a:r>
            <a:r>
              <a:rPr sz="1300" spc="-5" dirty="0">
                <a:solidFill>
                  <a:srgbClr val="727272"/>
                </a:solidFill>
                <a:latin typeface="Roboto"/>
                <a:cs typeface="Roboto"/>
              </a:rPr>
              <a:t>the optimal number of clusters</a:t>
            </a:r>
            <a:r>
              <a:rPr lang="en-US" sz="1300" spc="-5" dirty="0">
                <a:solidFill>
                  <a:srgbClr val="727272"/>
                </a:solidFill>
                <a:latin typeface="Roboto"/>
                <a:cs typeface="Roboto"/>
              </a:rPr>
              <a:t>.</a:t>
            </a:r>
            <a:endParaRPr sz="1300" dirty="0">
              <a:latin typeface="Roboto"/>
              <a:cs typeface="Roboto"/>
            </a:endParaRPr>
          </a:p>
          <a:p>
            <a:pPr>
              <a:lnSpc>
                <a:spcPct val="100000"/>
              </a:lnSpc>
              <a:spcBef>
                <a:spcPts val="35"/>
              </a:spcBef>
            </a:pPr>
            <a:endParaRPr sz="1350" dirty="0">
              <a:latin typeface="Roboto"/>
              <a:cs typeface="Roboto"/>
            </a:endParaRPr>
          </a:p>
          <a:p>
            <a:pPr marL="12700">
              <a:lnSpc>
                <a:spcPct val="100000"/>
              </a:lnSpc>
            </a:pPr>
            <a:r>
              <a:rPr sz="1300" b="1" i="1" spc="-5" dirty="0">
                <a:solidFill>
                  <a:srgbClr val="727272"/>
                </a:solidFill>
                <a:latin typeface="Roboto"/>
                <a:cs typeface="Roboto"/>
              </a:rPr>
              <a:t>Programming </a:t>
            </a:r>
            <a:r>
              <a:rPr sz="1300" b="1" i="1" dirty="0">
                <a:solidFill>
                  <a:srgbClr val="727272"/>
                </a:solidFill>
                <a:latin typeface="Roboto"/>
                <a:cs typeface="Roboto"/>
              </a:rPr>
              <a:t>Language: </a:t>
            </a:r>
            <a:r>
              <a:rPr sz="1300" spc="-5" dirty="0">
                <a:solidFill>
                  <a:srgbClr val="727272"/>
                </a:solidFill>
                <a:latin typeface="Roboto"/>
                <a:cs typeface="Roboto"/>
              </a:rPr>
              <a:t>Python</a:t>
            </a:r>
            <a:r>
              <a:rPr sz="1300" dirty="0">
                <a:solidFill>
                  <a:srgbClr val="727272"/>
                </a:solidFill>
                <a:latin typeface="Roboto"/>
                <a:cs typeface="Roboto"/>
              </a:rPr>
              <a:t> </a:t>
            </a:r>
            <a:r>
              <a:rPr sz="1300" spc="-10" dirty="0">
                <a:solidFill>
                  <a:srgbClr val="727272"/>
                </a:solidFill>
                <a:latin typeface="Roboto"/>
                <a:cs typeface="Roboto"/>
              </a:rPr>
              <a:t>3.6</a:t>
            </a:r>
            <a:endParaRPr sz="1300" dirty="0">
              <a:latin typeface="Roboto"/>
              <a:cs typeface="Roboto"/>
            </a:endParaRPr>
          </a:p>
          <a:p>
            <a:pPr>
              <a:lnSpc>
                <a:spcPct val="100000"/>
              </a:lnSpc>
              <a:spcBef>
                <a:spcPts val="55"/>
              </a:spcBef>
            </a:pPr>
            <a:endParaRPr sz="1150" dirty="0">
              <a:latin typeface="Roboto"/>
              <a:cs typeface="Roboto"/>
            </a:endParaRPr>
          </a:p>
          <a:p>
            <a:pPr marL="12700" marR="27940">
              <a:lnSpc>
                <a:spcPct val="115399"/>
              </a:lnSpc>
            </a:pPr>
            <a:r>
              <a:rPr sz="1300" b="1" i="1" spc="-5" dirty="0">
                <a:solidFill>
                  <a:srgbClr val="727272"/>
                </a:solidFill>
                <a:latin typeface="Roboto"/>
                <a:cs typeface="Roboto"/>
              </a:rPr>
              <a:t>Environment </a:t>
            </a:r>
            <a:r>
              <a:rPr sz="1300" b="1" i="1" dirty="0">
                <a:solidFill>
                  <a:srgbClr val="727272"/>
                </a:solidFill>
                <a:latin typeface="Roboto"/>
                <a:cs typeface="Roboto"/>
              </a:rPr>
              <a:t>(Libraries and </a:t>
            </a:r>
            <a:r>
              <a:rPr sz="1300" b="1" i="1" spc="-5" dirty="0">
                <a:solidFill>
                  <a:srgbClr val="727272"/>
                </a:solidFill>
                <a:latin typeface="Roboto"/>
                <a:cs typeface="Roboto"/>
              </a:rPr>
              <a:t>Technologies): </a:t>
            </a:r>
            <a:r>
              <a:rPr lang="en-US" sz="1300" b="1" i="1" spc="-5" dirty="0">
                <a:solidFill>
                  <a:srgbClr val="727272"/>
                </a:solidFill>
                <a:latin typeface="Roboto"/>
                <a:cs typeface="Roboto"/>
              </a:rPr>
              <a:t> </a:t>
            </a:r>
            <a:r>
              <a:rPr sz="1300" spc="-20" dirty="0" err="1">
                <a:solidFill>
                  <a:srgbClr val="727272"/>
                </a:solidFill>
                <a:latin typeface="Roboto"/>
                <a:cs typeface="Roboto"/>
              </a:rPr>
              <a:t>Numpy</a:t>
            </a:r>
            <a:r>
              <a:rPr sz="1300" spc="-20" dirty="0">
                <a:solidFill>
                  <a:srgbClr val="727272"/>
                </a:solidFill>
                <a:latin typeface="Roboto"/>
                <a:cs typeface="Roboto"/>
              </a:rPr>
              <a:t>,</a:t>
            </a:r>
            <a:r>
              <a:rPr lang="en-US" sz="1300" spc="-20" dirty="0">
                <a:solidFill>
                  <a:srgbClr val="727272"/>
                </a:solidFill>
                <a:latin typeface="Roboto"/>
                <a:cs typeface="Roboto"/>
              </a:rPr>
              <a:t> Folium, </a:t>
            </a:r>
            <a:r>
              <a:rPr sz="1300" spc="-10" dirty="0">
                <a:solidFill>
                  <a:srgbClr val="727272"/>
                </a:solidFill>
                <a:latin typeface="Roboto"/>
                <a:cs typeface="Roboto"/>
              </a:rPr>
              <a:t>Pandas, </a:t>
            </a:r>
            <a:r>
              <a:rPr sz="1300" spc="-5" dirty="0">
                <a:solidFill>
                  <a:srgbClr val="727272"/>
                </a:solidFill>
                <a:latin typeface="Roboto"/>
                <a:cs typeface="Roboto"/>
              </a:rPr>
              <a:t>Matplotlib,</a:t>
            </a:r>
            <a:r>
              <a:rPr lang="en-US" sz="1300" spc="-5" dirty="0">
                <a:solidFill>
                  <a:srgbClr val="727272"/>
                </a:solidFill>
                <a:latin typeface="Roboto"/>
                <a:cs typeface="Roboto"/>
              </a:rPr>
              <a:t> </a:t>
            </a:r>
            <a:r>
              <a:rPr sz="1300" spc="-10" dirty="0" err="1">
                <a:solidFill>
                  <a:srgbClr val="727272"/>
                </a:solidFill>
                <a:latin typeface="Roboto"/>
                <a:cs typeface="Roboto"/>
              </a:rPr>
              <a:t>Jupyter</a:t>
            </a:r>
            <a:r>
              <a:rPr sz="1300" spc="-5" dirty="0">
                <a:solidFill>
                  <a:srgbClr val="727272"/>
                </a:solidFill>
                <a:latin typeface="Roboto"/>
                <a:cs typeface="Roboto"/>
              </a:rPr>
              <a:t>, </a:t>
            </a:r>
            <a:r>
              <a:rPr sz="1300" spc="-10" dirty="0">
                <a:solidFill>
                  <a:srgbClr val="727272"/>
                </a:solidFill>
                <a:latin typeface="Roboto"/>
                <a:cs typeface="Roboto"/>
              </a:rPr>
              <a:t>Google  </a:t>
            </a:r>
            <a:r>
              <a:rPr sz="1300" spc="-10" dirty="0" err="1">
                <a:solidFill>
                  <a:srgbClr val="727272"/>
                </a:solidFill>
                <a:latin typeface="Roboto"/>
                <a:cs typeface="Roboto"/>
              </a:rPr>
              <a:t>Colab</a:t>
            </a:r>
            <a:r>
              <a:rPr sz="1300" spc="-10" dirty="0">
                <a:solidFill>
                  <a:srgbClr val="727272"/>
                </a:solidFill>
                <a:latin typeface="Roboto"/>
                <a:cs typeface="Roboto"/>
              </a:rPr>
              <a:t>.</a:t>
            </a:r>
            <a:endParaRPr sz="1300" dirty="0">
              <a:latin typeface="Roboto"/>
              <a:cs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5859"/>
            <a:ext cx="9144000" cy="1686560"/>
          </a:xfrm>
          <a:custGeom>
            <a:avLst/>
            <a:gdLst/>
            <a:ahLst/>
            <a:cxnLst/>
            <a:rect l="l" t="t" r="r" b="b"/>
            <a:pathLst>
              <a:path w="9144000" h="1686560">
                <a:moveTo>
                  <a:pt x="0" y="1685996"/>
                </a:moveTo>
                <a:lnTo>
                  <a:pt x="9143981" y="1685996"/>
                </a:lnTo>
                <a:lnTo>
                  <a:pt x="9143981" y="0"/>
                </a:lnTo>
                <a:lnTo>
                  <a:pt x="0" y="0"/>
                </a:lnTo>
                <a:lnTo>
                  <a:pt x="0" y="1685996"/>
                </a:lnTo>
                <a:close/>
              </a:path>
            </a:pathLst>
          </a:custGeom>
          <a:solidFill>
            <a:srgbClr val="4285F4"/>
          </a:solidFill>
        </p:spPr>
        <p:txBody>
          <a:bodyPr wrap="square" lIns="0" tIns="0" rIns="0" bIns="0" rtlCol="0"/>
          <a:lstStyle/>
          <a:p>
            <a:endParaRPr/>
          </a:p>
        </p:txBody>
      </p:sp>
      <p:grpSp>
        <p:nvGrpSpPr>
          <p:cNvPr id="3" name="object 3"/>
          <p:cNvGrpSpPr/>
          <p:nvPr/>
        </p:nvGrpSpPr>
        <p:grpSpPr>
          <a:xfrm>
            <a:off x="0" y="1650701"/>
            <a:ext cx="9144000" cy="3457575"/>
            <a:chOff x="0" y="1685996"/>
            <a:chExt cx="9144000" cy="3457575"/>
          </a:xfrm>
        </p:grpSpPr>
        <p:sp>
          <p:nvSpPr>
            <p:cNvPr id="4" name="object 4"/>
            <p:cNvSpPr/>
            <p:nvPr/>
          </p:nvSpPr>
          <p:spPr>
            <a:xfrm>
              <a:off x="0" y="1685996"/>
              <a:ext cx="9144000" cy="3457575"/>
            </a:xfrm>
            <a:custGeom>
              <a:avLst/>
              <a:gdLst/>
              <a:ahLst/>
              <a:cxnLst/>
              <a:rect l="l" t="t" r="r" b="b"/>
              <a:pathLst>
                <a:path w="9144000" h="3457575">
                  <a:moveTo>
                    <a:pt x="9143981" y="3457493"/>
                  </a:moveTo>
                  <a:lnTo>
                    <a:pt x="0" y="3457493"/>
                  </a:lnTo>
                  <a:lnTo>
                    <a:pt x="0" y="0"/>
                  </a:lnTo>
                  <a:lnTo>
                    <a:pt x="9143981" y="0"/>
                  </a:lnTo>
                  <a:lnTo>
                    <a:pt x="9143981" y="3457493"/>
                  </a:lnTo>
                  <a:close/>
                </a:path>
              </a:pathLst>
            </a:custGeom>
            <a:solidFill>
              <a:srgbClr val="F9F9F9"/>
            </a:solidFill>
          </p:spPr>
          <p:txBody>
            <a:bodyPr wrap="square" lIns="0" tIns="0" rIns="0" bIns="0" rtlCol="0"/>
            <a:lstStyle/>
            <a:p>
              <a:endParaRPr/>
            </a:p>
          </p:txBody>
        </p:sp>
        <p:sp>
          <p:nvSpPr>
            <p:cNvPr id="5" name="object 5"/>
            <p:cNvSpPr/>
            <p:nvPr/>
          </p:nvSpPr>
          <p:spPr>
            <a:xfrm>
              <a:off x="0" y="1685996"/>
              <a:ext cx="9143981" cy="10859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544923" y="905966"/>
            <a:ext cx="2395855" cy="513080"/>
          </a:xfrm>
          <a:prstGeom prst="rect">
            <a:avLst/>
          </a:prstGeom>
        </p:spPr>
        <p:txBody>
          <a:bodyPr vert="horz" wrap="square" lIns="0" tIns="12700" rIns="0" bIns="0" rtlCol="0">
            <a:spAutoFit/>
          </a:bodyPr>
          <a:lstStyle/>
          <a:p>
            <a:pPr marL="12700">
              <a:lnSpc>
                <a:spcPct val="100000"/>
              </a:lnSpc>
              <a:spcBef>
                <a:spcPts val="100"/>
              </a:spcBef>
            </a:pPr>
            <a:r>
              <a:rPr lang="en-US" sz="3200" spc="-10" dirty="0"/>
              <a:t>4. Work Flow</a:t>
            </a:r>
            <a:endParaRPr sz="3200" dirty="0"/>
          </a:p>
        </p:txBody>
      </p:sp>
      <p:pic>
        <p:nvPicPr>
          <p:cNvPr id="11" name="Picture 10">
            <a:extLst>
              <a:ext uri="{FF2B5EF4-FFF2-40B4-BE49-F238E27FC236}">
                <a16:creationId xmlns:a16="http://schemas.microsoft.com/office/drawing/2014/main" id="{C064F25E-2946-FD7A-7101-06ED444F823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013137" y="2239953"/>
            <a:ext cx="485780" cy="538260"/>
          </a:xfrm>
          <a:prstGeom prst="rect">
            <a:avLst/>
          </a:prstGeom>
        </p:spPr>
      </p:pic>
      <p:sp>
        <p:nvSpPr>
          <p:cNvPr id="12" name="TextBox 11">
            <a:extLst>
              <a:ext uri="{FF2B5EF4-FFF2-40B4-BE49-F238E27FC236}">
                <a16:creationId xmlns:a16="http://schemas.microsoft.com/office/drawing/2014/main" id="{6FA78287-9788-6F3F-BDBF-6C04C88E00FF}"/>
              </a:ext>
            </a:extLst>
          </p:cNvPr>
          <p:cNvSpPr txBox="1"/>
          <p:nvPr/>
        </p:nvSpPr>
        <p:spPr>
          <a:xfrm>
            <a:off x="901627" y="2801212"/>
            <a:ext cx="1168943" cy="307777"/>
          </a:xfrm>
          <a:prstGeom prst="rect">
            <a:avLst/>
          </a:prstGeom>
          <a:noFill/>
        </p:spPr>
        <p:txBody>
          <a:bodyPr wrap="square" rtlCol="0">
            <a:spAutoFit/>
          </a:bodyPr>
          <a:lstStyle/>
          <a:p>
            <a:r>
              <a:rPr lang="en-IN" sz="1400" dirty="0"/>
              <a:t>Dataset</a:t>
            </a:r>
            <a:r>
              <a:rPr lang="en-IN" sz="1400" dirty="0">
                <a:hlinkClick r:id="rId5" tooltip="https://creativecommons.org/licenses/by-nc/3.0/"/>
              </a:rPr>
              <a:t> </a:t>
            </a:r>
            <a:r>
              <a:rPr lang="en-IN" sz="900" dirty="0">
                <a:hlinkClick r:id="rId5" tooltip="https://creativecommons.org/licenses/by-nc/3.0/"/>
              </a:rPr>
              <a:t>BY-NC</a:t>
            </a:r>
            <a:endParaRPr lang="en-IN" sz="900" dirty="0"/>
          </a:p>
        </p:txBody>
      </p:sp>
      <p:pic>
        <p:nvPicPr>
          <p:cNvPr id="14" name="Picture 13">
            <a:extLst>
              <a:ext uri="{FF2B5EF4-FFF2-40B4-BE49-F238E27FC236}">
                <a16:creationId xmlns:a16="http://schemas.microsoft.com/office/drawing/2014/main" id="{FF192986-6C9E-4AC3-0B14-778B078A8561}"/>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100739" y="2322829"/>
            <a:ext cx="471261" cy="471261"/>
          </a:xfrm>
          <a:prstGeom prst="rect">
            <a:avLst/>
          </a:prstGeom>
        </p:spPr>
      </p:pic>
      <p:sp>
        <p:nvSpPr>
          <p:cNvPr id="15" name="TextBox 14">
            <a:extLst>
              <a:ext uri="{FF2B5EF4-FFF2-40B4-BE49-F238E27FC236}">
                <a16:creationId xmlns:a16="http://schemas.microsoft.com/office/drawing/2014/main" id="{257694F6-A097-522F-8EC1-7634B428CB69}"/>
              </a:ext>
            </a:extLst>
          </p:cNvPr>
          <p:cNvSpPr txBox="1"/>
          <p:nvPr/>
        </p:nvSpPr>
        <p:spPr>
          <a:xfrm>
            <a:off x="3618349" y="2825559"/>
            <a:ext cx="1817229" cy="446276"/>
          </a:xfrm>
          <a:prstGeom prst="rect">
            <a:avLst/>
          </a:prstGeom>
          <a:noFill/>
        </p:spPr>
        <p:txBody>
          <a:bodyPr wrap="square" rtlCol="0">
            <a:spAutoFit/>
          </a:bodyPr>
          <a:lstStyle/>
          <a:p>
            <a:r>
              <a:rPr lang="en-IN" sz="1400" dirty="0"/>
              <a:t>Data pre-processing</a:t>
            </a:r>
            <a:r>
              <a:rPr lang="en-IN" sz="1400" dirty="0">
                <a:hlinkClick r:id="rId5" tooltip="https://creativecommons.org/licenses/by-nc/3.0/"/>
              </a:rPr>
              <a:t> </a:t>
            </a:r>
            <a:r>
              <a:rPr lang="en-IN" sz="900" dirty="0">
                <a:hlinkClick r:id="rId5" tooltip="https://creativecommons.org/licenses/by-nc/3.0/"/>
              </a:rPr>
              <a:t>BY-NC</a:t>
            </a:r>
            <a:endParaRPr lang="en-IN" sz="900" dirty="0"/>
          </a:p>
        </p:txBody>
      </p:sp>
      <p:pic>
        <p:nvPicPr>
          <p:cNvPr id="20" name="Picture 19">
            <a:extLst>
              <a:ext uri="{FF2B5EF4-FFF2-40B4-BE49-F238E27FC236}">
                <a16:creationId xmlns:a16="http://schemas.microsoft.com/office/drawing/2014/main" id="{0B8A3638-ADEF-939B-5957-163384A81CD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498615" y="2195717"/>
            <a:ext cx="1752600" cy="876300"/>
          </a:xfrm>
          <a:prstGeom prst="rect">
            <a:avLst/>
          </a:prstGeom>
        </p:spPr>
      </p:pic>
      <p:sp>
        <p:nvSpPr>
          <p:cNvPr id="21" name="TextBox 20">
            <a:extLst>
              <a:ext uri="{FF2B5EF4-FFF2-40B4-BE49-F238E27FC236}">
                <a16:creationId xmlns:a16="http://schemas.microsoft.com/office/drawing/2014/main" id="{D87CEC78-2935-3DEB-685A-E13335EB3A97}"/>
              </a:ext>
            </a:extLst>
          </p:cNvPr>
          <p:cNvSpPr txBox="1"/>
          <p:nvPr/>
        </p:nvSpPr>
        <p:spPr>
          <a:xfrm>
            <a:off x="6912020" y="2918128"/>
            <a:ext cx="1168943" cy="307777"/>
          </a:xfrm>
          <a:prstGeom prst="rect">
            <a:avLst/>
          </a:prstGeom>
          <a:noFill/>
        </p:spPr>
        <p:txBody>
          <a:bodyPr wrap="square" rtlCol="0">
            <a:spAutoFit/>
          </a:bodyPr>
          <a:lstStyle/>
          <a:p>
            <a:r>
              <a:rPr lang="en-IN" sz="1400" dirty="0"/>
              <a:t>Data Analysis</a:t>
            </a:r>
            <a:endParaRPr lang="en-IN" sz="900" dirty="0"/>
          </a:p>
        </p:txBody>
      </p:sp>
      <p:sp>
        <p:nvSpPr>
          <p:cNvPr id="27" name="TextBox 26">
            <a:extLst>
              <a:ext uri="{FF2B5EF4-FFF2-40B4-BE49-F238E27FC236}">
                <a16:creationId xmlns:a16="http://schemas.microsoft.com/office/drawing/2014/main" id="{C0EC238B-2213-4401-BBDE-209320D106E6}"/>
              </a:ext>
            </a:extLst>
          </p:cNvPr>
          <p:cNvSpPr txBox="1"/>
          <p:nvPr/>
        </p:nvSpPr>
        <p:spPr>
          <a:xfrm>
            <a:off x="3669708" y="4480650"/>
            <a:ext cx="1714510" cy="307777"/>
          </a:xfrm>
          <a:prstGeom prst="rect">
            <a:avLst/>
          </a:prstGeom>
          <a:noFill/>
        </p:spPr>
        <p:txBody>
          <a:bodyPr wrap="square" rtlCol="0">
            <a:spAutoFit/>
          </a:bodyPr>
          <a:lstStyle/>
          <a:p>
            <a:r>
              <a:rPr lang="en-IN" sz="1400" dirty="0"/>
              <a:t>K-means clustering</a:t>
            </a:r>
            <a:endParaRPr lang="en-IN" sz="900" dirty="0"/>
          </a:p>
        </p:txBody>
      </p:sp>
      <p:pic>
        <p:nvPicPr>
          <p:cNvPr id="29" name="Picture 28">
            <a:extLst>
              <a:ext uri="{FF2B5EF4-FFF2-40B4-BE49-F238E27FC236}">
                <a16:creationId xmlns:a16="http://schemas.microsoft.com/office/drawing/2014/main" id="{40F32739-6C7F-E3A0-8674-1CCFA9669FCF}"/>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125713" y="3971118"/>
            <a:ext cx="446277" cy="446277"/>
          </a:xfrm>
          <a:prstGeom prst="rect">
            <a:avLst/>
          </a:prstGeom>
        </p:spPr>
      </p:pic>
      <p:pic>
        <p:nvPicPr>
          <p:cNvPr id="41" name="Picture 40">
            <a:extLst>
              <a:ext uri="{FF2B5EF4-FFF2-40B4-BE49-F238E27FC236}">
                <a16:creationId xmlns:a16="http://schemas.microsoft.com/office/drawing/2014/main" id="{47243312-FF80-86A5-B451-40FD234A4BD3}"/>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99663" y="3783754"/>
            <a:ext cx="914400" cy="633641"/>
          </a:xfrm>
          <a:prstGeom prst="rect">
            <a:avLst/>
          </a:prstGeom>
        </p:spPr>
      </p:pic>
      <p:sp>
        <p:nvSpPr>
          <p:cNvPr id="43" name="TextBox 42">
            <a:extLst>
              <a:ext uri="{FF2B5EF4-FFF2-40B4-BE49-F238E27FC236}">
                <a16:creationId xmlns:a16="http://schemas.microsoft.com/office/drawing/2014/main" id="{2D45BAF0-AE9D-28D3-D940-25A68D419C2A}"/>
              </a:ext>
            </a:extLst>
          </p:cNvPr>
          <p:cNvSpPr txBox="1"/>
          <p:nvPr/>
        </p:nvSpPr>
        <p:spPr>
          <a:xfrm>
            <a:off x="685800" y="4480649"/>
            <a:ext cx="1714510" cy="307777"/>
          </a:xfrm>
          <a:prstGeom prst="rect">
            <a:avLst/>
          </a:prstGeom>
          <a:noFill/>
        </p:spPr>
        <p:txBody>
          <a:bodyPr wrap="square" rtlCol="0">
            <a:spAutoFit/>
          </a:bodyPr>
          <a:lstStyle/>
          <a:p>
            <a:r>
              <a:rPr lang="en-IN" sz="1400" dirty="0"/>
              <a:t> Visualization</a:t>
            </a:r>
            <a:r>
              <a:rPr lang="en-IN" sz="1400" dirty="0">
                <a:hlinkClick r:id="rId5" tooltip="https://creativecommons.org/licenses/by-nc/3.0/"/>
              </a:rPr>
              <a:t> </a:t>
            </a:r>
            <a:r>
              <a:rPr lang="en-IN" sz="900" dirty="0">
                <a:hlinkClick r:id="rId5" tooltip="https://creativecommons.org/licenses/by-nc/3.0/"/>
              </a:rPr>
              <a:t>BY-NC</a:t>
            </a:r>
            <a:endParaRPr lang="en-IN" sz="900" dirty="0"/>
          </a:p>
        </p:txBody>
      </p:sp>
      <p:sp>
        <p:nvSpPr>
          <p:cNvPr id="44" name="TextBox 43">
            <a:extLst>
              <a:ext uri="{FF2B5EF4-FFF2-40B4-BE49-F238E27FC236}">
                <a16:creationId xmlns:a16="http://schemas.microsoft.com/office/drawing/2014/main" id="{9643ED25-5B8C-BA27-35CA-C2266E83521B}"/>
              </a:ext>
            </a:extLst>
          </p:cNvPr>
          <p:cNvSpPr txBox="1"/>
          <p:nvPr/>
        </p:nvSpPr>
        <p:spPr>
          <a:xfrm>
            <a:off x="7113327" y="4078841"/>
            <a:ext cx="766327" cy="338554"/>
          </a:xfrm>
          <a:prstGeom prst="rect">
            <a:avLst/>
          </a:prstGeom>
          <a:noFill/>
        </p:spPr>
        <p:txBody>
          <a:bodyPr wrap="square" rtlCol="0">
            <a:spAutoFit/>
          </a:bodyPr>
          <a:lstStyle/>
          <a:p>
            <a:r>
              <a:rPr lang="en-IN" sz="1600" dirty="0">
                <a:solidFill>
                  <a:schemeClr val="accent6"/>
                </a:solidFill>
              </a:rPr>
              <a:t>WCSS</a:t>
            </a:r>
          </a:p>
        </p:txBody>
      </p:sp>
      <p:sp>
        <p:nvSpPr>
          <p:cNvPr id="46" name="TextBox 45">
            <a:extLst>
              <a:ext uri="{FF2B5EF4-FFF2-40B4-BE49-F238E27FC236}">
                <a16:creationId xmlns:a16="http://schemas.microsoft.com/office/drawing/2014/main" id="{A3C7987F-54D9-D787-82CD-221137EB4701}"/>
              </a:ext>
            </a:extLst>
          </p:cNvPr>
          <p:cNvSpPr txBox="1"/>
          <p:nvPr/>
        </p:nvSpPr>
        <p:spPr>
          <a:xfrm>
            <a:off x="6391591" y="4468198"/>
            <a:ext cx="2209800" cy="446276"/>
          </a:xfrm>
          <a:prstGeom prst="rect">
            <a:avLst/>
          </a:prstGeom>
          <a:noFill/>
        </p:spPr>
        <p:txBody>
          <a:bodyPr wrap="square" rtlCol="0">
            <a:spAutoFit/>
          </a:bodyPr>
          <a:lstStyle/>
          <a:p>
            <a:r>
              <a:rPr lang="en-IN" sz="1400" dirty="0"/>
              <a:t>Optimal number of Clusters</a:t>
            </a:r>
            <a:r>
              <a:rPr lang="en-IN" sz="1400" dirty="0">
                <a:hlinkClick r:id="rId5" tooltip="https://creativecommons.org/licenses/by-nc/3.0/"/>
              </a:rPr>
              <a:t> </a:t>
            </a:r>
            <a:r>
              <a:rPr lang="en-IN" sz="900" dirty="0">
                <a:hlinkClick r:id="rId5" tooltip="https://creativecommons.org/licenses/by-nc/3.0/"/>
              </a:rPr>
              <a:t>BY-NC</a:t>
            </a:r>
            <a:endParaRPr lang="en-IN" sz="900" dirty="0"/>
          </a:p>
        </p:txBody>
      </p:sp>
      <p:pic>
        <p:nvPicPr>
          <p:cNvPr id="48" name="Picture 47">
            <a:extLst>
              <a:ext uri="{FF2B5EF4-FFF2-40B4-BE49-F238E27FC236}">
                <a16:creationId xmlns:a16="http://schemas.microsoft.com/office/drawing/2014/main" id="{AF3FE2D3-D389-AE14-54FA-825C8BB62BCB}"/>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174124" y="2349292"/>
            <a:ext cx="989350" cy="486467"/>
          </a:xfrm>
          <a:prstGeom prst="rect">
            <a:avLst/>
          </a:prstGeom>
        </p:spPr>
      </p:pic>
      <p:pic>
        <p:nvPicPr>
          <p:cNvPr id="49" name="Picture 48">
            <a:extLst>
              <a:ext uri="{FF2B5EF4-FFF2-40B4-BE49-F238E27FC236}">
                <a16:creationId xmlns:a16="http://schemas.microsoft.com/office/drawing/2014/main" id="{131D05D0-1F0C-A213-0A21-66B01051FC16}"/>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509265" y="2322829"/>
            <a:ext cx="882325" cy="423747"/>
          </a:xfrm>
          <a:prstGeom prst="rect">
            <a:avLst/>
          </a:prstGeom>
        </p:spPr>
      </p:pic>
      <p:pic>
        <p:nvPicPr>
          <p:cNvPr id="50" name="Picture 49">
            <a:extLst>
              <a:ext uri="{FF2B5EF4-FFF2-40B4-BE49-F238E27FC236}">
                <a16:creationId xmlns:a16="http://schemas.microsoft.com/office/drawing/2014/main" id="{7BCFF19D-C448-707C-9BC2-66576E8308AE}"/>
              </a:ext>
            </a:extLst>
          </p:cNvPr>
          <p:cNvPicPr>
            <a:picLocks noChangeAspect="1"/>
          </p:cNvPicPr>
          <p:nvPr/>
        </p:nvPicPr>
        <p:blipFill>
          <a:blip r:embed="rId17"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5400000">
            <a:off x="7131278" y="3487210"/>
            <a:ext cx="597128" cy="381684"/>
          </a:xfrm>
          <a:prstGeom prst="rect">
            <a:avLst/>
          </a:prstGeom>
        </p:spPr>
      </p:pic>
      <p:pic>
        <p:nvPicPr>
          <p:cNvPr id="51" name="Picture 50">
            <a:extLst>
              <a:ext uri="{FF2B5EF4-FFF2-40B4-BE49-F238E27FC236}">
                <a16:creationId xmlns:a16="http://schemas.microsoft.com/office/drawing/2014/main" id="{81546868-62A8-6C92-F90A-843B75E375C4}"/>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0800000">
            <a:off x="5544667" y="4035711"/>
            <a:ext cx="882325" cy="381684"/>
          </a:xfrm>
          <a:prstGeom prst="rect">
            <a:avLst/>
          </a:prstGeom>
        </p:spPr>
      </p:pic>
      <p:pic>
        <p:nvPicPr>
          <p:cNvPr id="52" name="Picture 51">
            <a:extLst>
              <a:ext uri="{FF2B5EF4-FFF2-40B4-BE49-F238E27FC236}">
                <a16:creationId xmlns:a16="http://schemas.microsoft.com/office/drawing/2014/main" id="{838DC92B-5A4C-074F-FC71-C92EE4EC5F2E}"/>
              </a:ext>
            </a:extLst>
          </p:cNvPr>
          <p:cNvPicPr>
            <a:picLocks noChangeAspect="1"/>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0800000">
            <a:off x="2239406" y="4035711"/>
            <a:ext cx="1065854" cy="3816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C5850A-E127-094E-DC94-6ACDA943AC9E}"/>
              </a:ext>
            </a:extLst>
          </p:cNvPr>
          <p:cNvPicPr>
            <a:picLocks noChangeAspect="1"/>
          </p:cNvPicPr>
          <p:nvPr/>
        </p:nvPicPr>
        <p:blipFill>
          <a:blip r:embed="rId2"/>
          <a:stretch>
            <a:fillRect/>
          </a:stretch>
        </p:blipFill>
        <p:spPr>
          <a:xfrm>
            <a:off x="3637158" y="2266950"/>
            <a:ext cx="4953000" cy="2209800"/>
          </a:xfrm>
          <a:prstGeom prst="rect">
            <a:avLst/>
          </a:prstGeom>
        </p:spPr>
      </p:pic>
      <p:sp>
        <p:nvSpPr>
          <p:cNvPr id="6" name="Title 1">
            <a:extLst>
              <a:ext uri="{FF2B5EF4-FFF2-40B4-BE49-F238E27FC236}">
                <a16:creationId xmlns:a16="http://schemas.microsoft.com/office/drawing/2014/main" id="{26E18502-52B6-E732-5374-181C46C6E68B}"/>
              </a:ext>
            </a:extLst>
          </p:cNvPr>
          <p:cNvSpPr>
            <a:spLocks noGrp="1"/>
          </p:cNvSpPr>
          <p:nvPr>
            <p:ph type="title"/>
          </p:nvPr>
        </p:nvSpPr>
        <p:spPr>
          <a:xfrm>
            <a:off x="457200" y="361950"/>
            <a:ext cx="2658488" cy="307777"/>
          </a:xfrm>
        </p:spPr>
        <p:txBody>
          <a:bodyPr/>
          <a:lstStyle/>
          <a:p>
            <a:r>
              <a:rPr lang="en-US" dirty="0"/>
              <a:t>K-Means Clustering</a:t>
            </a:r>
            <a:endParaRPr lang="en-IN" dirty="0"/>
          </a:p>
        </p:txBody>
      </p:sp>
      <p:sp>
        <p:nvSpPr>
          <p:cNvPr id="8" name="TextBox 7">
            <a:extLst>
              <a:ext uri="{FF2B5EF4-FFF2-40B4-BE49-F238E27FC236}">
                <a16:creationId xmlns:a16="http://schemas.microsoft.com/office/drawing/2014/main" id="{93C16A3A-F0A2-3ECD-E8FC-67A95912D8B9}"/>
              </a:ext>
            </a:extLst>
          </p:cNvPr>
          <p:cNvSpPr txBox="1"/>
          <p:nvPr/>
        </p:nvSpPr>
        <p:spPr>
          <a:xfrm>
            <a:off x="152400" y="819150"/>
            <a:ext cx="2791968" cy="4401205"/>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K-means clustering is one of the simplest and popular unsupervised machine learning algorithms.</a:t>
            </a:r>
          </a:p>
          <a:p>
            <a:pPr marL="285750" indent="-285750">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The K in K-means represents the user-defined </a:t>
            </a:r>
            <a:r>
              <a:rPr lang="en-US" sz="1400" b="0" i="1" dirty="0">
                <a:solidFill>
                  <a:schemeClr val="bg1"/>
                </a:solidFill>
                <a:effectLst/>
                <a:latin typeface="Times New Roman" panose="02020603050405020304" pitchFamily="18" charset="0"/>
                <a:cs typeface="Times New Roman" panose="02020603050405020304" pitchFamily="18" charset="0"/>
              </a:rPr>
              <a:t>k</a:t>
            </a:r>
            <a:r>
              <a:rPr lang="en-US" sz="1400" b="0" i="0" dirty="0">
                <a:solidFill>
                  <a:schemeClr val="bg1"/>
                </a:solidFill>
                <a:effectLst/>
                <a:latin typeface="Times New Roman" panose="02020603050405020304" pitchFamily="18" charset="0"/>
                <a:cs typeface="Times New Roman" panose="02020603050405020304" pitchFamily="18" charset="0"/>
              </a:rPr>
              <a:t>-number of clusters.</a:t>
            </a:r>
          </a:p>
          <a:p>
            <a:pPr marL="285750" indent="-285750">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 K-means clustering works by attempting to find the best cluster centroid positions within the data for </a:t>
            </a:r>
            <a:r>
              <a:rPr lang="en-US" sz="1400" b="0" i="1" dirty="0">
                <a:solidFill>
                  <a:schemeClr val="bg1"/>
                </a:solidFill>
                <a:effectLst/>
                <a:latin typeface="Times New Roman" panose="02020603050405020304" pitchFamily="18" charset="0"/>
                <a:cs typeface="Times New Roman" panose="02020603050405020304" pitchFamily="18" charset="0"/>
              </a:rPr>
              <a:t>k-</a:t>
            </a:r>
            <a:r>
              <a:rPr lang="en-US" sz="1400" b="0" i="0" dirty="0">
                <a:solidFill>
                  <a:schemeClr val="bg1"/>
                </a:solidFill>
                <a:effectLst/>
                <a:latin typeface="Times New Roman" panose="02020603050405020304" pitchFamily="18" charset="0"/>
                <a:cs typeface="Times New Roman" panose="02020603050405020304" pitchFamily="18" charset="0"/>
              </a:rPr>
              <a:t>number of clusters, ensuring data within the cluster is closer in distance to the given centroid than it is to any other centroid. </a:t>
            </a:r>
          </a:p>
          <a:p>
            <a:pPr marL="285750" indent="-285750">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Ideally, the resulting clusters maximize similarity amongst the data within each unique cluster.</a:t>
            </a:r>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3DD655F-2D88-3D61-3C2F-47313663300E}"/>
              </a:ext>
            </a:extLst>
          </p:cNvPr>
          <p:cNvPicPr>
            <a:picLocks noChangeAspect="1"/>
          </p:cNvPicPr>
          <p:nvPr/>
        </p:nvPicPr>
        <p:blipFill>
          <a:blip r:embed="rId3"/>
          <a:stretch>
            <a:fillRect/>
          </a:stretch>
        </p:blipFill>
        <p:spPr>
          <a:xfrm>
            <a:off x="3547956" y="896838"/>
            <a:ext cx="5113115" cy="685800"/>
          </a:xfrm>
          <a:prstGeom prst="rect">
            <a:avLst/>
          </a:prstGeom>
        </p:spPr>
      </p:pic>
    </p:spTree>
    <p:extLst>
      <p:ext uri="{BB962C8B-B14F-4D97-AF65-F5344CB8AC3E}">
        <p14:creationId xmlns:p14="http://schemas.microsoft.com/office/powerpoint/2010/main" val="20322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2FC-506A-F62B-B9AA-9769E5E96FD3}"/>
              </a:ext>
            </a:extLst>
          </p:cNvPr>
          <p:cNvSpPr>
            <a:spLocks noGrp="1"/>
          </p:cNvSpPr>
          <p:nvPr>
            <p:ph type="title"/>
          </p:nvPr>
        </p:nvSpPr>
        <p:spPr>
          <a:xfrm>
            <a:off x="495299" y="478064"/>
            <a:ext cx="2658488" cy="307777"/>
          </a:xfrm>
        </p:spPr>
        <p:txBody>
          <a:bodyPr/>
          <a:lstStyle/>
          <a:p>
            <a:r>
              <a:rPr lang="en-US" dirty="0"/>
              <a:t>Elbow Method</a:t>
            </a:r>
            <a:endParaRPr lang="en-IN" dirty="0"/>
          </a:p>
        </p:txBody>
      </p:sp>
      <p:sp>
        <p:nvSpPr>
          <p:cNvPr id="3" name="Text Placeholder 2">
            <a:extLst>
              <a:ext uri="{FF2B5EF4-FFF2-40B4-BE49-F238E27FC236}">
                <a16:creationId xmlns:a16="http://schemas.microsoft.com/office/drawing/2014/main" id="{A7F6DC49-4AEF-A67C-306F-E2312B87E4AF}"/>
              </a:ext>
            </a:extLst>
          </p:cNvPr>
          <p:cNvSpPr>
            <a:spLocks noGrp="1"/>
          </p:cNvSpPr>
          <p:nvPr>
            <p:ph type="body" idx="1"/>
          </p:nvPr>
        </p:nvSpPr>
        <p:spPr>
          <a:xfrm>
            <a:off x="179532" y="1047750"/>
            <a:ext cx="3077587" cy="1938992"/>
          </a:xfrm>
        </p:spPr>
        <p:txBody>
          <a:bodyPr/>
          <a:lstStyle/>
          <a:p>
            <a:pPr marL="285750" indent="-285750">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K refers to the number of optimal clusters.</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Using </a:t>
            </a:r>
            <a:r>
              <a:rPr lang="en-US" dirty="0">
                <a:solidFill>
                  <a:schemeClr val="bg1"/>
                </a:solidFill>
                <a:latin typeface="Times New Roman" panose="02020603050405020304" pitchFamily="18" charset="0"/>
                <a:cs typeface="Times New Roman" panose="02020603050405020304" pitchFamily="18" charset="0"/>
              </a:rPr>
              <a:t>Elbow method we can find the value of K.</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WCSS means within cluster sum of squares of distances of data points from their cluster centroids.</a:t>
            </a:r>
          </a:p>
        </p:txBody>
      </p:sp>
      <p:pic>
        <p:nvPicPr>
          <p:cNvPr id="4" name="Picture 3">
            <a:extLst>
              <a:ext uri="{FF2B5EF4-FFF2-40B4-BE49-F238E27FC236}">
                <a16:creationId xmlns:a16="http://schemas.microsoft.com/office/drawing/2014/main" id="{E2CE3F8D-EED1-68B9-FEB4-8B739C941103}"/>
              </a:ext>
            </a:extLst>
          </p:cNvPr>
          <p:cNvPicPr>
            <a:picLocks noChangeAspect="1"/>
          </p:cNvPicPr>
          <p:nvPr/>
        </p:nvPicPr>
        <p:blipFill>
          <a:blip r:embed="rId2"/>
          <a:stretch>
            <a:fillRect/>
          </a:stretch>
        </p:blipFill>
        <p:spPr>
          <a:xfrm>
            <a:off x="3924299" y="1402771"/>
            <a:ext cx="3733800" cy="2647950"/>
          </a:xfrm>
          <a:prstGeom prst="rect">
            <a:avLst/>
          </a:prstGeom>
        </p:spPr>
      </p:pic>
      <p:pic>
        <p:nvPicPr>
          <p:cNvPr id="1030" name="Picture 6">
            <a:extLst>
              <a:ext uri="{FF2B5EF4-FFF2-40B4-BE49-F238E27FC236}">
                <a16:creationId xmlns:a16="http://schemas.microsoft.com/office/drawing/2014/main" id="{FAAC76F4-59B2-BE16-AC18-1ECDA9D42F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248651"/>
            <a:ext cx="1791374" cy="5857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BF289A1-D867-43B6-C59E-8A52A664C010}"/>
              </a:ext>
            </a:extLst>
          </p:cNvPr>
          <p:cNvSpPr txBox="1"/>
          <p:nvPr/>
        </p:nvSpPr>
        <p:spPr>
          <a:xfrm>
            <a:off x="495299" y="4248150"/>
            <a:ext cx="1905000" cy="307777"/>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From fig. k =3</a:t>
            </a:r>
            <a:endParaRPr lang="en-IN" sz="1400" dirty="0"/>
          </a:p>
        </p:txBody>
      </p:sp>
      <p:pic>
        <p:nvPicPr>
          <p:cNvPr id="1032" name="Picture 8">
            <a:extLst>
              <a:ext uri="{FF2B5EF4-FFF2-40B4-BE49-F238E27FC236}">
                <a16:creationId xmlns:a16="http://schemas.microsoft.com/office/drawing/2014/main" id="{76D644FF-7847-BFF6-CC91-927820E2070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1926336"/>
            <a:ext cx="1220917"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A0AE3E01-334B-5C25-30E5-44284726CFC2}"/>
              </a:ext>
            </a:extLst>
          </p:cNvPr>
          <p:cNvCxnSpPr>
            <a:cxnSpLocks/>
          </p:cNvCxnSpPr>
          <p:nvPr/>
        </p:nvCxnSpPr>
        <p:spPr>
          <a:xfrm flipH="1">
            <a:off x="5258658" y="2571750"/>
            <a:ext cx="1065083"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01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973" y="2218626"/>
            <a:ext cx="7454265" cy="665480"/>
          </a:xfrm>
          <a:prstGeom prst="rect">
            <a:avLst/>
          </a:prstGeom>
        </p:spPr>
        <p:txBody>
          <a:bodyPr vert="horz" wrap="square" lIns="0" tIns="12700" rIns="0" bIns="0" rtlCol="0">
            <a:spAutoFit/>
          </a:bodyPr>
          <a:lstStyle/>
          <a:p>
            <a:pPr marL="12700">
              <a:lnSpc>
                <a:spcPct val="100000"/>
              </a:lnSpc>
              <a:spcBef>
                <a:spcPts val="100"/>
              </a:spcBef>
            </a:pPr>
            <a:r>
              <a:rPr sz="4200" spc="-5" dirty="0"/>
              <a:t>5. </a:t>
            </a:r>
            <a:r>
              <a:rPr sz="4200" spc="-15" dirty="0"/>
              <a:t>Implementation </a:t>
            </a:r>
            <a:r>
              <a:rPr sz="4200" spc="-10" dirty="0"/>
              <a:t>and</a:t>
            </a:r>
            <a:r>
              <a:rPr sz="4200" spc="-25" dirty="0"/>
              <a:t> </a:t>
            </a:r>
            <a:r>
              <a:rPr sz="4200" spc="-10" dirty="0"/>
              <a:t>Analysis</a:t>
            </a:r>
            <a:endParaRPr sz="4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TotalTime>
  <Words>572</Words>
  <Application>Microsoft Office PowerPoint</Application>
  <PresentationFormat>On-screen Show (16:9)</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Roboto</vt:lpstr>
      <vt:lpstr>Times New Roman</vt:lpstr>
      <vt:lpstr>Office Theme</vt:lpstr>
      <vt:lpstr>PowerPoint Presentation</vt:lpstr>
      <vt:lpstr>1. Problem Statement</vt:lpstr>
      <vt:lpstr>2. Dataset</vt:lpstr>
      <vt:lpstr>Overview of Dataset</vt:lpstr>
      <vt:lpstr>3. Project Architecture</vt:lpstr>
      <vt:lpstr>4. Work Flow</vt:lpstr>
      <vt:lpstr>K-Means Clustering</vt:lpstr>
      <vt:lpstr>Elbow Method</vt:lpstr>
      <vt:lpstr>5. Implementation and Analysis</vt:lpstr>
      <vt:lpstr>5.1 Clusters            vs      no of Orders</vt:lpstr>
      <vt:lpstr>5.2 Gender           vs    no. of Orders</vt:lpstr>
      <vt:lpstr>PowerPoint Presentation</vt:lpstr>
      <vt:lpstr>6.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Vangala, Neeraj Kumar</cp:lastModifiedBy>
  <cp:revision>47</cp:revision>
  <dcterms:created xsi:type="dcterms:W3CDTF">2023-03-08T14:52:54Z</dcterms:created>
  <dcterms:modified xsi:type="dcterms:W3CDTF">2023-03-22T14:34:32Z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2023-03-08T00:00:00Z</vt:filetime>
  </property>
</Properties>
</file>