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 id="2147483779" r:id="rId3"/>
  </p:sldMasterIdLst>
  <p:notesMasterIdLst>
    <p:notesMasterId r:id="rId17"/>
  </p:notesMasterIdLst>
  <p:sldIdLst>
    <p:sldId id="372" r:id="rId4"/>
    <p:sldId id="391" r:id="rId5"/>
    <p:sldId id="392" r:id="rId6"/>
    <p:sldId id="393" r:id="rId7"/>
    <p:sldId id="429" r:id="rId8"/>
    <p:sldId id="394" r:id="rId9"/>
    <p:sldId id="431" r:id="rId10"/>
    <p:sldId id="403" r:id="rId11"/>
    <p:sldId id="404" r:id="rId12"/>
    <p:sldId id="405" r:id="rId13"/>
    <p:sldId id="406" r:id="rId14"/>
    <p:sldId id="407" r:id="rId15"/>
    <p:sldId id="432"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PATPATIA" initials="NP" lastIdx="4" clrIdx="0">
    <p:extLst>
      <p:ext uri="{19B8F6BF-5375-455C-9EA6-DF929625EA0E}">
        <p15:presenceInfo xmlns:p15="http://schemas.microsoft.com/office/powerpoint/2012/main" userId="S::nehapatpatia@dbs.com::12b16d94-dc81-4cbe-9874-1b7a1e1434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986"/>
    <a:srgbClr val="E9254F"/>
    <a:srgbClr val="5B9BD7"/>
    <a:srgbClr val="F4B3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39" autoAdjust="0"/>
    <p:restoredTop sz="94660"/>
  </p:normalViewPr>
  <p:slideViewPr>
    <p:cSldViewPr snapToGrid="0">
      <p:cViewPr varScale="1">
        <p:scale>
          <a:sx n="60" d="100"/>
          <a:sy n="60" d="100"/>
        </p:scale>
        <p:origin x="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FF1E8-2401-4887-AC82-ABB974A3E1A5}" type="datetimeFigureOut">
              <a:rPr lang="en-SG" smtClean="0"/>
              <a:t>23/10/2020</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E1B12-8EE0-41BB-96B3-41E06588CACC}" type="slidenum">
              <a:rPr lang="en-SG" smtClean="0"/>
              <a:t>‹#›</a:t>
            </a:fld>
            <a:endParaRPr lang="en-SG" dirty="0"/>
          </a:p>
        </p:txBody>
      </p:sp>
    </p:spTree>
    <p:extLst>
      <p:ext uri="{BB962C8B-B14F-4D97-AF65-F5344CB8AC3E}">
        <p14:creationId xmlns:p14="http://schemas.microsoft.com/office/powerpoint/2010/main" val="44940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46B528-4996-0D43-92E8-AFCEE16EB24A}" type="slidenum">
              <a:rPr lang="en-US" smtClean="0"/>
              <a:pPr>
                <a:defRPr/>
              </a:pPr>
              <a:t>1</a:t>
            </a:fld>
            <a:endParaRPr lang="en-US"/>
          </a:p>
        </p:txBody>
      </p:sp>
    </p:spTree>
    <p:extLst>
      <p:ext uri="{BB962C8B-B14F-4D97-AF65-F5344CB8AC3E}">
        <p14:creationId xmlns:p14="http://schemas.microsoft.com/office/powerpoint/2010/main" val="1850481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11</a:t>
            </a:fld>
            <a:endParaRPr lang="en-US" altLang="en-US"/>
          </a:p>
        </p:txBody>
      </p:sp>
    </p:spTree>
    <p:extLst>
      <p:ext uri="{BB962C8B-B14F-4D97-AF65-F5344CB8AC3E}">
        <p14:creationId xmlns:p14="http://schemas.microsoft.com/office/powerpoint/2010/main" val="246342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12</a:t>
            </a:fld>
            <a:endParaRPr lang="en-US" altLang="en-US"/>
          </a:p>
        </p:txBody>
      </p:sp>
    </p:spTree>
    <p:extLst>
      <p:ext uri="{BB962C8B-B14F-4D97-AF65-F5344CB8AC3E}">
        <p14:creationId xmlns:p14="http://schemas.microsoft.com/office/powerpoint/2010/main" val="90946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2</a:t>
            </a:fld>
            <a:endParaRPr lang="en-US" altLang="en-US"/>
          </a:p>
        </p:txBody>
      </p:sp>
    </p:spTree>
    <p:extLst>
      <p:ext uri="{BB962C8B-B14F-4D97-AF65-F5344CB8AC3E}">
        <p14:creationId xmlns:p14="http://schemas.microsoft.com/office/powerpoint/2010/main" val="20332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3</a:t>
            </a:fld>
            <a:endParaRPr lang="en-US" altLang="en-US"/>
          </a:p>
        </p:txBody>
      </p:sp>
    </p:spTree>
    <p:extLst>
      <p:ext uri="{BB962C8B-B14F-4D97-AF65-F5344CB8AC3E}">
        <p14:creationId xmlns:p14="http://schemas.microsoft.com/office/powerpoint/2010/main" val="158375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sz="1200" b="1" kern="120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4</a:t>
            </a:fld>
            <a:endParaRPr lang="en-US" altLang="en-US"/>
          </a:p>
        </p:txBody>
      </p:sp>
    </p:spTree>
    <p:extLst>
      <p:ext uri="{BB962C8B-B14F-4D97-AF65-F5344CB8AC3E}">
        <p14:creationId xmlns:p14="http://schemas.microsoft.com/office/powerpoint/2010/main" val="46337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sz="1200" b="1" kern="120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5</a:t>
            </a:fld>
            <a:endParaRPr lang="en-US" altLang="en-US"/>
          </a:p>
        </p:txBody>
      </p:sp>
    </p:spTree>
    <p:extLst>
      <p:ext uri="{BB962C8B-B14F-4D97-AF65-F5344CB8AC3E}">
        <p14:creationId xmlns:p14="http://schemas.microsoft.com/office/powerpoint/2010/main" val="309985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6</a:t>
            </a:fld>
            <a:endParaRPr lang="en-US" altLang="en-US"/>
          </a:p>
        </p:txBody>
      </p:sp>
    </p:spTree>
    <p:extLst>
      <p:ext uri="{BB962C8B-B14F-4D97-AF65-F5344CB8AC3E}">
        <p14:creationId xmlns:p14="http://schemas.microsoft.com/office/powerpoint/2010/main" val="93230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8</a:t>
            </a:fld>
            <a:endParaRPr lang="en-US" altLang="en-US"/>
          </a:p>
        </p:txBody>
      </p:sp>
    </p:spTree>
    <p:extLst>
      <p:ext uri="{BB962C8B-B14F-4D97-AF65-F5344CB8AC3E}">
        <p14:creationId xmlns:p14="http://schemas.microsoft.com/office/powerpoint/2010/main" val="12188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9</a:t>
            </a:fld>
            <a:endParaRPr lang="en-US" altLang="en-US"/>
          </a:p>
        </p:txBody>
      </p:sp>
    </p:spTree>
    <p:extLst>
      <p:ext uri="{BB962C8B-B14F-4D97-AF65-F5344CB8AC3E}">
        <p14:creationId xmlns:p14="http://schemas.microsoft.com/office/powerpoint/2010/main" val="348308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10</a:t>
            </a:fld>
            <a:endParaRPr lang="en-US" altLang="en-US"/>
          </a:p>
        </p:txBody>
      </p:sp>
    </p:spTree>
    <p:extLst>
      <p:ext uri="{BB962C8B-B14F-4D97-AF65-F5344CB8AC3E}">
        <p14:creationId xmlns:p14="http://schemas.microsoft.com/office/powerpoint/2010/main" val="933596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00000"/>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r="47346"/>
          <a:stretch>
            <a:fillRect/>
          </a:stretch>
        </p:blipFill>
        <p:spPr bwMode="auto">
          <a:xfrm>
            <a:off x="0" y="0"/>
            <a:ext cx="121920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6108700"/>
            <a:ext cx="12192000" cy="749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Pictur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52175" y="6353175"/>
            <a:ext cx="944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14288"/>
            <a:ext cx="12192000" cy="6129338"/>
          </a:xfrm>
          <a:prstGeom prst="rect">
            <a:avLst/>
          </a:prstGeom>
          <a:solidFill>
            <a:srgbClr val="BD09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362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with body text">
    <p:spTree>
      <p:nvGrpSpPr>
        <p:cNvPr id="1" name=""/>
        <p:cNvGrpSpPr/>
        <p:nvPr/>
      </p:nvGrpSpPr>
      <p:grpSpPr>
        <a:xfrm>
          <a:off x="0" y="0"/>
          <a:ext cx="0" cy="0"/>
          <a:chOff x="0" y="0"/>
          <a:chExt cx="0" cy="0"/>
        </a:xfrm>
      </p:grpSpPr>
      <p:sp>
        <p:nvSpPr>
          <p:cNvPr id="3" name="Title 9"/>
          <p:cNvSpPr>
            <a:spLocks noGrp="1"/>
          </p:cNvSpPr>
          <p:nvPr>
            <p:ph type="title" hasCustomPrompt="1"/>
          </p:nvPr>
        </p:nvSpPr>
        <p:spPr>
          <a:xfrm>
            <a:off x="609600" y="275167"/>
            <a:ext cx="10972800" cy="1143000"/>
          </a:xfrm>
          <a:prstGeom prst="rect">
            <a:avLst/>
          </a:prstGeom>
        </p:spPr>
        <p:txBody>
          <a:bodyPr/>
          <a:lstStyle>
            <a:lvl1pPr>
              <a:defRPr sz="3200" spc="0">
                <a:solidFill>
                  <a:srgbClr val="3D3D3D"/>
                </a:solidFill>
                <a:latin typeface="Arial Black" pitchFamily="34" charset="0"/>
              </a:defRPr>
            </a:lvl1pPr>
          </a:lstStyle>
          <a:p>
            <a:r>
              <a:rPr lang="en-US"/>
              <a:t>Click to edit title</a:t>
            </a:r>
          </a:p>
        </p:txBody>
      </p:sp>
      <p:sp>
        <p:nvSpPr>
          <p:cNvPr id="8" name="Text Placeholder 7"/>
          <p:cNvSpPr>
            <a:spLocks noGrp="1"/>
          </p:cNvSpPr>
          <p:nvPr>
            <p:ph type="body" sz="quarter" idx="13"/>
          </p:nvPr>
        </p:nvSpPr>
        <p:spPr>
          <a:xfrm>
            <a:off x="615951" y="1686984"/>
            <a:ext cx="10960100" cy="4199467"/>
          </a:xfrm>
          <a:prstGeom prst="rect">
            <a:avLst/>
          </a:prstGeom>
        </p:spPr>
        <p:txBody>
          <a:bodyPr/>
          <a:lstStyle>
            <a:lvl1pPr>
              <a:defRPr sz="3733">
                <a:solidFill>
                  <a:srgbClr val="3D3D3D"/>
                </a:solidFill>
                <a:latin typeface="Georgia" pitchFamily="18" charset="0"/>
              </a:defRPr>
            </a:lvl1pPr>
            <a:lvl2pPr>
              <a:defRPr sz="3200">
                <a:solidFill>
                  <a:srgbClr val="3D3D3D"/>
                </a:solidFill>
                <a:latin typeface="Georgia" pitchFamily="18" charset="0"/>
              </a:defRPr>
            </a:lvl2pPr>
            <a:lvl3pPr>
              <a:defRPr sz="2667">
                <a:solidFill>
                  <a:srgbClr val="3D3D3D"/>
                </a:solidFill>
                <a:latin typeface="Georgia" pitchFamily="18" charset="0"/>
              </a:defRPr>
            </a:lvl3pPr>
            <a:lvl4pPr>
              <a:defRPr sz="2400">
                <a:solidFill>
                  <a:srgbClr val="3D3D3D"/>
                </a:solidFill>
                <a:latin typeface="Georgia" pitchFamily="18" charset="0"/>
              </a:defRPr>
            </a:lvl4pPr>
            <a:lvl5pPr>
              <a:defRPr sz="2400">
                <a:solidFill>
                  <a:srgbClr val="3D3D3D"/>
                </a:solidFill>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96009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dirty="0"/>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32"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6" r:id="rId12"/>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783060"/>
      </p:ext>
    </p:extLst>
  </p:cSld>
  <p:clrMap bg1="lt1" tx1="dk1" bg2="lt2" tx2="dk2" accent1="accent1" accent2="accent2" accent3="accent3" accent4="accent4" accent5="accent5" accent6="accent6" hlink="hlink" folHlink="folHlink"/>
  <p:sldLayoutIdLst>
    <p:sldLayoutId id="2147483780" r:id="rId1"/>
    <p:sldLayoutId id="2147483786"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s3-ap-southeast-1.amazonaws.com/h2h-datasets/Challenge3.zip"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s3-ap-southeast-1.amazonaws.com/h2h-datasets/Challenge2.zip"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225800"/>
            <a:ext cx="12192000" cy="363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06952BF-3118-DB46-B7C1-6F4D3AD0B0A5}"/>
              </a:ext>
            </a:extLst>
          </p:cNvPr>
          <p:cNvSpPr txBox="1"/>
          <p:nvPr/>
        </p:nvSpPr>
        <p:spPr>
          <a:xfrm>
            <a:off x="1015314" y="2039759"/>
            <a:ext cx="5365571" cy="1200329"/>
          </a:xfrm>
          <a:prstGeom prst="rect">
            <a:avLst/>
          </a:prstGeom>
          <a:noFill/>
        </p:spPr>
        <p:txBody>
          <a:bodyPr wrap="none" rtlCol="0">
            <a:spAutoFit/>
          </a:bodyPr>
          <a:lstStyle/>
          <a:p>
            <a:r>
              <a:rPr lang="en-US" sz="7200" b="1" dirty="0">
                <a:solidFill>
                  <a:schemeClr val="bg1"/>
                </a:solidFill>
                <a:latin typeface="Arial" panose="020B0604020202020204" pitchFamily="34" charset="0"/>
                <a:cs typeface="Arial" panose="020B0604020202020204" pitchFamily="34" charset="0"/>
              </a:rPr>
              <a:t> Challenges</a:t>
            </a:r>
          </a:p>
        </p:txBody>
      </p:sp>
      <p:sp>
        <p:nvSpPr>
          <p:cNvPr id="8" name="TextBox 7">
            <a:extLst>
              <a:ext uri="{FF2B5EF4-FFF2-40B4-BE49-F238E27FC236}">
                <a16:creationId xmlns:a16="http://schemas.microsoft.com/office/drawing/2014/main" id="{FC9CB1F6-3450-4142-AE20-5FF2EE672255}"/>
              </a:ext>
            </a:extLst>
          </p:cNvPr>
          <p:cNvSpPr txBox="1"/>
          <p:nvPr/>
        </p:nvSpPr>
        <p:spPr>
          <a:xfrm>
            <a:off x="1015314" y="3510178"/>
            <a:ext cx="5696695" cy="1569660"/>
          </a:xfrm>
          <a:prstGeom prst="rect">
            <a:avLst/>
          </a:prstGeom>
          <a:noFill/>
        </p:spPr>
        <p:txBody>
          <a:bodyPr wrap="square" rtlCol="0">
            <a:spAutoFit/>
          </a:bodyPr>
          <a:lstStyle/>
          <a:p>
            <a:endParaRPr lang="en-US" sz="2400" dirty="0">
              <a:solidFill>
                <a:schemeClr val="bg1"/>
              </a:solidFill>
              <a:latin typeface="Avenir Roman" panose="02000503020000020003" pitchFamily="2" charset="0"/>
            </a:endParaRPr>
          </a:p>
          <a:p>
            <a:pPr marL="457200" indent="-457200">
              <a:buFont typeface="+mj-lt"/>
              <a:buAutoNum type="arabicPeriod"/>
            </a:pPr>
            <a:r>
              <a:rPr lang="en-US" sz="2400" dirty="0">
                <a:solidFill>
                  <a:schemeClr val="bg1"/>
                </a:solidFill>
                <a:latin typeface="Avenir Roman" panose="02000503020000020003" pitchFamily="2" charset="0"/>
              </a:rPr>
              <a:t>Travel mode for customers</a:t>
            </a:r>
          </a:p>
          <a:p>
            <a:pPr marL="457200" indent="-457200">
              <a:buFont typeface="+mj-lt"/>
              <a:buAutoNum type="arabicPeriod"/>
            </a:pPr>
            <a:r>
              <a:rPr lang="en-US" sz="2400" dirty="0">
                <a:solidFill>
                  <a:schemeClr val="bg1"/>
                </a:solidFill>
                <a:latin typeface="Avenir Roman" panose="02000503020000020003" pitchFamily="2" charset="0"/>
              </a:rPr>
              <a:t>Can I buy it today?</a:t>
            </a:r>
          </a:p>
          <a:p>
            <a:endParaRPr lang="en-US" sz="24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73666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2998450" cy="707886"/>
          </a:xfrm>
          <a:prstGeom prst="rect">
            <a:avLst/>
          </a:prstGeom>
        </p:spPr>
        <p:txBody>
          <a:bodyPr wrap="none">
            <a:spAutoFit/>
          </a:bodyPr>
          <a:lstStyle/>
          <a:p>
            <a:r>
              <a:rPr lang="en-US" sz="4000" dirty="0">
                <a:latin typeface="Avenir Light" charset="0"/>
                <a:ea typeface="Avenir Light" charset="0"/>
                <a:cs typeface="Avenir Light" charset="0"/>
              </a:rPr>
              <a:t>Deliverables</a:t>
            </a:r>
            <a:endParaRPr lang="en-US" sz="4000" dirty="0"/>
          </a:p>
        </p:txBody>
      </p:sp>
      <p:sp>
        <p:nvSpPr>
          <p:cNvPr id="8" name="Rounded Rectangle 7"/>
          <p:cNvSpPr/>
          <p:nvPr/>
        </p:nvSpPr>
        <p:spPr>
          <a:xfrm flipH="1">
            <a:off x="168617" y="4168838"/>
            <a:ext cx="12023383" cy="3018161"/>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SG" sz="2000" dirty="0"/>
              <a:t>To avoid such scenarios build an App that analysis users spend looking at historical transactions, future financial commitments, user’s credit score, and so forth (use your imagination to decide what else data should be helpful to have to answer this question), and upon user question if she/he should buy this particular product/service the app will answer the question taking into consideration all the above. </a:t>
            </a:r>
          </a:p>
          <a:p>
            <a:endParaRPr lang="en-SG" sz="2000" dirty="0"/>
          </a:p>
          <a:p>
            <a:pPr marL="342900" indent="-342900">
              <a:buFont typeface="Arial" panose="020B0604020202020204" pitchFamily="34" charset="0"/>
              <a:buChar char="•"/>
              <a:defRPr/>
            </a:pPr>
            <a:r>
              <a:rPr lang="en-US" sz="2000" dirty="0">
                <a:solidFill>
                  <a:schemeClr val="bg1">
                    <a:lumMod val="95000"/>
                  </a:schemeClr>
                </a:solidFill>
                <a:ea typeface="Avenir Light" charset="0"/>
                <a:cs typeface="Avenir Light" charset="0"/>
              </a:rPr>
              <a:t>The application should be a mobile/web or both.</a:t>
            </a:r>
          </a:p>
          <a:p>
            <a:pPr marL="342900" indent="-342900">
              <a:buFont typeface="Arial" panose="020B0604020202020204" pitchFamily="34" charset="0"/>
              <a:buChar char="•"/>
              <a:defRPr/>
            </a:pPr>
            <a:r>
              <a:rPr lang="en-US" sz="2000" dirty="0">
                <a:solidFill>
                  <a:schemeClr val="bg1">
                    <a:lumMod val="95000"/>
                  </a:schemeClr>
                </a:solidFill>
                <a:ea typeface="Avenir Light" charset="0"/>
                <a:cs typeface="Avenir Light" charset="0"/>
              </a:rPr>
              <a:t>The application should have screen(s) for banking operations like Funds Transfer , Fixed Deposit placement </a:t>
            </a:r>
            <a:r>
              <a:rPr lang="en-US" sz="2000" dirty="0" err="1">
                <a:solidFill>
                  <a:schemeClr val="bg1">
                    <a:lumMod val="95000"/>
                  </a:schemeClr>
                </a:solidFill>
                <a:ea typeface="Avenir Light" charset="0"/>
                <a:cs typeface="Avenir Light" charset="0"/>
              </a:rPr>
              <a:t>etc</a:t>
            </a:r>
            <a:r>
              <a:rPr lang="en-US" sz="2000" dirty="0">
                <a:solidFill>
                  <a:schemeClr val="bg1">
                    <a:lumMod val="95000"/>
                  </a:schemeClr>
                </a:solidFill>
                <a:ea typeface="Avenir Light" charset="0"/>
                <a:cs typeface="Avenir Light" charset="0"/>
              </a:rPr>
              <a:t>  and a dashboard to show different Accounts (Savings, credit card </a:t>
            </a:r>
            <a:r>
              <a:rPr lang="en-US" sz="2000" dirty="0" err="1">
                <a:solidFill>
                  <a:schemeClr val="bg1">
                    <a:lumMod val="95000"/>
                  </a:schemeClr>
                </a:solidFill>
                <a:ea typeface="Avenir Light" charset="0"/>
                <a:cs typeface="Avenir Light" charset="0"/>
              </a:rPr>
              <a:t>etc</a:t>
            </a:r>
            <a:r>
              <a:rPr lang="en-US" sz="2000" dirty="0">
                <a:solidFill>
                  <a:schemeClr val="bg1">
                    <a:lumMod val="95000"/>
                  </a:schemeClr>
                </a:solidFill>
                <a:ea typeface="Avenir Light" charset="0"/>
                <a:cs typeface="Avenir Light" charset="0"/>
              </a:rPr>
              <a:t>) . </a:t>
            </a:r>
            <a:endParaRPr lang="en-GB" sz="2000"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GB" sz="2000" dirty="0">
                <a:solidFill>
                  <a:schemeClr val="bg1">
                    <a:lumMod val="95000"/>
                  </a:schemeClr>
                </a:solidFill>
                <a:ea typeface="Avenir Light" charset="0"/>
                <a:cs typeface="Avenir Light" charset="0"/>
              </a:rPr>
              <a:t>T</a:t>
            </a:r>
            <a:r>
              <a:rPr lang="en-US" sz="2000" dirty="0">
                <a:solidFill>
                  <a:schemeClr val="bg1">
                    <a:lumMod val="95000"/>
                  </a:schemeClr>
                </a:solidFill>
                <a:ea typeface="Avenir Light" charset="0"/>
                <a:cs typeface="Avenir Light" charset="0"/>
              </a:rPr>
              <a:t>he application should show remaining monthly expense limit for a transaction on the confirmation page.</a:t>
            </a:r>
            <a:endParaRPr lang="en-SG" sz="2000" dirty="0"/>
          </a:p>
          <a:p>
            <a:pPr marL="285750" indent="-285750">
              <a:buFont typeface="Arial" panose="020B0604020202020204" pitchFamily="34" charset="0"/>
              <a:buChar char="•"/>
            </a:pPr>
            <a:r>
              <a:rPr lang="en-SG" dirty="0">
                <a:solidFill>
                  <a:schemeClr val="bg1">
                    <a:lumMod val="95000"/>
                  </a:schemeClr>
                </a:solidFill>
              </a:rPr>
              <a:t>Application</a:t>
            </a:r>
            <a:r>
              <a:rPr lang="en-SG" sz="2000" dirty="0"/>
              <a:t> should have a indicative tracker of monthly expense limit for the customer based on historical data.</a:t>
            </a:r>
          </a:p>
          <a:p>
            <a:pPr marL="285750" indent="-285750">
              <a:buFont typeface="Arial" panose="020B0604020202020204" pitchFamily="34" charset="0"/>
              <a:buChar char="•"/>
            </a:pPr>
            <a:r>
              <a:rPr lang="en-SG" sz="2000" dirty="0"/>
              <a:t>Push notifications if customer crosses percentage thresholds of total available monthly expense.</a:t>
            </a:r>
          </a:p>
          <a:p>
            <a:pPr marL="285750" indent="-285750">
              <a:buFont typeface="Arial" panose="020B0604020202020204" pitchFamily="34" charset="0"/>
              <a:buChar char="•"/>
            </a:pPr>
            <a:endParaRPr lang="en-SG" sz="2000" dirty="0"/>
          </a:p>
          <a:p>
            <a:pPr marL="285750" indent="-285750">
              <a:buFont typeface="Arial" panose="020B0604020202020204" pitchFamily="34" charset="0"/>
              <a:buChar char="•"/>
            </a:pPr>
            <a:endParaRPr lang="en-SG" sz="2000" dirty="0"/>
          </a:p>
          <a:p>
            <a:pPr marL="285750" indent="-285750">
              <a:buFont typeface="Arial" panose="020B0604020202020204" pitchFamily="34" charset="0"/>
              <a:buChar char="•"/>
            </a:pPr>
            <a:endParaRPr lang="en-SG" sz="2000" dirty="0"/>
          </a:p>
          <a:p>
            <a:pPr marL="285750" indent="-285750">
              <a:buFont typeface="Arial" panose="020B0604020202020204" pitchFamily="34" charset="0"/>
              <a:buChar char="•"/>
            </a:pPr>
            <a:endParaRPr lang="en-SG" sz="2000" dirty="0"/>
          </a:p>
          <a:p>
            <a:pPr marL="285750" indent="-285750">
              <a:buFont typeface="Arial" panose="020B0604020202020204" pitchFamily="34" charset="0"/>
              <a:buChar char="•"/>
            </a:pPr>
            <a:endParaRPr lang="en-SG" sz="2000" dirty="0"/>
          </a:p>
          <a:p>
            <a:pPr marL="285750" indent="-285750">
              <a:buFont typeface="Arial" panose="020B0604020202020204" pitchFamily="34" charset="0"/>
              <a:buChar char="•"/>
            </a:pPr>
            <a:endParaRPr lang="en-SG" sz="2000" dirty="0"/>
          </a:p>
          <a:p>
            <a:pPr marL="285750" indent="-285750">
              <a:buFont typeface="Arial" panose="020B0604020202020204" pitchFamily="34" charset="0"/>
              <a:buChar char="•"/>
            </a:pPr>
            <a:endParaRPr lang="en-SG" sz="2000" dirty="0"/>
          </a:p>
          <a:p>
            <a:endParaRPr lang="en-SG" sz="2000" dirty="0"/>
          </a:p>
          <a:p>
            <a:endParaRPr lang="en-SG" sz="2000" dirty="0"/>
          </a:p>
          <a:p>
            <a:pPr marL="342900" indent="-342900">
              <a:buFont typeface="Arial" panose="020B0604020202020204" pitchFamily="34" charset="0"/>
              <a:buChar char="•"/>
            </a:pPr>
            <a:endParaRPr lang="en-SG" sz="2000" dirty="0"/>
          </a:p>
          <a:p>
            <a:endParaRPr lang="en-SG" sz="2000" dirty="0"/>
          </a:p>
        </p:txBody>
      </p:sp>
    </p:spTree>
    <p:extLst>
      <p:ext uri="{BB962C8B-B14F-4D97-AF65-F5344CB8AC3E}">
        <p14:creationId xmlns:p14="http://schemas.microsoft.com/office/powerpoint/2010/main" val="17360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2998450" cy="707886"/>
          </a:xfrm>
          <a:prstGeom prst="rect">
            <a:avLst/>
          </a:prstGeom>
        </p:spPr>
        <p:txBody>
          <a:bodyPr wrap="none">
            <a:spAutoFit/>
          </a:bodyPr>
          <a:lstStyle/>
          <a:p>
            <a:r>
              <a:rPr lang="en-US" sz="4000" dirty="0">
                <a:latin typeface="Avenir Light" charset="0"/>
                <a:ea typeface="Avenir Light" charset="0"/>
                <a:cs typeface="Avenir Light" charset="0"/>
              </a:rPr>
              <a:t>Deliverables</a:t>
            </a:r>
            <a:endParaRPr lang="en-US" sz="4000" dirty="0"/>
          </a:p>
        </p:txBody>
      </p:sp>
      <p:sp>
        <p:nvSpPr>
          <p:cNvPr id="8" name="Rounded Rectangle 7"/>
          <p:cNvSpPr/>
          <p:nvPr/>
        </p:nvSpPr>
        <p:spPr>
          <a:xfrm flipH="1">
            <a:off x="-1" y="1843088"/>
            <a:ext cx="12023383" cy="427089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Arial" panose="020B0604020202020204" pitchFamily="34" charset="0"/>
              <a:buChar char="•"/>
            </a:pPr>
            <a:r>
              <a:rPr lang="en-SG" sz="2000" dirty="0"/>
              <a:t>Take into consideration that sometimes the transactions descriptions in the statements are not clear enough and some sort of transaction enhancement is required (e.g. convert the descriptions into readable text that shows each merchant’s name and lists their address and city. It shows the local merchant’s location, so that better inference could be derived. </a:t>
            </a:r>
          </a:p>
          <a:p>
            <a:pPr marL="342900" indent="-342900">
              <a:buFont typeface="Arial" panose="020B0604020202020204" pitchFamily="34" charset="0"/>
              <a:buChar char="•"/>
            </a:pPr>
            <a:r>
              <a:rPr lang="en-SG" sz="2000" dirty="0"/>
              <a:t>The application should have a </a:t>
            </a:r>
            <a:r>
              <a:rPr lang="en-SG" sz="2000" b="1" dirty="0"/>
              <a:t>voice</a:t>
            </a:r>
            <a:r>
              <a:rPr lang="en-SG" sz="2000" dirty="0"/>
              <a:t> front end, where users can just “ask the question: Can I buy it today?”.</a:t>
            </a:r>
          </a:p>
          <a:p>
            <a:pPr marL="800100" lvl="1" indent="-342900">
              <a:buFont typeface="Arial" panose="020B0604020202020204" pitchFamily="34" charset="0"/>
              <a:buChar char="•"/>
            </a:pPr>
            <a:r>
              <a:rPr lang="en-SG" sz="2000" dirty="0"/>
              <a:t>Then, the voice interface will reply back: “how much does it cost?” </a:t>
            </a:r>
          </a:p>
          <a:p>
            <a:pPr marL="800100" lvl="1" indent="-342900">
              <a:buFont typeface="Arial" panose="020B0604020202020204" pitchFamily="34" charset="0"/>
              <a:buChar char="•"/>
            </a:pPr>
            <a:r>
              <a:rPr lang="en-SG" sz="2000" dirty="0"/>
              <a:t>Then the user reply with the price (using your voice), then the app backend should be able to answer the question. </a:t>
            </a:r>
          </a:p>
          <a:p>
            <a:pPr marL="342900" indent="-342900">
              <a:buFont typeface="Arial" panose="020B0604020202020204" pitchFamily="34" charset="0"/>
              <a:buChar char="•"/>
            </a:pPr>
            <a:r>
              <a:rPr lang="en-SG" sz="2000"/>
              <a:t>Application should </a:t>
            </a:r>
            <a:r>
              <a:rPr lang="en-SG" sz="2000" dirty="0"/>
              <a:t>be able to answer that based on the user profile model derived from computing the data as described before. </a:t>
            </a:r>
          </a:p>
          <a:p>
            <a:pPr marL="342900" indent="-342900">
              <a:buFont typeface="Arial" panose="020B0604020202020204" pitchFamily="34" charset="0"/>
              <a:buChar char="•"/>
            </a:pPr>
            <a:endParaRPr lang="en-SG" sz="2000" dirty="0"/>
          </a:p>
          <a:p>
            <a:endParaRPr lang="en-SG" sz="2000" dirty="0"/>
          </a:p>
        </p:txBody>
      </p:sp>
    </p:spTree>
    <p:extLst>
      <p:ext uri="{BB962C8B-B14F-4D97-AF65-F5344CB8AC3E}">
        <p14:creationId xmlns:p14="http://schemas.microsoft.com/office/powerpoint/2010/main" val="100235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1673956" y="744022"/>
            <a:ext cx="8844088" cy="707886"/>
          </a:xfrm>
          <a:prstGeom prst="rect">
            <a:avLst/>
          </a:prstGeom>
        </p:spPr>
        <p:txBody>
          <a:bodyPr wrap="none">
            <a:spAutoFit/>
          </a:bodyPr>
          <a:lstStyle/>
          <a:p>
            <a:r>
              <a:rPr lang="en-US" sz="4000">
                <a:latin typeface="Avenir Light" charset="0"/>
                <a:ea typeface="Avenir Light" charset="0"/>
                <a:cs typeface="Avenir Light" charset="0"/>
              </a:rPr>
              <a:t>NON-FUNCTIONAL REQUIREMENTS</a:t>
            </a:r>
            <a:endParaRPr lang="en-US" sz="4000" dirty="0"/>
          </a:p>
        </p:txBody>
      </p:sp>
      <p:sp>
        <p:nvSpPr>
          <p:cNvPr id="7" name="Rounded Rectangle 6"/>
          <p:cNvSpPr/>
          <p:nvPr/>
        </p:nvSpPr>
        <p:spPr>
          <a:xfrm flipH="1">
            <a:off x="600072" y="1957388"/>
            <a:ext cx="11258552"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pPr>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Scalability</a:t>
            </a:r>
          </a:p>
          <a:p>
            <a:pPr marL="342900" indent="-342900">
              <a:buFont typeface="+mj-lt"/>
              <a:buAutoNum type="arabicPeriod"/>
            </a:pPr>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Usability</a:t>
            </a:r>
          </a:p>
          <a:p>
            <a:pPr marL="34290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Fault Tolerance</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Availability</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Performance</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endParaRPr lang="en-US" sz="2000" dirty="0">
              <a:latin typeface="Avenir Light" charset="0"/>
              <a:ea typeface="Avenir Light" charset="0"/>
              <a:cs typeface="Avenir Light" charset="0"/>
            </a:endParaRPr>
          </a:p>
        </p:txBody>
      </p:sp>
    </p:spTree>
    <p:extLst>
      <p:ext uri="{BB962C8B-B14F-4D97-AF65-F5344CB8AC3E}">
        <p14:creationId xmlns:p14="http://schemas.microsoft.com/office/powerpoint/2010/main" val="106138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C60A-66E5-AE49-BEFA-888465B26138}"/>
              </a:ext>
            </a:extLst>
          </p:cNvPr>
          <p:cNvSpPr>
            <a:spLocks noGrp="1"/>
          </p:cNvSpPr>
          <p:nvPr>
            <p:ph type="title"/>
          </p:nvPr>
        </p:nvSpPr>
        <p:spPr/>
        <p:txBody>
          <a:bodyPr/>
          <a:lstStyle/>
          <a:p>
            <a:r>
              <a:rPr lang="en-US" dirty="0">
                <a:solidFill>
                  <a:srgbClr val="212121"/>
                </a:solidFill>
              </a:rPr>
              <a:t>Download datasets below</a:t>
            </a:r>
            <a:endParaRPr lang="en-US" dirty="0"/>
          </a:p>
        </p:txBody>
      </p:sp>
      <p:sp>
        <p:nvSpPr>
          <p:cNvPr id="4" name="Rectangle 3">
            <a:extLst>
              <a:ext uri="{FF2B5EF4-FFF2-40B4-BE49-F238E27FC236}">
                <a16:creationId xmlns:a16="http://schemas.microsoft.com/office/drawing/2014/main" id="{D261B10B-4E4A-1C4E-93B5-5C0C7EAAB5C0}"/>
              </a:ext>
            </a:extLst>
          </p:cNvPr>
          <p:cNvSpPr/>
          <p:nvPr/>
        </p:nvSpPr>
        <p:spPr>
          <a:xfrm>
            <a:off x="3048000" y="2432901"/>
            <a:ext cx="6096000" cy="923330"/>
          </a:xfrm>
          <a:prstGeom prst="rect">
            <a:avLst/>
          </a:prstGeom>
        </p:spPr>
        <p:txBody>
          <a:bodyPr>
            <a:spAutoFit/>
          </a:bodyPr>
          <a:lstStyle/>
          <a:p>
            <a:pPr algn="ctr"/>
            <a:r>
              <a:rPr lang="en-US" dirty="0">
                <a:solidFill>
                  <a:srgbClr val="212121"/>
                </a:solidFill>
              </a:rPr>
              <a:t> </a:t>
            </a:r>
          </a:p>
          <a:p>
            <a:pPr algn="ctr"/>
            <a:r>
              <a:rPr lang="en-US" dirty="0">
                <a:solidFill>
                  <a:srgbClr val="212121"/>
                </a:solidFill>
                <a:hlinkClick r:id="rId2"/>
              </a:rPr>
              <a:t>https://s3-ap-southeast-1.amazonaws.com/h2h-datasets/Challenge3.zip</a:t>
            </a:r>
            <a:r>
              <a:rPr lang="en-US" dirty="0">
                <a:solidFill>
                  <a:srgbClr val="212121"/>
                </a:solidFill>
              </a:rPr>
              <a:t> </a:t>
            </a:r>
          </a:p>
        </p:txBody>
      </p:sp>
    </p:spTree>
    <p:extLst>
      <p:ext uri="{BB962C8B-B14F-4D97-AF65-F5344CB8AC3E}">
        <p14:creationId xmlns:p14="http://schemas.microsoft.com/office/powerpoint/2010/main" val="400969565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383631"/>
            <a:ext cx="12192000" cy="372189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7" name="Rounded Rectangle 6"/>
          <p:cNvSpPr/>
          <p:nvPr/>
        </p:nvSpPr>
        <p:spPr>
          <a:xfrm flipH="1">
            <a:off x="5722143" y="1055684"/>
            <a:ext cx="747714" cy="533400"/>
          </a:xfrm>
          <a:prstGeom prst="roundRect">
            <a:avLst>
              <a:gd name="adj" fmla="val 1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dirty="0">
                <a:solidFill>
                  <a:schemeClr val="tx1"/>
                </a:solidFill>
                <a:latin typeface="Avenir Black" charset="0"/>
                <a:ea typeface="Avenir Black" charset="0"/>
                <a:cs typeface="Avenir Black" charset="0"/>
              </a:rPr>
              <a:t>#1</a:t>
            </a:r>
          </a:p>
        </p:txBody>
      </p:sp>
      <p:sp>
        <p:nvSpPr>
          <p:cNvPr id="10" name="TextBox 9"/>
          <p:cNvSpPr txBox="1"/>
          <p:nvPr/>
        </p:nvSpPr>
        <p:spPr>
          <a:xfrm>
            <a:off x="4876055" y="3844994"/>
            <a:ext cx="6310754" cy="707886"/>
          </a:xfrm>
          <a:prstGeom prst="rect">
            <a:avLst/>
          </a:prstGeom>
          <a:noFill/>
        </p:spPr>
        <p:txBody>
          <a:bodyPr wrap="square" rtlCol="0">
            <a:spAutoFit/>
          </a:bodyPr>
          <a:lstStyle/>
          <a:p>
            <a:r>
              <a:rPr lang="en-US" sz="4000" dirty="0">
                <a:latin typeface="Avenir Light" charset="0"/>
              </a:rPr>
              <a:t>Travel Safe with Travel Mode</a:t>
            </a:r>
          </a:p>
        </p:txBody>
      </p:sp>
      <p:pic>
        <p:nvPicPr>
          <p:cNvPr id="6" name="Picture 2" descr="A close up of a tree&#10;&#10;Description generated with high confidence">
            <a:extLst>
              <a:ext uri="{FF2B5EF4-FFF2-40B4-BE49-F238E27FC236}">
                <a16:creationId xmlns:a16="http://schemas.microsoft.com/office/drawing/2014/main" id="{0351ED09-25E0-4DBE-868C-0963623A2856}"/>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4270117" y="3985964"/>
            <a:ext cx="491229" cy="53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20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3343608" cy="707886"/>
          </a:xfrm>
          <a:prstGeom prst="rect">
            <a:avLst/>
          </a:prstGeom>
        </p:spPr>
        <p:txBody>
          <a:bodyPr wrap="none">
            <a:spAutoFit/>
          </a:bodyPr>
          <a:lstStyle/>
          <a:p>
            <a:r>
              <a:rPr lang="en-US" sz="4000" dirty="0">
                <a:latin typeface="Avenir Light" charset="0"/>
                <a:ea typeface="Avenir Light" charset="0"/>
                <a:cs typeface="Avenir Light" charset="0"/>
              </a:rPr>
              <a:t>MOTIVATION</a:t>
            </a:r>
            <a:endParaRPr lang="en-US" sz="4000" dirty="0"/>
          </a:p>
        </p:txBody>
      </p:sp>
      <p:sp>
        <p:nvSpPr>
          <p:cNvPr id="8" name="Rounded Rectangle 7"/>
          <p:cNvSpPr/>
          <p:nvPr/>
        </p:nvSpPr>
        <p:spPr>
          <a:xfrm flipH="1">
            <a:off x="-1" y="1597760"/>
            <a:ext cx="12023383" cy="5127585"/>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indent="0">
              <a:buNone/>
            </a:pPr>
            <a:r>
              <a:rPr lang="en-US" sz="2400" dirty="0"/>
              <a:t>“Travel Mode” in its mobile banking app– a concept in which customers are given certain features  while they travel abroad.  The features include the below:</a:t>
            </a:r>
          </a:p>
          <a:p>
            <a:pPr marL="800100" lvl="1" indent="-342900">
              <a:buFont typeface="Arial" panose="020B0604020202020204" pitchFamily="34" charset="0"/>
              <a:buChar char="•"/>
            </a:pPr>
            <a:r>
              <a:rPr lang="en-GB" sz="2400" dirty="0"/>
              <a:t>Trigger based on Geolocation</a:t>
            </a:r>
          </a:p>
          <a:p>
            <a:pPr marL="1714500" lvl="3" indent="-342900">
              <a:buSzPct val="75000"/>
              <a:buFont typeface="Wingdings" panose="05000000000000000000" pitchFamily="2" charset="2"/>
              <a:buChar char="Ø"/>
            </a:pPr>
            <a:r>
              <a:rPr lang="en-GB" sz="2000" dirty="0"/>
              <a:t>Prompt to Turn On</a:t>
            </a:r>
            <a:r>
              <a:rPr lang="en-US" sz="2000" dirty="0"/>
              <a:t> Travel mode and ask for trip type (Business, leisure)</a:t>
            </a:r>
          </a:p>
          <a:p>
            <a:pPr marL="1714500" lvl="3" indent="-342900">
              <a:buSzPct val="75000"/>
              <a:buFont typeface="Wingdings" panose="05000000000000000000" pitchFamily="2" charset="2"/>
              <a:buChar char="Ø"/>
            </a:pPr>
            <a:r>
              <a:rPr lang="en-GB" sz="2000" dirty="0"/>
              <a:t>Dynamic App background image change based on location (Opera house if location is Sydney) </a:t>
            </a:r>
          </a:p>
          <a:p>
            <a:pPr marL="1714500" lvl="3" indent="-342900">
              <a:buSzPct val="75000"/>
              <a:buFont typeface="Wingdings" panose="05000000000000000000" pitchFamily="2" charset="2"/>
              <a:buChar char="Ø"/>
            </a:pPr>
            <a:r>
              <a:rPr lang="en-GB" sz="2000" dirty="0"/>
              <a:t>Localized Deals &amp; Offers </a:t>
            </a:r>
          </a:p>
          <a:p>
            <a:pPr marL="1714500" lvl="3" indent="-342900">
              <a:buSzPct val="75000"/>
              <a:buFont typeface="Wingdings" panose="05000000000000000000" pitchFamily="2" charset="2"/>
              <a:buChar char="Ø"/>
            </a:pPr>
            <a:r>
              <a:rPr lang="en-GB" sz="2000" dirty="0"/>
              <a:t>Localized Exchange Rates</a:t>
            </a:r>
          </a:p>
          <a:p>
            <a:pPr marL="800100" lvl="1" indent="-342900">
              <a:buFont typeface="Arial" panose="020B0604020202020204" pitchFamily="34" charset="0"/>
              <a:buChar char="•"/>
            </a:pPr>
            <a:r>
              <a:rPr lang="en-GB" sz="2400" dirty="0"/>
              <a:t>If Travel Mode is ON</a:t>
            </a:r>
          </a:p>
          <a:p>
            <a:pPr marL="1714500" lvl="3" indent="-342900">
              <a:buFont typeface="Wingdings" panose="05000000000000000000" pitchFamily="2" charset="2"/>
              <a:buChar char="v"/>
            </a:pPr>
            <a:r>
              <a:rPr lang="en-GB" sz="2000" dirty="0"/>
              <a:t>Options to purchase Travel Insurance</a:t>
            </a:r>
          </a:p>
          <a:p>
            <a:pPr marL="1714500" lvl="3" indent="-342900">
              <a:buFont typeface="Wingdings" panose="05000000000000000000" pitchFamily="2" charset="2"/>
              <a:buChar char="v"/>
            </a:pPr>
            <a:r>
              <a:rPr lang="en-US" sz="2000" dirty="0"/>
              <a:t>Purchase Forex on the currency of the travelling country.</a:t>
            </a:r>
          </a:p>
          <a:p>
            <a:pPr marL="1714500" lvl="3" indent="-342900">
              <a:buFont typeface="Wingdings" panose="05000000000000000000" pitchFamily="2" charset="2"/>
              <a:buChar char="v"/>
            </a:pPr>
            <a:r>
              <a:rPr lang="en-US" sz="2000" dirty="0"/>
              <a:t>Based on historical data, trip type, customer profile (single/married </a:t>
            </a:r>
            <a:r>
              <a:rPr lang="en-US" sz="2000" dirty="0" err="1"/>
              <a:t>etc</a:t>
            </a:r>
            <a:r>
              <a:rPr lang="en-US" sz="2000" dirty="0"/>
              <a:t>) show most relevant deals for the customer.</a:t>
            </a:r>
          </a:p>
          <a:p>
            <a:pPr marL="1714500" lvl="3" indent="-342900">
              <a:buFont typeface="Wingdings" panose="05000000000000000000" pitchFamily="2" charset="2"/>
              <a:buChar char="v"/>
            </a:pPr>
            <a:endParaRPr lang="en-US" sz="2000" dirty="0"/>
          </a:p>
        </p:txBody>
      </p:sp>
      <p:sp>
        <p:nvSpPr>
          <p:cNvPr id="9" name="TextBox 8"/>
          <p:cNvSpPr txBox="1"/>
          <p:nvPr/>
        </p:nvSpPr>
        <p:spPr>
          <a:xfrm>
            <a:off x="729524" y="6386791"/>
            <a:ext cx="2735571" cy="338554"/>
          </a:xfrm>
          <a:prstGeom prst="rect">
            <a:avLst/>
          </a:prstGeom>
          <a:noFill/>
        </p:spPr>
        <p:txBody>
          <a:bodyPr wrap="square" rtlCol="0">
            <a:spAutoFit/>
          </a:bodyPr>
          <a:lstStyle/>
          <a:p>
            <a:r>
              <a:rPr lang="en-US" sz="1600" dirty="0">
                <a:solidFill>
                  <a:schemeClr val="bg1"/>
                </a:solidFill>
                <a:latin typeface="Avenir Light" charset="0"/>
              </a:rPr>
              <a:t>Travel Safe with Travel Mode</a:t>
            </a:r>
          </a:p>
        </p:txBody>
      </p:sp>
      <p:pic>
        <p:nvPicPr>
          <p:cNvPr id="7" name="Picture 2" descr="A close up of a tree&#10;&#10;Description generated with high confidence">
            <a:extLst>
              <a:ext uri="{FF2B5EF4-FFF2-40B4-BE49-F238E27FC236}">
                <a16:creationId xmlns:a16="http://schemas.microsoft.com/office/drawing/2014/main" id="{E95223A6-2140-4392-86BC-FCEBD250B82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193417" y="6189067"/>
            <a:ext cx="491229" cy="53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42321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183261" y="256625"/>
            <a:ext cx="3693640" cy="707886"/>
          </a:xfrm>
          <a:prstGeom prst="rect">
            <a:avLst/>
          </a:prstGeom>
        </p:spPr>
        <p:txBody>
          <a:bodyPr wrap="none">
            <a:spAutoFit/>
          </a:bodyPr>
          <a:lstStyle/>
          <a:p>
            <a:r>
              <a:rPr lang="en-US" sz="4000" dirty="0">
                <a:latin typeface="Avenir Light" charset="0"/>
                <a:ea typeface="Avenir Light" charset="0"/>
                <a:cs typeface="Avenir Light" charset="0"/>
              </a:rPr>
              <a:t>DELIVERABLES</a:t>
            </a:r>
            <a:endParaRPr lang="en-US" sz="4000" dirty="0"/>
          </a:p>
        </p:txBody>
      </p:sp>
      <p:sp>
        <p:nvSpPr>
          <p:cNvPr id="8" name="Rounded Rectangle 7"/>
          <p:cNvSpPr/>
          <p:nvPr/>
        </p:nvSpPr>
        <p:spPr>
          <a:xfrm flipH="1">
            <a:off x="729524" y="1339959"/>
            <a:ext cx="11269056" cy="4907473"/>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The application should be a mobile based one.</a:t>
            </a: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The application should have screens for trivial banking operations like  a dashboard to show different Accounts (Default Savings, Foreign currency accounts </a:t>
            </a:r>
            <a:r>
              <a:rPr lang="en-US" dirty="0" err="1">
                <a:solidFill>
                  <a:schemeClr val="bg1">
                    <a:lumMod val="95000"/>
                  </a:schemeClr>
                </a:solidFill>
                <a:ea typeface="Avenir Light" charset="0"/>
                <a:cs typeface="Avenir Light" charset="0"/>
              </a:rPr>
              <a:t>etc</a:t>
            </a:r>
            <a:r>
              <a:rPr lang="en-US" dirty="0">
                <a:solidFill>
                  <a:schemeClr val="bg1">
                    <a:lumMod val="95000"/>
                  </a:schemeClr>
                </a:solidFill>
                <a:ea typeface="Avenir Light" charset="0"/>
                <a:cs typeface="Avenir Light" charset="0"/>
              </a:rPr>
              <a:t>) . </a:t>
            </a:r>
          </a:p>
          <a:p>
            <a:pPr marL="342900" indent="-342900">
              <a:buFont typeface="Arial" panose="020B0604020202020204" pitchFamily="34" charset="0"/>
              <a:buChar char="•"/>
              <a:defRPr/>
            </a:pPr>
            <a:endParaRPr lang="en-GB"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GB" dirty="0">
                <a:solidFill>
                  <a:schemeClr val="bg1">
                    <a:lumMod val="95000"/>
                  </a:schemeClr>
                </a:solidFill>
                <a:ea typeface="Avenir Light" charset="0"/>
                <a:cs typeface="Avenir Light" charset="0"/>
              </a:rPr>
              <a:t>T</a:t>
            </a:r>
            <a:r>
              <a:rPr lang="en-US" dirty="0">
                <a:solidFill>
                  <a:schemeClr val="bg1">
                    <a:lumMod val="95000"/>
                  </a:schemeClr>
                </a:solidFill>
                <a:ea typeface="Avenir Light" charset="0"/>
                <a:cs typeface="Avenir Light" charset="0"/>
              </a:rPr>
              <a:t>he application  should have screens to Turn on/OFF Travel Mode </a:t>
            </a: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The application </a:t>
            </a:r>
            <a:r>
              <a:rPr lang="en-US" sz="1600" dirty="0">
                <a:solidFill>
                  <a:schemeClr val="bg1">
                    <a:lumMod val="95000"/>
                  </a:schemeClr>
                </a:solidFill>
                <a:ea typeface="Avenir Light" charset="0"/>
                <a:cs typeface="Avenir Light" charset="0"/>
              </a:rPr>
              <a:t>should</a:t>
            </a:r>
            <a:r>
              <a:rPr lang="en-US" dirty="0">
                <a:solidFill>
                  <a:schemeClr val="bg1">
                    <a:lumMod val="95000"/>
                  </a:schemeClr>
                </a:solidFill>
                <a:ea typeface="Avenir Light" charset="0"/>
                <a:cs typeface="Avenir Light" charset="0"/>
              </a:rPr>
              <a:t> also provide screens to show  various features available for Travel Mode like Purchase Travel Insurance,  Display FX Rates updating every 10 seconds, Purchase Forex , Location based Deals &amp; Offers, enable cards for overseas usage for duration of the trip </a:t>
            </a:r>
            <a:r>
              <a:rPr lang="en-US" dirty="0" err="1">
                <a:solidFill>
                  <a:schemeClr val="bg1">
                    <a:lumMod val="95000"/>
                  </a:schemeClr>
                </a:solidFill>
                <a:ea typeface="Avenir Light" charset="0"/>
                <a:cs typeface="Avenir Light" charset="0"/>
              </a:rPr>
              <a:t>etc</a:t>
            </a: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The application should have notification mechanism when it detects customers are out of Singapore (Geolocation based)</a:t>
            </a: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Mock the geo location data , Deals and Offers which will be needed by the  application to show to the customers.</a:t>
            </a: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Based on given historical transactions, recommend deals and offers to the customer.</a:t>
            </a:r>
          </a:p>
        </p:txBody>
      </p:sp>
      <p:pic>
        <p:nvPicPr>
          <p:cNvPr id="13" name="Picture 2" descr="A close up of a tree&#10;&#10;Description generated with high confidence">
            <a:extLst>
              <a:ext uri="{FF2B5EF4-FFF2-40B4-BE49-F238E27FC236}">
                <a16:creationId xmlns:a16="http://schemas.microsoft.com/office/drawing/2014/main" id="{624BBDC8-7C7C-442F-B61E-F7876947893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119148" y="6247432"/>
            <a:ext cx="491229" cy="53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4FB7B2C-9528-4ED8-92DE-AC1D668207E8}"/>
              </a:ext>
            </a:extLst>
          </p:cNvPr>
          <p:cNvSpPr txBox="1"/>
          <p:nvPr/>
        </p:nvSpPr>
        <p:spPr>
          <a:xfrm>
            <a:off x="729524" y="6386791"/>
            <a:ext cx="2735571" cy="338554"/>
          </a:xfrm>
          <a:prstGeom prst="rect">
            <a:avLst/>
          </a:prstGeom>
          <a:noFill/>
        </p:spPr>
        <p:txBody>
          <a:bodyPr wrap="square" rtlCol="0">
            <a:spAutoFit/>
          </a:bodyPr>
          <a:lstStyle/>
          <a:p>
            <a:r>
              <a:rPr lang="en-US" sz="1600" dirty="0">
                <a:solidFill>
                  <a:schemeClr val="bg1"/>
                </a:solidFill>
                <a:latin typeface="Avenir Light" charset="0"/>
              </a:rPr>
              <a:t>Travel Safe with Travel Mode</a:t>
            </a:r>
          </a:p>
        </p:txBody>
      </p:sp>
    </p:spTree>
    <p:extLst>
      <p:ext uri="{BB962C8B-B14F-4D97-AF65-F5344CB8AC3E}">
        <p14:creationId xmlns:p14="http://schemas.microsoft.com/office/powerpoint/2010/main" val="93982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42321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183261" y="256625"/>
            <a:ext cx="3693640" cy="707886"/>
          </a:xfrm>
          <a:prstGeom prst="rect">
            <a:avLst/>
          </a:prstGeom>
        </p:spPr>
        <p:txBody>
          <a:bodyPr wrap="none">
            <a:spAutoFit/>
          </a:bodyPr>
          <a:lstStyle/>
          <a:p>
            <a:r>
              <a:rPr lang="en-US" sz="4000" dirty="0">
                <a:latin typeface="Avenir Light" charset="0"/>
                <a:ea typeface="Avenir Light" charset="0"/>
                <a:cs typeface="Avenir Light" charset="0"/>
              </a:rPr>
              <a:t>DELIVERABLES</a:t>
            </a:r>
            <a:endParaRPr lang="en-US" sz="4000" dirty="0"/>
          </a:p>
        </p:txBody>
      </p:sp>
      <p:sp>
        <p:nvSpPr>
          <p:cNvPr id="8" name="Rounded Rectangle 7"/>
          <p:cNvSpPr/>
          <p:nvPr/>
        </p:nvSpPr>
        <p:spPr>
          <a:xfrm flipH="1">
            <a:off x="729524" y="1339959"/>
            <a:ext cx="11269056" cy="4907473"/>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Explore innovative additional ways to trigger travel mode and demonstrate (e.g. Purchase at Airport/duty free </a:t>
            </a:r>
            <a:r>
              <a:rPr lang="en-US" dirty="0" err="1">
                <a:solidFill>
                  <a:schemeClr val="bg1">
                    <a:lumMod val="95000"/>
                  </a:schemeClr>
                </a:solidFill>
                <a:ea typeface="Avenir Light" charset="0"/>
                <a:cs typeface="Avenir Light" charset="0"/>
              </a:rPr>
              <a:t>etc</a:t>
            </a:r>
            <a:r>
              <a:rPr lang="en-US" dirty="0">
                <a:solidFill>
                  <a:schemeClr val="bg1">
                    <a:lumMod val="95000"/>
                  </a:schemeClr>
                </a:solidFill>
                <a:ea typeface="Avenir Light" charset="0"/>
                <a:cs typeface="Avenir Light" charset="0"/>
              </a:rPr>
              <a:t>, </a:t>
            </a:r>
            <a:r>
              <a:rPr lang="en-US" dirty="0" err="1">
                <a:solidFill>
                  <a:schemeClr val="bg1">
                    <a:lumMod val="95000"/>
                  </a:schemeClr>
                </a:solidFill>
                <a:ea typeface="Avenir Light" charset="0"/>
                <a:cs typeface="Avenir Light" charset="0"/>
              </a:rPr>
              <a:t>GeoFencing</a:t>
            </a:r>
            <a:r>
              <a:rPr lang="en-US" dirty="0">
                <a:solidFill>
                  <a:schemeClr val="bg1">
                    <a:lumMod val="95000"/>
                  </a:schemeClr>
                </a:solidFill>
                <a:ea typeface="Avenir Light" charset="0"/>
                <a:cs typeface="Avenir Light" charset="0"/>
              </a:rPr>
              <a:t> around Immigration).</a:t>
            </a: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a:p>
            <a:pPr marL="342900" indent="-342900">
              <a:buFont typeface="Arial" panose="020B0604020202020204" pitchFamily="34" charset="0"/>
              <a:buChar char="•"/>
              <a:defRPr/>
            </a:pPr>
            <a:r>
              <a:rPr lang="en-US" dirty="0">
                <a:solidFill>
                  <a:schemeClr val="bg1">
                    <a:lumMod val="95000"/>
                  </a:schemeClr>
                </a:solidFill>
                <a:ea typeface="Avenir Light" charset="0"/>
                <a:cs typeface="Avenir Light" charset="0"/>
              </a:rPr>
              <a:t>Based on historical transactions, try to propose an analytical model which can predict the travel mode projection for the bank on monthly basis.</a:t>
            </a:r>
          </a:p>
          <a:p>
            <a:pPr marL="342900" indent="-342900">
              <a:buFont typeface="Arial" panose="020B0604020202020204" pitchFamily="34" charset="0"/>
              <a:buChar char="•"/>
              <a:defRPr/>
            </a:pPr>
            <a:endParaRPr lang="en-US" dirty="0">
              <a:solidFill>
                <a:schemeClr val="bg1">
                  <a:lumMod val="95000"/>
                </a:schemeClr>
              </a:solidFill>
              <a:ea typeface="Avenir Light" charset="0"/>
              <a:cs typeface="Avenir Light" charset="0"/>
            </a:endParaRPr>
          </a:p>
        </p:txBody>
      </p:sp>
      <p:pic>
        <p:nvPicPr>
          <p:cNvPr id="13" name="Picture 2" descr="A close up of a tree&#10;&#10;Description generated with high confidence">
            <a:extLst>
              <a:ext uri="{FF2B5EF4-FFF2-40B4-BE49-F238E27FC236}">
                <a16:creationId xmlns:a16="http://schemas.microsoft.com/office/drawing/2014/main" id="{624BBDC8-7C7C-442F-B61E-F7876947893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119148" y="6247432"/>
            <a:ext cx="491229" cy="53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6BD4B87-D619-45AD-962F-556BFA3C6C81}"/>
              </a:ext>
            </a:extLst>
          </p:cNvPr>
          <p:cNvSpPr txBox="1"/>
          <p:nvPr/>
        </p:nvSpPr>
        <p:spPr>
          <a:xfrm>
            <a:off x="729524" y="6386791"/>
            <a:ext cx="2735571" cy="338554"/>
          </a:xfrm>
          <a:prstGeom prst="rect">
            <a:avLst/>
          </a:prstGeom>
          <a:noFill/>
        </p:spPr>
        <p:txBody>
          <a:bodyPr wrap="square" rtlCol="0">
            <a:spAutoFit/>
          </a:bodyPr>
          <a:lstStyle/>
          <a:p>
            <a:r>
              <a:rPr lang="en-US" sz="1600" dirty="0">
                <a:solidFill>
                  <a:schemeClr val="bg1"/>
                </a:solidFill>
                <a:latin typeface="Avenir Light" charset="0"/>
              </a:rPr>
              <a:t>Travel Safe with Travel Mode</a:t>
            </a:r>
          </a:p>
        </p:txBody>
      </p:sp>
    </p:spTree>
    <p:extLst>
      <p:ext uri="{BB962C8B-B14F-4D97-AF65-F5344CB8AC3E}">
        <p14:creationId xmlns:p14="http://schemas.microsoft.com/office/powerpoint/2010/main" val="361691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1673956" y="744022"/>
            <a:ext cx="8844088" cy="707886"/>
          </a:xfrm>
          <a:prstGeom prst="rect">
            <a:avLst/>
          </a:prstGeom>
        </p:spPr>
        <p:txBody>
          <a:bodyPr wrap="none">
            <a:spAutoFit/>
          </a:bodyPr>
          <a:lstStyle/>
          <a:p>
            <a:r>
              <a:rPr lang="en-US" sz="4000">
                <a:latin typeface="Avenir Light" charset="0"/>
                <a:ea typeface="Avenir Light" charset="0"/>
                <a:cs typeface="Avenir Light" charset="0"/>
              </a:rPr>
              <a:t>NON-FUNCTIONAL REQUIREMENTS</a:t>
            </a:r>
            <a:endParaRPr lang="en-US" sz="4000" dirty="0"/>
          </a:p>
        </p:txBody>
      </p:sp>
      <p:sp>
        <p:nvSpPr>
          <p:cNvPr id="7" name="Rounded Rectangle 6"/>
          <p:cNvSpPr/>
          <p:nvPr/>
        </p:nvSpPr>
        <p:spPr>
          <a:xfrm flipH="1">
            <a:off x="600072" y="1957388"/>
            <a:ext cx="11258552"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pPr>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Scalability</a:t>
            </a:r>
          </a:p>
          <a:p>
            <a:pPr marL="342900" indent="-342900">
              <a:buFont typeface="+mj-lt"/>
              <a:buAutoNum type="arabicPeriod"/>
            </a:pPr>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Usability</a:t>
            </a:r>
          </a:p>
          <a:p>
            <a:pPr marL="34290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Fault Tolerance</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Availability</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endParaRPr lang="en-US" sz="2000" dirty="0">
              <a:latin typeface="Avenir Light" charset="0"/>
              <a:ea typeface="Avenir Light" charset="0"/>
              <a:cs typeface="Avenir Light" charset="0"/>
            </a:endParaRPr>
          </a:p>
        </p:txBody>
      </p:sp>
      <p:sp>
        <p:nvSpPr>
          <p:cNvPr id="5" name="TextBox 4">
            <a:extLst>
              <a:ext uri="{FF2B5EF4-FFF2-40B4-BE49-F238E27FC236}">
                <a16:creationId xmlns:a16="http://schemas.microsoft.com/office/drawing/2014/main" id="{033A4DBB-19E0-40A5-9D5C-80D22E083376}"/>
              </a:ext>
            </a:extLst>
          </p:cNvPr>
          <p:cNvSpPr txBox="1"/>
          <p:nvPr/>
        </p:nvSpPr>
        <p:spPr>
          <a:xfrm>
            <a:off x="674850" y="6328425"/>
            <a:ext cx="2735571" cy="338554"/>
          </a:xfrm>
          <a:prstGeom prst="rect">
            <a:avLst/>
          </a:prstGeom>
          <a:noFill/>
        </p:spPr>
        <p:txBody>
          <a:bodyPr wrap="square" rtlCol="0">
            <a:spAutoFit/>
          </a:bodyPr>
          <a:lstStyle/>
          <a:p>
            <a:r>
              <a:rPr lang="en-US" sz="1600" dirty="0">
                <a:solidFill>
                  <a:schemeClr val="bg1"/>
                </a:solidFill>
                <a:latin typeface="Avenir Light" charset="0"/>
              </a:rPr>
              <a:t>Travel Mode</a:t>
            </a:r>
          </a:p>
        </p:txBody>
      </p:sp>
      <p:pic>
        <p:nvPicPr>
          <p:cNvPr id="6" name="Picture 2" descr="A close up of a tree&#10;&#10;Description generated with high confidence">
            <a:extLst>
              <a:ext uri="{FF2B5EF4-FFF2-40B4-BE49-F238E27FC236}">
                <a16:creationId xmlns:a16="http://schemas.microsoft.com/office/drawing/2014/main" id="{F6623B5C-514A-4F61-B2BE-4996D744F53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193417" y="6189067"/>
            <a:ext cx="491229" cy="53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7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C60A-66E5-AE49-BEFA-888465B26138}"/>
              </a:ext>
            </a:extLst>
          </p:cNvPr>
          <p:cNvSpPr>
            <a:spLocks noGrp="1"/>
          </p:cNvSpPr>
          <p:nvPr>
            <p:ph type="title"/>
          </p:nvPr>
        </p:nvSpPr>
        <p:spPr/>
        <p:txBody>
          <a:bodyPr/>
          <a:lstStyle/>
          <a:p>
            <a:r>
              <a:rPr lang="en-US" dirty="0">
                <a:solidFill>
                  <a:srgbClr val="212121"/>
                </a:solidFill>
              </a:rPr>
              <a:t>Download datasets below</a:t>
            </a:r>
            <a:endParaRPr lang="en-US" dirty="0"/>
          </a:p>
        </p:txBody>
      </p:sp>
      <p:sp>
        <p:nvSpPr>
          <p:cNvPr id="4" name="Rectangle 3">
            <a:extLst>
              <a:ext uri="{FF2B5EF4-FFF2-40B4-BE49-F238E27FC236}">
                <a16:creationId xmlns:a16="http://schemas.microsoft.com/office/drawing/2014/main" id="{D261B10B-4E4A-1C4E-93B5-5C0C7EAAB5C0}"/>
              </a:ext>
            </a:extLst>
          </p:cNvPr>
          <p:cNvSpPr/>
          <p:nvPr/>
        </p:nvSpPr>
        <p:spPr>
          <a:xfrm>
            <a:off x="3048000" y="2432901"/>
            <a:ext cx="6096000" cy="1200329"/>
          </a:xfrm>
          <a:prstGeom prst="rect">
            <a:avLst/>
          </a:prstGeom>
        </p:spPr>
        <p:txBody>
          <a:bodyPr>
            <a:spAutoFit/>
          </a:bodyPr>
          <a:lstStyle/>
          <a:p>
            <a:pPr algn="ctr"/>
            <a:r>
              <a:rPr lang="en-US" dirty="0">
                <a:solidFill>
                  <a:srgbClr val="212121"/>
                </a:solidFill>
              </a:rPr>
              <a:t> </a:t>
            </a:r>
          </a:p>
          <a:p>
            <a:pPr algn="ctr"/>
            <a:r>
              <a:rPr lang="en-US" dirty="0">
                <a:solidFill>
                  <a:srgbClr val="212121"/>
                </a:solidFill>
                <a:hlinkClick r:id="rId2"/>
              </a:rPr>
              <a:t>https://s3-ap-southeast-1.amazonaws.com/h2h-datasets/Challenge2.zip</a:t>
            </a:r>
            <a:endParaRPr lang="en-US" dirty="0">
              <a:solidFill>
                <a:srgbClr val="212121"/>
              </a:solidFill>
            </a:endParaRPr>
          </a:p>
          <a:p>
            <a:pPr algn="ctr"/>
            <a:r>
              <a:rPr lang="en-US" dirty="0">
                <a:solidFill>
                  <a:srgbClr val="212121"/>
                </a:solidFill>
              </a:rPr>
              <a:t> </a:t>
            </a:r>
          </a:p>
        </p:txBody>
      </p:sp>
    </p:spTree>
    <p:extLst>
      <p:ext uri="{BB962C8B-B14F-4D97-AF65-F5344CB8AC3E}">
        <p14:creationId xmlns:p14="http://schemas.microsoft.com/office/powerpoint/2010/main" val="5859703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393156"/>
            <a:ext cx="12192000" cy="372189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7" name="Rounded Rectangle 6"/>
          <p:cNvSpPr/>
          <p:nvPr/>
        </p:nvSpPr>
        <p:spPr>
          <a:xfrm flipH="1">
            <a:off x="5722143" y="1055684"/>
            <a:ext cx="747714" cy="533400"/>
          </a:xfrm>
          <a:prstGeom prst="roundRect">
            <a:avLst>
              <a:gd name="adj" fmla="val 1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dirty="0">
                <a:solidFill>
                  <a:schemeClr val="tx1"/>
                </a:solidFill>
                <a:latin typeface="Avenir Black" charset="0"/>
                <a:ea typeface="Avenir Black" charset="0"/>
                <a:cs typeface="Avenir Black" charset="0"/>
              </a:rPr>
              <a:t>#2</a:t>
            </a:r>
          </a:p>
        </p:txBody>
      </p:sp>
      <p:sp>
        <p:nvSpPr>
          <p:cNvPr id="10" name="TextBox 9"/>
          <p:cNvSpPr txBox="1"/>
          <p:nvPr/>
        </p:nvSpPr>
        <p:spPr>
          <a:xfrm>
            <a:off x="4876055" y="3844994"/>
            <a:ext cx="6310754" cy="707886"/>
          </a:xfrm>
          <a:prstGeom prst="rect">
            <a:avLst/>
          </a:prstGeom>
          <a:noFill/>
        </p:spPr>
        <p:txBody>
          <a:bodyPr wrap="square" rtlCol="0">
            <a:spAutoFit/>
          </a:bodyPr>
          <a:lstStyle/>
          <a:p>
            <a:r>
              <a:rPr lang="en-US" sz="4000" dirty="0">
                <a:latin typeface="Avenir Light" charset="0"/>
              </a:rPr>
              <a:t>C</a:t>
            </a:r>
            <a:r>
              <a:rPr lang="en-US" sz="2000" dirty="0">
                <a:latin typeface="Avenir Light" charset="0"/>
              </a:rPr>
              <a:t>an</a:t>
            </a:r>
            <a:r>
              <a:rPr lang="en-US" sz="4000" dirty="0">
                <a:latin typeface="Avenir Light" charset="0"/>
              </a:rPr>
              <a:t> I B</a:t>
            </a:r>
            <a:r>
              <a:rPr lang="en-US" sz="2000" dirty="0">
                <a:latin typeface="Avenir Light" charset="0"/>
              </a:rPr>
              <a:t>uy</a:t>
            </a:r>
            <a:r>
              <a:rPr lang="en-US" sz="4000" dirty="0">
                <a:latin typeface="Avenir Light" charset="0"/>
              </a:rPr>
              <a:t> I</a:t>
            </a:r>
            <a:r>
              <a:rPr lang="en-US" sz="2000" dirty="0">
                <a:latin typeface="Avenir Light" charset="0"/>
              </a:rPr>
              <a:t>t</a:t>
            </a:r>
            <a:r>
              <a:rPr lang="en-US" sz="4000" dirty="0">
                <a:latin typeface="Avenir Light" charset="0"/>
              </a:rPr>
              <a:t> T</a:t>
            </a:r>
            <a:r>
              <a:rPr lang="en-US" sz="2000" dirty="0">
                <a:latin typeface="Avenir Light" charset="0"/>
              </a:rPr>
              <a:t>oday?</a:t>
            </a:r>
            <a:endParaRPr lang="en-US" sz="4000" dirty="0">
              <a:latin typeface="Avenir Light" charset="0"/>
            </a:endParaRPr>
          </a:p>
        </p:txBody>
      </p:sp>
      <p:pic>
        <p:nvPicPr>
          <p:cNvPr id="3" name="Picture 2" descr="A picture containing animal, indoor, invertebrate, sitting&#10;&#10;Description automatically generated">
            <a:extLst>
              <a:ext uri="{FF2B5EF4-FFF2-40B4-BE49-F238E27FC236}">
                <a16:creationId xmlns:a16="http://schemas.microsoft.com/office/drawing/2014/main" id="{6C75E03F-7964-2A4B-8A36-981146796C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4699" y="3983507"/>
            <a:ext cx="613204" cy="430860"/>
          </a:xfrm>
          <a:prstGeom prst="rect">
            <a:avLst/>
          </a:prstGeom>
        </p:spPr>
      </p:pic>
    </p:spTree>
    <p:extLst>
      <p:ext uri="{BB962C8B-B14F-4D97-AF65-F5344CB8AC3E}">
        <p14:creationId xmlns:p14="http://schemas.microsoft.com/office/powerpoint/2010/main" val="342264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3343608" cy="707886"/>
          </a:xfrm>
          <a:prstGeom prst="rect">
            <a:avLst/>
          </a:prstGeom>
        </p:spPr>
        <p:txBody>
          <a:bodyPr wrap="none">
            <a:spAutoFit/>
          </a:bodyPr>
          <a:lstStyle/>
          <a:p>
            <a:r>
              <a:rPr lang="en-US" sz="4000" dirty="0">
                <a:latin typeface="Avenir Light" charset="0"/>
                <a:ea typeface="Avenir Light" charset="0"/>
                <a:cs typeface="Avenir Light" charset="0"/>
              </a:rPr>
              <a:t>MOTIVATION</a:t>
            </a:r>
            <a:endParaRPr lang="en-US" sz="4000" dirty="0"/>
          </a:p>
        </p:txBody>
      </p:sp>
      <p:sp>
        <p:nvSpPr>
          <p:cNvPr id="8" name="Rounded Rectangle 7"/>
          <p:cNvSpPr/>
          <p:nvPr/>
        </p:nvSpPr>
        <p:spPr>
          <a:xfrm flipH="1">
            <a:off x="-1" y="1843088"/>
            <a:ext cx="12023383" cy="427089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SG" sz="2000" dirty="0"/>
              <a:t>Consumers don’t just want lessons about Finance, they want their financial patterns have a more active role by warning and reminding them about important information regarding their own financials. And not only “after the fact” issues. They want to be advised before making bad decisions/actions. For instance, sometimes consumers buy things they cannot afford and can even having them overdrawing their accounts. Other times they can max out their credit cards and have no money to pay back. Those are some of possible scenarios that a better financial planning looking at the past and future could avoid. </a:t>
            </a:r>
          </a:p>
        </p:txBody>
      </p:sp>
    </p:spTree>
    <p:extLst>
      <p:ext uri="{BB962C8B-B14F-4D97-AF65-F5344CB8AC3E}">
        <p14:creationId xmlns:p14="http://schemas.microsoft.com/office/powerpoint/2010/main" val="1429294759"/>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11278</TotalTime>
  <Words>854</Words>
  <Application>Microsoft Office PowerPoint</Application>
  <PresentationFormat>Widescreen</PresentationFormat>
  <Paragraphs>106</Paragraphs>
  <Slides>13</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Avenir Black</vt:lpstr>
      <vt:lpstr>Avenir Light</vt:lpstr>
      <vt:lpstr>Avenir Medium</vt:lpstr>
      <vt:lpstr>Avenir Roman</vt:lpstr>
      <vt:lpstr>Arial</vt:lpstr>
      <vt:lpstr>Arial Black</vt:lpstr>
      <vt:lpstr>Calibri</vt:lpstr>
      <vt:lpstr>Calibri Light</vt:lpstr>
      <vt:lpstr>Georgia</vt:lpstr>
      <vt:lpstr>Wingdings</vt:lpstr>
      <vt:lpstr>DBS Colour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Download datasets below</vt:lpstr>
      <vt:lpstr>PowerPoint Presentation</vt:lpstr>
      <vt:lpstr>PowerPoint Presentation</vt:lpstr>
      <vt:lpstr>PowerPoint Presentation</vt:lpstr>
      <vt:lpstr>PowerPoint Presentation</vt:lpstr>
      <vt:lpstr>PowerPoint Presentation</vt:lpstr>
      <vt:lpstr>Download datasets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AGRAWAL</dc:creator>
  <cp:lastModifiedBy>Anand Ashani</cp:lastModifiedBy>
  <cp:revision>102</cp:revision>
  <cp:lastPrinted>2019-02-08T06:54:27Z</cp:lastPrinted>
  <dcterms:created xsi:type="dcterms:W3CDTF">2019-01-18T08:37:26Z</dcterms:created>
  <dcterms:modified xsi:type="dcterms:W3CDTF">2020-10-23T12:23:40Z</dcterms:modified>
  <cp:version>10</cp:version>
</cp:coreProperties>
</file>