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Slides/notesSlide9.xml" ContentType="application/vnd.openxmlformats-officedocument.presentationml.notesSlide+xml"/>
  <Override PartName="/ppt/slides/slide16.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Lst>
  <p:sldSz type="screen16x9" cy="5143500" cx="9144000"/>
  <p:notesSz cx="6858000" cy="9144000"/>
  <p:custShowLst>
    <p:custShow id="0" name="Custom Show 1">
      <p:sldLst>
        <p:sld r:id="rId3"/>
        <p:sld r:id="rId5"/>
        <p:sld r:id="rId6"/>
        <p:sld r:id="rId7"/>
        <p:sld r:id="rId10"/>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p:normalViewPr>
  <p:slideViewPr>
    <p:cSldViewPr snapToGrid="0">
      <p:cViewPr varScale="1">
        <p:scale>
          <a:sx n="107" d="100"/>
          <a:sy n="107" d="100"/>
        </p:scale>
        <p:origin x="1018" y="6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7" name="Shape 2"/>
        <p:cNvGrpSpPr/>
        <p:nvPr/>
      </p:nvGrpSpPr>
      <p:grpSpPr>
        <a:xfrm>
          <a:off x="0" y="0"/>
          <a:ext cx="0" cy="0"/>
          <a:chOff x="0" y="0"/>
          <a:chExt cx="0" cy="0"/>
        </a:xfrm>
      </p:grpSpPr>
      <p:sp>
        <p:nvSpPr>
          <p:cNvPr id="1048683"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4"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64" name="Slide Image Placeholder 1"/>
          <p:cNvSpPr>
            <a:spLocks noChangeAspect="1" noRot="1" noGrp="1"/>
          </p:cNvSpPr>
          <p:nvPr>
            <p:ph type="sldImg"/>
          </p:nvPr>
        </p:nvSpPr>
        <p:spPr>
          <a:xfrm>
            <a:off x="381000" y="685800"/>
            <a:ext cx="6096000" cy="3429000"/>
          </a:xfrm>
        </p:spPr>
      </p:sp>
      <p:sp>
        <p:nvSpPr>
          <p:cNvPr id="1048665"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57"/>
        <p:cNvGrpSpPr/>
        <p:nvPr/>
      </p:nvGrpSpPr>
      <p:grpSpPr>
        <a:xfrm>
          <a:off x="0" y="0"/>
          <a:ext cx="0" cy="0"/>
          <a:chOff x="0" y="0"/>
          <a:chExt cx="0" cy="0"/>
        </a:xfrm>
      </p:grpSpPr>
      <p:sp>
        <p:nvSpPr>
          <p:cNvPr id="104861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7"/>
        <p:cNvGrpSpPr/>
        <p:nvPr/>
      </p:nvGrpSpPr>
      <p:grpSpPr>
        <a:xfrm>
          <a:off x="0" y="0"/>
          <a:ext cx="0" cy="0"/>
          <a:chOff x="0" y="0"/>
          <a:chExt cx="0" cy="0"/>
        </a:xfrm>
      </p:grpSpPr>
      <p:sp>
        <p:nvSpPr>
          <p:cNvPr id="104862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57"/>
        <p:cNvGrpSpPr/>
        <p:nvPr/>
      </p:nvGrpSpPr>
      <p:grpSpPr>
        <a:xfrm>
          <a:off x="0" y="0"/>
          <a:ext cx="0" cy="0"/>
          <a:chOff x="0" y="0"/>
          <a:chExt cx="0" cy="0"/>
        </a:xfrm>
      </p:grpSpPr>
      <p:sp>
        <p:nvSpPr>
          <p:cNvPr id="104863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7"/>
        <p:cNvGrpSpPr/>
        <p:nvPr/>
      </p:nvGrpSpPr>
      <p:grpSpPr>
        <a:xfrm>
          <a:off x="0" y="0"/>
          <a:ext cx="0" cy="0"/>
          <a:chOff x="0" y="0"/>
          <a:chExt cx="0" cy="0"/>
        </a:xfrm>
      </p:grpSpPr>
      <p:sp>
        <p:nvSpPr>
          <p:cNvPr id="104864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57"/>
        <p:cNvGrpSpPr/>
        <p:nvPr/>
      </p:nvGrpSpPr>
      <p:grpSpPr>
        <a:xfrm>
          <a:off x="0" y="0"/>
          <a:ext cx="0" cy="0"/>
          <a:chOff x="0" y="0"/>
          <a:chExt cx="0" cy="0"/>
        </a:xfrm>
      </p:grpSpPr>
      <p:sp>
        <p:nvSpPr>
          <p:cNvPr id="104865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4"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4/6/2024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67" name=""/>
        <p:cNvGrpSpPr/>
        <p:nvPr/>
      </p:nvGrpSpPr>
      <p:grpSpPr>
        <a:xfrm>
          <a:off x="0" y="0"/>
          <a:ext cx="0" cy="0"/>
          <a:chOff x="0" y="0"/>
          <a:chExt cx="0" cy="0"/>
        </a:xfrm>
      </p:grpSpPr>
      <p:sp>
        <p:nvSpPr>
          <p:cNvPr id="1048658"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59" name="Holder 3"/>
          <p:cNvSpPr>
            <a:spLocks noGrp="1"/>
          </p:cNvSpPr>
          <p:nvPr>
            <p:ph type="body" idx="1"/>
          </p:nvPr>
        </p:nvSpPr>
        <p:spPr/>
        <p:txBody>
          <a:bodyPr bIns="0" lIns="0" rIns="0" tIns="0"/>
          <a:lstStyle>
            <a:lvl1pPr>
              <a:defRPr b="0" i="0">
                <a:solidFill>
                  <a:schemeClr val="tx1"/>
                </a:solidFill>
              </a:defRPr>
            </a:lvl1pPr>
          </a:lstStyle>
          <a:p/>
        </p:txBody>
      </p:sp>
      <p:sp>
        <p:nvSpPr>
          <p:cNvPr id="1048660"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1"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4/6/2024</a:t>
            </a:fld>
            <a:endParaRPr lang="en-US"/>
          </a:p>
        </p:txBody>
      </p:sp>
      <p:sp>
        <p:nvSpPr>
          <p:cNvPr id="1048662"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57" name="Shape 28"/>
        <p:cNvGrpSpPr/>
        <p:nvPr/>
      </p:nvGrpSpPr>
      <p:grpSpPr>
        <a:xfrm>
          <a:off x="0" y="0"/>
          <a:ext cx="0" cy="0"/>
          <a:chOff x="0" y="0"/>
          <a:chExt cx="0" cy="0"/>
        </a:xfrm>
      </p:grpSpPr>
      <p:sp>
        <p:nvSpPr>
          <p:cNvPr id="1048642"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3"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4"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2" name="Shape 20"/>
        <p:cNvGrpSpPr/>
        <p:nvPr/>
      </p:nvGrpSpPr>
      <p:grpSpPr>
        <a:xfrm>
          <a:off x="0" y="0"/>
          <a:ext cx="0" cy="0"/>
          <a:chOff x="0" y="0"/>
          <a:chExt cx="0" cy="0"/>
        </a:xfrm>
      </p:grpSpPr>
      <p:sp>
        <p:nvSpPr>
          <p:cNvPr id="1048671"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2"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3"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4"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3" name="Shape 28"/>
        <p:cNvGrpSpPr/>
        <p:nvPr/>
      </p:nvGrpSpPr>
      <p:grpSpPr>
        <a:xfrm>
          <a:off x="0" y="0"/>
          <a:ext cx="0" cy="0"/>
          <a:chOff x="0" y="0"/>
          <a:chExt cx="0" cy="0"/>
        </a:xfrm>
      </p:grpSpPr>
      <p:sp>
        <p:nvSpPr>
          <p:cNvPr id="1048675"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6"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7"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4" name="Shape 32"/>
        <p:cNvGrpSpPr/>
        <p:nvPr/>
      </p:nvGrpSpPr>
      <p:grpSpPr>
        <a:xfrm>
          <a:off x="0" y="0"/>
          <a:ext cx="0" cy="0"/>
          <a:chOff x="0" y="0"/>
          <a:chExt cx="0" cy="0"/>
        </a:xfrm>
      </p:grpSpPr>
      <p:sp>
        <p:nvSpPr>
          <p:cNvPr id="1048678"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79"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1" name="Shape 35"/>
        <p:cNvGrpSpPr/>
        <p:nvPr/>
      </p:nvGrpSpPr>
      <p:grpSpPr>
        <a:xfrm>
          <a:off x="0" y="0"/>
          <a:ext cx="0" cy="0"/>
          <a:chOff x="0" y="0"/>
          <a:chExt cx="0" cy="0"/>
        </a:xfrm>
      </p:grpSpPr>
      <p:sp>
        <p:nvSpPr>
          <p:cNvPr id="1048666"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67"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8"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69"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0"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5" name="Shape 41"/>
        <p:cNvGrpSpPr/>
        <p:nvPr/>
      </p:nvGrpSpPr>
      <p:grpSpPr>
        <a:xfrm>
          <a:off x="0" y="0"/>
          <a:ext cx="0" cy="0"/>
          <a:chOff x="0" y="0"/>
          <a:chExt cx="0" cy="0"/>
        </a:xfrm>
      </p:grpSpPr>
      <p:sp>
        <p:nvSpPr>
          <p:cNvPr id="1048680"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1"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76" name="Shape 48"/>
        <p:cNvGrpSpPr/>
        <p:nvPr/>
      </p:nvGrpSpPr>
      <p:grpSpPr>
        <a:xfrm>
          <a:off x="0" y="0"/>
          <a:ext cx="0" cy="0"/>
          <a:chOff x="0" y="0"/>
          <a:chExt cx="0" cy="0"/>
        </a:xfrm>
      </p:grpSpPr>
      <p:sp>
        <p:nvSpPr>
          <p:cNvPr id="1048682"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59" name=""/>
        <p:cNvGrpSpPr/>
        <p:nvPr/>
      </p:nvGrpSpPr>
      <p:grpSpPr>
        <a:xfrm>
          <a:off x="0" y="0"/>
          <a:ext cx="0" cy="0"/>
          <a:chOff x="0" y="0"/>
          <a:chExt cx="0" cy="0"/>
        </a:xfrm>
      </p:grpSpPr>
      <p:sp>
        <p:nvSpPr>
          <p:cNvPr id="1048646"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47"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400110"/>
          </a:xfrm>
          <a:prstGeom prst="rect"/>
          <a:noFill/>
        </p:spPr>
        <p:txBody>
          <a:bodyPr rtlCol="0" wrap="square">
            <a:spAutoFit/>
          </a:bodyPr>
          <a:p>
            <a:r>
              <a:rPr sz="2000" lang="en-US">
                <a:solidFill>
                  <a:srgbClr val="161D23"/>
                </a:solidFill>
              </a:rPr>
              <a:t>Creating a future-ready workforce</a:t>
            </a: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095095" y="3956068"/>
            <a:ext cx="3663154" cy="447040"/>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Name :</a:t>
            </a:r>
            <a:r>
              <a:rPr b="0" cap="none" dirty="0" sz="1100" i="0" lang="en-US" strike="noStrike" u="none">
                <a:solidFill>
                  <a:schemeClr val="tx1"/>
                </a:solidFill>
                <a:latin typeface="Arial"/>
                <a:ea typeface="Arial"/>
                <a:cs typeface="Arial"/>
                <a:sym typeface="Arial"/>
              </a:rPr>
              <a:t>Vanchireddy Pavan Kumar Reddy</a:t>
            </a:r>
            <a:endParaRPr altLang="en-US" lang="zh-CN"/>
          </a:p>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ID :720921104</a:t>
            </a:r>
            <a:r>
              <a:rPr b="0" cap="none" dirty="0" sz="1100" i="0" lang="en-US" strike="noStrike" u="none">
                <a:solidFill>
                  <a:schemeClr val="tx1"/>
                </a:solidFill>
                <a:latin typeface="Arial"/>
                <a:ea typeface="Arial"/>
                <a:cs typeface="Arial"/>
                <a:sym typeface="Arial"/>
              </a:rPr>
              <a:t>1</a:t>
            </a:r>
            <a:r>
              <a:rPr b="0" cap="none" dirty="0" sz="1100" i="0" lang="en-US" strike="noStrike" u="none">
                <a:solidFill>
                  <a:schemeClr val="tx1"/>
                </a:solidFill>
                <a:latin typeface="Arial"/>
                <a:ea typeface="Arial"/>
                <a:cs typeface="Arial"/>
                <a:sym typeface="Arial"/>
              </a:rPr>
              <a:t>1</a:t>
            </a:r>
            <a:r>
              <a:rPr b="0" cap="none" dirty="0" sz="1100" i="0" lang="en-US" strike="noStrike" u="none">
                <a:solidFill>
                  <a:schemeClr val="tx1"/>
                </a:solidFill>
                <a:latin typeface="Arial"/>
                <a:ea typeface="Arial"/>
                <a:cs typeface="Arial"/>
                <a:sym typeface="Arial"/>
              </a:rPr>
              <a:t>3</a:t>
            </a:r>
            <a:endParaRPr altLang="en-US" lang="zh-CN"/>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430887"/>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err="1" strike="noStrike" u="none">
                <a:solidFill>
                  <a:schemeClr val="tx1"/>
                </a:solidFill>
                <a:latin typeface="Arial"/>
                <a:ea typeface="Arial"/>
                <a:cs typeface="Arial"/>
                <a:sym typeface="Arial"/>
              </a:rPr>
              <a:t>Jc</a:t>
            </a:r>
            <a:r>
              <a:rPr dirty="0" sz="1100" lang="en-US" err="1">
                <a:solidFill>
                  <a:schemeClr val="tx1"/>
                </a:solidFill>
              </a:rPr>
              <a:t>t</a:t>
            </a:r>
            <a:r>
              <a:rPr dirty="0" sz="1100" lang="en-US">
                <a:solidFill>
                  <a:schemeClr val="tx1"/>
                </a:solidFill>
              </a:rPr>
              <a:t> College of Engineering &amp; Technology-Coimbatore</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45" name="Title 1"/>
          <p:cNvSpPr>
            <a:spLocks noGrp="1"/>
          </p:cNvSpPr>
          <p:nvPr>
            <p:ph type="title"/>
          </p:nvPr>
        </p:nvSpPr>
        <p:spPr>
          <a:xfrm>
            <a:off x="155850" y="613142"/>
            <a:ext cx="8832300" cy="451933"/>
          </a:xfrm>
        </p:spPr>
        <p:txBody>
          <a:bodyPr/>
          <a:p>
            <a:pPr algn="ctr"/>
            <a:r>
              <a:rPr lang="en-US"/>
              <a:t>Homepage</a:t>
            </a:r>
          </a:p>
        </p:txBody>
      </p:sp>
      <p:pic>
        <p:nvPicPr>
          <p:cNvPr id="2097162" name="Picture 3"/>
          <p:cNvPicPr>
            <a:picLocks noChangeAspect="1"/>
          </p:cNvPicPr>
          <p:nvPr/>
        </p:nvPicPr>
        <p:blipFill>
          <a:blip xmlns:r="http://schemas.openxmlformats.org/officeDocument/2006/relationships" r:embed="rId1"/>
          <a:stretch>
            <a:fillRect/>
          </a:stretch>
        </p:blipFill>
        <p:spPr>
          <a:xfrm>
            <a:off x="846194" y="1065075"/>
            <a:ext cx="7451612" cy="3745232"/>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48" name="Title 1"/>
          <p:cNvSpPr>
            <a:spLocks noGrp="1"/>
          </p:cNvSpPr>
          <p:nvPr>
            <p:ph type="title"/>
          </p:nvPr>
        </p:nvSpPr>
        <p:spPr>
          <a:xfrm>
            <a:off x="628560" y="601132"/>
            <a:ext cx="7886430" cy="666517"/>
          </a:xfrm>
        </p:spPr>
        <p:txBody>
          <a:bodyPr/>
          <a:p>
            <a:pPr algn="ctr"/>
            <a:r>
              <a:rPr b="1" dirty="0" lang="en-US"/>
              <a:t>User-Profile</a:t>
            </a:r>
          </a:p>
        </p:txBody>
      </p:sp>
      <p:pic>
        <p:nvPicPr>
          <p:cNvPr id="2097163" name="Picture 2"/>
          <p:cNvPicPr>
            <a:picLocks noChangeAspect="1"/>
          </p:cNvPicPr>
          <p:nvPr/>
        </p:nvPicPr>
        <p:blipFill>
          <a:blip xmlns:r="http://schemas.openxmlformats.org/officeDocument/2006/relationships" r:embed="rId1"/>
          <a:stretch>
            <a:fillRect/>
          </a:stretch>
        </p:blipFill>
        <p:spPr>
          <a:xfrm>
            <a:off x="1001826" y="1146822"/>
            <a:ext cx="7249206" cy="3621918"/>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49" name="Title 1"/>
          <p:cNvSpPr>
            <a:spLocks noGrp="1"/>
          </p:cNvSpPr>
          <p:nvPr>
            <p:ph type="title"/>
          </p:nvPr>
        </p:nvSpPr>
        <p:spPr>
          <a:xfrm>
            <a:off x="628560" y="635000"/>
            <a:ext cx="7886430" cy="632649"/>
          </a:xfrm>
        </p:spPr>
        <p:txBody>
          <a:bodyPr/>
          <a:p>
            <a:pPr algn="ctr"/>
            <a:r>
              <a:rPr b="1" dirty="0" lang="en-US"/>
              <a:t>Admin-Page</a:t>
            </a:r>
          </a:p>
        </p:txBody>
      </p:sp>
      <p:pic>
        <p:nvPicPr>
          <p:cNvPr id="2097164" name="Picture 2"/>
          <p:cNvPicPr>
            <a:picLocks noChangeAspect="1"/>
          </p:cNvPicPr>
          <p:nvPr/>
        </p:nvPicPr>
        <p:blipFill>
          <a:blip xmlns:r="http://schemas.openxmlformats.org/officeDocument/2006/relationships" r:embed="rId1"/>
          <a:stretch>
            <a:fillRect/>
          </a:stretch>
        </p:blipFill>
        <p:spPr>
          <a:xfrm>
            <a:off x="1219315" y="1180964"/>
            <a:ext cx="6704919" cy="356962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50" name="Title 1"/>
          <p:cNvSpPr>
            <a:spLocks noGrp="1"/>
          </p:cNvSpPr>
          <p:nvPr>
            <p:ph type="title"/>
          </p:nvPr>
        </p:nvSpPr>
        <p:spPr>
          <a:xfrm>
            <a:off x="628560" y="643466"/>
            <a:ext cx="7886430" cy="624183"/>
          </a:xfrm>
        </p:spPr>
        <p:txBody>
          <a:bodyPr/>
          <a:p>
            <a:pPr algn="ctr"/>
            <a:r>
              <a:rPr b="1" lang="en-US"/>
              <a:t>Departments-Page</a:t>
            </a:r>
          </a:p>
        </p:txBody>
      </p:sp>
      <p:pic>
        <p:nvPicPr>
          <p:cNvPr id="2097165" name="Picture 2"/>
          <p:cNvPicPr>
            <a:picLocks noChangeAspect="1"/>
          </p:cNvPicPr>
          <p:nvPr/>
        </p:nvPicPr>
        <p:blipFill>
          <a:blip xmlns:r="http://schemas.openxmlformats.org/officeDocument/2006/relationships" r:embed="rId1"/>
          <a:stretch>
            <a:fillRect/>
          </a:stretch>
        </p:blipFill>
        <p:spPr>
          <a:xfrm>
            <a:off x="1054253" y="1198562"/>
            <a:ext cx="7168203" cy="3398539"/>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51" name="Title 1"/>
          <p:cNvSpPr>
            <a:spLocks noGrp="1"/>
          </p:cNvSpPr>
          <p:nvPr>
            <p:ph type="title"/>
          </p:nvPr>
        </p:nvSpPr>
        <p:spPr>
          <a:xfrm>
            <a:off x="215053" y="719666"/>
            <a:ext cx="8421857" cy="547983"/>
          </a:xfrm>
        </p:spPr>
        <p:txBody>
          <a:bodyPr/>
          <a:p>
            <a:r>
              <a:rPr b="1" sz="1600" lang="en-IN">
                <a:solidFill>
                  <a:srgbClr val="213163"/>
                </a:solidFill>
                <a:latin typeface="+mj-lt"/>
              </a:rPr>
              <a:t>Future </a:t>
            </a:r>
            <a:r>
              <a:rPr b="1" sz="1600" lang="en-US">
                <a:solidFill>
                  <a:srgbClr val="213163"/>
                </a:solidFill>
                <a:latin typeface="+mj-lt"/>
              </a:rPr>
              <a:t>Enhancements</a:t>
            </a:r>
            <a:r>
              <a:rPr b="1" sz="1600" lang="en-US">
                <a:solidFill>
                  <a:srgbClr val="374151"/>
                </a:solidFill>
                <a:latin typeface="+mj-lt"/>
                <a:cs typeface="Times New Roman" panose="02020603050405020304" pitchFamily="18" charset="0"/>
              </a:rPr>
              <a:t>:</a:t>
            </a:r>
            <a:br>
              <a:rPr b="0" i="0" lang="en-US">
                <a:solidFill>
                  <a:srgbClr val="374151"/>
                </a:solidFill>
                <a:effectLst/>
                <a:latin typeface="Söhne"/>
              </a:rPr>
            </a:br>
            <a:endParaRPr lang="en-US"/>
          </a:p>
        </p:txBody>
      </p:sp>
      <p:sp>
        <p:nvSpPr>
          <p:cNvPr id="1048652" name="TextBox 5"/>
          <p:cNvSpPr txBox="1"/>
          <p:nvPr/>
        </p:nvSpPr>
        <p:spPr>
          <a:xfrm>
            <a:off x="250772" y="1113760"/>
            <a:ext cx="8521753" cy="3539430"/>
          </a:xfrm>
          <a:prstGeom prst="rect"/>
          <a:noFill/>
        </p:spPr>
        <p:txBody>
          <a:bodyPr rtlCol="0" wrap="square">
            <a:spAutoFit/>
          </a:bodyPr>
          <a:p>
            <a:pPr algn="l"/>
            <a:r>
              <a:rPr b="1" dirty="0" i="0" lang="en-US">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b="1" dirty="0" i="0" lang="en-US">
                <a:solidFill>
                  <a:srgbClr val="0D0D0D"/>
                </a:solidFill>
                <a:effectLst/>
                <a:highlight>
                  <a:srgbClr val="FFFFFF"/>
                </a:highlight>
                <a:latin typeface="Söhne"/>
              </a:rPr>
              <a:t>Content Recommendation System</a:t>
            </a:r>
            <a:r>
              <a:rPr b="0" dirty="0" i="0" lang="en-US">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b="1" dirty="0" i="0" lang="en-US">
                <a:solidFill>
                  <a:srgbClr val="0D0D0D"/>
                </a:solidFill>
                <a:effectLst/>
                <a:highlight>
                  <a:srgbClr val="FFFFFF"/>
                </a:highlight>
                <a:latin typeface="Söhne"/>
              </a:rPr>
              <a:t>Automatic Categorization</a:t>
            </a:r>
            <a:r>
              <a:rPr b="0" dirty="0" i="0" lang="en-US">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b="1" dirty="0" i="0" lang="en-US">
                <a:solidFill>
                  <a:srgbClr val="0D0D0D"/>
                </a:solidFill>
                <a:effectLst/>
                <a:highlight>
                  <a:srgbClr val="FFFFFF"/>
                </a:highlight>
                <a:latin typeface="Söhne"/>
              </a:rPr>
              <a:t>2. Enhanced Collaboration Features</a:t>
            </a:r>
          </a:p>
          <a:p>
            <a:pPr algn="l">
              <a:buFont typeface="Arial" panose="020B0604020202020204" pitchFamily="34" charset="0"/>
              <a:buChar char="•"/>
            </a:pPr>
            <a:r>
              <a:rPr b="1" dirty="0" i="0" lang="en-US">
                <a:solidFill>
                  <a:srgbClr val="0D0D0D"/>
                </a:solidFill>
                <a:effectLst/>
                <a:highlight>
                  <a:srgbClr val="FFFFFF"/>
                </a:highlight>
                <a:latin typeface="Söhne"/>
              </a:rPr>
              <a:t>Real-Time Collaboration</a:t>
            </a:r>
            <a:r>
              <a:rPr b="0" dirty="0" i="0" lang="en-US">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b="1" dirty="0" i="0" lang="en-US">
                <a:solidFill>
                  <a:srgbClr val="0D0D0D"/>
                </a:solidFill>
                <a:effectLst/>
                <a:highlight>
                  <a:srgbClr val="FFFFFF"/>
                </a:highlight>
                <a:latin typeface="Söhne"/>
              </a:rPr>
              <a:t>Study Groups</a:t>
            </a:r>
            <a:r>
              <a:rPr b="0" dirty="0" i="0" lang="en-US">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b="1" dirty="0" i="0" lang="en-US">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b="1" dirty="0" i="0" lang="en-US">
                <a:solidFill>
                  <a:srgbClr val="0D0D0D"/>
                </a:solidFill>
                <a:effectLst/>
                <a:highlight>
                  <a:srgbClr val="FFFFFF"/>
                </a:highlight>
                <a:latin typeface="Söhne"/>
              </a:rPr>
              <a:t>Cloud Storage Services</a:t>
            </a:r>
            <a:r>
              <a:rPr b="0" dirty="0" i="0" lang="en-US">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b="1" dirty="0" i="0" lang="en-US">
                <a:solidFill>
                  <a:srgbClr val="0D0D0D"/>
                </a:solidFill>
                <a:effectLst/>
                <a:highlight>
                  <a:srgbClr val="FFFFFF"/>
                </a:highlight>
                <a:latin typeface="Söhne"/>
              </a:rPr>
              <a:t>Educational Tools and Platforms</a:t>
            </a:r>
            <a:r>
              <a:rPr b="0" dirty="0" i="0" lang="en-US">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dirty="0"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4" name="Shape 60"/>
        <p:cNvGrpSpPr/>
        <p:nvPr/>
      </p:nvGrpSpPr>
      <p:grpSpPr>
        <a:xfrm>
          <a:off x="0" y="0"/>
          <a:ext cx="0" cy="0"/>
          <a:chOff x="0" y="0"/>
          <a:chExt cx="0" cy="0"/>
        </a:xfrm>
      </p:grpSpPr>
      <p:sp>
        <p:nvSpPr>
          <p:cNvPr id="104865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Conclusion</a:t>
            </a:r>
            <a:endParaRPr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55" name="TextBox 2"/>
          <p:cNvSpPr txBox="1"/>
          <p:nvPr/>
        </p:nvSpPr>
        <p:spPr>
          <a:xfrm>
            <a:off x="131032" y="1081162"/>
            <a:ext cx="8715375" cy="2031325"/>
          </a:xfrm>
          <a:prstGeom prst="rect"/>
          <a:noFill/>
        </p:spPr>
        <p:txBody>
          <a:bodyPr rtlCol="0" wrap="square">
            <a:spAutoFit/>
          </a:bodyPr>
          <a:p>
            <a:pPr algn="just"/>
            <a:r>
              <a:rPr altLang="en-US" baseline="0" b="0" cap="none" dirty="0" sz="1400" i="0" kumimoji="0" lang="en-US" normalizeH="0" strike="noStrike" u="none">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dirty="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63"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1571630" y="3183633"/>
            <a:ext cx="5839143"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latin typeface="+mj-lt"/>
              </a:rPr>
              <a:t>Notes Sharing Web Application using Django Framework</a:t>
            </a:r>
            <a:endParaRPr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Abstract</a:t>
            </a:r>
            <a:endParaRPr sz="16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1" y="4713110"/>
            <a:ext cx="1047211"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err="1">
                <a:solidFill>
                  <a:schemeClr val="tx1"/>
                </a:solidFill>
              </a:rPr>
              <a:t>Gpt</a:t>
            </a:r>
            <a:r>
              <a:rPr dirty="0" sz="1000" lang="en-IN">
                <a:solidFill>
                  <a:schemeClr val="tx1"/>
                </a:solidFill>
              </a:rPr>
              <a:t> 4</a:t>
            </a:r>
          </a:p>
        </p:txBody>
      </p:sp>
      <p:sp>
        <p:nvSpPr>
          <p:cNvPr id="1048610" name="TextBox 1"/>
          <p:cNvSpPr txBox="1"/>
          <p:nvPr/>
        </p:nvSpPr>
        <p:spPr>
          <a:xfrm>
            <a:off x="138651" y="1184467"/>
            <a:ext cx="8751093" cy="2936240"/>
          </a:xfrm>
          <a:prstGeom prst="rect"/>
          <a:noFill/>
        </p:spPr>
        <p:txBody>
          <a:bodyPr rtlCol="0" wrap="square">
            <a:spAutoFit/>
          </a:bodyPr>
          <a:p>
            <a:pPr algn="just"/>
            <a:r>
              <a:rPr b="0" dirty="0" i="0" lang="en-US">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61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Problem Statement</a:t>
            </a:r>
            <a:endParaRPr dirty="0" sz="16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15" name="TextBox 3"/>
          <p:cNvSpPr txBox="1"/>
          <p:nvPr/>
        </p:nvSpPr>
        <p:spPr>
          <a:xfrm>
            <a:off x="138652" y="1171576"/>
            <a:ext cx="8636793" cy="1717040"/>
          </a:xfrm>
          <a:prstGeom prst="rect"/>
          <a:noFill/>
        </p:spPr>
        <p:txBody>
          <a:bodyPr rtlCol="0" wrap="square">
            <a:spAutoFit/>
          </a:bodyPr>
          <a:p>
            <a:pPr algn="just"/>
            <a:r>
              <a:rPr b="0" dirty="0" i="0" lang="en-US">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1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Project Overview</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138651" y="4713110"/>
            <a:ext cx="1254379"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:google</a:t>
            </a:r>
          </a:p>
        </p:txBody>
      </p:sp>
      <p:pic>
        <p:nvPicPr>
          <p:cNvPr id="2097158" name="Picture 4"/>
          <p:cNvPicPr>
            <a:picLocks noChangeAspect="1"/>
          </p:cNvPicPr>
          <p:nvPr/>
        </p:nvPicPr>
        <p:blipFill>
          <a:blip xmlns:r="http://schemas.openxmlformats.org/officeDocument/2006/relationships" r:embed="rId1"/>
          <a:stretch>
            <a:fillRect/>
          </a:stretch>
        </p:blipFill>
        <p:spPr>
          <a:xfrm>
            <a:off x="1514474" y="1004393"/>
            <a:ext cx="5283003" cy="3518562"/>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7" name="Shape 60"/>
        <p:cNvGrpSpPr/>
        <p:nvPr/>
      </p:nvGrpSpPr>
      <p:grpSpPr>
        <a:xfrm>
          <a:off x="0" y="0"/>
          <a:ext cx="0" cy="0"/>
          <a:chOff x="0" y="0"/>
          <a:chExt cx="0" cy="0"/>
        </a:xfrm>
      </p:grpSpPr>
      <p:sp>
        <p:nvSpPr>
          <p:cNvPr id="1048622" name="Google Shape;61;g5fab984687_2_0"/>
          <p:cNvSpPr txBox="1">
            <a:spLocks noGrp="1"/>
          </p:cNvSpPr>
          <p:nvPr>
            <p:ph type="title" idx="4294967295"/>
          </p:nvPr>
        </p:nvSpPr>
        <p:spPr>
          <a:xfrm>
            <a:off x="138533" y="600226"/>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sp>
        <p:nvSpPr>
          <p:cNvPr id="1048623" name="TextBox 10"/>
          <p:cNvSpPr txBox="1"/>
          <p:nvPr/>
        </p:nvSpPr>
        <p:spPr>
          <a:xfrm>
            <a:off x="138533" y="1102220"/>
            <a:ext cx="8866934" cy="376834"/>
          </a:xfrm>
          <a:prstGeom prst="rect"/>
          <a:noFill/>
        </p:spPr>
        <p:txBody>
          <a:bodyPr wrap="square">
            <a:spAutoFit/>
          </a:bodyPr>
          <a:p>
            <a:pPr algn="l">
              <a:lnSpc>
                <a:spcPct val="150000"/>
              </a:lnSpc>
            </a:pPr>
            <a:r>
              <a:rPr b="0" i="0" lang="en-US">
                <a:solidFill>
                  <a:srgbClr val="374151"/>
                </a:solidFill>
                <a:effectLst/>
                <a:latin typeface="Times New Roman" panose="02020603050405020304" pitchFamily="18" charset="0"/>
                <a:cs typeface="Times New Roman" panose="02020603050405020304" pitchFamily="18" charset="0"/>
              </a:rPr>
              <a:t>.</a:t>
            </a: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111864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GPT 4</a:t>
            </a:r>
          </a:p>
        </p:txBody>
      </p:sp>
      <p:sp>
        <p:nvSpPr>
          <p:cNvPr id="1048625" name="TextBox 3"/>
          <p:cNvSpPr txBox="1"/>
          <p:nvPr/>
        </p:nvSpPr>
        <p:spPr>
          <a:xfrm>
            <a:off x="138533" y="922489"/>
            <a:ext cx="8422480" cy="3970318"/>
          </a:xfrm>
          <a:prstGeom prst="rect"/>
          <a:noFill/>
        </p:spPr>
        <p:txBody>
          <a:bodyPr rtlCol="0" wrap="square">
            <a:spAutoFit/>
          </a:bodyPr>
          <a:p>
            <a:pPr algn="l"/>
            <a:r>
              <a:rPr b="0" dirty="0" i="0" lang="en-US">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b="0" dirty="0" i="0" lang="en-US">
                <a:solidFill>
                  <a:srgbClr val="0D0D0D"/>
                </a:solidFill>
                <a:effectLst/>
                <a:highlight>
                  <a:srgbClr val="FFFFFF"/>
                </a:highlight>
                <a:latin typeface="Söhne"/>
              </a:rPr>
              <a:t>1. </a:t>
            </a:r>
            <a:r>
              <a:rPr b="1" dirty="0" i="0" lang="en-US">
                <a:solidFill>
                  <a:srgbClr val="0D0D0D"/>
                </a:solidFill>
                <a:effectLst/>
                <a:highlight>
                  <a:srgbClr val="FFFFFF"/>
                </a:highlight>
                <a:latin typeface="Söhne"/>
              </a:rPr>
              <a:t>System Architecture</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Backend Development</a:t>
            </a:r>
            <a:r>
              <a:rPr b="0" dirty="0" i="0" lang="en-US">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b="1" dirty="0" i="0" lang="en-US">
                <a:solidFill>
                  <a:srgbClr val="0D0D0D"/>
                </a:solidFill>
                <a:effectLst/>
                <a:highlight>
                  <a:srgbClr val="FFFFFF"/>
                </a:highlight>
                <a:latin typeface="Söhne"/>
              </a:rPr>
              <a:t>Frontend Integration</a:t>
            </a:r>
            <a:r>
              <a:rPr b="0" dirty="0" i="0" lang="en-US">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b="1" dirty="0" i="0" lang="en-US">
                <a:solidFill>
                  <a:srgbClr val="0D0D0D"/>
                </a:solidFill>
                <a:effectLst/>
                <a:highlight>
                  <a:srgbClr val="FFFFFF"/>
                </a:highlight>
                <a:latin typeface="Söhne"/>
              </a:rPr>
              <a:t>Database Design</a:t>
            </a:r>
            <a:r>
              <a:rPr b="0" dirty="0" i="0" lang="en-US">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b="0" dirty="0" i="0" lang="en-US">
                <a:solidFill>
                  <a:srgbClr val="0D0D0D"/>
                </a:solidFill>
                <a:effectLst/>
                <a:highlight>
                  <a:srgbClr val="FFFFFF"/>
                </a:highlight>
                <a:latin typeface="Söhne"/>
              </a:rPr>
              <a:t>2. </a:t>
            </a:r>
            <a:r>
              <a:rPr b="1" dirty="0" i="0" lang="en-US">
                <a:solidFill>
                  <a:srgbClr val="0D0D0D"/>
                </a:solidFill>
                <a:effectLst/>
                <a:highlight>
                  <a:srgbClr val="FFFFFF"/>
                </a:highlight>
                <a:latin typeface="Söhne"/>
              </a:rPr>
              <a:t>Core Features</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User Authentication and Authorization</a:t>
            </a:r>
            <a:r>
              <a:rPr b="0" dirty="0" i="0" lang="en-US">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b="1" dirty="0" i="0" lang="en-US">
                <a:solidFill>
                  <a:srgbClr val="0D0D0D"/>
                </a:solidFill>
                <a:effectLst/>
                <a:highlight>
                  <a:srgbClr val="FFFFFF"/>
                </a:highlight>
                <a:latin typeface="Söhne"/>
              </a:rPr>
              <a:t>Notes Management</a:t>
            </a:r>
            <a:r>
              <a:rPr b="0" dirty="0" i="0" lang="en-US">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b="1" dirty="0" i="0" lang="en-US">
                <a:solidFill>
                  <a:srgbClr val="0D0D0D"/>
                </a:solidFill>
                <a:effectLst/>
                <a:highlight>
                  <a:srgbClr val="FFFFFF"/>
                </a:highlight>
                <a:latin typeface="Söhne"/>
              </a:rPr>
              <a:t>Collaboration Tools</a:t>
            </a:r>
            <a:r>
              <a:rPr b="0" dirty="0" i="0" lang="en-US">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8" name="TextBox 2"/>
          <p:cNvSpPr txBox="1"/>
          <p:nvPr/>
        </p:nvSpPr>
        <p:spPr>
          <a:xfrm>
            <a:off x="457200" y="752832"/>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9" name="Google Shape;61;g5fab984687_2_0"/>
          <p:cNvSpPr txBox="1"/>
          <p:nvPr/>
        </p:nvSpPr>
        <p:spPr>
          <a:xfrm>
            <a:off x="138652" y="4713110"/>
            <a:ext cx="1018636"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:GPT 4</a:t>
            </a:r>
          </a:p>
        </p:txBody>
      </p:sp>
      <p:sp>
        <p:nvSpPr>
          <p:cNvPr id="1048630" name="TextBox 4"/>
          <p:cNvSpPr txBox="1"/>
          <p:nvPr/>
        </p:nvSpPr>
        <p:spPr>
          <a:xfrm>
            <a:off x="235744" y="678657"/>
            <a:ext cx="8779669" cy="3754874"/>
          </a:xfrm>
          <a:prstGeom prst="rect"/>
          <a:noFill/>
        </p:spPr>
        <p:txBody>
          <a:bodyPr rtlCol="0" wrap="square">
            <a:spAutoFit/>
          </a:bodyPr>
          <a:p>
            <a:pPr algn="l"/>
            <a:r>
              <a:rPr b="0" dirty="0" i="0" lang="en-US">
                <a:solidFill>
                  <a:srgbClr val="0D0D0D"/>
                </a:solidFill>
                <a:effectLst/>
                <a:highlight>
                  <a:srgbClr val="FFFFFF"/>
                </a:highlight>
                <a:latin typeface="Söhne"/>
              </a:rPr>
              <a:t>3. </a:t>
            </a:r>
            <a:r>
              <a:rPr b="1" dirty="0" i="0" lang="en-US">
                <a:solidFill>
                  <a:srgbClr val="0D0D0D"/>
                </a:solidFill>
                <a:effectLst/>
                <a:highlight>
                  <a:srgbClr val="FFFFFF"/>
                </a:highlight>
                <a:latin typeface="Söhne"/>
              </a:rPr>
              <a:t>Security and Privacy</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b="0" dirty="0" i="0" lang="en-US">
                <a:solidFill>
                  <a:srgbClr val="0D0D0D"/>
                </a:solidFill>
                <a:effectLst/>
                <a:highlight>
                  <a:srgbClr val="FFFFFF"/>
                </a:highlight>
                <a:latin typeface="Söhne"/>
              </a:rPr>
              <a:t>Ensure data privacy by adhering to regulations such as GDPR for the handling of personal information.</a:t>
            </a:r>
          </a:p>
          <a:p>
            <a:pPr algn="l"/>
            <a:r>
              <a:rPr b="0" dirty="0" i="0" lang="en-US">
                <a:solidFill>
                  <a:srgbClr val="0D0D0D"/>
                </a:solidFill>
                <a:effectLst/>
                <a:highlight>
                  <a:srgbClr val="FFFFFF"/>
                </a:highlight>
                <a:latin typeface="Söhne"/>
              </a:rPr>
              <a:t>4. </a:t>
            </a:r>
            <a:r>
              <a:rPr b="1" dirty="0" i="0" lang="en-US">
                <a:solidFill>
                  <a:srgbClr val="0D0D0D"/>
                </a:solidFill>
                <a:effectLst/>
                <a:highlight>
                  <a:srgbClr val="FFFFFF"/>
                </a:highlight>
                <a:latin typeface="Söhne"/>
              </a:rPr>
              <a:t>Scalability and Performance</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b="0" dirty="0" i="0" lang="en-US">
                <a:solidFill>
                  <a:srgbClr val="0D0D0D"/>
                </a:solidFill>
                <a:effectLst/>
                <a:highlight>
                  <a:srgbClr val="FFFFFF"/>
                </a:highlight>
                <a:latin typeface="Söhne"/>
              </a:rPr>
              <a:t>Utilize Django’s caching framework to enhance application performance and reduce server load.</a:t>
            </a:r>
          </a:p>
          <a:p>
            <a:pPr algn="l"/>
            <a:r>
              <a:rPr b="0" dirty="0" i="0" lang="en-US">
                <a:solidFill>
                  <a:srgbClr val="0D0D0D"/>
                </a:solidFill>
                <a:effectLst/>
                <a:highlight>
                  <a:srgbClr val="FFFFFF"/>
                </a:highlight>
                <a:latin typeface="Söhne"/>
              </a:rPr>
              <a:t>5. </a:t>
            </a:r>
            <a:r>
              <a:rPr b="1" dirty="0" i="0" lang="en-US">
                <a:solidFill>
                  <a:srgbClr val="0D0D0D"/>
                </a:solidFill>
                <a:effectLst/>
                <a:highlight>
                  <a:srgbClr val="FFFFFF"/>
                </a:highlight>
                <a:latin typeface="Söhne"/>
              </a:rPr>
              <a:t>User Experience (UX) Design</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b="0" dirty="0" i="0" lang="en-US">
                <a:solidFill>
                  <a:srgbClr val="0D0D0D"/>
                </a:solidFill>
                <a:effectLst/>
                <a:highlight>
                  <a:srgbClr val="FFFFFF"/>
                </a:highlight>
                <a:latin typeface="Söhne"/>
              </a:rPr>
              <a:t>Implement responsive design principles to ensure the application is accessible across various devices and screen sizes.</a:t>
            </a:r>
          </a:p>
          <a:p>
            <a:pPr algn="l"/>
            <a:r>
              <a:rPr b="0" dirty="0" i="0" lang="en-US">
                <a:solidFill>
                  <a:srgbClr val="0D0D0D"/>
                </a:solidFill>
                <a:effectLst/>
                <a:highlight>
                  <a:srgbClr val="FFFFFF"/>
                </a:highlight>
                <a:latin typeface="Söhne"/>
              </a:rPr>
              <a:t>6. </a:t>
            </a:r>
            <a:r>
              <a:rPr b="1" dirty="0" i="0" lang="en-US">
                <a:solidFill>
                  <a:srgbClr val="0D0D0D"/>
                </a:solidFill>
                <a:effectLst/>
                <a:highlight>
                  <a:srgbClr val="FFFFFF"/>
                </a:highlight>
                <a:latin typeface="Söhne"/>
              </a:rPr>
              <a:t>Testing and Quality Assurance</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b="0" dirty="0" i="0" lang="en-US">
                <a:solidFill>
                  <a:srgbClr val="0D0D0D"/>
                </a:solidFill>
                <a:effectLst/>
                <a:highlight>
                  <a:srgbClr val="FFFFFF"/>
                </a:highlight>
                <a:latin typeface="Söhne"/>
              </a:rPr>
              <a:t>Utilize Django’s testing framework to automate test cases and ensure code integrity.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60"/>
        <p:cNvGrpSpPr/>
        <p:nvPr/>
      </p:nvGrpSpPr>
      <p:grpSpPr>
        <a:xfrm>
          <a:off x="0" y="0"/>
          <a:ext cx="0" cy="0"/>
          <a:chOff x="0" y="0"/>
          <a:chExt cx="0" cy="0"/>
        </a:xfrm>
      </p:grpSpPr>
      <p:sp>
        <p:nvSpPr>
          <p:cNvPr id="1048631"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2"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9"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60"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3"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4"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5"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5"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60"/>
        <p:cNvGrpSpPr/>
        <p:nvPr/>
      </p:nvGrpSpPr>
      <p:grpSpPr>
        <a:xfrm>
          <a:off x="0" y="0"/>
          <a:ext cx="0" cy="0"/>
          <a:chOff x="0" y="0"/>
          <a:chExt cx="0" cy="0"/>
        </a:xfrm>
      </p:grpSpPr>
      <p:sp>
        <p:nvSpPr>
          <p:cNvPr id="104863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Modelling &amp; Results</a:t>
            </a:r>
            <a:endParaRPr sz="1600" lang="en-IN"/>
          </a:p>
        </p:txBody>
      </p:sp>
      <p:cxnSp>
        <p:nvCxnSpPr>
          <p:cNvPr id="3145736"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pic>
        <p:nvPicPr>
          <p:cNvPr id="2097161" name="Picture 3"/>
          <p:cNvPicPr>
            <a:picLocks noChangeAspect="1"/>
          </p:cNvPicPr>
          <p:nvPr/>
        </p:nvPicPr>
        <p:blipFill>
          <a:blip xmlns:r="http://schemas.openxmlformats.org/officeDocument/2006/relationships" r:embed="rId1"/>
          <a:stretch>
            <a:fillRect/>
          </a:stretch>
        </p:blipFill>
        <p:spPr>
          <a:xfrm>
            <a:off x="554191" y="1062831"/>
            <a:ext cx="7168203" cy="3398539"/>
          </a:xfrm>
          <a:prstGeom prst="rec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Buvanavelan R</cp:lastModifiedBy>
  <dcterms:created xsi:type="dcterms:W3CDTF">2024-04-10T04:27:58Z</dcterms:created>
  <dcterms:modified xsi:type="dcterms:W3CDTF">2024-04-10T04:27:58Z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1a9147aaf31e4c06801f8045c04c80dd</vt:lpwstr>
  </property>
</Properties>
</file>