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351ff60e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351ff60e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51ff60e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351ff60e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351ff60e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351ff60e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3507e39a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3507e39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351ff60e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351ff60e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3507e39a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3507e39a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351ff60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351ff60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ortswigger.net/web-security/sql-injection#retrieving-hidden-data" TargetMode="External"/><Relationship Id="rId4" Type="http://schemas.openxmlformats.org/officeDocument/2006/relationships/hyperlink" Target="https://portswigger.net/web-security/sql-injection#retrieving-hidden-data" TargetMode="External"/><Relationship Id="rId5" Type="http://schemas.openxmlformats.org/officeDocument/2006/relationships/hyperlink" Target="https://portswigger.net/web-security/sql-injection#subverting-application-logic" TargetMode="External"/><Relationship Id="rId6" Type="http://schemas.openxmlformats.org/officeDocument/2006/relationships/hyperlink" Target="https://portswigger.net/web-security/sql-injection/union-attacks" TargetMode="External"/><Relationship Id="rId7" Type="http://schemas.openxmlformats.org/officeDocument/2006/relationships/hyperlink" Target="https://portswigger.net/web-security/sql-injection/blin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darkreading.com/cyberattacks-data-breaches/ghostshell-haunts-websites-with-sql-injection" TargetMode="External"/><Relationship Id="rId4" Type="http://schemas.openxmlformats.org/officeDocument/2006/relationships/hyperlink" Target="https://portswigger.net/web-security/sql-injection#sql-injection-examples" TargetMode="External"/><Relationship Id="rId5" Type="http://schemas.openxmlformats.org/officeDocument/2006/relationships/hyperlink" Target="https://www.invicti.com/blog/web-security/sql-injection-cheat-sheet/#LineCommentAttacks" TargetMode="External"/><Relationship Id="rId6" Type="http://schemas.openxmlformats.org/officeDocument/2006/relationships/hyperlink" Target="https://www.acunetix.com/websitesecurity/sql-injec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Injection</a:t>
            </a:r>
            <a:endParaRPr/>
          </a:p>
        </p:txBody>
      </p:sp>
      <p:sp>
        <p:nvSpPr>
          <p:cNvPr id="87" name="Google Shape;87;p13"/>
          <p:cNvSpPr txBox="1"/>
          <p:nvPr>
            <p:ph idx="1" type="subTitle"/>
          </p:nvPr>
        </p:nvSpPr>
        <p:spPr>
          <a:xfrm>
            <a:off x="727950" y="3125925"/>
            <a:ext cx="7688100" cy="127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Made By:</a:t>
            </a:r>
            <a:br>
              <a:rPr lang="en"/>
            </a:br>
            <a:r>
              <a:rPr lang="en"/>
              <a:t>Lyea Palathuruthil</a:t>
            </a:r>
            <a:br>
              <a:rPr lang="en"/>
            </a:br>
            <a:r>
              <a:rPr lang="en"/>
              <a:t>Jinil Parekh</a:t>
            </a:r>
            <a:endParaRPr/>
          </a:p>
          <a:p>
            <a:pPr indent="0" lvl="0" marL="0" rtl="0" algn="l">
              <a:spcBef>
                <a:spcPts val="0"/>
              </a:spcBef>
              <a:spcAft>
                <a:spcPts val="0"/>
              </a:spcAft>
              <a:buNone/>
            </a:pPr>
            <a:r>
              <a:rPr lang="en"/>
              <a:t>Navaneeth Krishnan</a:t>
            </a:r>
            <a:endParaRPr/>
          </a:p>
          <a:p>
            <a:pPr indent="0" lvl="0" marL="0" rtl="0" algn="l">
              <a:spcBef>
                <a:spcPts val="0"/>
              </a:spcBef>
              <a:spcAft>
                <a:spcPts val="0"/>
              </a:spcAft>
              <a:buNone/>
            </a:pPr>
            <a:r>
              <a:rPr lang="en"/>
              <a:t>Pavan Mistry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4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a:t>
            </a:r>
            <a:r>
              <a:rPr lang="en"/>
              <a:t> </a:t>
            </a:r>
            <a:endParaRPr/>
          </a:p>
        </p:txBody>
      </p:sp>
      <p:sp>
        <p:nvSpPr>
          <p:cNvPr id="93" name="Google Shape;93;p14"/>
          <p:cNvSpPr txBox="1"/>
          <p:nvPr>
            <p:ph idx="1" type="body"/>
          </p:nvPr>
        </p:nvSpPr>
        <p:spPr>
          <a:xfrm>
            <a:off x="729450" y="1378650"/>
            <a:ext cx="7688700" cy="2961300"/>
          </a:xfrm>
          <a:prstGeom prst="rect">
            <a:avLst/>
          </a:prstGeom>
          <a:solidFill>
            <a:schemeClr val="lt1"/>
          </a:solidFill>
        </p:spPr>
        <p:txBody>
          <a:bodyPr anchorCtr="0" anchor="t" bIns="91425" lIns="91425" spcFirstLastPara="1" rIns="91425" wrap="square" tIns="91425">
            <a:normAutofit/>
          </a:bodyPr>
          <a:lstStyle/>
          <a:p>
            <a:pPr indent="-314325" lvl="0" marL="457200" rtl="0" algn="l">
              <a:lnSpc>
                <a:spcPct val="200000"/>
              </a:lnSpc>
              <a:spcBef>
                <a:spcPts val="500"/>
              </a:spcBef>
              <a:spcAft>
                <a:spcPts val="0"/>
              </a:spcAft>
              <a:buClr>
                <a:srgbClr val="5C5C5B"/>
              </a:buClr>
              <a:buSzPts val="1350"/>
              <a:buFont typeface="Arial"/>
              <a:buChar char="●"/>
            </a:pPr>
            <a:r>
              <a:rPr lang="en" sz="1350">
                <a:solidFill>
                  <a:srgbClr val="5C5C5B"/>
                </a:solidFill>
                <a:highlight>
                  <a:srgbClr val="FFFFFF"/>
                </a:highlight>
                <a:latin typeface="Arial"/>
                <a:ea typeface="Arial"/>
                <a:cs typeface="Arial"/>
                <a:sym typeface="Arial"/>
              </a:rPr>
              <a:t>A web security vulnerability that allows an attacker to interfere with the queries that an application makes to its database allowing an attacker to view data that they are not normally able to retrieve.</a:t>
            </a:r>
            <a:endParaRPr sz="1350">
              <a:solidFill>
                <a:srgbClr val="5C5C5B"/>
              </a:solidFill>
              <a:highlight>
                <a:srgbClr val="FFFFFF"/>
              </a:highlight>
              <a:latin typeface="Arial"/>
              <a:ea typeface="Arial"/>
              <a:cs typeface="Arial"/>
              <a:sym typeface="Arial"/>
            </a:endParaRPr>
          </a:p>
          <a:p>
            <a:pPr indent="-314325" lvl="0" marL="457200" rtl="0" algn="l">
              <a:lnSpc>
                <a:spcPct val="200000"/>
              </a:lnSpc>
              <a:spcBef>
                <a:spcPts val="0"/>
              </a:spcBef>
              <a:spcAft>
                <a:spcPts val="0"/>
              </a:spcAft>
              <a:buClr>
                <a:srgbClr val="5C5C5B"/>
              </a:buClr>
              <a:buSzPts val="1350"/>
              <a:buFont typeface="Arial"/>
              <a:buChar char="●"/>
            </a:pPr>
            <a:r>
              <a:rPr lang="en" sz="1350">
                <a:solidFill>
                  <a:srgbClr val="5C5C5B"/>
                </a:solidFill>
                <a:highlight>
                  <a:srgbClr val="FFFFFF"/>
                </a:highlight>
                <a:latin typeface="Arial"/>
                <a:ea typeface="Arial"/>
                <a:cs typeface="Arial"/>
                <a:sym typeface="Arial"/>
              </a:rPr>
              <a:t>An attacker can modify or delete this data, causing persistent changes to the application's content or behavior.</a:t>
            </a:r>
            <a:endParaRPr sz="1350">
              <a:solidFill>
                <a:srgbClr val="5C5C5B"/>
              </a:solidFill>
              <a:highlight>
                <a:srgbClr val="FFFFFF"/>
              </a:highlight>
              <a:latin typeface="Arial"/>
              <a:ea typeface="Arial"/>
              <a:cs typeface="Arial"/>
              <a:sym typeface="Arial"/>
            </a:endParaRPr>
          </a:p>
          <a:p>
            <a:pPr indent="-314325" lvl="0" marL="457200" rtl="0" algn="l">
              <a:lnSpc>
                <a:spcPct val="200000"/>
              </a:lnSpc>
              <a:spcBef>
                <a:spcPts val="0"/>
              </a:spcBef>
              <a:spcAft>
                <a:spcPts val="0"/>
              </a:spcAft>
              <a:buClr>
                <a:srgbClr val="5C5C5B"/>
              </a:buClr>
              <a:buSzPts val="1350"/>
              <a:buFont typeface="Arial"/>
              <a:buChar char="●"/>
            </a:pPr>
            <a:r>
              <a:rPr lang="en" sz="1350">
                <a:solidFill>
                  <a:srgbClr val="5C5C5B"/>
                </a:solidFill>
                <a:highlight>
                  <a:srgbClr val="FFFFFF"/>
                </a:highlight>
                <a:latin typeface="Arial"/>
                <a:ea typeface="Arial"/>
                <a:cs typeface="Arial"/>
                <a:sym typeface="Arial"/>
              </a:rPr>
              <a:t>Allows attackers to become administrators of the database server.</a:t>
            </a:r>
            <a:endParaRPr sz="1350">
              <a:solidFill>
                <a:srgbClr val="5C5C5B"/>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4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OF ATTACK</a:t>
            </a:r>
            <a:endParaRPr/>
          </a:p>
        </p:txBody>
      </p:sp>
      <p:sp>
        <p:nvSpPr>
          <p:cNvPr id="99" name="Google Shape;99;p15"/>
          <p:cNvSpPr txBox="1"/>
          <p:nvPr>
            <p:ph idx="1" type="body"/>
          </p:nvPr>
        </p:nvSpPr>
        <p:spPr>
          <a:xfrm>
            <a:off x="729450" y="1378650"/>
            <a:ext cx="7688700" cy="2961300"/>
          </a:xfrm>
          <a:prstGeom prst="rect">
            <a:avLst/>
          </a:prstGeom>
        </p:spPr>
        <p:txBody>
          <a:bodyPr anchorCtr="0" anchor="t" bIns="91425" lIns="91425" spcFirstLastPara="1" rIns="91425" wrap="square" tIns="91425">
            <a:normAutofit/>
          </a:bodyPr>
          <a:lstStyle/>
          <a:p>
            <a:pPr indent="-314325" lvl="0" marL="457200" rtl="0" algn="l">
              <a:lnSpc>
                <a:spcPct val="200000"/>
              </a:lnSpc>
              <a:spcBef>
                <a:spcPts val="300"/>
              </a:spcBef>
              <a:spcAft>
                <a:spcPts val="0"/>
              </a:spcAft>
              <a:buClr>
                <a:srgbClr val="000000"/>
              </a:buClr>
              <a:buSzPts val="1350"/>
              <a:buFont typeface="Arial"/>
              <a:buChar char="●"/>
            </a:pPr>
            <a:r>
              <a:rPr lang="en" sz="1350">
                <a:solidFill>
                  <a:srgbClr val="000000"/>
                </a:solidFill>
                <a:latin typeface="Arial"/>
                <a:ea typeface="Arial"/>
                <a:cs typeface="Arial"/>
                <a:sym typeface="Arial"/>
              </a:rPr>
              <a:t>Getting unauthorized access to sensitive data.</a:t>
            </a:r>
            <a:endParaRPr sz="1350">
              <a:solidFill>
                <a:srgbClr val="000000"/>
              </a:solidFill>
              <a:latin typeface="Arial"/>
              <a:ea typeface="Arial"/>
              <a:cs typeface="Arial"/>
              <a:sym typeface="Arial"/>
            </a:endParaRPr>
          </a:p>
          <a:p>
            <a:pPr indent="-314325" lvl="0" marL="457200" rtl="0" algn="l">
              <a:lnSpc>
                <a:spcPct val="200000"/>
              </a:lnSpc>
              <a:spcBef>
                <a:spcPts val="0"/>
              </a:spcBef>
              <a:spcAft>
                <a:spcPts val="0"/>
              </a:spcAft>
              <a:buClr>
                <a:srgbClr val="000000"/>
              </a:buClr>
              <a:buSzPts val="1350"/>
              <a:buFont typeface="Arial"/>
              <a:buChar char="●"/>
            </a:pPr>
            <a:r>
              <a:rPr lang="en" sz="1350">
                <a:solidFill>
                  <a:srgbClr val="000000"/>
                </a:solidFill>
                <a:latin typeface="Arial"/>
                <a:ea typeface="Arial"/>
                <a:cs typeface="Arial"/>
                <a:sym typeface="Arial"/>
              </a:rPr>
              <a:t>For obtaining a persistent backdoor into an organization's systems.</a:t>
            </a:r>
            <a:endParaRPr sz="1350">
              <a:solidFill>
                <a:srgbClr val="000000"/>
              </a:solidFill>
              <a:latin typeface="Arial"/>
              <a:ea typeface="Arial"/>
              <a:cs typeface="Arial"/>
              <a:sym typeface="Arial"/>
            </a:endParaRPr>
          </a:p>
          <a:p>
            <a:pPr indent="-314325" lvl="0" marL="457200" rtl="0" algn="l">
              <a:lnSpc>
                <a:spcPct val="200000"/>
              </a:lnSpc>
              <a:spcBef>
                <a:spcPts val="0"/>
              </a:spcBef>
              <a:spcAft>
                <a:spcPts val="0"/>
              </a:spcAft>
              <a:buClr>
                <a:srgbClr val="000000"/>
              </a:buClr>
              <a:buSzPts val="1350"/>
              <a:buFont typeface="Arial"/>
              <a:buChar char="●"/>
            </a:pPr>
            <a:r>
              <a:rPr lang="en" sz="1350">
                <a:solidFill>
                  <a:srgbClr val="000000"/>
                </a:solidFill>
                <a:uFill>
                  <a:noFill/>
                </a:uFill>
                <a:latin typeface="Arial"/>
                <a:ea typeface="Arial"/>
                <a:cs typeface="Arial"/>
                <a:sym typeface="Arial"/>
                <a:hlinkClick r:id="rId3">
                  <a:extLst>
                    <a:ext uri="{A12FA001-AC4F-418D-AE19-62706E023703}">
                      <ahyp:hlinkClr val="tx"/>
                    </a:ext>
                  </a:extLst>
                </a:hlinkClick>
              </a:rPr>
              <a:t>Retri</a:t>
            </a:r>
            <a:r>
              <a:rPr lang="en" sz="1350">
                <a:solidFill>
                  <a:srgbClr val="000000"/>
                </a:solidFill>
                <a:uFill>
                  <a:noFill/>
                </a:uFill>
                <a:latin typeface="Arial"/>
                <a:ea typeface="Arial"/>
                <a:cs typeface="Arial"/>
                <a:sym typeface="Arial"/>
                <a:hlinkClick r:id="rId4">
                  <a:extLst>
                    <a:ext uri="{A12FA001-AC4F-418D-AE19-62706E023703}">
                      <ahyp:hlinkClr val="tx"/>
                    </a:ext>
                  </a:extLst>
                </a:hlinkClick>
              </a:rPr>
              <a:t>eving hidden data</a:t>
            </a:r>
            <a:r>
              <a:rPr lang="en" sz="1350">
                <a:solidFill>
                  <a:srgbClr val="000000"/>
                </a:solidFill>
                <a:latin typeface="Arial"/>
                <a:ea typeface="Arial"/>
                <a:cs typeface="Arial"/>
                <a:sym typeface="Arial"/>
              </a:rPr>
              <a:t> </a:t>
            </a:r>
            <a:endParaRPr sz="1350">
              <a:solidFill>
                <a:srgbClr val="000000"/>
              </a:solidFill>
              <a:latin typeface="Arial"/>
              <a:ea typeface="Arial"/>
              <a:cs typeface="Arial"/>
              <a:sym typeface="Arial"/>
            </a:endParaRPr>
          </a:p>
          <a:p>
            <a:pPr indent="-314325" lvl="0" marL="457200" rtl="0" algn="l">
              <a:lnSpc>
                <a:spcPct val="200000"/>
              </a:lnSpc>
              <a:spcBef>
                <a:spcPts val="0"/>
              </a:spcBef>
              <a:spcAft>
                <a:spcPts val="0"/>
              </a:spcAft>
              <a:buSzPts val="1350"/>
              <a:buFont typeface="Arial"/>
              <a:buChar char="●"/>
            </a:pPr>
            <a:r>
              <a:rPr lang="en" sz="1350">
                <a:solidFill>
                  <a:schemeClr val="dk2"/>
                </a:solidFill>
                <a:uFill>
                  <a:noFill/>
                </a:uFill>
                <a:latin typeface="Arial"/>
                <a:ea typeface="Arial"/>
                <a:cs typeface="Arial"/>
                <a:sym typeface="Arial"/>
                <a:hlinkClick r:id="rId5">
                  <a:extLst>
                    <a:ext uri="{A12FA001-AC4F-418D-AE19-62706E023703}">
                      <ahyp:hlinkClr val="tx"/>
                    </a:ext>
                  </a:extLst>
                </a:hlinkClick>
              </a:rPr>
              <a:t>Subverting application logic</a:t>
            </a:r>
            <a:endParaRPr sz="1350">
              <a:solidFill>
                <a:schemeClr val="dk2"/>
              </a:solidFill>
              <a:latin typeface="Arial"/>
              <a:ea typeface="Arial"/>
              <a:cs typeface="Arial"/>
              <a:sym typeface="Arial"/>
            </a:endParaRPr>
          </a:p>
          <a:p>
            <a:pPr indent="-314325" lvl="0" marL="457200" rtl="0" algn="l">
              <a:lnSpc>
                <a:spcPct val="200000"/>
              </a:lnSpc>
              <a:spcBef>
                <a:spcPts val="0"/>
              </a:spcBef>
              <a:spcAft>
                <a:spcPts val="0"/>
              </a:spcAft>
              <a:buSzPts val="1350"/>
              <a:buFont typeface="Arial"/>
              <a:buChar char="●"/>
            </a:pPr>
            <a:r>
              <a:rPr lang="en" sz="1350">
                <a:solidFill>
                  <a:srgbClr val="000000"/>
                </a:solidFill>
                <a:uFill>
                  <a:noFill/>
                </a:uFill>
                <a:latin typeface="Arial"/>
                <a:ea typeface="Arial"/>
                <a:cs typeface="Arial"/>
                <a:sym typeface="Arial"/>
                <a:hlinkClick r:id="rId6">
                  <a:extLst>
                    <a:ext uri="{A12FA001-AC4F-418D-AE19-62706E023703}">
                      <ahyp:hlinkClr val="tx"/>
                    </a:ext>
                  </a:extLst>
                </a:hlinkClick>
              </a:rPr>
              <a:t>UNION attacks</a:t>
            </a:r>
            <a:endParaRPr sz="1350">
              <a:solidFill>
                <a:srgbClr val="000000"/>
              </a:solidFill>
              <a:latin typeface="Arial"/>
              <a:ea typeface="Arial"/>
              <a:cs typeface="Arial"/>
              <a:sym typeface="Arial"/>
            </a:endParaRPr>
          </a:p>
          <a:p>
            <a:pPr indent="-314325" lvl="0" marL="457200" rtl="0" algn="l">
              <a:lnSpc>
                <a:spcPct val="200000"/>
              </a:lnSpc>
              <a:spcBef>
                <a:spcPts val="0"/>
              </a:spcBef>
              <a:spcAft>
                <a:spcPts val="0"/>
              </a:spcAft>
              <a:buSzPts val="1350"/>
              <a:buFont typeface="Arial"/>
              <a:buChar char="●"/>
            </a:pPr>
            <a:r>
              <a:rPr lang="en" sz="1350">
                <a:solidFill>
                  <a:srgbClr val="000000"/>
                </a:solidFill>
                <a:uFill>
                  <a:noFill/>
                </a:uFill>
                <a:latin typeface="Arial"/>
                <a:ea typeface="Arial"/>
                <a:cs typeface="Arial"/>
                <a:sym typeface="Arial"/>
                <a:hlinkClick r:id="rId7">
                  <a:extLst>
                    <a:ext uri="{A12FA001-AC4F-418D-AE19-62706E023703}">
                      <ahyp:hlinkClr val="tx"/>
                    </a:ext>
                  </a:extLst>
                </a:hlinkClick>
              </a:rPr>
              <a:t>Blind SQL injection</a:t>
            </a:r>
            <a:endParaRPr sz="1350">
              <a:solidFill>
                <a:srgbClr val="000000"/>
              </a:solidFill>
              <a:latin typeface="Arial"/>
              <a:ea typeface="Arial"/>
              <a:cs typeface="Arial"/>
              <a:sym typeface="Arial"/>
            </a:endParaRPr>
          </a:p>
          <a:p>
            <a:pPr indent="0" lvl="0" marL="0" rtl="0" algn="l">
              <a:lnSpc>
                <a:spcPct val="200000"/>
              </a:lnSpc>
              <a:spcBef>
                <a:spcPts val="600"/>
              </a:spcBef>
              <a:spcAft>
                <a:spcPts val="600"/>
              </a:spcAft>
              <a:buNone/>
            </a:pPr>
            <a:r>
              <a:t/>
            </a:r>
            <a:endParaRPr sz="135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4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Notable  Examples</a:t>
            </a:r>
            <a:endParaRPr/>
          </a:p>
        </p:txBody>
      </p:sp>
      <p:sp>
        <p:nvSpPr>
          <p:cNvPr id="105" name="Google Shape;105;p16"/>
          <p:cNvSpPr txBox="1"/>
          <p:nvPr>
            <p:ph idx="1" type="body"/>
          </p:nvPr>
        </p:nvSpPr>
        <p:spPr>
          <a:xfrm>
            <a:off x="447250" y="1362675"/>
            <a:ext cx="7688700" cy="3526800"/>
          </a:xfrm>
          <a:prstGeom prst="rect">
            <a:avLst/>
          </a:prstGeom>
        </p:spPr>
        <p:txBody>
          <a:bodyPr anchorCtr="0" anchor="t" bIns="91425" lIns="91425" spcFirstLastPara="1" rIns="91425" wrap="square" tIns="91425">
            <a:normAutofit/>
          </a:bodyPr>
          <a:lstStyle/>
          <a:p>
            <a:pPr indent="0" lvl="0" marL="0" rtl="0" algn="l">
              <a:spcBef>
                <a:spcPts val="3000"/>
              </a:spcBef>
              <a:spcAft>
                <a:spcPts val="0"/>
              </a:spcAft>
              <a:buNone/>
            </a:pPr>
            <a:r>
              <a:rPr lang="en" sz="1400">
                <a:solidFill>
                  <a:srgbClr val="000000"/>
                </a:solidFill>
                <a:highlight>
                  <a:srgbClr val="FFFFFF"/>
                </a:highlight>
                <a:latin typeface="Arial"/>
                <a:ea typeface="Arial"/>
                <a:cs typeface="Arial"/>
                <a:sym typeface="Arial"/>
              </a:rPr>
              <a:t>The GhostShell gang on Saturday posted online what it claims are accounts and records from various financial services, consulting firms, academia, law enforcement, and the CIA. "Team </a:t>
            </a:r>
            <a:r>
              <a:rPr lang="en" sz="1400">
                <a:solidFill>
                  <a:srgbClr val="000000"/>
                </a:solidFill>
                <a:highlight>
                  <a:srgbClr val="FFFFFF"/>
                </a:highlight>
                <a:latin typeface="Arial"/>
                <a:ea typeface="Arial"/>
                <a:cs typeface="Arial"/>
                <a:sym typeface="Arial"/>
              </a:rPr>
              <a:t>GhostShell</a:t>
            </a:r>
            <a:r>
              <a:rPr lang="en" sz="1400">
                <a:solidFill>
                  <a:srgbClr val="000000"/>
                </a:solidFill>
                <a:highlight>
                  <a:srgbClr val="FFFFFF"/>
                </a:highlight>
                <a:latin typeface="Arial"/>
                <a:ea typeface="Arial"/>
                <a:cs typeface="Arial"/>
                <a:sym typeface="Arial"/>
              </a:rPr>
              <a:t> final form of protest this summer against the banks, politicians and for all the fallen hackers this year," the post said in part. "One million accounts/records leaked. We are also letting everyone know that more releases, collaborations with Anonymous and other, plus two more projects are still scheduled for this fall and winter. It's only the beginning."</a:t>
            </a:r>
            <a:endParaRPr sz="1400">
              <a:solidFill>
                <a:srgbClr val="000000"/>
              </a:solidFill>
              <a:highlight>
                <a:srgbClr val="FFFFFF"/>
              </a:highlight>
              <a:latin typeface="Arial"/>
              <a:ea typeface="Arial"/>
              <a:cs typeface="Arial"/>
              <a:sym typeface="Arial"/>
            </a:endParaRPr>
          </a:p>
          <a:p>
            <a:pPr indent="0" lvl="0" marL="0" rtl="0" algn="l">
              <a:spcBef>
                <a:spcPts val="3000"/>
              </a:spcBef>
              <a:spcAft>
                <a:spcPts val="0"/>
              </a:spcAft>
              <a:buNone/>
            </a:pPr>
            <a:r>
              <a:rPr lang="en" sz="1400">
                <a:solidFill>
                  <a:srgbClr val="000000"/>
                </a:solidFill>
                <a:highlight>
                  <a:srgbClr val="FFFFFF"/>
                </a:highlight>
                <a:latin typeface="Arial"/>
                <a:ea typeface="Arial"/>
                <a:cs typeface="Arial"/>
                <a:sym typeface="Arial"/>
              </a:rPr>
              <a:t>Researchers at Imperva say the attackers appea to have employed mostly SQL injection, but also exploited weak passwordsr and vulnerable content management systems. The attackers used the popular SQLmap tool, and some of the hacked databases included more than 30,000 records.</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4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Attack &amp; Examples</a:t>
            </a:r>
            <a:endParaRPr/>
          </a:p>
        </p:txBody>
      </p:sp>
      <p:sp>
        <p:nvSpPr>
          <p:cNvPr id="111" name="Google Shape;111;p17"/>
          <p:cNvSpPr txBox="1"/>
          <p:nvPr>
            <p:ph idx="1" type="body"/>
          </p:nvPr>
        </p:nvSpPr>
        <p:spPr>
          <a:xfrm>
            <a:off x="447250" y="1362675"/>
            <a:ext cx="7688700" cy="3526800"/>
          </a:xfrm>
          <a:prstGeom prst="rect">
            <a:avLst/>
          </a:prstGeom>
        </p:spPr>
        <p:txBody>
          <a:bodyPr anchorCtr="0" anchor="t" bIns="91425" lIns="91425" spcFirstLastPara="1" rIns="91425" wrap="square" tIns="91425">
            <a:normAutofit/>
          </a:bodyPr>
          <a:lstStyle/>
          <a:p>
            <a:pPr indent="-355600" lvl="0" marL="457200" rtl="0" algn="l">
              <a:lnSpc>
                <a:spcPct val="107916"/>
              </a:lnSpc>
              <a:spcBef>
                <a:spcPts val="0"/>
              </a:spcBef>
              <a:spcAft>
                <a:spcPts val="0"/>
              </a:spcAft>
              <a:buClr>
                <a:srgbClr val="000000"/>
              </a:buClr>
              <a:buSzPts val="2000"/>
              <a:buFont typeface="Arial"/>
              <a:buChar char="●"/>
            </a:pPr>
            <a:r>
              <a:rPr lang="en" sz="2000">
                <a:solidFill>
                  <a:srgbClr val="000000"/>
                </a:solidFill>
                <a:latin typeface="Calibri"/>
                <a:ea typeface="Calibri"/>
                <a:cs typeface="Calibri"/>
                <a:sym typeface="Calibri"/>
              </a:rPr>
              <a:t>Line comments</a:t>
            </a:r>
            <a:endParaRPr sz="2000">
              <a:solidFill>
                <a:srgbClr val="000000"/>
              </a:solidFill>
              <a:latin typeface="Calibri"/>
              <a:ea typeface="Calibri"/>
              <a:cs typeface="Calibri"/>
              <a:sym typeface="Calibri"/>
            </a:endParaRPr>
          </a:p>
          <a:p>
            <a:pPr indent="-355600" lvl="0" marL="457200" rtl="0" algn="l">
              <a:lnSpc>
                <a:spcPct val="107916"/>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Inline comments</a:t>
            </a:r>
            <a:endParaRPr sz="2000">
              <a:solidFill>
                <a:srgbClr val="000000"/>
              </a:solidFill>
              <a:latin typeface="Calibri"/>
              <a:ea typeface="Calibri"/>
              <a:cs typeface="Calibri"/>
              <a:sym typeface="Calibri"/>
            </a:endParaRPr>
          </a:p>
          <a:p>
            <a:pPr indent="-355600" lvl="0" marL="457200" rtl="0" algn="l">
              <a:lnSpc>
                <a:spcPct val="107916"/>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Stacking Queries</a:t>
            </a:r>
            <a:endParaRPr sz="2000">
              <a:solidFill>
                <a:srgbClr val="000000"/>
              </a:solidFill>
              <a:latin typeface="Calibri"/>
              <a:ea typeface="Calibri"/>
              <a:cs typeface="Calibri"/>
              <a:sym typeface="Calibri"/>
            </a:endParaRPr>
          </a:p>
          <a:p>
            <a:pPr indent="-355600" lvl="0" marL="457200" rtl="0" algn="l">
              <a:lnSpc>
                <a:spcPct val="107916"/>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If Statements</a:t>
            </a:r>
            <a:endParaRPr sz="2000">
              <a:solidFill>
                <a:srgbClr val="000000"/>
              </a:solidFill>
              <a:latin typeface="Calibri"/>
              <a:ea typeface="Calibri"/>
              <a:cs typeface="Calibri"/>
              <a:sym typeface="Calibri"/>
            </a:endParaRPr>
          </a:p>
          <a:p>
            <a:pPr indent="-355600" lvl="0" marL="457200" rtl="0" algn="l">
              <a:lnSpc>
                <a:spcPct val="107916"/>
              </a:lnSpc>
              <a:spcBef>
                <a:spcPts val="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Bypassing login screens</a:t>
            </a:r>
            <a:endParaRPr sz="20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555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SQL Injection with </a:t>
            </a:r>
            <a:r>
              <a:rPr lang="en"/>
              <a:t>passing form</a:t>
            </a:r>
            <a:endParaRPr/>
          </a:p>
          <a:p>
            <a:pPr indent="0" lvl="0" marL="0" rtl="0" algn="l">
              <a:spcBef>
                <a:spcPts val="0"/>
              </a:spcBef>
              <a:spcAft>
                <a:spcPts val="0"/>
              </a:spcAft>
              <a:buNone/>
            </a:pPr>
            <a:r>
              <a:t/>
            </a:r>
            <a:endParaRPr/>
          </a:p>
        </p:txBody>
      </p:sp>
      <p:pic>
        <p:nvPicPr>
          <p:cNvPr id="117" name="Google Shape;117;p18"/>
          <p:cNvPicPr preferRelativeResize="0"/>
          <p:nvPr/>
        </p:nvPicPr>
        <p:blipFill rotWithShape="1">
          <a:blip r:embed="rId3">
            <a:alphaModFix/>
          </a:blip>
          <a:srcRect b="0" l="0" r="0" t="1787"/>
          <a:stretch/>
        </p:blipFill>
        <p:spPr>
          <a:xfrm>
            <a:off x="1878475" y="1551775"/>
            <a:ext cx="5812199" cy="3392100"/>
          </a:xfrm>
          <a:prstGeom prst="rect">
            <a:avLst/>
          </a:prstGeom>
          <a:noFill/>
          <a:ln>
            <a:noFill/>
          </a:ln>
        </p:spPr>
      </p:pic>
      <p:pic>
        <p:nvPicPr>
          <p:cNvPr id="118" name="Google Shape;118;p18"/>
          <p:cNvPicPr preferRelativeResize="0"/>
          <p:nvPr/>
        </p:nvPicPr>
        <p:blipFill>
          <a:blip r:embed="rId4">
            <a:alphaModFix/>
          </a:blip>
          <a:stretch>
            <a:fillRect/>
          </a:stretch>
        </p:blipFill>
        <p:spPr>
          <a:xfrm>
            <a:off x="1937175" y="1449375"/>
            <a:ext cx="2151775" cy="10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590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Prevention</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54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30" name="Google Shape;130;p20"/>
          <p:cNvSpPr txBox="1"/>
          <p:nvPr>
            <p:ph idx="1" type="body"/>
          </p:nvPr>
        </p:nvSpPr>
        <p:spPr>
          <a:xfrm>
            <a:off x="729450" y="1378650"/>
            <a:ext cx="7688700" cy="2961300"/>
          </a:xfrm>
          <a:prstGeom prst="rect">
            <a:avLst/>
          </a:prstGeom>
          <a:solidFill>
            <a:schemeClr val="lt1"/>
          </a:solidFill>
        </p:spPr>
        <p:txBody>
          <a:bodyPr anchorCtr="0" anchor="t" bIns="91425" lIns="91425" spcFirstLastPara="1" rIns="91425" wrap="square" tIns="91425">
            <a:normAutofit/>
          </a:bodyPr>
          <a:lstStyle/>
          <a:p>
            <a:pPr indent="-317500" lvl="0" marL="457200" rtl="0" algn="l">
              <a:lnSpc>
                <a:spcPct val="110000"/>
              </a:lnSpc>
              <a:spcBef>
                <a:spcPts val="500"/>
              </a:spcBef>
              <a:spcAft>
                <a:spcPts val="0"/>
              </a:spcAft>
              <a:buSzPts val="1400"/>
              <a:buFont typeface="Calibri"/>
              <a:buChar char="●"/>
            </a:pPr>
            <a:r>
              <a:rPr lang="en" sz="1400" u="sng">
                <a:solidFill>
                  <a:schemeClr val="hlink"/>
                </a:solidFill>
                <a:latin typeface="Calibri"/>
                <a:ea typeface="Calibri"/>
                <a:cs typeface="Calibri"/>
                <a:sym typeface="Calibri"/>
                <a:hlinkClick r:id="rId3"/>
              </a:rPr>
              <a:t>https://www.darkreading.com/cyberattacks-data-breaches/ghostshell-haunts-websites-with-sql-injection</a:t>
            </a:r>
            <a:endParaRPr sz="1400" u="sng">
              <a:solidFill>
                <a:schemeClr val="hlink"/>
              </a:solidFill>
              <a:latin typeface="Calibri"/>
              <a:ea typeface="Calibri"/>
              <a:cs typeface="Calibri"/>
              <a:sym typeface="Calibri"/>
            </a:endParaRPr>
          </a:p>
          <a:p>
            <a:pPr indent="-317500" lvl="0" marL="457200" rtl="0" algn="l">
              <a:lnSpc>
                <a:spcPct val="110000"/>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4"/>
              </a:rPr>
              <a:t>https://portswigger.net/web-security/sql-injection#sql-injection-examples</a:t>
            </a:r>
            <a:endParaRPr sz="1400" u="sng">
              <a:solidFill>
                <a:schemeClr val="hlink"/>
              </a:solidFill>
              <a:latin typeface="Calibri"/>
              <a:ea typeface="Calibri"/>
              <a:cs typeface="Calibri"/>
              <a:sym typeface="Calibri"/>
            </a:endParaRPr>
          </a:p>
          <a:p>
            <a:pPr indent="-317500" lvl="0" marL="457200" rtl="0" algn="l">
              <a:lnSpc>
                <a:spcPct val="107916"/>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5"/>
              </a:rPr>
              <a:t>https://www.invicti.com/blog/web-security/sql-injection-cheat-sheet/#LineCommentAttacks</a:t>
            </a:r>
            <a:endParaRPr sz="1400" u="sng">
              <a:solidFill>
                <a:schemeClr val="hlink"/>
              </a:solidFill>
              <a:latin typeface="Calibri"/>
              <a:ea typeface="Calibri"/>
              <a:cs typeface="Calibri"/>
              <a:sym typeface="Calibri"/>
            </a:endParaRPr>
          </a:p>
          <a:p>
            <a:pPr indent="-317500" lvl="0" marL="457200" rtl="0" algn="l">
              <a:lnSpc>
                <a:spcPct val="107916"/>
              </a:lnSpc>
              <a:spcBef>
                <a:spcPts val="0"/>
              </a:spcBef>
              <a:spcAft>
                <a:spcPts val="0"/>
              </a:spcAft>
              <a:buSzPts val="1400"/>
              <a:buFont typeface="Calibri"/>
              <a:buChar char="●"/>
            </a:pPr>
            <a:r>
              <a:rPr lang="en" sz="1400" u="sng">
                <a:solidFill>
                  <a:schemeClr val="hlink"/>
                </a:solidFill>
                <a:latin typeface="Calibri"/>
                <a:ea typeface="Calibri"/>
                <a:cs typeface="Calibri"/>
                <a:sym typeface="Calibri"/>
                <a:hlinkClick r:id="rId6"/>
              </a:rPr>
              <a:t>https://www.acunetix.com/websitesecurity/sql-injection/</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