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Montserrat"/>
      <p:regular r:id="rId35"/>
      <p:bold r:id="rId36"/>
      <p:italic r:id="rId37"/>
      <p:boldItalic r:id="rId38"/>
    </p:embeddedFont>
    <p:embeddedFont>
      <p:font typeface="Montserrat Medium"/>
      <p:regular r:id="rId39"/>
      <p:bold r:id="rId40"/>
      <p:italic r:id="rId41"/>
      <p:boldItalic r:id="rId42"/>
    </p:embeddedFont>
    <p:embeddedFont>
      <p:font typeface="Old Standard TT"/>
      <p:regular r:id="rId43"/>
      <p:bold r:id="rId44"/>
      <p:italic r:id="rId45"/>
    </p:embeddedFon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44" Type="http://schemas.openxmlformats.org/officeDocument/2006/relationships/font" Target="fonts/OldStandardTT-bold.fntdata"/><Relationship Id="rId43" Type="http://schemas.openxmlformats.org/officeDocument/2006/relationships/font" Target="fonts/OldStandardTT-regular.fntdata"/><Relationship Id="rId46" Type="http://schemas.openxmlformats.org/officeDocument/2006/relationships/font" Target="fonts/CenturyGothic-regular.fntdata"/><Relationship Id="rId45"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33" Type="http://schemas.openxmlformats.org/officeDocument/2006/relationships/font" Target="fonts/Roboto-italic.fntdata"/><Relationship Id="rId32" Type="http://schemas.openxmlformats.org/officeDocument/2006/relationships/font" Target="fonts/Roboto-bold.fntdata"/><Relationship Id="rId35" Type="http://schemas.openxmlformats.org/officeDocument/2006/relationships/font" Target="fonts/Montserrat-regular.fntdata"/><Relationship Id="rId34" Type="http://schemas.openxmlformats.org/officeDocument/2006/relationships/font" Target="fonts/Roboto-boldItalic.fntdata"/><Relationship Id="rId37" Type="http://schemas.openxmlformats.org/officeDocument/2006/relationships/font" Target="fonts/Montserrat-italic.fntdata"/><Relationship Id="rId36" Type="http://schemas.openxmlformats.org/officeDocument/2006/relationships/font" Target="fonts/Montserrat-bold.fntdata"/><Relationship Id="rId39" Type="http://schemas.openxmlformats.org/officeDocument/2006/relationships/font" Target="fonts/MontserratMedium-regular.fntdata"/><Relationship Id="rId38" Type="http://schemas.openxmlformats.org/officeDocument/2006/relationships/font" Target="fonts/Montserra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550ca2957_0_5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12550ca2957_0_5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550ca2957_1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550ca2957_1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Inset feeding method is simple to implement and easy to know the behaviour of the antenna, by controlling the inset gap and inset length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5b192a0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5b192a0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3395d51a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3395d51a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antenna occupying more space in a spherical volume will have a wider bandwidth.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Impedance matching is the process of designing the antenna's input impedance (ZL) or matching it to the corresponding RF circuitry's output impedance (ZO)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53395d5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53395d5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53395d51a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53395d51a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55b192a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55b192a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55b192a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55b192a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reflection coefficient is defined as </a:t>
            </a:r>
            <a:r>
              <a:rPr lang="en"/>
              <a:t>how much of an electromagnetic wave is reflected by an impedance discontinuity in the transmission medium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55b192a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55b192a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55b192a0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55b192a0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5b192a0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55b192a0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A53010"/>
              </a:buClr>
              <a:buSzPts val="1300"/>
              <a:buFont typeface="Noto Sans Symbols"/>
              <a:buChar char="●"/>
            </a:pPr>
            <a:r>
              <a:rPr lang="en" sz="1350">
                <a:solidFill>
                  <a:srgbClr val="3F3F3F"/>
                </a:solidFill>
                <a:latin typeface="Century Gothic"/>
                <a:ea typeface="Century Gothic"/>
                <a:cs typeface="Century Gothic"/>
                <a:sym typeface="Century Gothic"/>
              </a:rPr>
              <a:t>VSWR (Voltage Standing Wave Ratio), is a measure of how efficiently radio-frequency power is transmitted from a power source, through a transmission line, into a load.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550ca2957_0_8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2550ca2957_0_8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55b192a0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55b192a0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53395d5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53395d5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53395d51a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53395d51a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53395d51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53395d51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53395d51a_0_4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253395d51a_0_4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550ca2957_1_3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2550ca2957_1_3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550ca2957_0_10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2550ca2957_0_10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550ca2957_0_1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2550ca2957_0_1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50ca295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2550ca295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550ca2957_1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12550ca2957_1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53395d5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53395d5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550ca2957_1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550ca2957_1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550ca2957_1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550ca2957_1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3"/>
          <p:cNvSpPr txBox="1"/>
          <p:nvPr>
            <p:ph type="title"/>
          </p:nvPr>
        </p:nvSpPr>
        <p:spPr>
          <a:xfrm>
            <a:off x="1941910" y="334566"/>
            <a:ext cx="2628900" cy="7323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rgbClr val="262626"/>
              </a:buClr>
              <a:buSzPts val="1500"/>
              <a:buFont typeface="Century Gothic"/>
              <a:buNone/>
              <a:defRPr b="0" sz="1500"/>
            </a:lvl1pPr>
            <a:lvl2pPr lvl="1" rtl="0" algn="l">
              <a:spcBef>
                <a:spcPts val="0"/>
              </a:spcBef>
              <a:spcAft>
                <a:spcPts val="0"/>
              </a:spcAft>
              <a:buSzPts val="3000"/>
              <a:buNone/>
              <a:defRPr/>
            </a:lvl2pPr>
            <a:lvl3pPr lvl="2" rtl="0" algn="l">
              <a:spcBef>
                <a:spcPts val="0"/>
              </a:spcBef>
              <a:spcAft>
                <a:spcPts val="0"/>
              </a:spcAft>
              <a:buSzPts val="3000"/>
              <a:buNone/>
              <a:defRPr/>
            </a:lvl3pPr>
            <a:lvl4pPr lvl="3" rtl="0" algn="l">
              <a:spcBef>
                <a:spcPts val="0"/>
              </a:spcBef>
              <a:spcAft>
                <a:spcPts val="0"/>
              </a:spcAft>
              <a:buSzPts val="3000"/>
              <a:buNone/>
              <a:defRPr/>
            </a:lvl4pPr>
            <a:lvl5pPr lvl="4" rtl="0" algn="l">
              <a:spcBef>
                <a:spcPts val="0"/>
              </a:spcBef>
              <a:spcAft>
                <a:spcPts val="0"/>
              </a:spcAft>
              <a:buSzPts val="3000"/>
              <a:buNone/>
              <a:defRPr/>
            </a:lvl5pPr>
            <a:lvl6pPr lvl="5" rtl="0" algn="l">
              <a:spcBef>
                <a:spcPts val="0"/>
              </a:spcBef>
              <a:spcAft>
                <a:spcPts val="0"/>
              </a:spcAft>
              <a:buSzPts val="3000"/>
              <a:buNone/>
              <a:defRPr/>
            </a:lvl6pPr>
            <a:lvl7pPr lvl="6" rtl="0" algn="l">
              <a:spcBef>
                <a:spcPts val="0"/>
              </a:spcBef>
              <a:spcAft>
                <a:spcPts val="0"/>
              </a:spcAft>
              <a:buSzPts val="3000"/>
              <a:buNone/>
              <a:defRPr/>
            </a:lvl7pPr>
            <a:lvl8pPr lvl="7" rtl="0" algn="l">
              <a:spcBef>
                <a:spcPts val="0"/>
              </a:spcBef>
              <a:spcAft>
                <a:spcPts val="0"/>
              </a:spcAft>
              <a:buSzPts val="3000"/>
              <a:buNone/>
              <a:defRPr/>
            </a:lvl8pPr>
            <a:lvl9pPr lvl="8" rtl="0" algn="l">
              <a:spcBef>
                <a:spcPts val="0"/>
              </a:spcBef>
              <a:spcAft>
                <a:spcPts val="0"/>
              </a:spcAft>
              <a:buSzPts val="3000"/>
              <a:buNone/>
              <a:defRPr/>
            </a:lvl9pPr>
          </a:lstStyle>
          <a:p/>
        </p:txBody>
      </p:sp>
      <p:sp>
        <p:nvSpPr>
          <p:cNvPr id="57" name="Google Shape;57;p13"/>
          <p:cNvSpPr txBox="1"/>
          <p:nvPr>
            <p:ph idx="1" type="body"/>
          </p:nvPr>
        </p:nvSpPr>
        <p:spPr>
          <a:xfrm>
            <a:off x="4742259" y="334567"/>
            <a:ext cx="3886200" cy="4061100"/>
          </a:xfrm>
          <a:prstGeom prst="rect">
            <a:avLst/>
          </a:prstGeom>
          <a:noFill/>
          <a:ln>
            <a:noFill/>
          </a:ln>
        </p:spPr>
        <p:txBody>
          <a:bodyPr anchorCtr="0" anchor="ctr" bIns="45700" lIns="91425" spcFirstLastPara="1" rIns="91425" wrap="square" tIns="45700">
            <a:normAutofit/>
          </a:bodyPr>
          <a:lstStyle>
            <a:lvl1pPr indent="-342900" lvl="0" marL="457200" rtl="0" algn="l">
              <a:spcBef>
                <a:spcPts val="750"/>
              </a:spcBef>
              <a:spcAft>
                <a:spcPts val="0"/>
              </a:spcAft>
              <a:buSzPts val="1800"/>
              <a:buChar char="●"/>
              <a:defRPr/>
            </a:lvl1pPr>
            <a:lvl2pPr indent="-342900" lvl="1" marL="914400" rtl="0" algn="l">
              <a:spcBef>
                <a:spcPts val="750"/>
              </a:spcBef>
              <a:spcAft>
                <a:spcPts val="0"/>
              </a:spcAft>
              <a:buSzPts val="1800"/>
              <a:buChar char="○"/>
              <a:defRPr/>
            </a:lvl2pPr>
            <a:lvl3pPr indent="-342900" lvl="2" marL="1371600" rtl="0" algn="l">
              <a:spcBef>
                <a:spcPts val="750"/>
              </a:spcBef>
              <a:spcAft>
                <a:spcPts val="0"/>
              </a:spcAft>
              <a:buSzPts val="1800"/>
              <a:buChar char="■"/>
              <a:defRPr/>
            </a:lvl3pPr>
            <a:lvl4pPr indent="-342900" lvl="3" marL="1828800" rtl="0" algn="l">
              <a:spcBef>
                <a:spcPts val="750"/>
              </a:spcBef>
              <a:spcAft>
                <a:spcPts val="0"/>
              </a:spcAft>
              <a:buSzPts val="1800"/>
              <a:buChar char="●"/>
              <a:defRPr/>
            </a:lvl4pPr>
            <a:lvl5pPr indent="-342900" lvl="4" marL="2286000" rtl="0" algn="l">
              <a:spcBef>
                <a:spcPts val="750"/>
              </a:spcBef>
              <a:spcAft>
                <a:spcPts val="0"/>
              </a:spcAft>
              <a:buSzPts val="1800"/>
              <a:buChar char="○"/>
              <a:defRPr/>
            </a:lvl5pPr>
            <a:lvl6pPr indent="-342900" lvl="5" marL="2743200" rtl="0" algn="l">
              <a:spcBef>
                <a:spcPts val="750"/>
              </a:spcBef>
              <a:spcAft>
                <a:spcPts val="0"/>
              </a:spcAft>
              <a:buSzPts val="1800"/>
              <a:buChar char="■"/>
              <a:defRPr/>
            </a:lvl6pPr>
            <a:lvl7pPr indent="-342900" lvl="6" marL="3200400" rtl="0" algn="l">
              <a:spcBef>
                <a:spcPts val="750"/>
              </a:spcBef>
              <a:spcAft>
                <a:spcPts val="0"/>
              </a:spcAft>
              <a:buSzPts val="1800"/>
              <a:buChar char="●"/>
              <a:defRPr/>
            </a:lvl7pPr>
            <a:lvl8pPr indent="-342900" lvl="7" marL="3657600" rtl="0" algn="l">
              <a:spcBef>
                <a:spcPts val="750"/>
              </a:spcBef>
              <a:spcAft>
                <a:spcPts val="0"/>
              </a:spcAft>
              <a:buSzPts val="1800"/>
              <a:buChar char="○"/>
              <a:defRPr/>
            </a:lvl8pPr>
            <a:lvl9pPr indent="-342900" lvl="8" marL="4114800" rtl="0" algn="l">
              <a:spcBef>
                <a:spcPts val="750"/>
              </a:spcBef>
              <a:spcAft>
                <a:spcPts val="0"/>
              </a:spcAft>
              <a:buSzPts val="1800"/>
              <a:buChar char="■"/>
              <a:defRPr/>
            </a:lvl9pPr>
          </a:lstStyle>
          <a:p/>
        </p:txBody>
      </p:sp>
      <p:sp>
        <p:nvSpPr>
          <p:cNvPr id="58" name="Google Shape;58;p13"/>
          <p:cNvSpPr txBox="1"/>
          <p:nvPr>
            <p:ph idx="2" type="body"/>
          </p:nvPr>
        </p:nvSpPr>
        <p:spPr>
          <a:xfrm>
            <a:off x="1941910" y="1198960"/>
            <a:ext cx="2628900" cy="3196800"/>
          </a:xfrm>
          <a:prstGeom prst="rect">
            <a:avLst/>
          </a:prstGeom>
          <a:noFill/>
          <a:ln>
            <a:noFill/>
          </a:ln>
        </p:spPr>
        <p:txBody>
          <a:bodyPr anchorCtr="0" anchor="t" bIns="45700" lIns="91425" spcFirstLastPara="1" rIns="91425" wrap="square" tIns="45700">
            <a:normAutofit/>
          </a:bodyPr>
          <a:lstStyle>
            <a:lvl1pPr indent="-228600" lvl="0" marL="457200" rtl="0" algn="l">
              <a:spcBef>
                <a:spcPts val="750"/>
              </a:spcBef>
              <a:spcAft>
                <a:spcPts val="0"/>
              </a:spcAft>
              <a:buSzPts val="1050"/>
              <a:buNone/>
              <a:defRPr sz="1050"/>
            </a:lvl1pPr>
            <a:lvl2pPr indent="-228600" lvl="1" marL="914400" rtl="0" algn="l">
              <a:spcBef>
                <a:spcPts val="750"/>
              </a:spcBef>
              <a:spcAft>
                <a:spcPts val="0"/>
              </a:spcAft>
              <a:buSzPts val="900"/>
              <a:buNone/>
              <a:defRPr sz="900"/>
            </a:lvl2pPr>
            <a:lvl3pPr indent="-228600" lvl="2" marL="1371600" rtl="0" algn="l">
              <a:spcBef>
                <a:spcPts val="750"/>
              </a:spcBef>
              <a:spcAft>
                <a:spcPts val="0"/>
              </a:spcAft>
              <a:buSzPts val="750"/>
              <a:buNone/>
              <a:defRPr sz="750"/>
            </a:lvl3pPr>
            <a:lvl4pPr indent="-228600" lvl="3" marL="1828800" rtl="0" algn="l">
              <a:spcBef>
                <a:spcPts val="750"/>
              </a:spcBef>
              <a:spcAft>
                <a:spcPts val="0"/>
              </a:spcAft>
              <a:buSzPts val="675"/>
              <a:buNone/>
              <a:defRPr sz="675"/>
            </a:lvl4pPr>
            <a:lvl5pPr indent="-228600" lvl="4" marL="2286000" rtl="0" algn="l">
              <a:spcBef>
                <a:spcPts val="750"/>
              </a:spcBef>
              <a:spcAft>
                <a:spcPts val="0"/>
              </a:spcAft>
              <a:buSzPts val="675"/>
              <a:buNone/>
              <a:defRPr sz="675"/>
            </a:lvl5pPr>
            <a:lvl6pPr indent="-228600" lvl="5" marL="2743200" rtl="0" algn="l">
              <a:spcBef>
                <a:spcPts val="750"/>
              </a:spcBef>
              <a:spcAft>
                <a:spcPts val="0"/>
              </a:spcAft>
              <a:buSzPts val="675"/>
              <a:buNone/>
              <a:defRPr sz="675"/>
            </a:lvl6pPr>
            <a:lvl7pPr indent="-228600" lvl="6" marL="3200400" rtl="0" algn="l">
              <a:spcBef>
                <a:spcPts val="750"/>
              </a:spcBef>
              <a:spcAft>
                <a:spcPts val="0"/>
              </a:spcAft>
              <a:buSzPts val="675"/>
              <a:buNone/>
              <a:defRPr sz="675"/>
            </a:lvl7pPr>
            <a:lvl8pPr indent="-228600" lvl="7" marL="3657600" rtl="0" algn="l">
              <a:spcBef>
                <a:spcPts val="750"/>
              </a:spcBef>
              <a:spcAft>
                <a:spcPts val="0"/>
              </a:spcAft>
              <a:buSzPts val="675"/>
              <a:buNone/>
              <a:defRPr sz="675"/>
            </a:lvl8pPr>
            <a:lvl9pPr indent="-228600" lvl="8" marL="4114800" rtl="0" algn="l">
              <a:spcBef>
                <a:spcPts val="750"/>
              </a:spcBef>
              <a:spcAft>
                <a:spcPts val="0"/>
              </a:spcAft>
              <a:buSzPts val="675"/>
              <a:buNone/>
              <a:defRPr sz="675"/>
            </a:lvl9pPr>
          </a:lstStyle>
          <a:p/>
        </p:txBody>
      </p:sp>
      <p:sp>
        <p:nvSpPr>
          <p:cNvPr id="59" name="Google Shape;59;p13"/>
          <p:cNvSpPr txBox="1"/>
          <p:nvPr>
            <p:ph idx="10" type="dt"/>
          </p:nvPr>
        </p:nvSpPr>
        <p:spPr>
          <a:xfrm>
            <a:off x="7771210" y="4597828"/>
            <a:ext cx="859800" cy="277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1" type="ftr"/>
          </p:nvPr>
        </p:nvSpPr>
        <p:spPr>
          <a:xfrm>
            <a:off x="1941910" y="4601856"/>
            <a:ext cx="5715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3"/>
          <p:cNvSpPr/>
          <p:nvPr/>
        </p:nvSpPr>
        <p:spPr>
          <a:xfrm flipH="1" rot="10800000">
            <a:off x="-3141" y="535780"/>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ph idx="12" type="sldNum"/>
          </p:nvPr>
        </p:nvSpPr>
        <p:spPr>
          <a:xfrm>
            <a:off x="398860" y="590837"/>
            <a:ext cx="5847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spcAft>
                <a:spcPts val="0"/>
              </a:spcAft>
              <a:buClr>
                <a:srgbClr val="FEFFFF"/>
              </a:buClr>
              <a:buSzPts val="1500"/>
              <a:buFont typeface="Century Gothic"/>
              <a:buNone/>
              <a:defRPr/>
            </a:lvl1pPr>
            <a:lvl2pPr indent="0" lvl="1" marL="0" rtl="0" algn="r">
              <a:spcBef>
                <a:spcPts val="0"/>
              </a:spcBef>
              <a:spcAft>
                <a:spcPts val="0"/>
              </a:spcAft>
              <a:buClr>
                <a:srgbClr val="FEFFFF"/>
              </a:buClr>
              <a:buSzPts val="1500"/>
              <a:buFont typeface="Century Gothic"/>
              <a:buNone/>
              <a:defRPr/>
            </a:lvl2pPr>
            <a:lvl3pPr indent="0" lvl="2" marL="0" rtl="0" algn="r">
              <a:spcBef>
                <a:spcPts val="0"/>
              </a:spcBef>
              <a:spcAft>
                <a:spcPts val="0"/>
              </a:spcAft>
              <a:buClr>
                <a:srgbClr val="FEFFFF"/>
              </a:buClr>
              <a:buSzPts val="1500"/>
              <a:buFont typeface="Century Gothic"/>
              <a:buNone/>
              <a:defRPr/>
            </a:lvl3pPr>
            <a:lvl4pPr indent="0" lvl="3" marL="0" rtl="0" algn="r">
              <a:spcBef>
                <a:spcPts val="0"/>
              </a:spcBef>
              <a:spcAft>
                <a:spcPts val="0"/>
              </a:spcAft>
              <a:buClr>
                <a:srgbClr val="FEFFFF"/>
              </a:buClr>
              <a:buSzPts val="1500"/>
              <a:buFont typeface="Century Gothic"/>
              <a:buNone/>
              <a:defRPr/>
            </a:lvl4pPr>
            <a:lvl5pPr indent="0" lvl="4" marL="0" rtl="0" algn="r">
              <a:spcBef>
                <a:spcPts val="0"/>
              </a:spcBef>
              <a:spcAft>
                <a:spcPts val="0"/>
              </a:spcAft>
              <a:buClr>
                <a:srgbClr val="FEFFFF"/>
              </a:buClr>
              <a:buSzPts val="1500"/>
              <a:buFont typeface="Century Gothic"/>
              <a:buNone/>
              <a:defRPr/>
            </a:lvl5pPr>
            <a:lvl6pPr indent="0" lvl="5" marL="0" rtl="0" algn="r">
              <a:spcBef>
                <a:spcPts val="0"/>
              </a:spcBef>
              <a:spcAft>
                <a:spcPts val="0"/>
              </a:spcAft>
              <a:buClr>
                <a:srgbClr val="FEFFFF"/>
              </a:buClr>
              <a:buSzPts val="1500"/>
              <a:buFont typeface="Century Gothic"/>
              <a:buNone/>
              <a:defRPr/>
            </a:lvl6pPr>
            <a:lvl7pPr indent="0" lvl="6" marL="0" rtl="0" algn="r">
              <a:spcBef>
                <a:spcPts val="0"/>
              </a:spcBef>
              <a:spcAft>
                <a:spcPts val="0"/>
              </a:spcAft>
              <a:buClr>
                <a:srgbClr val="FEFFFF"/>
              </a:buClr>
              <a:buSzPts val="1500"/>
              <a:buFont typeface="Century Gothic"/>
              <a:buNone/>
              <a:defRPr/>
            </a:lvl7pPr>
            <a:lvl8pPr indent="0" lvl="7" marL="0" rtl="0" algn="r">
              <a:spcBef>
                <a:spcPts val="0"/>
              </a:spcBef>
              <a:spcAft>
                <a:spcPts val="0"/>
              </a:spcAft>
              <a:buClr>
                <a:srgbClr val="FEFFFF"/>
              </a:buClr>
              <a:buSzPts val="1500"/>
              <a:buFont typeface="Century Gothic"/>
              <a:buNone/>
              <a:defRPr/>
            </a:lvl8pPr>
            <a:lvl9pPr indent="0" lvl="8" marL="0" rt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3AJrC9ZYf8OFMu9sQfj4WizF_jbq0qzF/view"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researchgate.net/publication/327923672_A_Portable_K-Band_3-D_MIMO_Radar_With_Nonuniformly_Spaced_Array_for_Short-Range_Localization" TargetMode="External"/><Relationship Id="rId4" Type="http://schemas.openxmlformats.org/officeDocument/2006/relationships/hyperlink" Target="https://scholars.ttu.edu/en/publications/design-and-calibration-of-a-portable-24-ghz-3-d-mimo-fmcw-radar-w" TargetMode="External"/><Relationship Id="rId9" Type="http://schemas.openxmlformats.org/officeDocument/2006/relationships/hyperlink" Target="https://www.antenna-theory.com/" TargetMode="External"/><Relationship Id="rId5" Type="http://schemas.openxmlformats.org/officeDocument/2006/relationships/hyperlink" Target="https://scholars.ttu.edu/en/publications/design-and-calibration-of-a-portable-24-ghz-3-d-mimo-fmcw-radar-w" TargetMode="External"/><Relationship Id="rId6" Type="http://schemas.openxmlformats.org/officeDocument/2006/relationships/hyperlink" Target="https://www.electronicspecifier.com/product-centre/manufacturers/texas-instruments/reference-designs/5cf49c145a8ec9310d8b4567" TargetMode="External"/><Relationship Id="rId7" Type="http://schemas.openxmlformats.org/officeDocument/2006/relationships/hyperlink" Target="https://www.researchgate.net/publication/228897496_A_design_rule_for_inset-fed_rectangular_microstrip_patch_antenna" TargetMode="External"/><Relationship Id="rId8" Type="http://schemas.openxmlformats.org/officeDocument/2006/relationships/hyperlink" Target="https://www.pasternack.com/t-calculator-microstrip-ant.aspx"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ctrTitle"/>
          </p:nvPr>
        </p:nvSpPr>
        <p:spPr>
          <a:xfrm>
            <a:off x="607250" y="777825"/>
            <a:ext cx="7270800" cy="17310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Clr>
                <a:srgbClr val="262626"/>
              </a:buClr>
              <a:buSzPct val="171428"/>
              <a:buFont typeface="Montserrat"/>
              <a:buNone/>
            </a:pPr>
            <a:r>
              <a:rPr lang="en">
                <a:latin typeface="Montserrat"/>
                <a:ea typeface="Montserrat"/>
                <a:cs typeface="Montserrat"/>
                <a:sym typeface="Montserrat"/>
              </a:rPr>
              <a:t>BTP 2022 End Evaluation</a:t>
            </a:r>
            <a:endParaRPr>
              <a:latin typeface="Montserrat"/>
              <a:ea typeface="Montserrat"/>
              <a:cs typeface="Montserrat"/>
              <a:sym typeface="Montserrat"/>
            </a:endParaRPr>
          </a:p>
          <a:p>
            <a:pPr indent="0" lvl="0" marL="0" rtl="0" algn="l">
              <a:lnSpc>
                <a:spcPct val="100000"/>
              </a:lnSpc>
              <a:spcBef>
                <a:spcPts val="0"/>
              </a:spcBef>
              <a:spcAft>
                <a:spcPts val="0"/>
              </a:spcAft>
              <a:buClr>
                <a:srgbClr val="262626"/>
              </a:buClr>
              <a:buSzPct val="171428"/>
              <a:buFont typeface="Montserrat"/>
              <a:buNone/>
            </a:pPr>
            <a:r>
              <a:t/>
            </a:r>
            <a:endParaRPr>
              <a:latin typeface="Montserrat"/>
              <a:ea typeface="Montserrat"/>
              <a:cs typeface="Montserrat"/>
              <a:sym typeface="Montserrat"/>
            </a:endParaRPr>
          </a:p>
          <a:p>
            <a:pPr indent="0" lvl="0" marL="0" rtl="0" algn="l">
              <a:lnSpc>
                <a:spcPct val="100000"/>
              </a:lnSpc>
              <a:spcBef>
                <a:spcPts val="0"/>
              </a:spcBef>
              <a:spcAft>
                <a:spcPts val="0"/>
              </a:spcAft>
              <a:buClr>
                <a:srgbClr val="262626"/>
              </a:buClr>
              <a:buSzPct val="180000"/>
              <a:buFont typeface="Century Gothic"/>
              <a:buNone/>
            </a:pPr>
            <a:r>
              <a:t/>
            </a:r>
            <a:endParaRPr b="1" sz="2000">
              <a:latin typeface="Montserrat"/>
              <a:ea typeface="Montserrat"/>
              <a:cs typeface="Montserrat"/>
              <a:sym typeface="Montserrat"/>
            </a:endParaRPr>
          </a:p>
          <a:p>
            <a:pPr indent="0" lvl="0" marL="0" rtl="0" algn="l">
              <a:lnSpc>
                <a:spcPct val="100000"/>
              </a:lnSpc>
              <a:spcBef>
                <a:spcPts val="0"/>
              </a:spcBef>
              <a:spcAft>
                <a:spcPts val="0"/>
              </a:spcAft>
              <a:buClr>
                <a:srgbClr val="262626"/>
              </a:buClr>
              <a:buSzPct val="128571"/>
              <a:buFont typeface="Montserrat"/>
              <a:buNone/>
            </a:pPr>
            <a:r>
              <a:rPr lang="en" sz="2800">
                <a:latin typeface="Montserrat"/>
                <a:ea typeface="Montserrat"/>
                <a:cs typeface="Montserrat"/>
                <a:sym typeface="Montserrat"/>
              </a:rPr>
              <a:t>Design of MIMO Antenna</a:t>
            </a:r>
            <a:endParaRPr b="1" sz="2800">
              <a:latin typeface="Montserrat"/>
              <a:ea typeface="Montserrat"/>
              <a:cs typeface="Montserrat"/>
              <a:sym typeface="Montserrat"/>
            </a:endParaRPr>
          </a:p>
        </p:txBody>
      </p:sp>
      <p:sp>
        <p:nvSpPr>
          <p:cNvPr id="68" name="Google Shape;68;p14"/>
          <p:cNvSpPr txBox="1"/>
          <p:nvPr>
            <p:ph idx="1" type="subTitle"/>
          </p:nvPr>
        </p:nvSpPr>
        <p:spPr>
          <a:xfrm>
            <a:off x="631800" y="4020086"/>
            <a:ext cx="5692200" cy="8304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just">
              <a:lnSpc>
                <a:spcPct val="100000"/>
              </a:lnSpc>
              <a:spcBef>
                <a:spcPts val="0"/>
              </a:spcBef>
              <a:spcAft>
                <a:spcPts val="0"/>
              </a:spcAft>
              <a:buSzPct val="66666"/>
              <a:buNone/>
            </a:pPr>
            <a:r>
              <a:rPr lang="en">
                <a:latin typeface="Montserrat"/>
                <a:ea typeface="Montserrat"/>
                <a:cs typeface="Montserrat"/>
                <a:sym typeface="Montserrat"/>
              </a:rPr>
              <a:t>Members:</a:t>
            </a:r>
            <a:endParaRPr>
              <a:latin typeface="Montserrat"/>
              <a:ea typeface="Montserrat"/>
              <a:cs typeface="Montserrat"/>
              <a:sym typeface="Montserrat"/>
            </a:endParaRPr>
          </a:p>
          <a:p>
            <a:pPr indent="-284480" lvl="0" marL="457200" rtl="0" algn="just">
              <a:lnSpc>
                <a:spcPct val="100000"/>
              </a:lnSpc>
              <a:spcBef>
                <a:spcPts val="0"/>
              </a:spcBef>
              <a:spcAft>
                <a:spcPts val="0"/>
              </a:spcAft>
              <a:buSzPct val="66666"/>
              <a:buAutoNum type="arabicParenR"/>
            </a:pPr>
            <a:r>
              <a:rPr lang="en">
                <a:latin typeface="Montserrat"/>
                <a:ea typeface="Montserrat"/>
                <a:cs typeface="Montserrat"/>
                <a:sym typeface="Montserrat"/>
              </a:rPr>
              <a:t>Kakarla Venkata Seshasai Pavan Teja (S20190020216)</a:t>
            </a:r>
            <a:endParaRPr>
              <a:latin typeface="Montserrat"/>
              <a:ea typeface="Montserrat"/>
              <a:cs typeface="Montserrat"/>
              <a:sym typeface="Montserrat"/>
            </a:endParaRPr>
          </a:p>
          <a:p>
            <a:pPr indent="-284480" lvl="0" marL="457200" rtl="0" algn="just">
              <a:lnSpc>
                <a:spcPct val="100000"/>
              </a:lnSpc>
              <a:spcBef>
                <a:spcPts val="0"/>
              </a:spcBef>
              <a:spcAft>
                <a:spcPts val="0"/>
              </a:spcAft>
              <a:buSzPct val="66666"/>
              <a:buAutoNum type="arabicParenR"/>
            </a:pPr>
            <a:r>
              <a:rPr lang="en">
                <a:latin typeface="Montserrat"/>
                <a:ea typeface="Montserrat"/>
                <a:cs typeface="Montserrat"/>
                <a:sym typeface="Montserrat"/>
              </a:rPr>
              <a:t>Divishad Reddy (S20190020236)</a:t>
            </a:r>
            <a:endParaRPr>
              <a:latin typeface="Montserrat"/>
              <a:ea typeface="Montserrat"/>
              <a:cs typeface="Montserrat"/>
              <a:sym typeface="Montserrat"/>
            </a:endParaRPr>
          </a:p>
          <a:p>
            <a:pPr indent="0" lvl="0" marL="0" rtl="0" algn="l">
              <a:lnSpc>
                <a:spcPct val="100000"/>
              </a:lnSpc>
              <a:spcBef>
                <a:spcPts val="0"/>
              </a:spcBef>
              <a:spcAft>
                <a:spcPts val="0"/>
              </a:spcAft>
              <a:buSzPct val="66666"/>
              <a:buNone/>
            </a:pPr>
            <a:r>
              <a:t/>
            </a:r>
            <a:endParaRPr>
              <a:latin typeface="Montserrat"/>
              <a:ea typeface="Montserrat"/>
              <a:cs typeface="Montserrat"/>
              <a:sym typeface="Montserrat"/>
            </a:endParaRPr>
          </a:p>
        </p:txBody>
      </p:sp>
      <p:sp>
        <p:nvSpPr>
          <p:cNvPr id="69" name="Google Shape;69;p14"/>
          <p:cNvSpPr txBox="1"/>
          <p:nvPr>
            <p:ph idx="4294967295" type="subTitle"/>
          </p:nvPr>
        </p:nvSpPr>
        <p:spPr>
          <a:xfrm>
            <a:off x="6080125" y="4510100"/>
            <a:ext cx="2886900" cy="4161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 sz="1350" u="none" cap="none" strike="noStrike">
                <a:solidFill>
                  <a:schemeClr val="lt1"/>
                </a:solidFill>
                <a:latin typeface="Montserrat"/>
                <a:ea typeface="Montserrat"/>
                <a:cs typeface="Montserrat"/>
                <a:sym typeface="Montserrat"/>
              </a:rPr>
              <a:t>Mentor - Dr. Divyabramham K</a:t>
            </a:r>
            <a:endParaRPr b="0" i="0" sz="1350" u="none" cap="none" strike="noStrike">
              <a:solidFill>
                <a:schemeClr val="lt1"/>
              </a:solidFill>
              <a:latin typeface="Montserrat"/>
              <a:ea typeface="Montserrat"/>
              <a:cs typeface="Montserrat"/>
              <a:sym typeface="Montserrat"/>
            </a:endParaRPr>
          </a:p>
        </p:txBody>
      </p:sp>
      <p:sp>
        <p:nvSpPr>
          <p:cNvPr id="70" name="Google Shape;70;p14"/>
          <p:cNvSpPr txBox="1"/>
          <p:nvPr/>
        </p:nvSpPr>
        <p:spPr>
          <a:xfrm>
            <a:off x="607261" y="3005519"/>
            <a:ext cx="2662200" cy="461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800"/>
              <a:buFont typeface="Montserrat"/>
              <a:buNone/>
            </a:pPr>
            <a:r>
              <a:rPr b="0" i="0" lang="en" sz="1800" u="none" cap="none" strike="noStrike">
                <a:solidFill>
                  <a:schemeClr val="lt1"/>
                </a:solidFill>
                <a:latin typeface="Montserrat"/>
                <a:ea typeface="Montserrat"/>
                <a:cs typeface="Montserrat"/>
                <a:sym typeface="Montserrat"/>
              </a:rPr>
              <a:t>BTP Code - B22DB03</a:t>
            </a:r>
            <a:endParaRPr b="0" i="0" sz="1800" u="none" cap="none" strike="noStrike">
              <a:solidFill>
                <a:schemeClr val="lt1"/>
              </a:solidFill>
              <a:latin typeface="Montserrat"/>
              <a:ea typeface="Montserrat"/>
              <a:cs typeface="Montserrat"/>
              <a:sym typeface="Montserrat"/>
            </a:endParaRPr>
          </a:p>
        </p:txBody>
      </p:sp>
      <p:sp>
        <p:nvSpPr>
          <p:cNvPr id="71" name="Google Shape;71;p14"/>
          <p:cNvSpPr txBox="1"/>
          <p:nvPr>
            <p:ph idx="12" type="sldNum"/>
          </p:nvPr>
        </p:nvSpPr>
        <p:spPr>
          <a:xfrm>
            <a:off x="8492729" y="4775899"/>
            <a:ext cx="584700" cy="2739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
                <a:solidFill>
                  <a:schemeClr val="accent1"/>
                </a:solidFill>
                <a:latin typeface="Old Standard TT"/>
                <a:ea typeface="Old Standard TT"/>
                <a:cs typeface="Old Standard TT"/>
                <a:sym typeface="Old Standard TT"/>
              </a:rPr>
              <a:t>‹#›</a:t>
            </a:fld>
            <a:endParaRPr>
              <a:solidFill>
                <a:schemeClr val="accent1"/>
              </a:solidFill>
              <a:latin typeface="Old Standard TT"/>
              <a:ea typeface="Old Standard TT"/>
              <a:cs typeface="Old Standard TT"/>
              <a:sym typeface="Old Standard TT"/>
            </a:endParaRPr>
          </a:p>
        </p:txBody>
      </p:sp>
      <p:sp>
        <p:nvSpPr>
          <p:cNvPr id="72" name="Google Shape;72;p14"/>
          <p:cNvSpPr txBox="1"/>
          <p:nvPr/>
        </p:nvSpPr>
        <p:spPr>
          <a:xfrm>
            <a:off x="7750275" y="4109900"/>
            <a:ext cx="96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Phase - 2</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Inset feeding method</a:t>
            </a:r>
            <a:endParaRPr/>
          </a:p>
        </p:txBody>
      </p:sp>
      <p:sp>
        <p:nvSpPr>
          <p:cNvPr id="137" name="Google Shape;137;p23"/>
          <p:cNvSpPr txBox="1"/>
          <p:nvPr>
            <p:ph idx="1" type="body"/>
          </p:nvPr>
        </p:nvSpPr>
        <p:spPr>
          <a:xfrm>
            <a:off x="311700" y="1400200"/>
            <a:ext cx="5588700" cy="3397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It is a conducting strip having width extremely smaller than the width of the radiating element. </a:t>
            </a:r>
            <a:endParaRPr sz="1400"/>
          </a:p>
          <a:p>
            <a:pPr indent="-317500" lvl="0" marL="457200" rtl="0" algn="l">
              <a:lnSpc>
                <a:spcPct val="150000"/>
              </a:lnSpc>
              <a:spcBef>
                <a:spcPts val="0"/>
              </a:spcBef>
              <a:spcAft>
                <a:spcPts val="0"/>
              </a:spcAft>
              <a:buSzPts val="1400"/>
              <a:buChar char="●"/>
            </a:pPr>
            <a:r>
              <a:rPr lang="en" sz="1400"/>
              <a:t>The feed line to the structure can be provided either at the center, inset or offset.</a:t>
            </a:r>
            <a:endParaRPr sz="1400"/>
          </a:p>
          <a:p>
            <a:pPr indent="-317500" lvl="0" marL="457200" rtl="0" algn="l">
              <a:lnSpc>
                <a:spcPct val="150000"/>
              </a:lnSpc>
              <a:spcBef>
                <a:spcPts val="0"/>
              </a:spcBef>
              <a:spcAft>
                <a:spcPts val="0"/>
              </a:spcAft>
              <a:buSzPts val="1400"/>
              <a:buChar char="●"/>
            </a:pPr>
            <a:r>
              <a:rPr lang="en" sz="1400"/>
              <a:t>Impedance of the antenna can be controlled by this feeding method due to planar structure.</a:t>
            </a:r>
            <a:endParaRPr sz="1400"/>
          </a:p>
          <a:p>
            <a:pPr indent="-317500" lvl="0" marL="457200" rtl="0" algn="l">
              <a:lnSpc>
                <a:spcPct val="150000"/>
              </a:lnSpc>
              <a:spcBef>
                <a:spcPts val="0"/>
              </a:spcBef>
              <a:spcAft>
                <a:spcPts val="0"/>
              </a:spcAft>
              <a:buSzPts val="1400"/>
              <a:buChar char="●"/>
            </a:pPr>
            <a:r>
              <a:rPr lang="en" sz="1400"/>
              <a:t>An inset feed microstrip patch antenna is designed to increase the radiation.</a:t>
            </a:r>
            <a:endParaRPr sz="1400"/>
          </a:p>
          <a:p>
            <a:pPr indent="-317500" lvl="0" marL="457200" rtl="0" algn="l">
              <a:lnSpc>
                <a:spcPct val="150000"/>
              </a:lnSpc>
              <a:spcBef>
                <a:spcPts val="0"/>
              </a:spcBef>
              <a:spcAft>
                <a:spcPts val="0"/>
              </a:spcAft>
              <a:buSzPts val="1400"/>
              <a:buChar char="●"/>
            </a:pPr>
            <a:r>
              <a:rPr lang="en" sz="1400"/>
              <a:t>Due to thinner dimensions of the strip, it's easy to fabricate and integrate in Printed circuit boards (PCBs).</a:t>
            </a:r>
            <a:endParaRPr sz="1400"/>
          </a:p>
        </p:txBody>
      </p:sp>
      <p:pic>
        <p:nvPicPr>
          <p:cNvPr id="138" name="Google Shape;138;p23"/>
          <p:cNvPicPr preferRelativeResize="0"/>
          <p:nvPr/>
        </p:nvPicPr>
        <p:blipFill>
          <a:blip r:embed="rId3">
            <a:alphaModFix/>
          </a:blip>
          <a:stretch>
            <a:fillRect/>
          </a:stretch>
        </p:blipFill>
        <p:spPr>
          <a:xfrm>
            <a:off x="5994775" y="1923000"/>
            <a:ext cx="2906400" cy="1894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effects the </a:t>
            </a:r>
            <a:r>
              <a:rPr lang="en"/>
              <a:t>patch antenna </a:t>
            </a:r>
            <a:endParaRPr/>
          </a:p>
        </p:txBody>
      </p:sp>
      <p:sp>
        <p:nvSpPr>
          <p:cNvPr id="144" name="Google Shape;144;p24"/>
          <p:cNvSpPr txBox="1"/>
          <p:nvPr>
            <p:ph idx="1" type="body"/>
          </p:nvPr>
        </p:nvSpPr>
        <p:spPr>
          <a:xfrm>
            <a:off x="311700" y="1400200"/>
            <a:ext cx="8520600" cy="3397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Width controls -</a:t>
            </a:r>
            <a:endParaRPr sz="1500"/>
          </a:p>
          <a:p>
            <a:pPr indent="-323850" lvl="1" marL="914400" rtl="0" algn="l">
              <a:lnSpc>
                <a:spcPct val="150000"/>
              </a:lnSpc>
              <a:spcBef>
                <a:spcPts val="0"/>
              </a:spcBef>
              <a:spcAft>
                <a:spcPts val="0"/>
              </a:spcAft>
              <a:buSzPts val="1500"/>
              <a:buChar char="○"/>
            </a:pPr>
            <a:r>
              <a:rPr lang="en" sz="1500"/>
              <a:t>Larger width, increase radiation from patch antenna</a:t>
            </a:r>
            <a:endParaRPr sz="1500"/>
          </a:p>
          <a:p>
            <a:pPr indent="-323850" lvl="1" marL="914400" rtl="0" algn="l">
              <a:lnSpc>
                <a:spcPct val="150000"/>
              </a:lnSpc>
              <a:spcBef>
                <a:spcPts val="0"/>
              </a:spcBef>
              <a:spcAft>
                <a:spcPts val="0"/>
              </a:spcAft>
              <a:buSzPts val="1500"/>
              <a:buChar char="○"/>
            </a:pPr>
            <a:r>
              <a:rPr lang="en" sz="1500"/>
              <a:t>Wider patch, lower input impedance </a:t>
            </a:r>
            <a:endParaRPr sz="1500"/>
          </a:p>
          <a:p>
            <a:pPr indent="-323850" lvl="0" marL="457200" rtl="0" algn="l">
              <a:lnSpc>
                <a:spcPct val="150000"/>
              </a:lnSpc>
              <a:spcBef>
                <a:spcPts val="0"/>
              </a:spcBef>
              <a:spcAft>
                <a:spcPts val="0"/>
              </a:spcAft>
              <a:buSzPts val="1500"/>
              <a:buChar char="●"/>
            </a:pPr>
            <a:r>
              <a:rPr lang="en" sz="1500"/>
              <a:t>Length of patch antenna controls resonant frequency of antenna.</a:t>
            </a:r>
            <a:endParaRPr sz="1500"/>
          </a:p>
          <a:p>
            <a:pPr indent="-323850" lvl="0" marL="457200" rtl="0" algn="l">
              <a:lnSpc>
                <a:spcPct val="150000"/>
              </a:lnSpc>
              <a:spcBef>
                <a:spcPts val="0"/>
              </a:spcBef>
              <a:spcAft>
                <a:spcPts val="0"/>
              </a:spcAft>
              <a:buSzPts val="1500"/>
              <a:buChar char="●"/>
            </a:pPr>
            <a:r>
              <a:rPr lang="en" sz="1500"/>
              <a:t>Permittivity of dielectric material controls </a:t>
            </a:r>
            <a:endParaRPr sz="1500"/>
          </a:p>
          <a:p>
            <a:pPr indent="-323850" lvl="1" marL="914400" rtl="0" algn="l">
              <a:lnSpc>
                <a:spcPct val="150000"/>
              </a:lnSpc>
              <a:spcBef>
                <a:spcPts val="0"/>
              </a:spcBef>
              <a:spcAft>
                <a:spcPts val="0"/>
              </a:spcAft>
              <a:buSzPts val="1500"/>
              <a:buChar char="○"/>
            </a:pPr>
            <a:r>
              <a:rPr lang="en" sz="1500"/>
              <a:t>Higher the permittivity -increases input impedance.</a:t>
            </a:r>
            <a:endParaRPr sz="1500"/>
          </a:p>
          <a:p>
            <a:pPr indent="-323850" lvl="1" marL="914400" rtl="0" algn="l">
              <a:lnSpc>
                <a:spcPct val="150000"/>
              </a:lnSpc>
              <a:spcBef>
                <a:spcPts val="0"/>
              </a:spcBef>
              <a:spcAft>
                <a:spcPts val="0"/>
              </a:spcAft>
              <a:buSzPts val="1500"/>
              <a:buChar char="○"/>
            </a:pPr>
            <a:r>
              <a:rPr lang="en" sz="1500"/>
              <a:t>Lower the permittivity -increases the antenna bandwidth, efficiency, better radiation</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effects the patch antenna </a:t>
            </a:r>
            <a:endParaRPr/>
          </a:p>
        </p:txBody>
      </p:sp>
      <p:sp>
        <p:nvSpPr>
          <p:cNvPr id="150" name="Google Shape;150;p25"/>
          <p:cNvSpPr txBox="1"/>
          <p:nvPr>
            <p:ph idx="1" type="body"/>
          </p:nvPr>
        </p:nvSpPr>
        <p:spPr>
          <a:xfrm>
            <a:off x="311700" y="1476400"/>
            <a:ext cx="8520600" cy="33972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Input impedance can be varied using inset feeding method </a:t>
            </a:r>
            <a:endParaRPr sz="1600"/>
          </a:p>
          <a:p>
            <a:pPr indent="-330200" lvl="0" marL="457200" rtl="0" algn="l">
              <a:lnSpc>
                <a:spcPct val="150000"/>
              </a:lnSpc>
              <a:spcBef>
                <a:spcPts val="0"/>
              </a:spcBef>
              <a:spcAft>
                <a:spcPts val="0"/>
              </a:spcAft>
              <a:buSzPts val="1600"/>
              <a:buChar char="●"/>
            </a:pPr>
            <a:r>
              <a:rPr lang="en" sz="1600"/>
              <a:t>As the feed line (or transmission )comes closer to the center patch antenna.</a:t>
            </a:r>
            <a:endParaRPr sz="1600"/>
          </a:p>
          <a:p>
            <a:pPr indent="-330200" lvl="0" marL="457200" rtl="0" algn="l">
              <a:lnSpc>
                <a:spcPct val="150000"/>
              </a:lnSpc>
              <a:spcBef>
                <a:spcPts val="0"/>
              </a:spcBef>
              <a:spcAft>
                <a:spcPts val="0"/>
              </a:spcAft>
              <a:buSzPts val="1600"/>
              <a:buChar char="●"/>
            </a:pPr>
            <a:r>
              <a:rPr lang="en" sz="1600"/>
              <a:t>The input impedance decreases allowing to flow more current which increases the radiation.</a:t>
            </a:r>
            <a:endParaRPr sz="1600"/>
          </a:p>
          <a:p>
            <a:pPr indent="-330200" lvl="0" marL="457200" rtl="0" algn="l">
              <a:lnSpc>
                <a:spcPct val="150000"/>
              </a:lnSpc>
              <a:spcBef>
                <a:spcPts val="0"/>
              </a:spcBef>
              <a:spcAft>
                <a:spcPts val="0"/>
              </a:spcAft>
              <a:buSzPts val="1600"/>
              <a:buChar char="●"/>
            </a:pPr>
            <a:r>
              <a:rPr lang="en" sz="1600"/>
              <a:t>Impedance matching is done by varying the length and width of feed line (or transmission line).</a:t>
            </a:r>
            <a:endParaRPr sz="1600"/>
          </a:p>
          <a:p>
            <a:pPr indent="-330200" lvl="0" marL="457200" rtl="0" algn="l">
              <a:lnSpc>
                <a:spcPct val="150000"/>
              </a:lnSpc>
              <a:spcBef>
                <a:spcPts val="0"/>
              </a:spcBef>
              <a:spcAft>
                <a:spcPts val="0"/>
              </a:spcAft>
              <a:buSzPts val="1600"/>
              <a:buChar char="●"/>
            </a:pPr>
            <a:r>
              <a:rPr lang="en" sz="1600"/>
              <a:t>Good impedance matching reduces the return loss of antenna.</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2926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t>
            </a:r>
            <a:r>
              <a:rPr lang="en"/>
              <a:t>methodology</a:t>
            </a:r>
            <a:r>
              <a:rPr lang="en"/>
              <a:t> </a:t>
            </a:r>
            <a:endParaRPr/>
          </a:p>
        </p:txBody>
      </p:sp>
      <p:sp>
        <p:nvSpPr>
          <p:cNvPr id="156" name="Google Shape;156;p26"/>
          <p:cNvSpPr txBox="1"/>
          <p:nvPr>
            <p:ph idx="1" type="body"/>
          </p:nvPr>
        </p:nvSpPr>
        <p:spPr>
          <a:xfrm>
            <a:off x="311700" y="1019200"/>
            <a:ext cx="8520600" cy="3754800"/>
          </a:xfrm>
          <a:prstGeom prst="rect">
            <a:avLst/>
          </a:prstGeom>
        </p:spPr>
        <p:txBody>
          <a:bodyPr anchorCtr="0" anchor="t" bIns="91425" lIns="91425" spcFirstLastPara="1" rIns="91425" wrap="square" tIns="91425">
            <a:noAutofit/>
          </a:bodyPr>
          <a:lstStyle/>
          <a:p>
            <a:pPr indent="-321310" lvl="0" marL="457200" rtl="0" algn="l">
              <a:lnSpc>
                <a:spcPct val="150000"/>
              </a:lnSpc>
              <a:spcBef>
                <a:spcPts val="0"/>
              </a:spcBef>
              <a:spcAft>
                <a:spcPts val="0"/>
              </a:spcAft>
              <a:buSzPts val="1460"/>
              <a:buChar char="●"/>
            </a:pPr>
            <a:r>
              <a:rPr lang="en" sz="1460"/>
              <a:t>C</a:t>
            </a:r>
            <a:r>
              <a:rPr lang="en" sz="1460"/>
              <a:t>alculate the width and </a:t>
            </a:r>
            <a:r>
              <a:rPr lang="en" sz="1460"/>
              <a:t>length</a:t>
            </a:r>
            <a:r>
              <a:rPr lang="en" sz="1460"/>
              <a:t> of patch antenna which are </a:t>
            </a:r>
            <a:r>
              <a:rPr lang="en" sz="1460"/>
              <a:t>essential</a:t>
            </a:r>
            <a:r>
              <a:rPr lang="en" sz="1460"/>
              <a:t> in designing microstrip antenna.</a:t>
            </a:r>
            <a:endParaRPr sz="1460"/>
          </a:p>
          <a:p>
            <a:pPr indent="-321310" lvl="0" marL="457200" rtl="0" algn="l">
              <a:lnSpc>
                <a:spcPct val="150000"/>
              </a:lnSpc>
              <a:spcBef>
                <a:spcPts val="0"/>
              </a:spcBef>
              <a:spcAft>
                <a:spcPts val="0"/>
              </a:spcAft>
              <a:buSzPts val="1460"/>
              <a:buChar char="●"/>
            </a:pPr>
            <a:r>
              <a:rPr lang="en" sz="1460"/>
              <a:t>Length and width are calculated using online </a:t>
            </a:r>
            <a:r>
              <a:rPr lang="en" sz="1460"/>
              <a:t>sources</a:t>
            </a:r>
            <a:r>
              <a:rPr lang="en" sz="1460"/>
              <a:t> (link in references).</a:t>
            </a:r>
            <a:endParaRPr sz="1460"/>
          </a:p>
          <a:p>
            <a:pPr indent="-321310" lvl="0" marL="457200" rtl="0" algn="l">
              <a:lnSpc>
                <a:spcPct val="150000"/>
              </a:lnSpc>
              <a:spcBef>
                <a:spcPts val="0"/>
              </a:spcBef>
              <a:spcAft>
                <a:spcPts val="0"/>
              </a:spcAft>
              <a:buSzPts val="1460"/>
              <a:buChar char="●"/>
            </a:pPr>
            <a:r>
              <a:rPr lang="en" sz="1460"/>
              <a:t>Variables defined - Frequency - 2.4GHz ( resonant frequency), Min Frequency - 1.8GHz, Max Frequency - 2.8GHz, Wavelength - speed of light/ operating frequency, permittivity of dielectric material (εr) - 3.4, width and length of patch material - 42mm, 32mm respectively, dielectric material dimensions are made appropriately but height of substrate is to be considered - 2mm, feed line dimensions width and length - 4.2mm(wavelength/30) and 4.99mm (wavelength/25), inset width - 1.25mm (wavelength/100), inset length - length of patch/(2*√εr) - 8.6mm (wavelength/15).</a:t>
            </a:r>
            <a:endParaRPr sz="1460"/>
          </a:p>
          <a:p>
            <a:pPr indent="-321310" lvl="0" marL="457200" rtl="0" algn="l">
              <a:lnSpc>
                <a:spcPct val="150000"/>
              </a:lnSpc>
              <a:spcBef>
                <a:spcPts val="0"/>
              </a:spcBef>
              <a:spcAft>
                <a:spcPts val="0"/>
              </a:spcAft>
              <a:buSzPts val="1460"/>
              <a:buChar char="●"/>
            </a:pPr>
            <a:r>
              <a:rPr lang="en" sz="1460"/>
              <a:t>To design a microstrip structure we use polygon ( in construct of feko simulator).</a:t>
            </a:r>
            <a:endParaRPr sz="146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800"/>
              <a:t>Design methodology </a:t>
            </a:r>
            <a:endParaRPr sz="2800"/>
          </a:p>
        </p:txBody>
      </p:sp>
      <p:sp>
        <p:nvSpPr>
          <p:cNvPr id="162" name="Google Shape;162;p27"/>
          <p:cNvSpPr txBox="1"/>
          <p:nvPr>
            <p:ph idx="1" type="body"/>
          </p:nvPr>
        </p:nvSpPr>
        <p:spPr>
          <a:xfrm>
            <a:off x="311700" y="1171600"/>
            <a:ext cx="8520600" cy="3794700"/>
          </a:xfrm>
          <a:prstGeom prst="rect">
            <a:avLst/>
          </a:prstGeom>
        </p:spPr>
        <p:txBody>
          <a:bodyPr anchorCtr="0" anchor="t" bIns="91425" lIns="91425" spcFirstLastPara="1" rIns="91425" wrap="square" tIns="91425">
            <a:normAutofit lnSpcReduction="10000"/>
          </a:bodyPr>
          <a:lstStyle/>
          <a:p>
            <a:pPr indent="-317500" lvl="0" marL="457200" rtl="0" algn="l">
              <a:lnSpc>
                <a:spcPct val="150000"/>
              </a:lnSpc>
              <a:spcBef>
                <a:spcPts val="0"/>
              </a:spcBef>
              <a:spcAft>
                <a:spcPts val="0"/>
              </a:spcAft>
              <a:buSzPts val="1400"/>
              <a:buChar char="●"/>
            </a:pPr>
            <a:r>
              <a:rPr lang="en" sz="1400"/>
              <a:t>Polygon with 13 corners are build with </a:t>
            </a:r>
            <a:r>
              <a:rPr lang="en" sz="1400"/>
              <a:t>appropriate coordinates.</a:t>
            </a:r>
            <a:endParaRPr sz="1400"/>
          </a:p>
          <a:p>
            <a:pPr indent="-317500" lvl="0" marL="457200" rtl="0" algn="l">
              <a:lnSpc>
                <a:spcPct val="150000"/>
              </a:lnSpc>
              <a:spcBef>
                <a:spcPts val="0"/>
              </a:spcBef>
              <a:spcAft>
                <a:spcPts val="0"/>
              </a:spcAft>
              <a:buSzPts val="1400"/>
              <a:buChar char="●"/>
            </a:pPr>
            <a:r>
              <a:rPr lang="en" sz="1400"/>
              <a:t>A cuboid is build with appropriate coordinates and ground plane is given below. the dielectric material (</a:t>
            </a:r>
            <a:r>
              <a:rPr lang="en" sz="1460"/>
              <a:t>εr) - 3.4 and </a:t>
            </a:r>
            <a:r>
              <a:rPr lang="en" sz="1400"/>
              <a:t>ground plane.</a:t>
            </a:r>
            <a:endParaRPr sz="1400"/>
          </a:p>
          <a:p>
            <a:pPr indent="-317500" lvl="0" marL="457200" rtl="0" algn="l">
              <a:lnSpc>
                <a:spcPct val="150000"/>
              </a:lnSpc>
              <a:spcBef>
                <a:spcPts val="0"/>
              </a:spcBef>
              <a:spcAft>
                <a:spcPts val="0"/>
              </a:spcAft>
              <a:buSzPts val="1400"/>
              <a:buChar char="●"/>
            </a:pPr>
            <a:r>
              <a:rPr lang="en" sz="1400"/>
              <a:t>3 rectangles are used to connect ground plane and patch material which is split in middle.</a:t>
            </a:r>
            <a:endParaRPr sz="1400"/>
          </a:p>
          <a:p>
            <a:pPr indent="-317500" lvl="0" marL="457200" rtl="0" algn="l">
              <a:lnSpc>
                <a:spcPct val="150000"/>
              </a:lnSpc>
              <a:spcBef>
                <a:spcPts val="0"/>
              </a:spcBef>
              <a:spcAft>
                <a:spcPts val="0"/>
              </a:spcAft>
              <a:buSzPts val="1400"/>
              <a:buChar char="●"/>
            </a:pPr>
            <a:r>
              <a:rPr lang="en" sz="1400"/>
              <a:t>Materials - patch and ground plane are perfect electric conductors and dielectric material of </a:t>
            </a:r>
            <a:r>
              <a:rPr lang="en" sz="1460"/>
              <a:t>εr - 3.4</a:t>
            </a:r>
            <a:endParaRPr sz="1400"/>
          </a:p>
          <a:p>
            <a:pPr indent="-317500" lvl="0" marL="457200" rtl="0" algn="l">
              <a:lnSpc>
                <a:spcPct val="150000"/>
              </a:lnSpc>
              <a:spcBef>
                <a:spcPts val="0"/>
              </a:spcBef>
              <a:spcAft>
                <a:spcPts val="0"/>
              </a:spcAft>
              <a:buSzPts val="1400"/>
              <a:buChar char="●"/>
            </a:pPr>
            <a:r>
              <a:rPr lang="en" sz="1400"/>
              <a:t>The split tool cuts the rectangular into two half below one is connected to ground and above one is connected to patch. In between a voltage source is used to provide excitation to the patch.</a:t>
            </a:r>
            <a:endParaRPr sz="1400"/>
          </a:p>
          <a:p>
            <a:pPr indent="-317500" lvl="0" marL="457200" rtl="0" algn="l">
              <a:lnSpc>
                <a:spcPct val="150000"/>
              </a:lnSpc>
              <a:spcBef>
                <a:spcPts val="0"/>
              </a:spcBef>
              <a:spcAft>
                <a:spcPts val="0"/>
              </a:spcAft>
              <a:buSzPts val="1400"/>
              <a:buChar char="●"/>
            </a:pPr>
            <a:r>
              <a:rPr lang="en" sz="1400"/>
              <a:t>This is all done in CADFEKO for modeling the patch antenna. The POSTFEKO helps to analyze the antenna characteristics.</a:t>
            </a:r>
            <a:endParaRPr sz="1400"/>
          </a:p>
          <a:p>
            <a:pPr indent="-317500" lvl="0" marL="457200" rtl="0" algn="l">
              <a:lnSpc>
                <a:spcPct val="150000"/>
              </a:lnSpc>
              <a:spcBef>
                <a:spcPts val="0"/>
              </a:spcBef>
              <a:spcAft>
                <a:spcPts val="0"/>
              </a:spcAft>
              <a:buSzPts val="1400"/>
              <a:buChar char="●"/>
            </a:pPr>
            <a:r>
              <a:rPr lang="en" sz="1400"/>
              <a:t>Feko solver converts the CADFEKO model to POSTFEKO (which helps in analyses of model).</a:t>
            </a:r>
            <a:endParaRPr sz="1400"/>
          </a:p>
          <a:p>
            <a:pPr indent="-317500" lvl="0" marL="457200" rtl="0" algn="l">
              <a:lnSpc>
                <a:spcPct val="150000"/>
              </a:lnSpc>
              <a:spcBef>
                <a:spcPts val="0"/>
              </a:spcBef>
              <a:spcAft>
                <a:spcPts val="0"/>
              </a:spcAft>
              <a:buSzPts val="1400"/>
              <a:buChar char="●"/>
            </a:pPr>
            <a:r>
              <a:rPr lang="en" sz="1400"/>
              <a:t>3D view of model, plot - voltage source, current flow in patch, VSWR(Voltage standing wave ratio), gain plot in polar plot.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Antenna Model </a:t>
            </a:r>
            <a:endParaRPr/>
          </a:p>
        </p:txBody>
      </p:sp>
      <p:pic>
        <p:nvPicPr>
          <p:cNvPr id="168" name="Google Shape;168;p28"/>
          <p:cNvPicPr preferRelativeResize="0"/>
          <p:nvPr/>
        </p:nvPicPr>
        <p:blipFill>
          <a:blip r:embed="rId3">
            <a:alphaModFix/>
          </a:blip>
          <a:stretch>
            <a:fillRect/>
          </a:stretch>
        </p:blipFill>
        <p:spPr>
          <a:xfrm>
            <a:off x="152400" y="1210625"/>
            <a:ext cx="8839201" cy="36023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2355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Reflection Coefficient v/s frequency</a:t>
            </a:r>
            <a:endParaRPr/>
          </a:p>
        </p:txBody>
      </p:sp>
      <p:pic>
        <p:nvPicPr>
          <p:cNvPr id="174" name="Google Shape;174;p29"/>
          <p:cNvPicPr preferRelativeResize="0"/>
          <p:nvPr/>
        </p:nvPicPr>
        <p:blipFill>
          <a:blip r:embed="rId3">
            <a:alphaModFix/>
          </a:blip>
          <a:stretch>
            <a:fillRect/>
          </a:stretch>
        </p:blipFill>
        <p:spPr>
          <a:xfrm>
            <a:off x="1066800" y="1210625"/>
            <a:ext cx="7110893" cy="378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376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Surface Current Flow (dB A/m)  </a:t>
            </a:r>
            <a:endParaRPr/>
          </a:p>
        </p:txBody>
      </p:sp>
      <p:pic>
        <p:nvPicPr>
          <p:cNvPr id="180" name="Google Shape;180;p30" title="Currents.mp4">
            <a:hlinkClick r:id="rId3"/>
          </p:cNvPr>
          <p:cNvPicPr preferRelativeResize="0"/>
          <p:nvPr/>
        </p:nvPicPr>
        <p:blipFill>
          <a:blip r:embed="rId4">
            <a:alphaModFix/>
          </a:blip>
          <a:stretch>
            <a:fillRect/>
          </a:stretch>
        </p:blipFill>
        <p:spPr>
          <a:xfrm>
            <a:off x="990600" y="1203225"/>
            <a:ext cx="7315200" cy="3657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Current Flow at resonant frequency </a:t>
            </a:r>
            <a:endParaRPr/>
          </a:p>
        </p:txBody>
      </p:sp>
      <p:sp>
        <p:nvSpPr>
          <p:cNvPr id="186" name="Google Shape;186;p31"/>
          <p:cNvSpPr txBox="1"/>
          <p:nvPr/>
        </p:nvSpPr>
        <p:spPr>
          <a:xfrm>
            <a:off x="1156475" y="3756800"/>
            <a:ext cx="24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entury Gothic"/>
                <a:ea typeface="Century Gothic"/>
                <a:cs typeface="Century Gothic"/>
                <a:sym typeface="Century Gothic"/>
              </a:rPr>
              <a:t>Surface Current in dB A/m</a:t>
            </a:r>
            <a:endParaRPr>
              <a:latin typeface="Century Gothic"/>
              <a:ea typeface="Century Gothic"/>
              <a:cs typeface="Century Gothic"/>
              <a:sym typeface="Century Gothic"/>
            </a:endParaRPr>
          </a:p>
        </p:txBody>
      </p:sp>
      <p:sp>
        <p:nvSpPr>
          <p:cNvPr id="187" name="Google Shape;187;p31"/>
          <p:cNvSpPr txBox="1"/>
          <p:nvPr/>
        </p:nvSpPr>
        <p:spPr>
          <a:xfrm>
            <a:off x="5715588" y="2171550"/>
            <a:ext cx="20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entury Gothic"/>
                <a:ea typeface="Century Gothic"/>
                <a:cs typeface="Century Gothic"/>
                <a:sym typeface="Century Gothic"/>
              </a:rPr>
              <a:t>Surface Current A/m</a:t>
            </a:r>
            <a:endParaRPr>
              <a:latin typeface="Century Gothic"/>
              <a:ea typeface="Century Gothic"/>
              <a:cs typeface="Century Gothic"/>
              <a:sym typeface="Century Gothic"/>
            </a:endParaRPr>
          </a:p>
        </p:txBody>
      </p:sp>
      <p:pic>
        <p:nvPicPr>
          <p:cNvPr id="188" name="Google Shape;188;p31"/>
          <p:cNvPicPr preferRelativeResize="0"/>
          <p:nvPr/>
        </p:nvPicPr>
        <p:blipFill>
          <a:blip r:embed="rId3">
            <a:alphaModFix/>
          </a:blip>
          <a:stretch>
            <a:fillRect/>
          </a:stretch>
        </p:blipFill>
        <p:spPr>
          <a:xfrm>
            <a:off x="381000" y="1363025"/>
            <a:ext cx="3864279" cy="2393776"/>
          </a:xfrm>
          <a:prstGeom prst="rect">
            <a:avLst/>
          </a:prstGeom>
          <a:noFill/>
          <a:ln>
            <a:noFill/>
          </a:ln>
        </p:spPr>
      </p:pic>
      <p:pic>
        <p:nvPicPr>
          <p:cNvPr id="189" name="Google Shape;189;p31"/>
          <p:cNvPicPr preferRelativeResize="0"/>
          <p:nvPr/>
        </p:nvPicPr>
        <p:blipFill>
          <a:blip r:embed="rId4">
            <a:alphaModFix/>
          </a:blip>
          <a:stretch>
            <a:fillRect/>
          </a:stretch>
        </p:blipFill>
        <p:spPr>
          <a:xfrm>
            <a:off x="4931079" y="2571750"/>
            <a:ext cx="3618705" cy="226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VSWR (Voltage standing wave ratio)</a:t>
            </a:r>
            <a:endParaRPr/>
          </a:p>
        </p:txBody>
      </p:sp>
      <p:pic>
        <p:nvPicPr>
          <p:cNvPr id="195" name="Google Shape;195;p32"/>
          <p:cNvPicPr preferRelativeResize="0"/>
          <p:nvPr/>
        </p:nvPicPr>
        <p:blipFill>
          <a:blip r:embed="rId3">
            <a:alphaModFix/>
          </a:blip>
          <a:stretch>
            <a:fillRect/>
          </a:stretch>
        </p:blipFill>
        <p:spPr>
          <a:xfrm>
            <a:off x="1066800" y="1210625"/>
            <a:ext cx="7071363" cy="3780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692700" y="445025"/>
            <a:ext cx="8520600" cy="613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600"/>
              <a:buFont typeface="Arial"/>
              <a:buNone/>
            </a:pPr>
            <a:r>
              <a:rPr lang="en" sz="2200">
                <a:solidFill>
                  <a:srgbClr val="000000"/>
                </a:solidFill>
                <a:latin typeface="Montserrat"/>
                <a:ea typeface="Montserrat"/>
                <a:cs typeface="Montserrat"/>
                <a:sym typeface="Montserrat"/>
              </a:rPr>
              <a:t>Title - Design of MIMO Antenna</a:t>
            </a:r>
            <a:endParaRPr sz="2200">
              <a:latin typeface="Montserrat"/>
              <a:ea typeface="Montserrat"/>
              <a:cs typeface="Montserrat"/>
              <a:sym typeface="Montserrat"/>
            </a:endParaRPr>
          </a:p>
        </p:txBody>
      </p:sp>
      <p:sp>
        <p:nvSpPr>
          <p:cNvPr id="78" name="Google Shape;78;p15"/>
          <p:cNvSpPr txBox="1"/>
          <p:nvPr>
            <p:ph idx="1" type="body"/>
          </p:nvPr>
        </p:nvSpPr>
        <p:spPr>
          <a:xfrm>
            <a:off x="692700" y="1247800"/>
            <a:ext cx="5516100" cy="3397200"/>
          </a:xfrm>
          <a:prstGeom prst="rect">
            <a:avLst/>
          </a:prstGeom>
          <a:noFill/>
          <a:ln>
            <a:noFill/>
          </a:ln>
        </p:spPr>
        <p:txBody>
          <a:bodyPr anchorCtr="0" anchor="t" bIns="91425" lIns="91425" spcFirstLastPara="1" rIns="91425" wrap="square" tIns="91425">
            <a:normAutofit fontScale="92500"/>
          </a:bodyPr>
          <a:lstStyle/>
          <a:p>
            <a:pPr indent="-316706" lvl="0" marL="457200" rtl="0" algn="l">
              <a:lnSpc>
                <a:spcPct val="200000"/>
              </a:lnSpc>
              <a:spcBef>
                <a:spcPts val="0"/>
              </a:spcBef>
              <a:spcAft>
                <a:spcPts val="0"/>
              </a:spcAft>
              <a:buSzPct val="100000"/>
              <a:buFont typeface="Montserrat"/>
              <a:buChar char="●"/>
            </a:pPr>
            <a:r>
              <a:rPr lang="en" sz="1500">
                <a:latin typeface="Montserrat"/>
                <a:ea typeface="Montserrat"/>
                <a:cs typeface="Montserrat"/>
                <a:sym typeface="Montserrat"/>
              </a:rPr>
              <a:t>Introduction</a:t>
            </a:r>
            <a:endParaRPr sz="1500">
              <a:latin typeface="Montserrat"/>
              <a:ea typeface="Montserrat"/>
              <a:cs typeface="Montserrat"/>
              <a:sym typeface="Montserrat"/>
            </a:endParaRPr>
          </a:p>
          <a:p>
            <a:pPr indent="-316706" lvl="0" marL="457200" rtl="0" algn="l">
              <a:lnSpc>
                <a:spcPct val="200000"/>
              </a:lnSpc>
              <a:spcBef>
                <a:spcPts val="0"/>
              </a:spcBef>
              <a:spcAft>
                <a:spcPts val="0"/>
              </a:spcAft>
              <a:buSzPct val="100000"/>
              <a:buFont typeface="Montserrat"/>
              <a:buChar char="●"/>
            </a:pPr>
            <a:r>
              <a:rPr lang="en" sz="1500">
                <a:latin typeface="Montserrat"/>
                <a:ea typeface="Montserrat"/>
                <a:cs typeface="Montserrat"/>
                <a:sym typeface="Montserrat"/>
              </a:rPr>
              <a:t>Problem statement</a:t>
            </a:r>
            <a:endParaRPr sz="1500">
              <a:latin typeface="Montserrat"/>
              <a:ea typeface="Montserrat"/>
              <a:cs typeface="Montserrat"/>
              <a:sym typeface="Montserrat"/>
            </a:endParaRPr>
          </a:p>
          <a:p>
            <a:pPr indent="-316706" lvl="0" marL="457200" rtl="0" algn="l">
              <a:lnSpc>
                <a:spcPct val="200000"/>
              </a:lnSpc>
              <a:spcBef>
                <a:spcPts val="0"/>
              </a:spcBef>
              <a:spcAft>
                <a:spcPts val="0"/>
              </a:spcAft>
              <a:buSzPct val="100000"/>
              <a:buFont typeface="Montserrat"/>
              <a:buChar char="●"/>
            </a:pPr>
            <a:r>
              <a:rPr lang="en" sz="1500">
                <a:latin typeface="Montserrat"/>
                <a:ea typeface="Montserrat"/>
                <a:cs typeface="Montserrat"/>
                <a:sym typeface="Montserrat"/>
              </a:rPr>
              <a:t>Simulators</a:t>
            </a:r>
            <a:endParaRPr sz="1500">
              <a:latin typeface="Montserrat"/>
              <a:ea typeface="Montserrat"/>
              <a:cs typeface="Montserrat"/>
              <a:sym typeface="Montserrat"/>
            </a:endParaRPr>
          </a:p>
          <a:p>
            <a:pPr indent="-316706" lvl="0" marL="457200" rtl="0" algn="l">
              <a:lnSpc>
                <a:spcPct val="200000"/>
              </a:lnSpc>
              <a:spcBef>
                <a:spcPts val="0"/>
              </a:spcBef>
              <a:spcAft>
                <a:spcPts val="0"/>
              </a:spcAft>
              <a:buSzPct val="100000"/>
              <a:buFont typeface="Montserrat"/>
              <a:buChar char="●"/>
            </a:pPr>
            <a:r>
              <a:rPr lang="en" sz="1500">
                <a:latin typeface="Montserrat"/>
                <a:ea typeface="Montserrat"/>
                <a:cs typeface="Montserrat"/>
                <a:sym typeface="Montserrat"/>
              </a:rPr>
              <a:t>Intro to microstrip antenna, inset feeding method</a:t>
            </a:r>
            <a:endParaRPr sz="1500">
              <a:latin typeface="Montserrat"/>
              <a:ea typeface="Montserrat"/>
              <a:cs typeface="Montserrat"/>
              <a:sym typeface="Montserrat"/>
            </a:endParaRPr>
          </a:p>
          <a:p>
            <a:pPr indent="-316706" lvl="0" marL="457200" rtl="0" algn="l">
              <a:lnSpc>
                <a:spcPct val="200000"/>
              </a:lnSpc>
              <a:spcBef>
                <a:spcPts val="0"/>
              </a:spcBef>
              <a:spcAft>
                <a:spcPts val="0"/>
              </a:spcAft>
              <a:buSzPct val="100000"/>
              <a:buFont typeface="Montserrat"/>
              <a:buChar char="●"/>
            </a:pPr>
            <a:r>
              <a:rPr lang="en" sz="1500">
                <a:latin typeface="Montserrat"/>
                <a:ea typeface="Montserrat"/>
                <a:cs typeface="Montserrat"/>
                <a:sym typeface="Montserrat"/>
              </a:rPr>
              <a:t>Design </a:t>
            </a:r>
            <a:r>
              <a:rPr lang="en" sz="1500">
                <a:latin typeface="Montserrat"/>
                <a:ea typeface="Montserrat"/>
                <a:cs typeface="Montserrat"/>
                <a:sym typeface="Montserrat"/>
              </a:rPr>
              <a:t>methodology</a:t>
            </a:r>
            <a:r>
              <a:rPr lang="en" sz="1500">
                <a:latin typeface="Montserrat"/>
                <a:ea typeface="Montserrat"/>
                <a:cs typeface="Montserrat"/>
                <a:sym typeface="Montserrat"/>
              </a:rPr>
              <a:t> of microstrip (or patch) antenna</a:t>
            </a:r>
            <a:endParaRPr sz="1500">
              <a:latin typeface="Montserrat"/>
              <a:ea typeface="Montserrat"/>
              <a:cs typeface="Montserrat"/>
              <a:sym typeface="Montserrat"/>
            </a:endParaRPr>
          </a:p>
          <a:p>
            <a:pPr indent="-316706" lvl="0" marL="457200" rtl="0" algn="l">
              <a:lnSpc>
                <a:spcPct val="200000"/>
              </a:lnSpc>
              <a:spcBef>
                <a:spcPts val="0"/>
              </a:spcBef>
              <a:spcAft>
                <a:spcPts val="0"/>
              </a:spcAft>
              <a:buSzPct val="100000"/>
              <a:buFont typeface="Montserrat"/>
              <a:buChar char="●"/>
            </a:pPr>
            <a:r>
              <a:rPr lang="en" sz="1500">
                <a:latin typeface="Montserrat"/>
                <a:ea typeface="Montserrat"/>
                <a:cs typeface="Montserrat"/>
                <a:sym typeface="Montserrat"/>
              </a:rPr>
              <a:t>Results</a:t>
            </a:r>
            <a:endParaRPr sz="1500">
              <a:latin typeface="Montserrat"/>
              <a:ea typeface="Montserrat"/>
              <a:cs typeface="Montserrat"/>
              <a:sym typeface="Montserrat"/>
            </a:endParaRPr>
          </a:p>
          <a:p>
            <a:pPr indent="-316706" lvl="0" marL="457200" rtl="0" algn="l">
              <a:lnSpc>
                <a:spcPct val="200000"/>
              </a:lnSpc>
              <a:spcBef>
                <a:spcPts val="0"/>
              </a:spcBef>
              <a:spcAft>
                <a:spcPts val="0"/>
              </a:spcAft>
              <a:buSzPct val="100000"/>
              <a:buFont typeface="Montserrat"/>
              <a:buChar char="●"/>
            </a:pPr>
            <a:r>
              <a:rPr lang="en" sz="1500">
                <a:latin typeface="Montserrat"/>
                <a:ea typeface="Montserrat"/>
                <a:cs typeface="Montserrat"/>
                <a:sym typeface="Montserrat"/>
              </a:rPr>
              <a:t>Challengers for design MIMO microstrip Antenna</a:t>
            </a:r>
            <a:endParaRPr sz="1500">
              <a:latin typeface="Montserrat"/>
              <a:ea typeface="Montserrat"/>
              <a:cs typeface="Montserrat"/>
              <a:sym typeface="Montserrat"/>
            </a:endParaRPr>
          </a:p>
          <a:p>
            <a:pPr indent="-316706" lvl="0" marL="457200" rtl="0" algn="l">
              <a:lnSpc>
                <a:spcPct val="200000"/>
              </a:lnSpc>
              <a:spcBef>
                <a:spcPts val="0"/>
              </a:spcBef>
              <a:spcAft>
                <a:spcPts val="0"/>
              </a:spcAft>
              <a:buSzPct val="100000"/>
              <a:buFont typeface="Montserrat"/>
              <a:buChar char="●"/>
            </a:pPr>
            <a:r>
              <a:rPr lang="en" sz="1500">
                <a:latin typeface="Montserrat"/>
                <a:ea typeface="Montserrat"/>
                <a:cs typeface="Montserrat"/>
                <a:sym typeface="Montserrat"/>
              </a:rPr>
              <a:t>References </a:t>
            </a:r>
            <a:endParaRPr sz="1500">
              <a:latin typeface="Montserrat"/>
              <a:ea typeface="Montserrat"/>
              <a:cs typeface="Montserrat"/>
              <a:sym typeface="Montserrat"/>
            </a:endParaRPr>
          </a:p>
        </p:txBody>
      </p:sp>
      <p:sp>
        <p:nvSpPr>
          <p:cNvPr id="79" name="Google Shape;7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5"/>
          <p:cNvPicPr preferRelativeResize="0"/>
          <p:nvPr/>
        </p:nvPicPr>
        <p:blipFill>
          <a:blip r:embed="rId3">
            <a:alphaModFix/>
          </a:blip>
          <a:stretch>
            <a:fillRect/>
          </a:stretch>
        </p:blipFill>
        <p:spPr>
          <a:xfrm>
            <a:off x="6005947" y="1290012"/>
            <a:ext cx="2771299" cy="31603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Radiation pattern of antenna</a:t>
            </a:r>
            <a:endParaRPr/>
          </a:p>
        </p:txBody>
      </p:sp>
      <p:pic>
        <p:nvPicPr>
          <p:cNvPr id="201" name="Google Shape;201;p33"/>
          <p:cNvPicPr preferRelativeResize="0"/>
          <p:nvPr/>
        </p:nvPicPr>
        <p:blipFill>
          <a:blip r:embed="rId3">
            <a:alphaModFix/>
          </a:blip>
          <a:stretch>
            <a:fillRect/>
          </a:stretch>
        </p:blipFill>
        <p:spPr>
          <a:xfrm>
            <a:off x="1066800" y="1134425"/>
            <a:ext cx="7071912" cy="3780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to be faced </a:t>
            </a:r>
            <a:endParaRPr/>
          </a:p>
        </p:txBody>
      </p:sp>
      <p:sp>
        <p:nvSpPr>
          <p:cNvPr id="207" name="Google Shape;207;p34"/>
          <p:cNvSpPr txBox="1"/>
          <p:nvPr>
            <p:ph idx="1" type="body"/>
          </p:nvPr>
        </p:nvSpPr>
        <p:spPr>
          <a:xfrm>
            <a:off x="311700" y="1400200"/>
            <a:ext cx="8520600" cy="32112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Converting of Single microstrip antenna to MIMO microstrip antenna is </a:t>
            </a:r>
            <a:r>
              <a:rPr lang="en" sz="1500"/>
              <a:t>difficult</a:t>
            </a:r>
            <a:r>
              <a:rPr lang="en" sz="1500"/>
              <a:t>.</a:t>
            </a:r>
            <a:endParaRPr sz="1500"/>
          </a:p>
          <a:p>
            <a:pPr indent="-323850" lvl="0" marL="457200" rtl="0" algn="l">
              <a:lnSpc>
                <a:spcPct val="150000"/>
              </a:lnSpc>
              <a:spcBef>
                <a:spcPts val="0"/>
              </a:spcBef>
              <a:spcAft>
                <a:spcPts val="0"/>
              </a:spcAft>
              <a:buSzPts val="1500"/>
              <a:buChar char="●"/>
            </a:pPr>
            <a:r>
              <a:rPr lang="en" sz="1500"/>
              <a:t>The </a:t>
            </a:r>
            <a:r>
              <a:rPr lang="en" sz="1500"/>
              <a:t>design</a:t>
            </a:r>
            <a:r>
              <a:rPr lang="en" sz="1500"/>
              <a:t> of MIMO antenna from single antenna requires:</a:t>
            </a:r>
            <a:endParaRPr sz="1500"/>
          </a:p>
          <a:p>
            <a:pPr indent="-323850" lvl="1" marL="914400" rtl="0" algn="l">
              <a:lnSpc>
                <a:spcPct val="150000"/>
              </a:lnSpc>
              <a:spcBef>
                <a:spcPts val="0"/>
              </a:spcBef>
              <a:spcAft>
                <a:spcPts val="0"/>
              </a:spcAft>
              <a:buSzPts val="1500"/>
              <a:buChar char="○"/>
            </a:pPr>
            <a:r>
              <a:rPr lang="en" sz="1500"/>
              <a:t>Calculating the area covered by each antenna on dielectric material(substrate material).</a:t>
            </a:r>
            <a:endParaRPr sz="1500"/>
          </a:p>
          <a:p>
            <a:pPr indent="-323850" lvl="1" marL="914400" rtl="0" algn="l">
              <a:lnSpc>
                <a:spcPct val="150000"/>
              </a:lnSpc>
              <a:spcBef>
                <a:spcPts val="0"/>
              </a:spcBef>
              <a:spcAft>
                <a:spcPts val="0"/>
              </a:spcAft>
              <a:buSzPts val="1500"/>
              <a:buChar char="○"/>
            </a:pPr>
            <a:r>
              <a:rPr lang="en" sz="1500"/>
              <a:t>Inputs to the patch antenna changes depending on the applications.</a:t>
            </a:r>
            <a:endParaRPr sz="1500"/>
          </a:p>
          <a:p>
            <a:pPr indent="-323850" lvl="1" marL="914400" rtl="0" algn="l">
              <a:lnSpc>
                <a:spcPct val="150000"/>
              </a:lnSpc>
              <a:spcBef>
                <a:spcPts val="0"/>
              </a:spcBef>
              <a:spcAft>
                <a:spcPts val="0"/>
              </a:spcAft>
              <a:buSzPts val="1500"/>
              <a:buChar char="○"/>
            </a:pPr>
            <a:r>
              <a:rPr lang="en" sz="1500"/>
              <a:t>Depending </a:t>
            </a:r>
            <a:r>
              <a:rPr lang="en" sz="1500"/>
              <a:t>upon</a:t>
            </a:r>
            <a:r>
              <a:rPr lang="en" sz="1500"/>
              <a:t> the no. of inputs (no. of transmitters) </a:t>
            </a:r>
            <a:r>
              <a:rPr lang="en" sz="1500"/>
              <a:t>radiation</a:t>
            </a:r>
            <a:r>
              <a:rPr lang="en" sz="1500"/>
              <a:t> of antenna changes.</a:t>
            </a:r>
            <a:endParaRPr sz="1500"/>
          </a:p>
          <a:p>
            <a:pPr indent="-323850" lvl="1" marL="914400" rtl="0" algn="l">
              <a:lnSpc>
                <a:spcPct val="150000"/>
              </a:lnSpc>
              <a:spcBef>
                <a:spcPts val="0"/>
              </a:spcBef>
              <a:spcAft>
                <a:spcPts val="0"/>
              </a:spcAft>
              <a:buSzPts val="1500"/>
              <a:buChar char="○"/>
            </a:pPr>
            <a:r>
              <a:rPr lang="en" sz="1500"/>
              <a:t>The side lobes need to be reduced as low as possible which increases the efficiency of antenna.</a:t>
            </a:r>
            <a:endParaRPr sz="1500"/>
          </a:p>
          <a:p>
            <a:pPr indent="-323850" lvl="1" marL="914400" rtl="0" algn="l">
              <a:lnSpc>
                <a:spcPct val="150000"/>
              </a:lnSpc>
              <a:spcBef>
                <a:spcPts val="0"/>
              </a:spcBef>
              <a:spcAft>
                <a:spcPts val="0"/>
              </a:spcAft>
              <a:buSzPts val="1500"/>
              <a:buChar char="○"/>
            </a:pPr>
            <a:r>
              <a:rPr lang="en" sz="1500"/>
              <a:t>Changing the width and length of patch also effects the radiation of MIMO antenna.</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Challengers to be faced</a:t>
            </a:r>
            <a:endParaRPr/>
          </a:p>
        </p:txBody>
      </p:sp>
      <p:sp>
        <p:nvSpPr>
          <p:cNvPr id="213" name="Google Shape;213;p35"/>
          <p:cNvSpPr txBox="1"/>
          <p:nvPr>
            <p:ph idx="1" type="body"/>
          </p:nvPr>
        </p:nvSpPr>
        <p:spPr>
          <a:xfrm>
            <a:off x="311700" y="1400200"/>
            <a:ext cx="8520600" cy="33972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Calculation of angle of arrivals, gain of antenna, etc which involves complex calculations and complex coding in simulators.</a:t>
            </a:r>
            <a:endParaRPr sz="1500"/>
          </a:p>
          <a:p>
            <a:pPr indent="-323850" lvl="0" marL="457200" rtl="0" algn="l">
              <a:lnSpc>
                <a:spcPct val="200000"/>
              </a:lnSpc>
              <a:spcBef>
                <a:spcPts val="0"/>
              </a:spcBef>
              <a:spcAft>
                <a:spcPts val="0"/>
              </a:spcAft>
              <a:buSzPts val="1500"/>
              <a:buChar char="●"/>
            </a:pPr>
            <a:r>
              <a:rPr lang="en" sz="1500"/>
              <a:t>The design (or physical implementation) of MIMO microstrip is critical which decides the gain, efficiency of antenna.</a:t>
            </a:r>
            <a:endParaRPr sz="1500"/>
          </a:p>
          <a:p>
            <a:pPr indent="-323850" lvl="0" marL="457200" rtl="0" algn="l">
              <a:lnSpc>
                <a:spcPct val="200000"/>
              </a:lnSpc>
              <a:spcBef>
                <a:spcPts val="0"/>
              </a:spcBef>
              <a:spcAft>
                <a:spcPts val="0"/>
              </a:spcAft>
              <a:buSzPts val="1500"/>
              <a:buChar char="●"/>
            </a:pPr>
            <a:r>
              <a:rPr lang="en" sz="1500"/>
              <a:t>Improper design of antenna leads to minimum radiation.</a:t>
            </a:r>
            <a:endParaRPr sz="1500"/>
          </a:p>
          <a:p>
            <a:pPr indent="-323850" lvl="0" marL="457200" rtl="0" algn="l">
              <a:lnSpc>
                <a:spcPct val="200000"/>
              </a:lnSpc>
              <a:spcBef>
                <a:spcPts val="0"/>
              </a:spcBef>
              <a:spcAft>
                <a:spcPts val="0"/>
              </a:spcAft>
              <a:buSzPts val="1500"/>
              <a:buChar char="●"/>
            </a:pPr>
            <a:r>
              <a:rPr lang="en" sz="1500"/>
              <a:t>Improper design results in low efficiency and gain of antenna.</a:t>
            </a:r>
            <a:endParaRPr sz="1500"/>
          </a:p>
          <a:p>
            <a:pPr indent="-323850" lvl="0" marL="457200" rtl="0" algn="l">
              <a:lnSpc>
                <a:spcPct val="200000"/>
              </a:lnSpc>
              <a:spcBef>
                <a:spcPts val="0"/>
              </a:spcBef>
              <a:spcAft>
                <a:spcPts val="0"/>
              </a:spcAft>
              <a:buSzPts val="1500"/>
              <a:buChar char="●"/>
            </a:pPr>
            <a:r>
              <a:rPr lang="en" sz="1500"/>
              <a:t>Design of MIMO antenna need to done.</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 </a:t>
            </a:r>
            <a:endParaRPr/>
          </a:p>
        </p:txBody>
      </p:sp>
      <p:sp>
        <p:nvSpPr>
          <p:cNvPr id="219" name="Google Shape;219;p36"/>
          <p:cNvSpPr/>
          <p:nvPr/>
        </p:nvSpPr>
        <p:spPr>
          <a:xfrm flipH="1" rot="711236">
            <a:off x="5181012"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6"/>
          <p:cNvSpPr/>
          <p:nvPr/>
        </p:nvSpPr>
        <p:spPr>
          <a:xfrm rot="-711236">
            <a:off x="3899938"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36"/>
          <p:cNvGrpSpPr/>
          <p:nvPr/>
        </p:nvGrpSpPr>
        <p:grpSpPr>
          <a:xfrm>
            <a:off x="4845524" y="2147425"/>
            <a:ext cx="823500" cy="481400"/>
            <a:chOff x="4921724" y="1985296"/>
            <a:chExt cx="823500" cy="481400"/>
          </a:xfrm>
        </p:grpSpPr>
        <p:sp>
          <p:nvSpPr>
            <p:cNvPr id="222" name="Google Shape;222;p36"/>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6"/>
            <p:cNvSpPr txBox="1"/>
            <p:nvPr/>
          </p:nvSpPr>
          <p:spPr>
            <a:xfrm>
              <a:off x="4921724" y="1985296"/>
              <a:ext cx="8235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5E5E5E"/>
                  </a:solidFill>
                  <a:latin typeface="Roboto"/>
                  <a:ea typeface="Roboto"/>
                  <a:cs typeface="Roboto"/>
                  <a:sym typeface="Roboto"/>
                </a:rPr>
                <a:t>Phase - 3</a:t>
              </a:r>
              <a:endParaRPr b="1" sz="1000">
                <a:solidFill>
                  <a:srgbClr val="5E5E5E"/>
                </a:solidFill>
                <a:latin typeface="Roboto"/>
                <a:ea typeface="Roboto"/>
                <a:cs typeface="Roboto"/>
                <a:sym typeface="Roboto"/>
              </a:endParaRPr>
            </a:p>
          </p:txBody>
        </p:sp>
      </p:grpSp>
      <p:sp>
        <p:nvSpPr>
          <p:cNvPr id="224" name="Google Shape;224;p36"/>
          <p:cNvSpPr/>
          <p:nvPr/>
        </p:nvSpPr>
        <p:spPr>
          <a:xfrm flipH="1" rot="711236">
            <a:off x="2608258" y="262720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36"/>
          <p:cNvGrpSpPr/>
          <p:nvPr/>
        </p:nvGrpSpPr>
        <p:grpSpPr>
          <a:xfrm>
            <a:off x="3076688" y="2683244"/>
            <a:ext cx="1712700" cy="1374104"/>
            <a:chOff x="3021975" y="2541798"/>
            <a:chExt cx="1712700" cy="1374104"/>
          </a:xfrm>
        </p:grpSpPr>
        <p:sp>
          <p:nvSpPr>
            <p:cNvPr id="226" name="Google Shape;226;p36"/>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701C7F"/>
                  </a:solidFill>
                  <a:latin typeface="Roboto"/>
                  <a:ea typeface="Roboto"/>
                  <a:cs typeface="Roboto"/>
                  <a:sym typeface="Roboto"/>
                </a:rPr>
                <a:t>Phase - 2</a:t>
              </a:r>
              <a:endParaRPr b="1" sz="800">
                <a:solidFill>
                  <a:srgbClr val="701C7F"/>
                </a:solidFill>
                <a:latin typeface="Roboto"/>
                <a:ea typeface="Roboto"/>
                <a:cs typeface="Roboto"/>
                <a:sym typeface="Roboto"/>
              </a:endParaRPr>
            </a:p>
          </p:txBody>
        </p:sp>
        <p:sp>
          <p:nvSpPr>
            <p:cNvPr id="227" name="Google Shape;227;p36"/>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9" name="Google Shape;229;p36"/>
            <p:cNvSpPr txBox="1"/>
            <p:nvPr/>
          </p:nvSpPr>
          <p:spPr>
            <a:xfrm>
              <a:off x="3066238" y="3106202"/>
              <a:ext cx="1624200" cy="809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Modeling of Single antenna</a:t>
              </a:r>
              <a:endParaRPr sz="8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rPr lang="en" sz="800">
                  <a:solidFill>
                    <a:srgbClr val="FFFFFF"/>
                  </a:solidFill>
                  <a:latin typeface="Roboto"/>
                  <a:ea typeface="Roboto"/>
                  <a:cs typeface="Roboto"/>
                  <a:sym typeface="Roboto"/>
                </a:rPr>
                <a:t>Challengers </a:t>
              </a:r>
              <a:endParaRPr sz="800">
                <a:solidFill>
                  <a:srgbClr val="FFFFFF"/>
                </a:solidFill>
                <a:latin typeface="Roboto"/>
                <a:ea typeface="Roboto"/>
                <a:cs typeface="Roboto"/>
                <a:sym typeface="Roboto"/>
              </a:endParaRPr>
            </a:p>
          </p:txBody>
        </p:sp>
        <p:sp>
          <p:nvSpPr>
            <p:cNvPr id="230" name="Google Shape;230;p36"/>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36"/>
          <p:cNvSpPr/>
          <p:nvPr/>
        </p:nvSpPr>
        <p:spPr>
          <a:xfrm rot="-711236">
            <a:off x="1334133" y="262720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36"/>
          <p:cNvGrpSpPr/>
          <p:nvPr/>
        </p:nvGrpSpPr>
        <p:grpSpPr>
          <a:xfrm>
            <a:off x="6086178" y="2683244"/>
            <a:ext cx="865200" cy="469781"/>
            <a:chOff x="6296628" y="2541798"/>
            <a:chExt cx="865200" cy="469781"/>
          </a:xfrm>
        </p:grpSpPr>
        <p:sp>
          <p:nvSpPr>
            <p:cNvPr id="233" name="Google Shape;233;p36"/>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txBox="1"/>
            <p:nvPr/>
          </p:nvSpPr>
          <p:spPr>
            <a:xfrm>
              <a:off x="6296628" y="2735579"/>
              <a:ext cx="8652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5E5E5E"/>
                  </a:solidFill>
                  <a:latin typeface="Roboto"/>
                  <a:ea typeface="Roboto"/>
                  <a:cs typeface="Roboto"/>
                  <a:sym typeface="Roboto"/>
                </a:rPr>
                <a:t>Phase - 4</a:t>
              </a:r>
              <a:endParaRPr b="1" sz="1000">
                <a:solidFill>
                  <a:srgbClr val="5E5E5E"/>
                </a:solidFill>
                <a:latin typeface="Roboto"/>
                <a:ea typeface="Roboto"/>
                <a:cs typeface="Roboto"/>
                <a:sym typeface="Roboto"/>
              </a:endParaRPr>
            </a:p>
          </p:txBody>
        </p:sp>
      </p:grpSp>
      <p:grpSp>
        <p:nvGrpSpPr>
          <p:cNvPr id="235" name="Google Shape;235;p36"/>
          <p:cNvGrpSpPr/>
          <p:nvPr/>
        </p:nvGrpSpPr>
        <p:grpSpPr>
          <a:xfrm>
            <a:off x="1789875" y="1310416"/>
            <a:ext cx="1712700" cy="1318442"/>
            <a:chOff x="1637475" y="1219942"/>
            <a:chExt cx="1712700" cy="1246754"/>
          </a:xfrm>
        </p:grpSpPr>
        <p:sp>
          <p:nvSpPr>
            <p:cNvPr id="236" name="Google Shape;236;p36"/>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7" name="Google Shape;237;p36"/>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701C7F"/>
                  </a:solidFill>
                  <a:latin typeface="Roboto"/>
                  <a:ea typeface="Roboto"/>
                  <a:cs typeface="Roboto"/>
                  <a:sym typeface="Roboto"/>
                </a:rPr>
                <a:t>Phase - 1</a:t>
              </a:r>
              <a:endParaRPr b="1" sz="800">
                <a:solidFill>
                  <a:srgbClr val="701C7F"/>
                </a:solidFill>
                <a:latin typeface="Roboto"/>
                <a:ea typeface="Roboto"/>
                <a:cs typeface="Roboto"/>
                <a:sym typeface="Roboto"/>
              </a:endParaRPr>
            </a:p>
          </p:txBody>
        </p:sp>
        <p:sp>
          <p:nvSpPr>
            <p:cNvPr id="238" name="Google Shape;238;p36"/>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6"/>
            <p:cNvSpPr txBox="1"/>
            <p:nvPr/>
          </p:nvSpPr>
          <p:spPr>
            <a:xfrm>
              <a:off x="1681725" y="1257136"/>
              <a:ext cx="1624200" cy="72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800">
                  <a:solidFill>
                    <a:srgbClr val="FFFFFF"/>
                  </a:solidFill>
                  <a:latin typeface="Roboto"/>
                  <a:ea typeface="Roboto"/>
                  <a:cs typeface="Roboto"/>
                  <a:sym typeface="Roboto"/>
                </a:rPr>
                <a:t>Introduction</a:t>
              </a:r>
              <a:r>
                <a:rPr lang="en" sz="800">
                  <a:solidFill>
                    <a:srgbClr val="FFFFFF"/>
                  </a:solidFill>
                  <a:latin typeface="Roboto"/>
                  <a:ea typeface="Roboto"/>
                  <a:cs typeface="Roboto"/>
                  <a:sym typeface="Roboto"/>
                </a:rPr>
                <a:t> about antenna radars </a:t>
              </a:r>
              <a:endParaRPr sz="800">
                <a:solidFill>
                  <a:srgbClr val="FFFFFF"/>
                </a:solidFill>
                <a:latin typeface="Roboto"/>
                <a:ea typeface="Roboto"/>
                <a:cs typeface="Roboto"/>
                <a:sym typeface="Roboto"/>
              </a:endParaRPr>
            </a:p>
            <a:p>
              <a:pPr indent="0" lvl="0" marL="0" rtl="0" algn="ctr">
                <a:lnSpc>
                  <a:spcPct val="100000"/>
                </a:lnSpc>
                <a:spcBef>
                  <a:spcPts val="1600"/>
                </a:spcBef>
                <a:spcAft>
                  <a:spcPts val="1600"/>
                </a:spcAft>
                <a:buNone/>
              </a:pPr>
              <a:r>
                <a:rPr lang="en" sz="800">
                  <a:solidFill>
                    <a:srgbClr val="FFFFFF"/>
                  </a:solidFill>
                  <a:latin typeface="Roboto"/>
                  <a:ea typeface="Roboto"/>
                  <a:cs typeface="Roboto"/>
                  <a:sym typeface="Roboto"/>
                </a:rPr>
                <a:t>Problem statement </a:t>
              </a:r>
              <a:endParaRPr sz="800">
                <a:solidFill>
                  <a:srgbClr val="FFFFFF"/>
                </a:solidFill>
              </a:endParaRPr>
            </a:p>
          </p:txBody>
        </p:sp>
        <p:sp>
          <p:nvSpPr>
            <p:cNvPr id="240" name="Google Shape;240;p36"/>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36"/>
          <p:cNvGrpSpPr/>
          <p:nvPr/>
        </p:nvGrpSpPr>
        <p:grpSpPr>
          <a:xfrm>
            <a:off x="4368975" y="1349874"/>
            <a:ext cx="1624200" cy="847540"/>
            <a:chOff x="4043925" y="1185080"/>
            <a:chExt cx="1624200" cy="801456"/>
          </a:xfrm>
        </p:grpSpPr>
        <p:sp>
          <p:nvSpPr>
            <p:cNvPr id="242" name="Google Shape;242;p36"/>
            <p:cNvSpPr/>
            <p:nvPr/>
          </p:nvSpPr>
          <p:spPr>
            <a:xfrm rot="10800000">
              <a:off x="4811000"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6"/>
            <p:cNvSpPr txBox="1"/>
            <p:nvPr/>
          </p:nvSpPr>
          <p:spPr>
            <a:xfrm>
              <a:off x="4043925" y="1185080"/>
              <a:ext cx="1624200" cy="7293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800">
                  <a:solidFill>
                    <a:schemeClr val="dk1"/>
                  </a:solidFill>
                  <a:latin typeface="Roboto"/>
                  <a:ea typeface="Roboto"/>
                  <a:cs typeface="Roboto"/>
                  <a:sym typeface="Roboto"/>
                </a:rPr>
                <a:t>Modeling of MIMO antenna</a:t>
              </a:r>
              <a:endParaRPr sz="800">
                <a:solidFill>
                  <a:schemeClr val="dk1"/>
                </a:solidFill>
                <a:latin typeface="Roboto"/>
                <a:ea typeface="Roboto"/>
                <a:cs typeface="Roboto"/>
                <a:sym typeface="Roboto"/>
              </a:endParaRPr>
            </a:p>
            <a:p>
              <a:pPr indent="0" lvl="0" marL="0" rtl="0" algn="ctr">
                <a:lnSpc>
                  <a:spcPct val="100000"/>
                </a:lnSpc>
                <a:spcBef>
                  <a:spcPts val="1600"/>
                </a:spcBef>
                <a:spcAft>
                  <a:spcPts val="1600"/>
                </a:spcAft>
                <a:buNone/>
              </a:pPr>
              <a:r>
                <a:rPr lang="en" sz="800">
                  <a:solidFill>
                    <a:schemeClr val="dk1"/>
                  </a:solidFill>
                  <a:latin typeface="Roboto"/>
                  <a:ea typeface="Roboto"/>
                  <a:cs typeface="Roboto"/>
                  <a:sym typeface="Roboto"/>
                </a:rPr>
                <a:t>Simulation for antenna parameters</a:t>
              </a:r>
              <a:endParaRPr sz="800">
                <a:solidFill>
                  <a:schemeClr val="dk1"/>
                </a:solidFill>
                <a:latin typeface="Roboto"/>
                <a:ea typeface="Roboto"/>
                <a:cs typeface="Roboto"/>
                <a:sym typeface="Roboto"/>
              </a:endParaRPr>
            </a:p>
          </p:txBody>
        </p:sp>
      </p:grpSp>
      <p:sp>
        <p:nvSpPr>
          <p:cNvPr id="244" name="Google Shape;244;p36"/>
          <p:cNvSpPr txBox="1"/>
          <p:nvPr/>
        </p:nvSpPr>
        <p:spPr>
          <a:xfrm>
            <a:off x="5635550" y="3171447"/>
            <a:ext cx="1624200" cy="8097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200">
              <a:solidFill>
                <a:schemeClr val="dk1"/>
              </a:solidFill>
              <a:latin typeface="Roboto"/>
              <a:ea typeface="Roboto"/>
              <a:cs typeface="Roboto"/>
              <a:sym typeface="Roboto"/>
            </a:endParaRPr>
          </a:p>
          <a:p>
            <a:pPr indent="0" lvl="0" marL="0" rtl="0" algn="ctr">
              <a:lnSpc>
                <a:spcPct val="115000"/>
              </a:lnSpc>
              <a:spcBef>
                <a:spcPts val="1600"/>
              </a:spcBef>
              <a:spcAft>
                <a:spcPts val="1600"/>
              </a:spcAft>
              <a:buNone/>
            </a:pPr>
            <a:r>
              <a:rPr lang="en" sz="800">
                <a:solidFill>
                  <a:schemeClr val="dk1"/>
                </a:solidFill>
                <a:latin typeface="Roboto"/>
                <a:ea typeface="Roboto"/>
                <a:cs typeface="Roboto"/>
                <a:sym typeface="Roboto"/>
              </a:rPr>
              <a:t>Designing of MIMO antenna</a:t>
            </a:r>
            <a:endParaRPr sz="800">
              <a:solidFill>
                <a:schemeClr val="dk1"/>
              </a:solidFill>
              <a:latin typeface="Roboto"/>
              <a:ea typeface="Roboto"/>
              <a:cs typeface="Roboto"/>
              <a:sym typeface="Roboto"/>
            </a:endParaRPr>
          </a:p>
        </p:txBody>
      </p:sp>
      <p:sp>
        <p:nvSpPr>
          <p:cNvPr id="245" name="Google Shape;245;p36"/>
          <p:cNvSpPr/>
          <p:nvPr/>
        </p:nvSpPr>
        <p:spPr>
          <a:xfrm rot="11459">
            <a:off x="6431509" y="3116692"/>
            <a:ext cx="90000" cy="714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465600" y="499200"/>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262626"/>
              </a:buClr>
              <a:buSzPts val="2800"/>
              <a:buFont typeface="Century Gothic"/>
              <a:buNone/>
            </a:pPr>
            <a:r>
              <a:rPr lang="en"/>
              <a:t>Refere</a:t>
            </a:r>
            <a:r>
              <a:rPr lang="en"/>
              <a:t>nces</a:t>
            </a:r>
            <a:endParaRPr/>
          </a:p>
        </p:txBody>
      </p:sp>
      <p:sp>
        <p:nvSpPr>
          <p:cNvPr id="251" name="Google Shape;251;p37"/>
          <p:cNvSpPr txBox="1"/>
          <p:nvPr>
            <p:ph idx="1" type="body"/>
          </p:nvPr>
        </p:nvSpPr>
        <p:spPr>
          <a:xfrm>
            <a:off x="465600" y="1250025"/>
            <a:ext cx="8244600" cy="35505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Font typeface="Montserrat Medium"/>
              <a:buAutoNum type="arabicPeriod"/>
            </a:pPr>
            <a:r>
              <a:rPr lang="en" sz="1200">
                <a:latin typeface="Montserrat Medium"/>
                <a:ea typeface="Montserrat Medium"/>
                <a:cs typeface="Montserrat Medium"/>
                <a:sym typeface="Montserrat Medium"/>
              </a:rPr>
              <a:t>Z. Peng and C. Li “</a:t>
            </a:r>
            <a:r>
              <a:rPr i="1" lang="en" sz="1200">
                <a:latin typeface="Montserrat Medium"/>
                <a:ea typeface="Montserrat Medium"/>
                <a:cs typeface="Montserrat Medium"/>
                <a:sym typeface="Montserrat Medium"/>
              </a:rPr>
              <a:t>A Portable K-Band 3-D MIMO Radar with Nonuniformly Spaced Array for Short-Range Localization</a:t>
            </a:r>
            <a:r>
              <a:rPr lang="en" sz="1200">
                <a:latin typeface="Montserrat Medium"/>
                <a:ea typeface="Montserrat Medium"/>
                <a:cs typeface="Montserrat Medium"/>
                <a:sym typeface="Montserrat Medium"/>
              </a:rPr>
              <a:t>” in IEEE Transactions on Microwave Theory and Techniques, 2018. </a:t>
            </a:r>
            <a:r>
              <a:rPr lang="en" sz="1200" u="sng">
                <a:solidFill>
                  <a:srgbClr val="EE6C49"/>
                </a:solidFill>
                <a:latin typeface="Montserrat Medium"/>
                <a:ea typeface="Montserrat Medium"/>
                <a:cs typeface="Montserrat Medium"/>
                <a:sym typeface="Montserrat Medium"/>
                <a:hlinkClick r:id="rId3">
                  <a:extLst>
                    <a:ext uri="{A12FA001-AC4F-418D-AE19-62706E023703}">
                      <ahyp:hlinkClr val="tx"/>
                    </a:ext>
                  </a:extLst>
                </a:hlinkClick>
              </a:rPr>
              <a:t>Reference Link</a:t>
            </a:r>
            <a:endParaRPr sz="1200">
              <a:solidFill>
                <a:srgbClr val="EE6C49"/>
              </a:solidFill>
              <a:latin typeface="Montserrat Medium"/>
              <a:ea typeface="Montserrat Medium"/>
              <a:cs typeface="Montserrat Medium"/>
              <a:sym typeface="Montserrat Medium"/>
            </a:endParaRPr>
          </a:p>
          <a:p>
            <a:pPr indent="-304800" lvl="0" marL="457200" rtl="0" algn="just">
              <a:lnSpc>
                <a:spcPct val="150000"/>
              </a:lnSpc>
              <a:spcBef>
                <a:spcPts val="0"/>
              </a:spcBef>
              <a:spcAft>
                <a:spcPts val="0"/>
              </a:spcAft>
              <a:buSzPts val="1200"/>
              <a:buFont typeface="Montserrat Medium"/>
              <a:buAutoNum type="arabicPeriod"/>
            </a:pPr>
            <a:r>
              <a:rPr lang="en" sz="1200">
                <a:latin typeface="Montserrat Medium"/>
                <a:ea typeface="Montserrat Medium"/>
                <a:cs typeface="Montserrat Medium"/>
                <a:sym typeface="Montserrat Medium"/>
              </a:rPr>
              <a:t>Zhengyu Peng, Prateek Nallabolu, Changzhi Li,  “</a:t>
            </a:r>
            <a:r>
              <a:rPr i="1" lang="en" sz="1200">
                <a:latin typeface="Montserrat Medium"/>
                <a:ea typeface="Montserrat Medium"/>
                <a:cs typeface="Montserrat Medium"/>
                <a:sym typeface="Montserrat Medium"/>
              </a:rPr>
              <a:t>Design and calibration of a portable 24-GHz 3-D MIMO FMCW radar with a non-uniformly spaced array and RF front-end coexisting on the same PCB layer”, </a:t>
            </a:r>
            <a:r>
              <a:rPr lang="en" sz="1200">
                <a:latin typeface="Montserrat Medium"/>
                <a:ea typeface="Montserrat Medium"/>
                <a:cs typeface="Montserrat Medium"/>
                <a:sym typeface="Montserrat Medium"/>
              </a:rPr>
              <a:t>in Proceedings of the 2018 IEEE Dallas Circuits and Systems Conference, DCAS 2018. </a:t>
            </a:r>
            <a:r>
              <a:rPr lang="en" sz="1200" u="sng">
                <a:solidFill>
                  <a:schemeClr val="hlink"/>
                </a:solidFill>
                <a:latin typeface="Montserrat Medium"/>
                <a:ea typeface="Montserrat Medium"/>
                <a:cs typeface="Montserrat Medium"/>
                <a:sym typeface="Montserrat Medium"/>
                <a:hlinkClick r:id="rId4"/>
              </a:rPr>
              <a:t>R</a:t>
            </a:r>
            <a:r>
              <a:rPr lang="en" sz="1200" u="sng">
                <a:solidFill>
                  <a:schemeClr val="hlink"/>
                </a:solidFill>
                <a:latin typeface="Montserrat Medium"/>
                <a:ea typeface="Montserrat Medium"/>
                <a:cs typeface="Montserrat Medium"/>
                <a:sym typeface="Montserrat Medium"/>
                <a:hlinkClick r:id="rId5"/>
              </a:rPr>
              <a:t>eference Link</a:t>
            </a:r>
            <a:endParaRPr sz="1200">
              <a:latin typeface="Montserrat Medium"/>
              <a:ea typeface="Montserrat Medium"/>
              <a:cs typeface="Montserrat Medium"/>
              <a:sym typeface="Montserrat Medium"/>
            </a:endParaRPr>
          </a:p>
          <a:p>
            <a:pPr indent="-304800" lvl="0" marL="457200" rtl="0" algn="just">
              <a:lnSpc>
                <a:spcPct val="150000"/>
              </a:lnSpc>
              <a:spcBef>
                <a:spcPts val="0"/>
              </a:spcBef>
              <a:spcAft>
                <a:spcPts val="0"/>
              </a:spcAft>
              <a:buSzPts val="1200"/>
              <a:buFont typeface="Montserrat Medium"/>
              <a:buAutoNum type="arabicPeriod"/>
            </a:pPr>
            <a:r>
              <a:rPr lang="en" sz="1200">
                <a:latin typeface="Montserrat Medium"/>
                <a:ea typeface="Montserrat Medium"/>
                <a:cs typeface="Montserrat Medium"/>
                <a:sym typeface="Montserrat Medium"/>
              </a:rPr>
              <a:t>Sankar Sadasivam, Shaury Anand, “</a:t>
            </a:r>
            <a:r>
              <a:rPr i="1" lang="en" sz="1200">
                <a:latin typeface="Montserrat Medium"/>
                <a:ea typeface="Montserrat Medium"/>
                <a:cs typeface="Montserrat Medium"/>
                <a:sym typeface="Montserrat Medium"/>
              </a:rPr>
              <a:t>Multi Channel RF Transceiver Reference Design for Radar and Electronic Warfare Applications”, </a:t>
            </a:r>
            <a:r>
              <a:rPr lang="en" sz="1200">
                <a:latin typeface="Montserrat Medium"/>
                <a:ea typeface="Montserrat Medium"/>
                <a:cs typeface="Montserrat Medium"/>
                <a:sym typeface="Montserrat Medium"/>
              </a:rPr>
              <a:t>in Texas Instruments Incorporated, 2019. </a:t>
            </a:r>
            <a:r>
              <a:rPr lang="en" sz="1200" u="sng">
                <a:solidFill>
                  <a:schemeClr val="hlink"/>
                </a:solidFill>
                <a:latin typeface="Montserrat Medium"/>
                <a:ea typeface="Montserrat Medium"/>
                <a:cs typeface="Montserrat Medium"/>
                <a:sym typeface="Montserrat Medium"/>
                <a:hlinkClick r:id="rId6"/>
              </a:rPr>
              <a:t>Reference Link</a:t>
            </a:r>
            <a:endParaRPr sz="1200">
              <a:latin typeface="Montserrat Medium"/>
              <a:ea typeface="Montserrat Medium"/>
              <a:cs typeface="Montserrat Medium"/>
              <a:sym typeface="Montserrat Medium"/>
            </a:endParaRPr>
          </a:p>
          <a:p>
            <a:pPr indent="-304800" lvl="0" marL="457200" rtl="0" algn="just">
              <a:lnSpc>
                <a:spcPct val="150000"/>
              </a:lnSpc>
              <a:spcBef>
                <a:spcPts val="0"/>
              </a:spcBef>
              <a:spcAft>
                <a:spcPts val="0"/>
              </a:spcAft>
              <a:buSzPts val="1200"/>
              <a:buFont typeface="Montserrat Medium"/>
              <a:buAutoNum type="arabicPeriod"/>
            </a:pPr>
            <a:r>
              <a:rPr lang="en" sz="1200">
                <a:latin typeface="Montserrat Medium"/>
                <a:ea typeface="Montserrat Medium"/>
                <a:cs typeface="Montserrat Medium"/>
                <a:sym typeface="Montserrat Medium"/>
              </a:rPr>
              <a:t>M A Matin, A. I. Sayeed, “A Design Rule for Inset-fed Rectangular Microstrip Patch Antenna“ in WSEAS Transcations on communications, jan 2010.  </a:t>
            </a:r>
            <a:r>
              <a:rPr lang="en" sz="1200" u="sng">
                <a:solidFill>
                  <a:schemeClr val="hlink"/>
                </a:solidFill>
                <a:latin typeface="Montserrat Medium"/>
                <a:ea typeface="Montserrat Medium"/>
                <a:cs typeface="Montserrat Medium"/>
                <a:sym typeface="Montserrat Medium"/>
                <a:hlinkClick r:id="rId7"/>
              </a:rPr>
              <a:t>Reference link</a:t>
            </a:r>
            <a:endParaRPr sz="1200">
              <a:latin typeface="Montserrat Medium"/>
              <a:ea typeface="Montserrat Medium"/>
              <a:cs typeface="Montserrat Medium"/>
              <a:sym typeface="Montserrat Medium"/>
            </a:endParaRPr>
          </a:p>
          <a:p>
            <a:pPr indent="-304800" lvl="0" marL="457200" rtl="0" algn="just">
              <a:lnSpc>
                <a:spcPct val="150000"/>
              </a:lnSpc>
              <a:spcBef>
                <a:spcPts val="0"/>
              </a:spcBef>
              <a:spcAft>
                <a:spcPts val="0"/>
              </a:spcAft>
              <a:buSzPts val="1200"/>
              <a:buFont typeface="Montserrat Medium"/>
              <a:buAutoNum type="arabicPeriod"/>
            </a:pPr>
            <a:r>
              <a:rPr lang="en" sz="1200" u="sng">
                <a:solidFill>
                  <a:schemeClr val="hlink"/>
                </a:solidFill>
                <a:latin typeface="Montserrat Medium"/>
                <a:ea typeface="Montserrat Medium"/>
                <a:cs typeface="Montserrat Medium"/>
                <a:sym typeface="Montserrat Medium"/>
                <a:hlinkClick r:id="rId8"/>
              </a:rPr>
              <a:t>Microstrip Patch Antenna width and length Calculator</a:t>
            </a:r>
            <a:endParaRPr sz="1200">
              <a:latin typeface="Montserrat Medium"/>
              <a:ea typeface="Montserrat Medium"/>
              <a:cs typeface="Montserrat Medium"/>
              <a:sym typeface="Montserrat Medium"/>
            </a:endParaRPr>
          </a:p>
          <a:p>
            <a:pPr indent="-304800" lvl="0" marL="457200" rtl="0" algn="just">
              <a:lnSpc>
                <a:spcPct val="150000"/>
              </a:lnSpc>
              <a:spcBef>
                <a:spcPts val="0"/>
              </a:spcBef>
              <a:spcAft>
                <a:spcPts val="0"/>
              </a:spcAft>
              <a:buSzPts val="1200"/>
              <a:buFont typeface="Montserrat Medium"/>
              <a:buAutoNum type="arabicPeriod"/>
            </a:pPr>
            <a:r>
              <a:rPr lang="en" sz="1200" u="sng">
                <a:solidFill>
                  <a:schemeClr val="hlink"/>
                </a:solidFill>
                <a:latin typeface="Montserrat Medium"/>
                <a:ea typeface="Montserrat Medium"/>
                <a:cs typeface="Montserrat Medium"/>
                <a:sym typeface="Montserrat Medium"/>
                <a:hlinkClick r:id="rId9"/>
              </a:rPr>
              <a:t>Antenna basics and designing </a:t>
            </a:r>
            <a:endParaRPr sz="1200">
              <a:latin typeface="Montserrat Medium"/>
              <a:ea typeface="Montserrat Medium"/>
              <a:cs typeface="Montserrat Medium"/>
              <a:sym typeface="Montserrat Medium"/>
            </a:endParaRPr>
          </a:p>
        </p:txBody>
      </p:sp>
      <p:sp>
        <p:nvSpPr>
          <p:cNvPr id="252" name="Google Shape;25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6" name="Shape 256"/>
        <p:cNvGrpSpPr/>
        <p:nvPr/>
      </p:nvGrpSpPr>
      <p:grpSpPr>
        <a:xfrm>
          <a:off x="0" y="0"/>
          <a:ext cx="0" cy="0"/>
          <a:chOff x="0" y="0"/>
          <a:chExt cx="0" cy="0"/>
        </a:xfrm>
      </p:grpSpPr>
      <p:sp>
        <p:nvSpPr>
          <p:cNvPr id="257" name="Google Shape;257;p38"/>
          <p:cNvSpPr txBox="1"/>
          <p:nvPr>
            <p:ph type="title"/>
          </p:nvPr>
        </p:nvSpPr>
        <p:spPr>
          <a:xfrm>
            <a:off x="2574599" y="1898100"/>
            <a:ext cx="3800400" cy="1347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Font typeface="Century Gothic"/>
              <a:buNone/>
            </a:pPr>
            <a:r>
              <a:rPr lang="en">
                <a:solidFill>
                  <a:schemeClr val="dk1"/>
                </a:solidFill>
              </a:rPr>
              <a:t>Thank you</a:t>
            </a:r>
            <a:endParaRPr>
              <a:solidFill>
                <a:schemeClr val="dk1"/>
              </a:solidFill>
            </a:endParaRPr>
          </a:p>
        </p:txBody>
      </p:sp>
      <p:sp>
        <p:nvSpPr>
          <p:cNvPr id="258" name="Google Shape;25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1"/>
                </a:solidFill>
                <a:latin typeface="Old Standard TT"/>
                <a:ea typeface="Old Standard TT"/>
                <a:cs typeface="Old Standard TT"/>
                <a:sym typeface="Old Standard TT"/>
              </a:rPr>
              <a:t>‹#›</a:t>
            </a:fld>
            <a:endParaRPr>
              <a:solidFill>
                <a:schemeClr val="accent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62626"/>
              </a:buClr>
              <a:buSzPts val="2800"/>
              <a:buFont typeface="Montserrat"/>
              <a:buNone/>
            </a:pPr>
            <a:r>
              <a:rPr lang="en" sz="2700">
                <a:latin typeface="Montserrat"/>
                <a:ea typeface="Montserrat"/>
                <a:cs typeface="Montserrat"/>
                <a:sym typeface="Montserrat"/>
              </a:rPr>
              <a:t>Introduction to Antenna (Recap)</a:t>
            </a:r>
            <a:endParaRPr sz="2700">
              <a:latin typeface="Montserrat"/>
              <a:ea typeface="Montserrat"/>
              <a:cs typeface="Montserrat"/>
              <a:sym typeface="Montserrat"/>
            </a:endParaRPr>
          </a:p>
        </p:txBody>
      </p:sp>
      <p:sp>
        <p:nvSpPr>
          <p:cNvPr id="86" name="Google Shape;86;p16"/>
          <p:cNvSpPr txBox="1"/>
          <p:nvPr>
            <p:ph idx="4294967295" type="body"/>
          </p:nvPr>
        </p:nvSpPr>
        <p:spPr>
          <a:xfrm>
            <a:off x="380275" y="1365500"/>
            <a:ext cx="4959300" cy="33744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Font typeface="Montserrat"/>
              <a:buChar char="●"/>
            </a:pPr>
            <a:r>
              <a:rPr lang="en" sz="1200">
                <a:latin typeface="Montserrat"/>
                <a:ea typeface="Montserrat"/>
                <a:cs typeface="Montserrat"/>
                <a:sym typeface="Montserrat"/>
              </a:rPr>
              <a:t>Antenna converts electrical energy into radio waves and vice versa.</a:t>
            </a:r>
            <a:endParaRPr sz="1200">
              <a:latin typeface="Montserrat"/>
              <a:ea typeface="Montserrat"/>
              <a:cs typeface="Montserrat"/>
              <a:sym typeface="Montserrat"/>
            </a:endParaRPr>
          </a:p>
          <a:p>
            <a:pPr indent="-304800" lvl="0" marL="457200" rtl="0" algn="just">
              <a:lnSpc>
                <a:spcPct val="150000"/>
              </a:lnSpc>
              <a:spcBef>
                <a:spcPts val="0"/>
              </a:spcBef>
              <a:spcAft>
                <a:spcPts val="0"/>
              </a:spcAft>
              <a:buSzPts val="1200"/>
              <a:buFont typeface="Montserrat"/>
              <a:buChar char="●"/>
            </a:pPr>
            <a:r>
              <a:rPr lang="en" sz="1200">
                <a:latin typeface="Montserrat"/>
                <a:ea typeface="Montserrat"/>
                <a:cs typeface="Montserrat"/>
                <a:sym typeface="Montserrat"/>
              </a:rPr>
              <a:t>It is usually used with a radio transmitter or radio </a:t>
            </a:r>
            <a:r>
              <a:rPr lang="en" sz="1200">
                <a:latin typeface="Montserrat"/>
                <a:ea typeface="Montserrat"/>
                <a:cs typeface="Montserrat"/>
                <a:sym typeface="Montserrat"/>
              </a:rPr>
              <a:t>receiver</a:t>
            </a:r>
            <a:r>
              <a:rPr lang="en" sz="1200">
                <a:latin typeface="Montserrat"/>
                <a:ea typeface="Montserrat"/>
                <a:cs typeface="Montserrat"/>
                <a:sym typeface="Montserrat"/>
              </a:rPr>
              <a:t>  or both.</a:t>
            </a:r>
            <a:endParaRPr sz="1200">
              <a:latin typeface="Montserrat"/>
              <a:ea typeface="Montserrat"/>
              <a:cs typeface="Montserrat"/>
              <a:sym typeface="Montserrat"/>
            </a:endParaRPr>
          </a:p>
          <a:p>
            <a:pPr indent="-304800" lvl="0" marL="457200" rtl="0" algn="just">
              <a:lnSpc>
                <a:spcPct val="150000"/>
              </a:lnSpc>
              <a:spcBef>
                <a:spcPts val="0"/>
              </a:spcBef>
              <a:spcAft>
                <a:spcPts val="0"/>
              </a:spcAft>
              <a:buSzPts val="1200"/>
              <a:buFont typeface="Montserrat"/>
              <a:buChar char="●"/>
            </a:pPr>
            <a:r>
              <a:rPr lang="en" sz="1200">
                <a:latin typeface="Montserrat"/>
                <a:ea typeface="Montserrat"/>
                <a:cs typeface="Montserrat"/>
                <a:sym typeface="Montserrat"/>
              </a:rPr>
              <a:t>Transmitter converts electrical signals into </a:t>
            </a:r>
            <a:r>
              <a:rPr lang="en" sz="1200">
                <a:latin typeface="Montserrat"/>
                <a:ea typeface="Montserrat"/>
                <a:cs typeface="Montserrat"/>
                <a:sym typeface="Montserrat"/>
              </a:rPr>
              <a:t>radio micro</a:t>
            </a:r>
            <a:r>
              <a:rPr lang="en" sz="1200">
                <a:latin typeface="Montserrat"/>
                <a:ea typeface="Montserrat"/>
                <a:cs typeface="Montserrat"/>
                <a:sym typeface="Montserrat"/>
              </a:rPr>
              <a:t>waves </a:t>
            </a:r>
            <a:endParaRPr sz="1200">
              <a:latin typeface="Montserrat"/>
              <a:ea typeface="Montserrat"/>
              <a:cs typeface="Montserrat"/>
              <a:sym typeface="Montserrat"/>
            </a:endParaRPr>
          </a:p>
          <a:p>
            <a:pPr indent="-304800" lvl="0" marL="457200" rtl="0" algn="just">
              <a:lnSpc>
                <a:spcPct val="150000"/>
              </a:lnSpc>
              <a:spcBef>
                <a:spcPts val="0"/>
              </a:spcBef>
              <a:spcAft>
                <a:spcPts val="0"/>
              </a:spcAft>
              <a:buSzPts val="1200"/>
              <a:buFont typeface="Montserrat"/>
              <a:buChar char="●"/>
            </a:pPr>
            <a:r>
              <a:rPr lang="en" sz="1200">
                <a:latin typeface="Montserrat"/>
                <a:ea typeface="Montserrat"/>
                <a:cs typeface="Montserrat"/>
                <a:sym typeface="Montserrat"/>
              </a:rPr>
              <a:t>This waves  can travel thousands of kilometers. </a:t>
            </a:r>
            <a:endParaRPr sz="1200">
              <a:latin typeface="Montserrat"/>
              <a:ea typeface="Montserrat"/>
              <a:cs typeface="Montserrat"/>
              <a:sym typeface="Montserrat"/>
            </a:endParaRPr>
          </a:p>
          <a:p>
            <a:pPr indent="-304800" lvl="0" marL="457200" rtl="0" algn="just">
              <a:lnSpc>
                <a:spcPct val="150000"/>
              </a:lnSpc>
              <a:spcBef>
                <a:spcPts val="0"/>
              </a:spcBef>
              <a:spcAft>
                <a:spcPts val="0"/>
              </a:spcAft>
              <a:buSzPts val="1200"/>
              <a:buFont typeface="Montserrat"/>
              <a:buChar char="●"/>
            </a:pPr>
            <a:r>
              <a:rPr lang="en" sz="1200">
                <a:latin typeface="Montserrat"/>
                <a:ea typeface="Montserrat"/>
                <a:cs typeface="Montserrat"/>
                <a:sym typeface="Montserrat"/>
              </a:rPr>
              <a:t>Receiver convert EM waves in to electrical energy.</a:t>
            </a:r>
            <a:endParaRPr sz="1200">
              <a:latin typeface="Montserrat"/>
              <a:ea typeface="Montserrat"/>
              <a:cs typeface="Montserrat"/>
              <a:sym typeface="Montserrat"/>
            </a:endParaRPr>
          </a:p>
          <a:p>
            <a:pPr indent="-304800" lvl="0" marL="457200" rtl="0" algn="just">
              <a:lnSpc>
                <a:spcPct val="150000"/>
              </a:lnSpc>
              <a:spcBef>
                <a:spcPts val="0"/>
              </a:spcBef>
              <a:spcAft>
                <a:spcPts val="0"/>
              </a:spcAft>
              <a:buSzPts val="1200"/>
              <a:buFont typeface="Montserrat"/>
              <a:buChar char="●"/>
            </a:pPr>
            <a:r>
              <a:rPr lang="en" sz="1200">
                <a:latin typeface="Montserrat"/>
                <a:ea typeface="Montserrat"/>
                <a:cs typeface="Montserrat"/>
                <a:sym typeface="Montserrat"/>
              </a:rPr>
              <a:t>Radiation pattern of an antenna is a plot of the relative field strength of the radio waves emitted by the antenna at different angles.</a:t>
            </a:r>
            <a:endParaRPr sz="1200">
              <a:latin typeface="Montserrat"/>
              <a:ea typeface="Montserrat"/>
              <a:cs typeface="Montserrat"/>
              <a:sym typeface="Montserrat"/>
            </a:endParaRPr>
          </a:p>
        </p:txBody>
      </p:sp>
      <p:pic>
        <p:nvPicPr>
          <p:cNvPr id="87" name="Google Shape;87;p16"/>
          <p:cNvPicPr preferRelativeResize="0"/>
          <p:nvPr/>
        </p:nvPicPr>
        <p:blipFill rotWithShape="1">
          <a:blip r:embed="rId3">
            <a:alphaModFix/>
          </a:blip>
          <a:srcRect b="0" l="0" r="0" t="0"/>
          <a:stretch/>
        </p:blipFill>
        <p:spPr>
          <a:xfrm>
            <a:off x="5479550" y="1883374"/>
            <a:ext cx="3445674" cy="2262500"/>
          </a:xfrm>
          <a:prstGeom prst="rect">
            <a:avLst/>
          </a:prstGeom>
          <a:noFill/>
          <a:ln>
            <a:noFill/>
          </a:ln>
        </p:spPr>
      </p:pic>
      <p:sp>
        <p:nvSpPr>
          <p:cNvPr id="88" name="Google Shape;88;p16"/>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5974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262626"/>
              </a:buClr>
              <a:buSzPct val="93333"/>
              <a:buFont typeface="Century Gothic"/>
              <a:buNone/>
            </a:pPr>
            <a:r>
              <a:rPr lang="en"/>
              <a:t>MIMO Antenna (Recap)</a:t>
            </a:r>
            <a:endParaRPr/>
          </a:p>
        </p:txBody>
      </p:sp>
      <p:sp>
        <p:nvSpPr>
          <p:cNvPr id="94" name="Google Shape;94;p17"/>
          <p:cNvSpPr txBox="1"/>
          <p:nvPr>
            <p:ph idx="1" type="body"/>
          </p:nvPr>
        </p:nvSpPr>
        <p:spPr>
          <a:xfrm>
            <a:off x="311700" y="1457267"/>
            <a:ext cx="8520600" cy="3397200"/>
          </a:xfrm>
          <a:prstGeom prst="rect">
            <a:avLst/>
          </a:prstGeom>
          <a:noFill/>
          <a:ln>
            <a:noFill/>
          </a:ln>
        </p:spPr>
        <p:txBody>
          <a:bodyPr anchorCtr="0" anchor="t" bIns="91425" lIns="91425" spcFirstLastPara="1" rIns="91425" wrap="square" tIns="91425">
            <a:noAutofit/>
          </a:bodyPr>
          <a:lstStyle/>
          <a:p>
            <a:pPr indent="-311150" lvl="0" marL="457200" rtl="0" algn="just">
              <a:lnSpc>
                <a:spcPct val="200000"/>
              </a:lnSpc>
              <a:spcBef>
                <a:spcPts val="0"/>
              </a:spcBef>
              <a:spcAft>
                <a:spcPts val="0"/>
              </a:spcAft>
              <a:buSzPts val="1300"/>
              <a:buFont typeface="Montserrat"/>
              <a:buChar char="●"/>
            </a:pPr>
            <a:r>
              <a:rPr lang="en" sz="1300">
                <a:latin typeface="Montserrat"/>
                <a:ea typeface="Montserrat"/>
                <a:cs typeface="Montserrat"/>
                <a:sym typeface="Montserrat"/>
              </a:rPr>
              <a:t>MIMO:  Multiple-Input-Multiple-Output.</a:t>
            </a:r>
            <a:endParaRPr sz="1300">
              <a:latin typeface="Montserrat"/>
              <a:ea typeface="Montserrat"/>
              <a:cs typeface="Montserrat"/>
              <a:sym typeface="Montserrat"/>
            </a:endParaRPr>
          </a:p>
          <a:p>
            <a:pPr indent="-311150" lvl="0" marL="457200" rtl="0" algn="just">
              <a:lnSpc>
                <a:spcPct val="200000"/>
              </a:lnSpc>
              <a:spcBef>
                <a:spcPts val="0"/>
              </a:spcBef>
              <a:spcAft>
                <a:spcPts val="0"/>
              </a:spcAft>
              <a:buSzPts val="1300"/>
              <a:buFont typeface="Montserrat"/>
              <a:buChar char="●"/>
            </a:pPr>
            <a:r>
              <a:rPr lang="en" sz="1300">
                <a:latin typeface="Montserrat"/>
                <a:ea typeface="Montserrat"/>
                <a:cs typeface="Montserrat"/>
                <a:sym typeface="Montserrat"/>
              </a:rPr>
              <a:t>It deploys multiple transmitters to simultaneously transmit arbitrary waveforms.</a:t>
            </a:r>
            <a:endParaRPr sz="1300">
              <a:latin typeface="Montserrat"/>
              <a:ea typeface="Montserrat"/>
              <a:cs typeface="Montserrat"/>
              <a:sym typeface="Montserrat"/>
            </a:endParaRPr>
          </a:p>
          <a:p>
            <a:pPr indent="-311150" lvl="0" marL="457200" rtl="0" algn="just">
              <a:lnSpc>
                <a:spcPct val="200000"/>
              </a:lnSpc>
              <a:spcBef>
                <a:spcPts val="0"/>
              </a:spcBef>
              <a:spcAft>
                <a:spcPts val="0"/>
              </a:spcAft>
              <a:buSzPts val="1300"/>
              <a:buFont typeface="Montserrat"/>
              <a:buChar char="●"/>
            </a:pPr>
            <a:r>
              <a:rPr lang="en" sz="1300">
                <a:latin typeface="Montserrat"/>
                <a:ea typeface="Montserrat"/>
                <a:cs typeface="Montserrat"/>
                <a:sym typeface="Montserrat"/>
              </a:rPr>
              <a:t> </a:t>
            </a:r>
            <a:r>
              <a:rPr lang="en" sz="1300">
                <a:latin typeface="Montserrat"/>
                <a:ea typeface="Montserrat"/>
                <a:cs typeface="Montserrat"/>
                <a:sym typeface="Montserrat"/>
              </a:rPr>
              <a:t>Utilizing multiple receivers to receive signals which are processed jointly.</a:t>
            </a:r>
            <a:endParaRPr sz="1300">
              <a:latin typeface="Montserrat"/>
              <a:ea typeface="Montserrat"/>
              <a:cs typeface="Montserrat"/>
              <a:sym typeface="Montserrat"/>
            </a:endParaRPr>
          </a:p>
          <a:p>
            <a:pPr indent="-311150" lvl="0" marL="457200" rtl="0" algn="just">
              <a:lnSpc>
                <a:spcPct val="200000"/>
              </a:lnSpc>
              <a:spcBef>
                <a:spcPts val="0"/>
              </a:spcBef>
              <a:spcAft>
                <a:spcPts val="0"/>
              </a:spcAft>
              <a:buSzPts val="1300"/>
              <a:buFont typeface="Montserrat"/>
              <a:buChar char="●"/>
            </a:pPr>
            <a:r>
              <a:rPr lang="en" sz="1300">
                <a:latin typeface="Montserrat"/>
                <a:ea typeface="Montserrat"/>
                <a:cs typeface="Montserrat"/>
                <a:sym typeface="Montserrat"/>
              </a:rPr>
              <a:t>Distinguishing property of MIMO antenna</a:t>
            </a:r>
            <a:endParaRPr sz="1300">
              <a:latin typeface="Montserrat"/>
              <a:ea typeface="Montserrat"/>
              <a:cs typeface="Montserrat"/>
              <a:sym typeface="Montserrat"/>
            </a:endParaRPr>
          </a:p>
          <a:p>
            <a:pPr indent="-311150" lvl="0" marL="457200" rtl="0" algn="just">
              <a:lnSpc>
                <a:spcPct val="200000"/>
              </a:lnSpc>
              <a:spcBef>
                <a:spcPts val="0"/>
              </a:spcBef>
              <a:spcAft>
                <a:spcPts val="0"/>
              </a:spcAft>
              <a:buSzPts val="1300"/>
              <a:buFont typeface="Montserrat"/>
              <a:buChar char="●"/>
            </a:pPr>
            <a:r>
              <a:rPr lang="en" sz="1300">
                <a:latin typeface="Montserrat"/>
                <a:ea typeface="Montserrat"/>
                <a:cs typeface="Montserrat"/>
                <a:sym typeface="Montserrat"/>
              </a:rPr>
              <a:t>Waveform diversity</a:t>
            </a:r>
            <a:endParaRPr sz="1300">
              <a:latin typeface="Montserrat"/>
              <a:ea typeface="Montserrat"/>
              <a:cs typeface="Montserrat"/>
              <a:sym typeface="Montserrat"/>
            </a:endParaRPr>
          </a:p>
          <a:p>
            <a:pPr indent="-311150" lvl="0" marL="457200" rtl="0" algn="just">
              <a:lnSpc>
                <a:spcPct val="200000"/>
              </a:lnSpc>
              <a:spcBef>
                <a:spcPts val="0"/>
              </a:spcBef>
              <a:spcAft>
                <a:spcPts val="0"/>
              </a:spcAft>
              <a:buSzPts val="1300"/>
              <a:buFont typeface="Montserrat"/>
              <a:buChar char="●"/>
            </a:pPr>
            <a:r>
              <a:rPr lang="en" sz="1300">
                <a:latin typeface="Montserrat"/>
                <a:ea typeface="Montserrat"/>
                <a:cs typeface="Montserrat"/>
                <a:sym typeface="Montserrat"/>
              </a:rPr>
              <a:t>Transmits different waveform</a:t>
            </a:r>
            <a:endParaRPr sz="1300">
              <a:latin typeface="Montserrat"/>
              <a:ea typeface="Montserrat"/>
              <a:cs typeface="Montserrat"/>
              <a:sym typeface="Montserrat"/>
            </a:endParaRPr>
          </a:p>
          <a:p>
            <a:pPr indent="-311150" lvl="0" marL="457200" rtl="0" algn="just">
              <a:lnSpc>
                <a:spcPct val="200000"/>
              </a:lnSpc>
              <a:spcBef>
                <a:spcPts val="0"/>
              </a:spcBef>
              <a:spcAft>
                <a:spcPts val="0"/>
              </a:spcAft>
              <a:buSzPts val="1300"/>
              <a:buFont typeface="Montserrat"/>
              <a:buChar char="●"/>
            </a:pPr>
            <a:r>
              <a:rPr lang="en" sz="1300">
                <a:latin typeface="Montserrat"/>
                <a:ea typeface="Montserrat"/>
                <a:cs typeface="Montserrat"/>
                <a:sym typeface="Montserrat"/>
              </a:rPr>
              <a:t>In every MIMO antenna receiver, there are many matched filters as the number of transmitted signals, the received signals from target are passed through these filters and matched to every transmitted signal.</a:t>
            </a:r>
            <a:endParaRPr sz="1300">
              <a:latin typeface="Montserrat"/>
              <a:ea typeface="Montserrat"/>
              <a:cs typeface="Montserrat"/>
              <a:sym typeface="Montserrat"/>
            </a:endParaRPr>
          </a:p>
        </p:txBody>
      </p:sp>
      <p:pic>
        <p:nvPicPr>
          <p:cNvPr id="95" name="Google Shape;95;p17"/>
          <p:cNvPicPr preferRelativeResize="0"/>
          <p:nvPr/>
        </p:nvPicPr>
        <p:blipFill rotWithShape="1">
          <a:blip r:embed="rId3">
            <a:alphaModFix/>
          </a:blip>
          <a:srcRect b="0" l="0" r="0" t="0"/>
          <a:stretch/>
        </p:blipFill>
        <p:spPr>
          <a:xfrm>
            <a:off x="5684675" y="197799"/>
            <a:ext cx="3147624" cy="1693200"/>
          </a:xfrm>
          <a:prstGeom prst="rect">
            <a:avLst/>
          </a:prstGeom>
          <a:noFill/>
          <a:ln>
            <a:noFill/>
          </a:ln>
        </p:spPr>
      </p:pic>
      <p:sp>
        <p:nvSpPr>
          <p:cNvPr id="96" name="Google Shape;9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262626"/>
              </a:buClr>
              <a:buSzPct val="93333"/>
              <a:buFont typeface="Century Gothic"/>
              <a:buNone/>
            </a:pPr>
            <a:r>
              <a:rPr lang="en"/>
              <a:t>Problem statement (Recap)</a:t>
            </a:r>
            <a:endParaRPr/>
          </a:p>
        </p:txBody>
      </p:sp>
      <p:sp>
        <p:nvSpPr>
          <p:cNvPr id="102" name="Google Shape;102;p18"/>
          <p:cNvSpPr txBox="1"/>
          <p:nvPr>
            <p:ph idx="1" type="body"/>
          </p:nvPr>
        </p:nvSpPr>
        <p:spPr>
          <a:xfrm>
            <a:off x="311700" y="1266025"/>
            <a:ext cx="8520600" cy="3397200"/>
          </a:xfrm>
          <a:prstGeom prst="rect">
            <a:avLst/>
          </a:prstGeom>
          <a:noFill/>
          <a:ln>
            <a:noFill/>
          </a:ln>
        </p:spPr>
        <p:txBody>
          <a:bodyPr anchorCtr="0" anchor="t" bIns="91425" lIns="91425" spcFirstLastPara="1" rIns="91425" wrap="square" tIns="91425">
            <a:noAutofit/>
          </a:bodyPr>
          <a:lstStyle/>
          <a:p>
            <a:pPr indent="-322355" lvl="0" marL="457200" rtl="0" algn="just">
              <a:lnSpc>
                <a:spcPct val="200000"/>
              </a:lnSpc>
              <a:spcBef>
                <a:spcPts val="0"/>
              </a:spcBef>
              <a:spcAft>
                <a:spcPts val="0"/>
              </a:spcAft>
              <a:buSzPts val="1476"/>
              <a:buFont typeface="Montserrat"/>
              <a:buChar char="●"/>
            </a:pPr>
            <a:r>
              <a:rPr lang="en" sz="1285">
                <a:latin typeface="Montserrat"/>
                <a:ea typeface="Montserrat"/>
                <a:cs typeface="Montserrat"/>
                <a:sym typeface="Montserrat"/>
              </a:rPr>
              <a:t>Design of MIMO antenna setup.</a:t>
            </a:r>
            <a:endParaRPr sz="1285">
              <a:latin typeface="Montserrat"/>
              <a:ea typeface="Montserrat"/>
              <a:cs typeface="Montserrat"/>
              <a:sym typeface="Montserrat"/>
            </a:endParaRPr>
          </a:p>
          <a:p>
            <a:pPr indent="-322355" lvl="0" marL="457200" rtl="0" algn="just">
              <a:lnSpc>
                <a:spcPct val="200000"/>
              </a:lnSpc>
              <a:spcBef>
                <a:spcPts val="0"/>
              </a:spcBef>
              <a:spcAft>
                <a:spcPts val="0"/>
              </a:spcAft>
              <a:buSzPts val="1476"/>
              <a:buFont typeface="Montserrat"/>
              <a:buChar char="●"/>
            </a:pPr>
            <a:r>
              <a:rPr lang="en" sz="1285">
                <a:latin typeface="Montserrat"/>
                <a:ea typeface="Montserrat"/>
                <a:cs typeface="Montserrat"/>
                <a:sym typeface="Montserrat"/>
              </a:rPr>
              <a:t>Let’s assume there is 4x4 MIMO antenna.</a:t>
            </a:r>
            <a:endParaRPr sz="1285">
              <a:latin typeface="Montserrat"/>
              <a:ea typeface="Montserrat"/>
              <a:cs typeface="Montserrat"/>
              <a:sym typeface="Montserrat"/>
            </a:endParaRPr>
          </a:p>
          <a:p>
            <a:pPr indent="-310197" lvl="0" marL="457200" rtl="0" algn="just">
              <a:lnSpc>
                <a:spcPct val="200000"/>
              </a:lnSpc>
              <a:spcBef>
                <a:spcPts val="0"/>
              </a:spcBef>
              <a:spcAft>
                <a:spcPts val="0"/>
              </a:spcAft>
              <a:buSzPts val="1285"/>
              <a:buFont typeface="Montserrat"/>
              <a:buChar char="●"/>
            </a:pPr>
            <a:r>
              <a:rPr lang="en" sz="1285">
                <a:latin typeface="Montserrat"/>
                <a:ea typeface="Montserrat"/>
                <a:cs typeface="Montserrat"/>
                <a:sym typeface="Montserrat"/>
              </a:rPr>
              <a:t>4 - transmitters and 4 - receivers.</a:t>
            </a:r>
            <a:endParaRPr sz="1285">
              <a:latin typeface="Montserrat"/>
              <a:ea typeface="Montserrat"/>
              <a:cs typeface="Montserrat"/>
              <a:sym typeface="Montserrat"/>
            </a:endParaRPr>
          </a:p>
          <a:p>
            <a:pPr indent="-322355" lvl="0" marL="457200" rtl="0" algn="just">
              <a:lnSpc>
                <a:spcPct val="200000"/>
              </a:lnSpc>
              <a:spcBef>
                <a:spcPts val="0"/>
              </a:spcBef>
              <a:spcAft>
                <a:spcPts val="0"/>
              </a:spcAft>
              <a:buSzPts val="1476"/>
              <a:buFont typeface="Montserrat"/>
              <a:buChar char="●"/>
            </a:pPr>
            <a:r>
              <a:rPr lang="en" sz="1285">
                <a:latin typeface="Montserrat"/>
                <a:ea typeface="Montserrat"/>
                <a:cs typeface="Montserrat"/>
                <a:sym typeface="Montserrat"/>
              </a:rPr>
              <a:t>MIMO antenna system consists of transmitting (4 transmitters) and receiving (4 receivers) arrays, one inside the other arrangement.</a:t>
            </a:r>
            <a:endParaRPr sz="1285">
              <a:latin typeface="Montserrat"/>
              <a:ea typeface="Montserrat"/>
              <a:cs typeface="Montserrat"/>
              <a:sym typeface="Montserrat"/>
            </a:endParaRPr>
          </a:p>
          <a:p>
            <a:pPr indent="-322355" lvl="0" marL="457200" rtl="0" algn="just">
              <a:lnSpc>
                <a:spcPct val="200000"/>
              </a:lnSpc>
              <a:spcBef>
                <a:spcPts val="0"/>
              </a:spcBef>
              <a:spcAft>
                <a:spcPts val="0"/>
              </a:spcAft>
              <a:buSzPts val="1476"/>
              <a:buFont typeface="Montserrat"/>
              <a:buChar char="●"/>
            </a:pPr>
            <a:r>
              <a:rPr lang="en" sz="1285">
                <a:latin typeface="Montserrat"/>
                <a:ea typeface="Montserrat"/>
                <a:cs typeface="Montserrat"/>
                <a:sym typeface="Montserrat"/>
              </a:rPr>
              <a:t>All elements (transmitters) of the transmitting array simultaneously radiate mutually orthogonal signals shift in frequency (OFDM).</a:t>
            </a:r>
            <a:endParaRPr sz="1285">
              <a:latin typeface="Montserrat"/>
              <a:ea typeface="Montserrat"/>
              <a:cs typeface="Montserrat"/>
              <a:sym typeface="Montserrat"/>
            </a:endParaRPr>
          </a:p>
          <a:p>
            <a:pPr indent="-310197" lvl="0" marL="457200" rtl="0" algn="just">
              <a:lnSpc>
                <a:spcPct val="200000"/>
              </a:lnSpc>
              <a:spcBef>
                <a:spcPts val="0"/>
              </a:spcBef>
              <a:spcAft>
                <a:spcPts val="0"/>
              </a:spcAft>
              <a:buSzPts val="1285"/>
              <a:buFont typeface="Montserrat"/>
              <a:buChar char="●"/>
            </a:pPr>
            <a:r>
              <a:rPr lang="en" sz="1285">
                <a:latin typeface="Montserrat"/>
                <a:ea typeface="Montserrat"/>
                <a:cs typeface="Montserrat"/>
                <a:sym typeface="Montserrat"/>
              </a:rPr>
              <a:t>These transmitting signals don’t interface because of orthogonality.</a:t>
            </a:r>
            <a:endParaRPr sz="1285">
              <a:latin typeface="Montserrat"/>
              <a:ea typeface="Montserrat"/>
              <a:cs typeface="Montserrat"/>
              <a:sym typeface="Montserrat"/>
            </a:endParaRPr>
          </a:p>
        </p:txBody>
      </p:sp>
      <p:pic>
        <p:nvPicPr>
          <p:cNvPr id="103" name="Google Shape;103;p18"/>
          <p:cNvPicPr preferRelativeResize="0"/>
          <p:nvPr/>
        </p:nvPicPr>
        <p:blipFill rotWithShape="1">
          <a:blip r:embed="rId3">
            <a:alphaModFix/>
          </a:blip>
          <a:srcRect b="0" l="0" r="0" t="0"/>
          <a:stretch/>
        </p:blipFill>
        <p:spPr>
          <a:xfrm>
            <a:off x="5569563" y="445024"/>
            <a:ext cx="3038475" cy="1857375"/>
          </a:xfrm>
          <a:prstGeom prst="rect">
            <a:avLst/>
          </a:prstGeom>
          <a:noFill/>
          <a:ln>
            <a:noFill/>
          </a:ln>
        </p:spPr>
      </p:pic>
      <p:sp>
        <p:nvSpPr>
          <p:cNvPr id="104" name="Google Shape;10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262626"/>
              </a:buClr>
              <a:buSzPct val="93333"/>
              <a:buFont typeface="Century Gothic"/>
              <a:buNone/>
            </a:pPr>
            <a:r>
              <a:rPr lang="en"/>
              <a:t>Problem statement (Recap)</a:t>
            </a:r>
            <a:endParaRPr/>
          </a:p>
        </p:txBody>
      </p:sp>
      <p:sp>
        <p:nvSpPr>
          <p:cNvPr id="110" name="Google Shape;110;p19"/>
          <p:cNvSpPr txBox="1"/>
          <p:nvPr>
            <p:ph idx="1" type="body"/>
          </p:nvPr>
        </p:nvSpPr>
        <p:spPr>
          <a:xfrm>
            <a:off x="311700" y="1404625"/>
            <a:ext cx="8520600" cy="3318300"/>
          </a:xfrm>
          <a:prstGeom prst="rect">
            <a:avLst/>
          </a:prstGeom>
          <a:noFill/>
          <a:ln>
            <a:noFill/>
          </a:ln>
        </p:spPr>
        <p:txBody>
          <a:bodyPr anchorCtr="0" anchor="t" bIns="91425" lIns="91425" spcFirstLastPara="1" rIns="91425" wrap="square" tIns="91425">
            <a:noAutofit/>
          </a:bodyPr>
          <a:lstStyle/>
          <a:p>
            <a:pPr indent="-323850" lvl="0" marL="457200" rtl="0" algn="just">
              <a:lnSpc>
                <a:spcPct val="200000"/>
              </a:lnSpc>
              <a:spcBef>
                <a:spcPts val="0"/>
              </a:spcBef>
              <a:spcAft>
                <a:spcPts val="0"/>
              </a:spcAft>
              <a:buSzPts val="1500"/>
              <a:buFont typeface="Montserrat"/>
              <a:buChar char="●"/>
            </a:pPr>
            <a:r>
              <a:rPr lang="en" sz="1500">
                <a:latin typeface="Montserrat"/>
                <a:ea typeface="Montserrat"/>
                <a:cs typeface="Montserrat"/>
                <a:sym typeface="Montserrat"/>
              </a:rPr>
              <a:t>At a target we have the sum of all radiated signals with their specific phase shifts depending on the target position and velocity as well as on the frequency and position of the transmitting array elements. </a:t>
            </a:r>
            <a:endParaRPr sz="1500">
              <a:latin typeface="Montserrat"/>
              <a:ea typeface="Montserrat"/>
              <a:cs typeface="Montserrat"/>
              <a:sym typeface="Montserrat"/>
            </a:endParaRPr>
          </a:p>
          <a:p>
            <a:pPr indent="-323850" lvl="0" marL="457200" rtl="0" algn="just">
              <a:lnSpc>
                <a:spcPct val="200000"/>
              </a:lnSpc>
              <a:spcBef>
                <a:spcPts val="0"/>
              </a:spcBef>
              <a:spcAft>
                <a:spcPts val="0"/>
              </a:spcAft>
              <a:buSzPts val="1500"/>
              <a:buFont typeface="Montserrat"/>
              <a:buChar char="●"/>
            </a:pPr>
            <a:r>
              <a:rPr lang="en" sz="1500">
                <a:latin typeface="Montserrat"/>
                <a:ea typeface="Montserrat"/>
                <a:cs typeface="Montserrat"/>
                <a:sym typeface="Montserrat"/>
              </a:rPr>
              <a:t>Each element of the receiving array receives reflected signals of all frequencies. This signals can be separated and then processed properly.</a:t>
            </a:r>
            <a:endParaRPr sz="1500">
              <a:latin typeface="Montserrat"/>
              <a:ea typeface="Montserrat"/>
              <a:cs typeface="Montserrat"/>
              <a:sym typeface="Montserrat"/>
            </a:endParaRPr>
          </a:p>
          <a:p>
            <a:pPr indent="-323850" lvl="0" marL="457200" rtl="0" algn="just">
              <a:lnSpc>
                <a:spcPct val="200000"/>
              </a:lnSpc>
              <a:spcBef>
                <a:spcPts val="0"/>
              </a:spcBef>
              <a:spcAft>
                <a:spcPts val="0"/>
              </a:spcAft>
              <a:buSzPts val="1500"/>
              <a:buFont typeface="Montserrat"/>
              <a:buChar char="●"/>
            </a:pPr>
            <a:r>
              <a:rPr lang="en" sz="1500">
                <a:latin typeface="Montserrat"/>
                <a:ea typeface="Montserrat"/>
                <a:cs typeface="Montserrat"/>
                <a:sym typeface="Montserrat"/>
              </a:rPr>
              <a:t>Modeling and simulation are done using feko and other simulator.</a:t>
            </a:r>
            <a:endParaRPr sz="1500">
              <a:latin typeface="Montserrat"/>
              <a:ea typeface="Montserrat"/>
              <a:cs typeface="Montserrat"/>
              <a:sym typeface="Montserrat"/>
            </a:endParaRPr>
          </a:p>
          <a:p>
            <a:pPr indent="-323850" lvl="0" marL="457200" rtl="0" algn="just">
              <a:lnSpc>
                <a:spcPct val="200000"/>
              </a:lnSpc>
              <a:spcBef>
                <a:spcPts val="0"/>
              </a:spcBef>
              <a:spcAft>
                <a:spcPts val="0"/>
              </a:spcAft>
              <a:buSzPts val="1500"/>
              <a:buFont typeface="Montserrat"/>
              <a:buChar char="●"/>
            </a:pPr>
            <a:r>
              <a:rPr lang="en" sz="1500">
                <a:latin typeface="Montserrat"/>
                <a:ea typeface="Montserrat"/>
                <a:cs typeface="Montserrat"/>
                <a:sym typeface="Montserrat"/>
              </a:rPr>
              <a:t>Implementation</a:t>
            </a:r>
            <a:r>
              <a:rPr lang="en" sz="1500">
                <a:latin typeface="Montserrat"/>
                <a:ea typeface="Montserrat"/>
                <a:cs typeface="Montserrat"/>
                <a:sym typeface="Montserrat"/>
              </a:rPr>
              <a:t> of MIMO antenna.</a:t>
            </a:r>
            <a:endParaRPr sz="1500">
              <a:latin typeface="Montserrat"/>
              <a:ea typeface="Montserrat"/>
              <a:cs typeface="Montserrat"/>
              <a:sym typeface="Montserrat"/>
            </a:endParaRPr>
          </a:p>
        </p:txBody>
      </p:sp>
      <p:sp>
        <p:nvSpPr>
          <p:cNvPr id="111" name="Google Shape;11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Simulators </a:t>
            </a:r>
            <a:endParaRPr/>
          </a:p>
        </p:txBody>
      </p:sp>
      <p:sp>
        <p:nvSpPr>
          <p:cNvPr id="117" name="Google Shape;117;p20"/>
          <p:cNvSpPr txBox="1"/>
          <p:nvPr>
            <p:ph idx="1" type="body"/>
          </p:nvPr>
        </p:nvSpPr>
        <p:spPr>
          <a:xfrm>
            <a:off x="311700" y="1220650"/>
            <a:ext cx="8520600" cy="3523500"/>
          </a:xfrm>
          <a:prstGeom prst="rect">
            <a:avLst/>
          </a:prstGeom>
        </p:spPr>
        <p:txBody>
          <a:bodyPr anchorCtr="0" anchor="t" bIns="91425" lIns="91425" spcFirstLastPara="1" rIns="91425" wrap="square" tIns="91425">
            <a:normAutofit fontScale="85000" lnSpcReduction="10000"/>
          </a:bodyPr>
          <a:lstStyle/>
          <a:p>
            <a:pPr indent="-314960" lvl="0" marL="457200" rtl="0" algn="l">
              <a:lnSpc>
                <a:spcPct val="150000"/>
              </a:lnSpc>
              <a:spcBef>
                <a:spcPts val="0"/>
              </a:spcBef>
              <a:spcAft>
                <a:spcPts val="0"/>
              </a:spcAft>
              <a:buSzPct val="100000"/>
              <a:buChar char="●"/>
            </a:pPr>
            <a:r>
              <a:rPr lang="en" sz="1600"/>
              <a:t>MIMO patch antenna built using FEKO  simulator</a:t>
            </a:r>
            <a:endParaRPr sz="1600"/>
          </a:p>
          <a:p>
            <a:pPr indent="-314960" lvl="0" marL="457200" rtl="0" algn="l">
              <a:lnSpc>
                <a:spcPct val="150000"/>
              </a:lnSpc>
              <a:spcBef>
                <a:spcPts val="0"/>
              </a:spcBef>
              <a:spcAft>
                <a:spcPts val="0"/>
              </a:spcAft>
              <a:buSzPct val="100000"/>
              <a:buChar char="●"/>
            </a:pPr>
            <a:r>
              <a:rPr lang="en" sz="1600"/>
              <a:t>S</a:t>
            </a:r>
            <a:r>
              <a:rPr lang="en" sz="1600"/>
              <a:t>ingle patch antenna converted into MIMO by changing appropriate variables</a:t>
            </a:r>
            <a:endParaRPr sz="1600"/>
          </a:p>
          <a:p>
            <a:pPr indent="-314960" lvl="0" marL="457200" rtl="0" algn="l">
              <a:lnSpc>
                <a:spcPct val="150000"/>
              </a:lnSpc>
              <a:spcBef>
                <a:spcPts val="0"/>
              </a:spcBef>
              <a:spcAft>
                <a:spcPts val="0"/>
              </a:spcAft>
              <a:buSzPct val="100000"/>
              <a:buChar char="●"/>
            </a:pPr>
            <a:r>
              <a:rPr lang="en" sz="1600"/>
              <a:t>A</a:t>
            </a:r>
            <a:r>
              <a:rPr lang="en" sz="1600"/>
              <a:t>ntenna input is feeded using method(Inset feeding method)</a:t>
            </a:r>
            <a:endParaRPr sz="1600"/>
          </a:p>
          <a:p>
            <a:pPr indent="-314960" lvl="0" marL="457200" rtl="0" algn="l">
              <a:lnSpc>
                <a:spcPct val="150000"/>
              </a:lnSpc>
              <a:spcBef>
                <a:spcPts val="0"/>
              </a:spcBef>
              <a:spcAft>
                <a:spcPts val="0"/>
              </a:spcAft>
              <a:buSzPct val="100000"/>
              <a:buChar char="●"/>
            </a:pPr>
            <a:r>
              <a:rPr lang="en" sz="1600"/>
              <a:t>Patch antenna are for low profile application of frequency above 100 MHz.</a:t>
            </a:r>
            <a:endParaRPr sz="1600"/>
          </a:p>
          <a:p>
            <a:pPr indent="-314960" lvl="0" marL="457200" rtl="0" algn="l">
              <a:lnSpc>
                <a:spcPct val="150000"/>
              </a:lnSpc>
              <a:spcBef>
                <a:spcPts val="0"/>
              </a:spcBef>
              <a:spcAft>
                <a:spcPts val="0"/>
              </a:spcAft>
              <a:buSzPct val="100000"/>
              <a:buChar char="●"/>
            </a:pPr>
            <a:r>
              <a:rPr lang="en" sz="1600"/>
              <a:t>Visualization of plots</a:t>
            </a:r>
            <a:endParaRPr sz="1600"/>
          </a:p>
          <a:p>
            <a:pPr indent="-314960" lvl="2" marL="1371600" rtl="0" algn="l">
              <a:lnSpc>
                <a:spcPct val="150000"/>
              </a:lnSpc>
              <a:spcBef>
                <a:spcPts val="0"/>
              </a:spcBef>
              <a:spcAft>
                <a:spcPts val="0"/>
              </a:spcAft>
              <a:buSzPct val="100000"/>
              <a:buChar char="■"/>
            </a:pPr>
            <a:r>
              <a:rPr lang="en" sz="1600"/>
              <a:t>Reflection coefficient-Frequency</a:t>
            </a:r>
            <a:endParaRPr sz="1600"/>
          </a:p>
          <a:p>
            <a:pPr indent="-314960" lvl="2" marL="1371600" rtl="0" algn="l">
              <a:lnSpc>
                <a:spcPct val="150000"/>
              </a:lnSpc>
              <a:spcBef>
                <a:spcPts val="0"/>
              </a:spcBef>
              <a:spcAft>
                <a:spcPts val="0"/>
              </a:spcAft>
              <a:buSzPct val="100000"/>
              <a:buChar char="■"/>
            </a:pPr>
            <a:r>
              <a:rPr lang="en" sz="1600"/>
              <a:t>Current flow from source to patch material</a:t>
            </a:r>
            <a:endParaRPr sz="1600"/>
          </a:p>
          <a:p>
            <a:pPr indent="-314960" lvl="2" marL="1371600" rtl="0" algn="l">
              <a:lnSpc>
                <a:spcPct val="150000"/>
              </a:lnSpc>
              <a:spcBef>
                <a:spcPts val="0"/>
              </a:spcBef>
              <a:spcAft>
                <a:spcPts val="0"/>
              </a:spcAft>
              <a:buSzPct val="100000"/>
              <a:buChar char="■"/>
            </a:pPr>
            <a:r>
              <a:rPr lang="en" sz="1600"/>
              <a:t>VSMR(Voltage standing wave ratio)</a:t>
            </a:r>
            <a:endParaRPr sz="1600"/>
          </a:p>
          <a:p>
            <a:pPr indent="-314960" lvl="2" marL="1371600" rtl="0" algn="l">
              <a:lnSpc>
                <a:spcPct val="150000"/>
              </a:lnSpc>
              <a:spcBef>
                <a:spcPts val="0"/>
              </a:spcBef>
              <a:spcAft>
                <a:spcPts val="0"/>
              </a:spcAft>
              <a:buSzPct val="100000"/>
              <a:buChar char="■"/>
            </a:pPr>
            <a:r>
              <a:rPr lang="en" sz="1600"/>
              <a:t>Radiation Pattern</a:t>
            </a:r>
            <a:endParaRPr sz="1600"/>
          </a:p>
          <a:p>
            <a:pPr indent="-314960" lvl="0" marL="457200" rtl="0" algn="l">
              <a:lnSpc>
                <a:spcPct val="150000"/>
              </a:lnSpc>
              <a:spcBef>
                <a:spcPts val="0"/>
              </a:spcBef>
              <a:spcAft>
                <a:spcPts val="0"/>
              </a:spcAft>
              <a:buSzPct val="100000"/>
              <a:buChar char="●"/>
            </a:pPr>
            <a:r>
              <a:rPr lang="en" sz="1600"/>
              <a:t>The calculations need to be done for parameters like angle of arrival, gain of antenna, etc which are essential in designing the MIMO antenna.</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Microstrip or Patch Antenna </a:t>
            </a:r>
            <a:endParaRPr/>
          </a:p>
        </p:txBody>
      </p:sp>
      <p:sp>
        <p:nvSpPr>
          <p:cNvPr id="123" name="Google Shape;123;p21"/>
          <p:cNvSpPr txBox="1"/>
          <p:nvPr>
            <p:ph idx="1" type="body"/>
          </p:nvPr>
        </p:nvSpPr>
        <p:spPr>
          <a:xfrm>
            <a:off x="311700" y="1476400"/>
            <a:ext cx="5068500" cy="33972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a:t>Micro-strip antenna</a:t>
            </a:r>
            <a:endParaRPr/>
          </a:p>
          <a:p>
            <a:pPr indent="-310832" lvl="2" marL="1371600" rtl="0" algn="l">
              <a:lnSpc>
                <a:spcPct val="150000"/>
              </a:lnSpc>
              <a:spcBef>
                <a:spcPts val="0"/>
              </a:spcBef>
              <a:spcAft>
                <a:spcPts val="0"/>
              </a:spcAft>
              <a:buSzPct val="100000"/>
              <a:buChar char="■"/>
            </a:pPr>
            <a:r>
              <a:rPr lang="en"/>
              <a:t>Has r</a:t>
            </a:r>
            <a:r>
              <a:rPr lang="en"/>
              <a:t>adiating</a:t>
            </a:r>
            <a:r>
              <a:rPr lang="en"/>
              <a:t> patch on one side of the dielectric </a:t>
            </a:r>
            <a:endParaRPr/>
          </a:p>
          <a:p>
            <a:pPr indent="-310832" lvl="2" marL="1371600" rtl="0" algn="l">
              <a:lnSpc>
                <a:spcPct val="150000"/>
              </a:lnSpc>
              <a:spcBef>
                <a:spcPts val="0"/>
              </a:spcBef>
              <a:spcAft>
                <a:spcPts val="0"/>
              </a:spcAft>
              <a:buSzPct val="100000"/>
              <a:buChar char="■"/>
            </a:pPr>
            <a:r>
              <a:rPr lang="en"/>
              <a:t> Other side of substrate has a </a:t>
            </a:r>
            <a:r>
              <a:rPr lang="en"/>
              <a:t>ground</a:t>
            </a:r>
            <a:r>
              <a:rPr lang="en"/>
              <a:t> plane</a:t>
            </a:r>
            <a:endParaRPr/>
          </a:p>
          <a:p>
            <a:pPr indent="-334327" lvl="0" marL="457200" rtl="0" algn="l">
              <a:lnSpc>
                <a:spcPct val="150000"/>
              </a:lnSpc>
              <a:spcBef>
                <a:spcPts val="0"/>
              </a:spcBef>
              <a:spcAft>
                <a:spcPts val="0"/>
              </a:spcAft>
              <a:buSzPct val="100000"/>
              <a:buChar char="●"/>
            </a:pPr>
            <a:r>
              <a:rPr lang="en"/>
              <a:t>L - </a:t>
            </a:r>
            <a:r>
              <a:rPr lang="en"/>
              <a:t>length</a:t>
            </a:r>
            <a:r>
              <a:rPr lang="en"/>
              <a:t> of micro-strip</a:t>
            </a:r>
            <a:endParaRPr/>
          </a:p>
          <a:p>
            <a:pPr indent="-334327" lvl="0" marL="457200" rtl="0" algn="l">
              <a:lnSpc>
                <a:spcPct val="150000"/>
              </a:lnSpc>
              <a:spcBef>
                <a:spcPts val="0"/>
              </a:spcBef>
              <a:spcAft>
                <a:spcPts val="0"/>
              </a:spcAft>
              <a:buSzPct val="100000"/>
              <a:buChar char="●"/>
            </a:pPr>
            <a:r>
              <a:rPr lang="en"/>
              <a:t>W-width of micro-strip</a:t>
            </a:r>
            <a:endParaRPr/>
          </a:p>
          <a:p>
            <a:pPr indent="-334327" lvl="0" marL="457200" rtl="0" algn="l">
              <a:lnSpc>
                <a:spcPct val="150000"/>
              </a:lnSpc>
              <a:spcBef>
                <a:spcPts val="0"/>
              </a:spcBef>
              <a:spcAft>
                <a:spcPts val="0"/>
              </a:spcAft>
              <a:buSzPct val="100000"/>
              <a:buChar char="●"/>
            </a:pPr>
            <a:r>
              <a:rPr lang="en"/>
              <a:t>h - Height of dielectric substrate.</a:t>
            </a:r>
            <a:endParaRPr/>
          </a:p>
          <a:p>
            <a:pPr indent="-334327" lvl="0" marL="457200" rtl="0" algn="l">
              <a:lnSpc>
                <a:spcPct val="150000"/>
              </a:lnSpc>
              <a:spcBef>
                <a:spcPts val="0"/>
              </a:spcBef>
              <a:spcAft>
                <a:spcPts val="0"/>
              </a:spcAft>
              <a:buSzPct val="100000"/>
              <a:buChar char="●"/>
            </a:pPr>
            <a:r>
              <a:rPr lang="en"/>
              <a:t>It is </a:t>
            </a:r>
            <a:r>
              <a:rPr lang="en"/>
              <a:t>lightweight</a:t>
            </a:r>
            <a:r>
              <a:rPr lang="en"/>
              <a:t> and easy to integrate with circuits.</a:t>
            </a:r>
            <a:endParaRPr/>
          </a:p>
          <a:p>
            <a:pPr indent="-334327" lvl="0" marL="457200" rtl="0" algn="l">
              <a:lnSpc>
                <a:spcPct val="150000"/>
              </a:lnSpc>
              <a:spcBef>
                <a:spcPts val="0"/>
              </a:spcBef>
              <a:spcAft>
                <a:spcPts val="0"/>
              </a:spcAft>
              <a:buSzPct val="100000"/>
              <a:buChar char="●"/>
            </a:pPr>
            <a:r>
              <a:rPr lang="en"/>
              <a:t>Microstrip feed line can be move</a:t>
            </a:r>
            <a:r>
              <a:rPr lang="en"/>
              <a:t>d such way that we can get impedance matching.</a:t>
            </a:r>
            <a:endParaRPr/>
          </a:p>
        </p:txBody>
      </p:sp>
      <p:pic>
        <p:nvPicPr>
          <p:cNvPr id="124" name="Google Shape;124;p21"/>
          <p:cNvPicPr preferRelativeResize="0"/>
          <p:nvPr/>
        </p:nvPicPr>
        <p:blipFill>
          <a:blip r:embed="rId3">
            <a:alphaModFix/>
          </a:blip>
          <a:stretch>
            <a:fillRect/>
          </a:stretch>
        </p:blipFill>
        <p:spPr>
          <a:xfrm>
            <a:off x="5380300" y="1660188"/>
            <a:ext cx="3604799" cy="23008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Microstrip or Patch Antenna - </a:t>
            </a:r>
            <a:r>
              <a:rPr lang="en"/>
              <a:t>Radiation </a:t>
            </a:r>
            <a:endParaRPr/>
          </a:p>
        </p:txBody>
      </p:sp>
      <p:sp>
        <p:nvSpPr>
          <p:cNvPr id="130" name="Google Shape;130;p22"/>
          <p:cNvSpPr txBox="1"/>
          <p:nvPr>
            <p:ph idx="1" type="body"/>
          </p:nvPr>
        </p:nvSpPr>
        <p:spPr>
          <a:xfrm>
            <a:off x="311700" y="1559734"/>
            <a:ext cx="5616600" cy="3282300"/>
          </a:xfrm>
          <a:prstGeom prst="rect">
            <a:avLst/>
          </a:prstGeom>
        </p:spPr>
        <p:txBody>
          <a:bodyPr anchorCtr="0" anchor="t" bIns="91425" lIns="91425" spcFirstLastPara="1" rIns="91425" wrap="square" tIns="91425">
            <a:normAutofit/>
          </a:bodyPr>
          <a:lstStyle/>
          <a:p>
            <a:pPr indent="-317500" lvl="0" marL="457200" rtl="0" algn="l">
              <a:lnSpc>
                <a:spcPct val="180000"/>
              </a:lnSpc>
              <a:spcBef>
                <a:spcPts val="0"/>
              </a:spcBef>
              <a:spcAft>
                <a:spcPts val="0"/>
              </a:spcAft>
              <a:buSzPts val="1400"/>
              <a:buChar char="●"/>
            </a:pPr>
            <a:r>
              <a:rPr lang="en" sz="1400"/>
              <a:t>It mainly radiate due to the fringing fields at the radiating edges.</a:t>
            </a:r>
            <a:endParaRPr sz="1400"/>
          </a:p>
          <a:p>
            <a:pPr indent="-317500" lvl="0" marL="457200" rtl="0" algn="l">
              <a:lnSpc>
                <a:spcPct val="180000"/>
              </a:lnSpc>
              <a:spcBef>
                <a:spcPts val="0"/>
              </a:spcBef>
              <a:spcAft>
                <a:spcPts val="0"/>
              </a:spcAft>
              <a:buSzPts val="1400"/>
              <a:buChar char="●"/>
            </a:pPr>
            <a:r>
              <a:rPr lang="en" sz="1400"/>
              <a:t>Fringing fields have a great effect on the performance of antenna.</a:t>
            </a:r>
            <a:endParaRPr sz="1400"/>
          </a:p>
          <a:p>
            <a:pPr indent="-317500" lvl="0" marL="457200" rtl="0" algn="l">
              <a:lnSpc>
                <a:spcPct val="180000"/>
              </a:lnSpc>
              <a:spcBef>
                <a:spcPts val="0"/>
              </a:spcBef>
              <a:spcAft>
                <a:spcPts val="0"/>
              </a:spcAft>
              <a:buSzPts val="1400"/>
              <a:buChar char="●"/>
            </a:pPr>
            <a:r>
              <a:rPr lang="en" sz="1400"/>
              <a:t>Radiation </a:t>
            </a:r>
            <a:r>
              <a:rPr lang="en" sz="1400"/>
              <a:t>doesn't</a:t>
            </a:r>
            <a:r>
              <a:rPr lang="en" sz="1400"/>
              <a:t> happen along the length(L) of microstrip.</a:t>
            </a:r>
            <a:endParaRPr sz="1400"/>
          </a:p>
          <a:p>
            <a:pPr indent="-317500" lvl="0" marL="457200" rtl="0" algn="l">
              <a:lnSpc>
                <a:spcPct val="180000"/>
              </a:lnSpc>
              <a:spcBef>
                <a:spcPts val="0"/>
              </a:spcBef>
              <a:spcAft>
                <a:spcPts val="0"/>
              </a:spcAft>
              <a:buSzPts val="1400"/>
              <a:buChar char="●"/>
            </a:pPr>
            <a:r>
              <a:rPr lang="en" sz="1400"/>
              <a:t>Electric field at the center of the patch is zero.</a:t>
            </a:r>
            <a:endParaRPr sz="1400"/>
          </a:p>
          <a:p>
            <a:pPr indent="-317500" lvl="0" marL="457200" rtl="0" algn="l">
              <a:lnSpc>
                <a:spcPct val="180000"/>
              </a:lnSpc>
              <a:spcBef>
                <a:spcPts val="0"/>
              </a:spcBef>
              <a:spcAft>
                <a:spcPts val="0"/>
              </a:spcAft>
              <a:buSzPts val="1400"/>
              <a:buChar char="●"/>
            </a:pPr>
            <a:r>
              <a:rPr lang="en" sz="1400"/>
              <a:t>The radiation is due to the fringing field between the periphery of the patch and the ground plane.</a:t>
            </a:r>
            <a:endParaRPr sz="1400"/>
          </a:p>
        </p:txBody>
      </p:sp>
      <p:pic>
        <p:nvPicPr>
          <p:cNvPr id="131" name="Google Shape;131;p22"/>
          <p:cNvPicPr preferRelativeResize="0"/>
          <p:nvPr/>
        </p:nvPicPr>
        <p:blipFill>
          <a:blip r:embed="rId3">
            <a:alphaModFix/>
          </a:blip>
          <a:stretch>
            <a:fillRect/>
          </a:stretch>
        </p:blipFill>
        <p:spPr>
          <a:xfrm>
            <a:off x="5996625" y="1836825"/>
            <a:ext cx="2910900" cy="20667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