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ontserrat"/>
      <p:regular r:id="rId21"/>
      <p:bold r:id="rId22"/>
      <p:italic r:id="rId23"/>
      <p:boldItalic r:id="rId24"/>
    </p:embeddedFont>
    <p:embeddedFont>
      <p:font typeface="Montserrat Medium"/>
      <p:regular r:id="rId25"/>
      <p:bold r:id="rId26"/>
      <p:italic r:id="rId27"/>
      <p:boldItalic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c58a41c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19c58a41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9cbfacee3_0_7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19cbfacee3_0_7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9cbfacee3_1_4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19cbfacee3_1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9cbfacee3_1_4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19cbfacee3_1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549" cy="169708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941910" y="3583035"/>
            <a:ext cx="6686549" cy="844712"/>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p:txBody>
      </p:sp>
      <p:sp>
        <p:nvSpPr>
          <p:cNvPr id="41" name="Google Shape;41;p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60" y="339715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11"/>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13"/>
          <p:cNvSpPr txBox="1"/>
          <p:nvPr>
            <p:ph type="title"/>
          </p:nvPr>
        </p:nvSpPr>
        <p:spPr>
          <a:xfrm>
            <a:off x="1941910" y="3600450"/>
            <a:ext cx="668655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p:nvPr>
            <p:ph idx="2" type="pic"/>
          </p:nvPr>
        </p:nvSpPr>
        <p:spPr>
          <a:xfrm>
            <a:off x="1941909" y="476224"/>
            <a:ext cx="6686550" cy="2891228"/>
          </a:xfrm>
          <a:prstGeom prst="rect">
            <a:avLst/>
          </a:prstGeom>
          <a:noFill/>
          <a:ln>
            <a:noFill/>
          </a:ln>
        </p:spPr>
      </p:sp>
      <p:sp>
        <p:nvSpPr>
          <p:cNvPr id="111" name="Google Shape;111;p13"/>
          <p:cNvSpPr txBox="1"/>
          <p:nvPr>
            <p:ph idx="1" type="body"/>
          </p:nvPr>
        </p:nvSpPr>
        <p:spPr>
          <a:xfrm>
            <a:off x="1941910" y="4025504"/>
            <a:ext cx="6686550"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900"/>
              <a:buNone/>
              <a:defRPr sz="90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112" name="Google Shape;112;p13"/>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6" name="Shape 116"/>
        <p:cNvGrpSpPr/>
        <p:nvPr/>
      </p:nvGrpSpPr>
      <p:grpSpPr>
        <a:xfrm>
          <a:off x="0" y="0"/>
          <a:ext cx="0" cy="0"/>
          <a:chOff x="0" y="0"/>
          <a:chExt cx="0" cy="0"/>
        </a:xfrm>
      </p:grpSpPr>
      <p:sp>
        <p:nvSpPr>
          <p:cNvPr id="117" name="Google Shape;117;p14"/>
          <p:cNvSpPr txBox="1"/>
          <p:nvPr>
            <p:ph type="title"/>
          </p:nvPr>
        </p:nvSpPr>
        <p:spPr>
          <a:xfrm>
            <a:off x="1941910" y="457200"/>
            <a:ext cx="6686549" cy="23377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9" name="Google Shape;119;p1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3" name="Shape 123"/>
        <p:cNvGrpSpPr/>
        <p:nvPr/>
      </p:nvGrpSpPr>
      <p:grpSpPr>
        <a:xfrm>
          <a:off x="0" y="0"/>
          <a:ext cx="0" cy="0"/>
          <a:chOff x="0" y="0"/>
          <a:chExt cx="0" cy="0"/>
        </a:xfrm>
      </p:grpSpPr>
      <p:sp>
        <p:nvSpPr>
          <p:cNvPr id="124" name="Google Shape;124;p15"/>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 type="body"/>
          </p:nvPr>
        </p:nvSpPr>
        <p:spPr>
          <a:xfrm>
            <a:off x="2456259" y="2628900"/>
            <a:ext cx="5652416"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200"/>
              <a:buFont typeface="Century Gothic"/>
              <a:buNone/>
              <a:defRPr sz="1200">
                <a:solidFill>
                  <a:srgbClr val="7F7F7F"/>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26" name="Google Shape;126;p15"/>
          <p:cNvSpPr txBox="1"/>
          <p:nvPr>
            <p:ph idx="2"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27" name="Google Shape;127;p1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15"/>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
        <p:nvSpPr>
          <p:cNvPr id="132" name="Google Shape;132;p15"/>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3" name="Shape 133"/>
        <p:cNvGrpSpPr/>
        <p:nvPr/>
      </p:nvGrpSpPr>
      <p:grpSpPr>
        <a:xfrm>
          <a:off x="0" y="0"/>
          <a:ext cx="0" cy="0"/>
          <a:chOff x="0" y="0"/>
          <a:chExt cx="0" cy="0"/>
        </a:xfrm>
      </p:grpSpPr>
      <p:sp>
        <p:nvSpPr>
          <p:cNvPr id="134" name="Google Shape;134;p16"/>
          <p:cNvSpPr txBox="1"/>
          <p:nvPr>
            <p:ph type="title"/>
          </p:nvPr>
        </p:nvSpPr>
        <p:spPr>
          <a:xfrm>
            <a:off x="1941910" y="1828800"/>
            <a:ext cx="6686550" cy="20436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6" name="Google Shape;136;p1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0" name="Shape 140"/>
        <p:cNvGrpSpPr/>
        <p:nvPr/>
      </p:nvGrpSpPr>
      <p:grpSpPr>
        <a:xfrm>
          <a:off x="0" y="0"/>
          <a:ext cx="0" cy="0"/>
          <a:chOff x="0" y="0"/>
          <a:chExt cx="0" cy="0"/>
        </a:xfrm>
      </p:grpSpPr>
      <p:sp>
        <p:nvSpPr>
          <p:cNvPr id="141" name="Google Shape;141;p17"/>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3" name="Google Shape;143;p17"/>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4" name="Google Shape;144;p1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17"/>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
        <p:nvSpPr>
          <p:cNvPr id="149" name="Google Shape;149;p17"/>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0" name="Shape 150"/>
        <p:cNvGrpSpPr/>
        <p:nvPr/>
      </p:nvGrpSpPr>
      <p:grpSpPr>
        <a:xfrm>
          <a:off x="0" y="0"/>
          <a:ext cx="0" cy="0"/>
          <a:chOff x="0" y="0"/>
          <a:chExt cx="0" cy="0"/>
        </a:xfrm>
      </p:grpSpPr>
      <p:sp>
        <p:nvSpPr>
          <p:cNvPr id="151" name="Google Shape;151;p18"/>
          <p:cNvSpPr txBox="1"/>
          <p:nvPr>
            <p:ph type="title"/>
          </p:nvPr>
        </p:nvSpPr>
        <p:spPr>
          <a:xfrm>
            <a:off x="1941910" y="470555"/>
            <a:ext cx="6686549" cy="216001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53" name="Google Shape;153;p18"/>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54" name="Google Shape;154;p1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19"/>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 type="body"/>
          </p:nvPr>
        </p:nvSpPr>
        <p:spPr>
          <a:xfrm rot="5400000">
            <a:off x="3827859" y="-285750"/>
            <a:ext cx="2914650" cy="66865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61" name="Google Shape;161;p19"/>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9"/>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9"/>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5" name="Shape 165"/>
        <p:cNvGrpSpPr/>
        <p:nvPr/>
      </p:nvGrpSpPr>
      <p:grpSpPr>
        <a:xfrm>
          <a:off x="0" y="0"/>
          <a:ext cx="0" cy="0"/>
          <a:chOff x="0" y="0"/>
          <a:chExt cx="0" cy="0"/>
        </a:xfrm>
      </p:grpSpPr>
      <p:sp>
        <p:nvSpPr>
          <p:cNvPr id="166" name="Google Shape;166;p20"/>
          <p:cNvSpPr txBox="1"/>
          <p:nvPr>
            <p:ph type="title"/>
          </p:nvPr>
        </p:nvSpPr>
        <p:spPr>
          <a:xfrm rot="5400000">
            <a:off x="5817528" y="1624135"/>
            <a:ext cx="3962863" cy="16557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 type="body"/>
          </p:nvPr>
        </p:nvSpPr>
        <p:spPr>
          <a:xfrm rot="5400000">
            <a:off x="2389352" y="23110"/>
            <a:ext cx="3962863" cy="48577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68" name="Google Shape;168;p20"/>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0"/>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0"/>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262626"/>
              </a:buClr>
              <a:buSzPts val="2800"/>
              <a:buFont typeface="Century Gothic"/>
              <a:buNone/>
              <a:defRPr/>
            </a:lvl1pPr>
            <a:lvl2pPr lvl="1" algn="l">
              <a:lnSpc>
                <a:spcPct val="100000"/>
              </a:lnSpc>
              <a:spcBef>
                <a:spcPts val="0"/>
              </a:spcBef>
              <a:spcAft>
                <a:spcPts val="0"/>
              </a:spcAft>
              <a:buClr>
                <a:schemeClr val="dk2"/>
              </a:buClr>
              <a:buSzPts val="2800"/>
              <a:buNone/>
              <a:defRPr/>
            </a:lvl2pPr>
            <a:lvl3pPr lvl="2" algn="l">
              <a:lnSpc>
                <a:spcPct val="100000"/>
              </a:lnSpc>
              <a:spcBef>
                <a:spcPts val="0"/>
              </a:spcBef>
              <a:spcAft>
                <a:spcPts val="0"/>
              </a:spcAft>
              <a:buClr>
                <a:schemeClr val="dk2"/>
              </a:buClr>
              <a:buSzPts val="2800"/>
              <a:buNone/>
              <a:defRPr/>
            </a:lvl3pPr>
            <a:lvl4pPr lvl="3" algn="l">
              <a:lnSpc>
                <a:spcPct val="100000"/>
              </a:lnSpc>
              <a:spcBef>
                <a:spcPts val="0"/>
              </a:spcBef>
              <a:spcAft>
                <a:spcPts val="0"/>
              </a:spcAft>
              <a:buClr>
                <a:schemeClr val="dk2"/>
              </a:buClr>
              <a:buSzPts val="2800"/>
              <a:buNone/>
              <a:defRPr/>
            </a:lvl4pPr>
            <a:lvl5pPr lvl="4" algn="l">
              <a:lnSpc>
                <a:spcPct val="100000"/>
              </a:lnSpc>
              <a:spcBef>
                <a:spcPts val="0"/>
              </a:spcBef>
              <a:spcAft>
                <a:spcPts val="0"/>
              </a:spcAft>
              <a:buClr>
                <a:schemeClr val="dk2"/>
              </a:buClr>
              <a:buSzPts val="2800"/>
              <a:buNone/>
              <a:defRPr/>
            </a:lvl5pPr>
            <a:lvl6pPr lvl="5" algn="l">
              <a:lnSpc>
                <a:spcPct val="100000"/>
              </a:lnSpc>
              <a:spcBef>
                <a:spcPts val="0"/>
              </a:spcBef>
              <a:spcAft>
                <a:spcPts val="0"/>
              </a:spcAft>
              <a:buClr>
                <a:schemeClr val="dk2"/>
              </a:buClr>
              <a:buSzPts val="2800"/>
              <a:buNone/>
              <a:defRPr/>
            </a:lvl6pPr>
            <a:lvl7pPr lvl="6" algn="l">
              <a:lnSpc>
                <a:spcPct val="100000"/>
              </a:lnSpc>
              <a:spcBef>
                <a:spcPts val="0"/>
              </a:spcBef>
              <a:spcAft>
                <a:spcPts val="0"/>
              </a:spcAft>
              <a:buClr>
                <a:schemeClr val="dk2"/>
              </a:buClr>
              <a:buSzPts val="2800"/>
              <a:buNone/>
              <a:defRPr/>
            </a:lvl7pPr>
            <a:lvl8pPr lvl="7" algn="l">
              <a:lnSpc>
                <a:spcPct val="100000"/>
              </a:lnSpc>
              <a:spcBef>
                <a:spcPts val="0"/>
              </a:spcBef>
              <a:spcAft>
                <a:spcPts val="0"/>
              </a:spcAft>
              <a:buClr>
                <a:schemeClr val="dk2"/>
              </a:buClr>
              <a:buSzPts val="2800"/>
              <a:buNone/>
              <a:defRPr/>
            </a:lvl8pPr>
            <a:lvl9pPr lvl="8" algn="l">
              <a:lnSpc>
                <a:spcPct val="100000"/>
              </a:lnSpc>
              <a:spcBef>
                <a:spcPts val="0"/>
              </a:spcBef>
              <a:spcAft>
                <a:spcPts val="0"/>
              </a:spcAft>
              <a:buClr>
                <a:schemeClr val="dk2"/>
              </a:buClr>
              <a:buSzPts val="2800"/>
              <a:buNone/>
              <a:defRPr/>
            </a:lvl9pPr>
          </a:lstStyle>
          <a:p/>
        </p:txBody>
      </p:sp>
      <p:sp>
        <p:nvSpPr>
          <p:cNvPr id="47" name="Google Shape;47;p3"/>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3"/>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4"/>
          <p:cNvSpPr txBox="1"/>
          <p:nvPr>
            <p:ph type="title"/>
          </p:nvPr>
        </p:nvSpPr>
        <p:spPr>
          <a:xfrm>
            <a:off x="1941910" y="334566"/>
            <a:ext cx="2628899" cy="7322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 type="body"/>
          </p:nvPr>
        </p:nvSpPr>
        <p:spPr>
          <a:xfrm>
            <a:off x="4742259" y="334567"/>
            <a:ext cx="3886200" cy="4061222"/>
          </a:xfrm>
          <a:prstGeom prst="rect">
            <a:avLst/>
          </a:prstGeom>
          <a:noFill/>
          <a:ln>
            <a:noFill/>
          </a:ln>
        </p:spPr>
        <p:txBody>
          <a:bodyPr anchorCtr="0" anchor="ctr"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53" name="Google Shape;53;p4"/>
          <p:cNvSpPr txBox="1"/>
          <p:nvPr>
            <p:ph idx="2" type="body"/>
          </p:nvPr>
        </p:nvSpPr>
        <p:spPr>
          <a:xfrm>
            <a:off x="1941910" y="1198960"/>
            <a:ext cx="2628899" cy="319682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50"/>
              <a:buNone/>
              <a:defRPr sz="105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54" name="Google Shape;54;p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262626"/>
              </a:buClr>
              <a:buSzPts val="2800"/>
              <a:buFont typeface="Century Gothic"/>
              <a:buNone/>
              <a:defRPr/>
            </a:lvl1pPr>
            <a:lvl2pPr lvl="1" algn="l">
              <a:lnSpc>
                <a:spcPct val="100000"/>
              </a:lnSpc>
              <a:spcBef>
                <a:spcPts val="0"/>
              </a:spcBef>
              <a:spcAft>
                <a:spcPts val="0"/>
              </a:spcAft>
              <a:buClr>
                <a:schemeClr val="dk2"/>
              </a:buClr>
              <a:buSzPts val="2800"/>
              <a:buNone/>
              <a:defRPr/>
            </a:lvl2pPr>
            <a:lvl3pPr lvl="2" algn="l">
              <a:lnSpc>
                <a:spcPct val="100000"/>
              </a:lnSpc>
              <a:spcBef>
                <a:spcPts val="0"/>
              </a:spcBef>
              <a:spcAft>
                <a:spcPts val="0"/>
              </a:spcAft>
              <a:buClr>
                <a:schemeClr val="dk2"/>
              </a:buClr>
              <a:buSzPts val="2800"/>
              <a:buNone/>
              <a:defRPr/>
            </a:lvl3pPr>
            <a:lvl4pPr lvl="3" algn="l">
              <a:lnSpc>
                <a:spcPct val="100000"/>
              </a:lnSpc>
              <a:spcBef>
                <a:spcPts val="0"/>
              </a:spcBef>
              <a:spcAft>
                <a:spcPts val="0"/>
              </a:spcAft>
              <a:buClr>
                <a:schemeClr val="dk2"/>
              </a:buClr>
              <a:buSzPts val="2800"/>
              <a:buNone/>
              <a:defRPr/>
            </a:lvl4pPr>
            <a:lvl5pPr lvl="4" algn="l">
              <a:lnSpc>
                <a:spcPct val="100000"/>
              </a:lnSpc>
              <a:spcBef>
                <a:spcPts val="0"/>
              </a:spcBef>
              <a:spcAft>
                <a:spcPts val="0"/>
              </a:spcAft>
              <a:buClr>
                <a:schemeClr val="dk2"/>
              </a:buClr>
              <a:buSzPts val="2800"/>
              <a:buNone/>
              <a:defRPr/>
            </a:lvl5pPr>
            <a:lvl6pPr lvl="5" algn="l">
              <a:lnSpc>
                <a:spcPct val="100000"/>
              </a:lnSpc>
              <a:spcBef>
                <a:spcPts val="0"/>
              </a:spcBef>
              <a:spcAft>
                <a:spcPts val="0"/>
              </a:spcAft>
              <a:buClr>
                <a:schemeClr val="dk2"/>
              </a:buClr>
              <a:buSzPts val="2800"/>
              <a:buNone/>
              <a:defRPr/>
            </a:lvl6pPr>
            <a:lvl7pPr lvl="6" algn="l">
              <a:lnSpc>
                <a:spcPct val="100000"/>
              </a:lnSpc>
              <a:spcBef>
                <a:spcPts val="0"/>
              </a:spcBef>
              <a:spcAft>
                <a:spcPts val="0"/>
              </a:spcAft>
              <a:buClr>
                <a:schemeClr val="dk2"/>
              </a:buClr>
              <a:buSzPts val="2800"/>
              <a:buNone/>
              <a:defRPr/>
            </a:lvl7pPr>
            <a:lvl8pPr lvl="7" algn="l">
              <a:lnSpc>
                <a:spcPct val="100000"/>
              </a:lnSpc>
              <a:spcBef>
                <a:spcPts val="0"/>
              </a:spcBef>
              <a:spcAft>
                <a:spcPts val="0"/>
              </a:spcAft>
              <a:buClr>
                <a:schemeClr val="dk2"/>
              </a:buClr>
              <a:buSzPts val="2800"/>
              <a:buNone/>
              <a:defRPr/>
            </a:lvl8pPr>
            <a:lvl9pPr lvl="8" algn="l">
              <a:lnSpc>
                <a:spcPct val="100000"/>
              </a:lnSpc>
              <a:spcBef>
                <a:spcPts val="0"/>
              </a:spcBef>
              <a:spcAft>
                <a:spcPts val="0"/>
              </a:spcAft>
              <a:buClr>
                <a:schemeClr val="dk2"/>
              </a:buClr>
              <a:buSzPts val="2800"/>
              <a:buNone/>
              <a:defRPr/>
            </a:lvl9pPr>
          </a:lstStyle>
          <a:p/>
        </p:txBody>
      </p:sp>
      <p:sp>
        <p:nvSpPr>
          <p:cNvPr id="60" name="Google Shape;60;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sp>
        <p:nvSpPr>
          <p:cNvPr id="63" name="Google Shape;63;p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Font typeface="Century Gothic"/>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4" name="Google Shape;6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8" name="Google Shape;68;p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2" name="Shape 72"/>
        <p:cNvGrpSpPr/>
        <p:nvPr/>
      </p:nvGrpSpPr>
      <p:grpSpPr>
        <a:xfrm>
          <a:off x="0" y="0"/>
          <a:ext cx="0" cy="0"/>
          <a:chOff x="0" y="0"/>
          <a:chExt cx="0" cy="0"/>
        </a:xfrm>
      </p:grpSpPr>
      <p:sp>
        <p:nvSpPr>
          <p:cNvPr id="73" name="Google Shape;73;p8"/>
          <p:cNvSpPr txBox="1"/>
          <p:nvPr>
            <p:ph type="title"/>
          </p:nvPr>
        </p:nvSpPr>
        <p:spPr>
          <a:xfrm>
            <a:off x="1941910" y="1544063"/>
            <a:ext cx="6686549"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 type="body"/>
          </p:nvPr>
        </p:nvSpPr>
        <p:spPr>
          <a:xfrm>
            <a:off x="1941910" y="2647597"/>
            <a:ext cx="6686549"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500"/>
              <a:buNone/>
              <a:defRPr sz="150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75" name="Google Shape;75;p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9"/>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 type="body"/>
          </p:nvPr>
        </p:nvSpPr>
        <p:spPr>
          <a:xfrm>
            <a:off x="1941909" y="1600200"/>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82" name="Google Shape;82;p9"/>
          <p:cNvSpPr txBox="1"/>
          <p:nvPr>
            <p:ph idx="2" type="body"/>
          </p:nvPr>
        </p:nvSpPr>
        <p:spPr>
          <a:xfrm>
            <a:off x="5393060" y="1594666"/>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83" name="Google Shape;83;p9"/>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0"/>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 type="body"/>
          </p:nvPr>
        </p:nvSpPr>
        <p:spPr>
          <a:xfrm>
            <a:off x="2204530" y="1479527"/>
            <a:ext cx="2994549"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90" name="Google Shape;90;p10"/>
          <p:cNvSpPr txBox="1"/>
          <p:nvPr>
            <p:ph idx="2" type="body"/>
          </p:nvPr>
        </p:nvSpPr>
        <p:spPr>
          <a:xfrm>
            <a:off x="1941909" y="1911725"/>
            <a:ext cx="3257170"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91" name="Google Shape;91;p10"/>
          <p:cNvSpPr txBox="1"/>
          <p:nvPr>
            <p:ph idx="3" type="body"/>
          </p:nvPr>
        </p:nvSpPr>
        <p:spPr>
          <a:xfrm>
            <a:off x="5629972" y="1477106"/>
            <a:ext cx="299925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92" name="Google Shape;92;p10"/>
          <p:cNvSpPr txBox="1"/>
          <p:nvPr>
            <p:ph idx="4" type="body"/>
          </p:nvPr>
        </p:nvSpPr>
        <p:spPr>
          <a:xfrm>
            <a:off x="5375218" y="1909304"/>
            <a:ext cx="3254006"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93" name="Google Shape;93;p10"/>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16" y="-589"/>
            <a:ext cx="1767506" cy="514052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6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1941909" y="1600200"/>
            <a:ext cx="6686550" cy="2914650"/>
          </a:xfrm>
          <a:prstGeom prst="rect">
            <a:avLst/>
          </a:prstGeom>
          <a:noFill/>
          <a:ln>
            <a:noFill/>
          </a:ln>
        </p:spPr>
        <p:txBody>
          <a:bodyPr anchorCtr="0" anchor="t" bIns="45700" lIns="91425" spcFirstLastPara="1" rIns="91425" wrap="square" tIns="45700">
            <a:normAutofit/>
          </a:bodyPr>
          <a:lstStyle>
            <a:lvl1pPr indent="-314325" lvl="0" marL="457200"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304800" lvl="1" marL="914400"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5275" lvl="2" marL="137160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285750" lvl="3" marL="1828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researchgate.net/publication/327923672_A_Portable_K-Band_3-D_MIMO_Radar_With_Nonuniformly_Spaced_Array_for_Short-Range_Localization" TargetMode="External"/><Relationship Id="rId4" Type="http://schemas.openxmlformats.org/officeDocument/2006/relationships/hyperlink" Target="https://scholars.ttu.edu/en/publications/design-and-calibration-of-a-portable-24-ghz-3-d-mimo-fmcw-radar-w" TargetMode="External"/><Relationship Id="rId5" Type="http://schemas.openxmlformats.org/officeDocument/2006/relationships/hyperlink" Target="https://www.electronicspecifier.com/product-centre/manufacturers/texas-instruments/reference-designs/5cf49c145a8ec9310d8b456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ctrTitle"/>
          </p:nvPr>
        </p:nvSpPr>
        <p:spPr>
          <a:xfrm>
            <a:off x="936600" y="565687"/>
            <a:ext cx="7270800" cy="1872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Clr>
                <a:srgbClr val="262626"/>
              </a:buClr>
              <a:buSzPct val="360000"/>
              <a:buFont typeface="Montserrat"/>
              <a:buNone/>
            </a:pPr>
            <a:r>
              <a:rPr lang="en">
                <a:latin typeface="Montserrat"/>
                <a:ea typeface="Montserrat"/>
                <a:cs typeface="Montserrat"/>
                <a:sym typeface="Montserrat"/>
              </a:rPr>
              <a:t>BTP 2022 Mid Evaluation</a:t>
            </a:r>
            <a:endParaRPr b="1" sz="2000">
              <a:latin typeface="Montserrat"/>
              <a:ea typeface="Montserrat"/>
              <a:cs typeface="Montserrat"/>
              <a:sym typeface="Montserrat"/>
            </a:endParaRPr>
          </a:p>
          <a:p>
            <a:pPr indent="0" lvl="0" marL="0" rtl="0" algn="l">
              <a:lnSpc>
                <a:spcPct val="100000"/>
              </a:lnSpc>
              <a:spcBef>
                <a:spcPts val="0"/>
              </a:spcBef>
              <a:spcAft>
                <a:spcPts val="0"/>
              </a:spcAft>
              <a:buClr>
                <a:srgbClr val="262626"/>
              </a:buClr>
              <a:buSzPct val="180000"/>
              <a:buFont typeface="Century Gothic"/>
              <a:buNone/>
            </a:pPr>
            <a:r>
              <a:t/>
            </a:r>
            <a:endParaRPr b="1" sz="2000">
              <a:latin typeface="Montserrat"/>
              <a:ea typeface="Montserrat"/>
              <a:cs typeface="Montserrat"/>
              <a:sym typeface="Montserrat"/>
            </a:endParaRPr>
          </a:p>
          <a:p>
            <a:pPr indent="0" lvl="0" marL="0" rtl="0" algn="l">
              <a:lnSpc>
                <a:spcPct val="100000"/>
              </a:lnSpc>
              <a:spcBef>
                <a:spcPts val="0"/>
              </a:spcBef>
              <a:spcAft>
                <a:spcPts val="0"/>
              </a:spcAft>
              <a:buClr>
                <a:srgbClr val="262626"/>
              </a:buClr>
              <a:buSzPct val="128571"/>
              <a:buFont typeface="Montserrat"/>
              <a:buNone/>
            </a:pPr>
            <a:r>
              <a:rPr lang="en" sz="2800">
                <a:latin typeface="Montserrat"/>
                <a:ea typeface="Montserrat"/>
                <a:cs typeface="Montserrat"/>
                <a:sym typeface="Montserrat"/>
              </a:rPr>
              <a:t>Design of MIMO Antennas for 3D Object Detection </a:t>
            </a:r>
            <a:endParaRPr b="1" sz="2800">
              <a:latin typeface="Montserrat"/>
              <a:ea typeface="Montserrat"/>
              <a:cs typeface="Montserrat"/>
              <a:sym typeface="Montserrat"/>
            </a:endParaRPr>
          </a:p>
        </p:txBody>
      </p:sp>
      <p:sp>
        <p:nvSpPr>
          <p:cNvPr id="177" name="Google Shape;177;p21"/>
          <p:cNvSpPr txBox="1"/>
          <p:nvPr>
            <p:ph idx="1" type="subTitle"/>
          </p:nvPr>
        </p:nvSpPr>
        <p:spPr>
          <a:xfrm>
            <a:off x="936600" y="4020086"/>
            <a:ext cx="5692200" cy="830519"/>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600"/>
              <a:buNone/>
            </a:pPr>
            <a:r>
              <a:rPr lang="en">
                <a:latin typeface="Montserrat"/>
                <a:ea typeface="Montserrat"/>
                <a:cs typeface="Montserrat"/>
                <a:sym typeface="Montserrat"/>
              </a:rPr>
              <a:t>Members:</a:t>
            </a:r>
            <a:endParaRPr>
              <a:latin typeface="Montserrat"/>
              <a:ea typeface="Montserrat"/>
              <a:cs typeface="Montserrat"/>
              <a:sym typeface="Montserrat"/>
            </a:endParaRPr>
          </a:p>
          <a:p>
            <a:pPr indent="-330200" lvl="0" marL="457200" rtl="0" algn="just">
              <a:lnSpc>
                <a:spcPct val="100000"/>
              </a:lnSpc>
              <a:spcBef>
                <a:spcPts val="0"/>
              </a:spcBef>
              <a:spcAft>
                <a:spcPts val="0"/>
              </a:spcAft>
              <a:buSzPts val="1600"/>
              <a:buAutoNum type="arabicParenR"/>
            </a:pPr>
            <a:r>
              <a:rPr lang="en">
                <a:latin typeface="Montserrat"/>
                <a:ea typeface="Montserrat"/>
                <a:cs typeface="Montserrat"/>
                <a:sym typeface="Montserrat"/>
              </a:rPr>
              <a:t>Kakarla Venkata Seshasai Pavan Teja (S20190020216)</a:t>
            </a:r>
            <a:endParaRPr>
              <a:latin typeface="Montserrat"/>
              <a:ea typeface="Montserrat"/>
              <a:cs typeface="Montserrat"/>
              <a:sym typeface="Montserrat"/>
            </a:endParaRPr>
          </a:p>
          <a:p>
            <a:pPr indent="-330200" lvl="0" marL="457200" rtl="0" algn="just">
              <a:lnSpc>
                <a:spcPct val="100000"/>
              </a:lnSpc>
              <a:spcBef>
                <a:spcPts val="0"/>
              </a:spcBef>
              <a:spcAft>
                <a:spcPts val="0"/>
              </a:spcAft>
              <a:buSzPts val="1600"/>
              <a:buAutoNum type="arabicParenR"/>
            </a:pPr>
            <a:r>
              <a:rPr lang="en">
                <a:latin typeface="Montserrat"/>
                <a:ea typeface="Montserrat"/>
                <a:cs typeface="Montserrat"/>
                <a:sym typeface="Montserrat"/>
              </a:rPr>
              <a:t>Divishad Reddy (S20190020236)</a:t>
            </a:r>
            <a:endParaRPr>
              <a:latin typeface="Montserrat"/>
              <a:ea typeface="Montserrat"/>
              <a:cs typeface="Montserrat"/>
              <a:sym typeface="Montserrat"/>
            </a:endParaRPr>
          </a:p>
          <a:p>
            <a:pPr indent="0" lvl="0" marL="0" rtl="0" algn="l">
              <a:lnSpc>
                <a:spcPct val="100000"/>
              </a:lnSpc>
              <a:spcBef>
                <a:spcPts val="0"/>
              </a:spcBef>
              <a:spcAft>
                <a:spcPts val="0"/>
              </a:spcAft>
              <a:buSzPts val="1600"/>
              <a:buNone/>
            </a:pPr>
            <a:r>
              <a:t/>
            </a:r>
            <a:endParaRPr>
              <a:latin typeface="Montserrat"/>
              <a:ea typeface="Montserrat"/>
              <a:cs typeface="Montserrat"/>
              <a:sym typeface="Montserrat"/>
            </a:endParaRPr>
          </a:p>
        </p:txBody>
      </p:sp>
      <p:sp>
        <p:nvSpPr>
          <p:cNvPr id="178" name="Google Shape;178;p21"/>
          <p:cNvSpPr txBox="1"/>
          <p:nvPr>
            <p:ph idx="4294967295" type="subTitle"/>
          </p:nvPr>
        </p:nvSpPr>
        <p:spPr>
          <a:xfrm>
            <a:off x="5851525" y="4510088"/>
            <a:ext cx="3292475" cy="695325"/>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 sz="1350" u="none" cap="none" strike="noStrike">
                <a:solidFill>
                  <a:srgbClr val="3F3F3F"/>
                </a:solidFill>
                <a:latin typeface="Montserrat"/>
                <a:ea typeface="Montserrat"/>
                <a:cs typeface="Montserrat"/>
                <a:sym typeface="Montserrat"/>
              </a:rPr>
              <a:t>Mentor - Dr. Divyabramham K</a:t>
            </a:r>
            <a:endParaRPr b="0" i="0" sz="1350" u="none" cap="none" strike="noStrike">
              <a:solidFill>
                <a:srgbClr val="3F3F3F"/>
              </a:solidFill>
              <a:latin typeface="Montserrat"/>
              <a:ea typeface="Montserrat"/>
              <a:cs typeface="Montserrat"/>
              <a:sym typeface="Montserrat"/>
            </a:endParaRPr>
          </a:p>
        </p:txBody>
      </p:sp>
      <p:sp>
        <p:nvSpPr>
          <p:cNvPr id="179" name="Google Shape;179;p21"/>
          <p:cNvSpPr txBox="1"/>
          <p:nvPr/>
        </p:nvSpPr>
        <p:spPr>
          <a:xfrm>
            <a:off x="1438361" y="2998519"/>
            <a:ext cx="2662152" cy="461635"/>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Montserrat"/>
              <a:buNone/>
            </a:pPr>
            <a:r>
              <a:rPr b="0" i="0" lang="en" sz="1800" u="none" cap="none" strike="noStrike">
                <a:solidFill>
                  <a:schemeClr val="dk1"/>
                </a:solidFill>
                <a:latin typeface="Montserrat"/>
                <a:ea typeface="Montserrat"/>
                <a:cs typeface="Montserrat"/>
                <a:sym typeface="Montserrat"/>
              </a:rPr>
              <a:t>BTP Code - B22DB03</a:t>
            </a:r>
            <a:endParaRPr b="0" i="0" sz="1800" u="none" cap="none" strike="noStrike">
              <a:solidFill>
                <a:schemeClr val="dk1"/>
              </a:solidFill>
              <a:latin typeface="Montserrat"/>
              <a:ea typeface="Montserrat"/>
              <a:cs typeface="Montserrat"/>
              <a:sym typeface="Montserrat"/>
            </a:endParaRPr>
          </a:p>
        </p:txBody>
      </p:sp>
      <p:sp>
        <p:nvSpPr>
          <p:cNvPr id="180" name="Google Shape;180;p21"/>
          <p:cNvSpPr txBox="1"/>
          <p:nvPr>
            <p:ph idx="12" type="sldNum"/>
          </p:nvPr>
        </p:nvSpPr>
        <p:spPr>
          <a:xfrm>
            <a:off x="8492729" y="4775899"/>
            <a:ext cx="584825"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500"/>
              <a:buFont typeface="Century Gothic"/>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303800" y="4992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Refere</a:t>
            </a:r>
            <a:r>
              <a:rPr lang="en"/>
              <a:t>nces</a:t>
            </a:r>
            <a:endParaRPr/>
          </a:p>
        </p:txBody>
      </p:sp>
      <p:sp>
        <p:nvSpPr>
          <p:cNvPr id="248" name="Google Shape;248;p30"/>
          <p:cNvSpPr txBox="1"/>
          <p:nvPr>
            <p:ph idx="1" type="body"/>
          </p:nvPr>
        </p:nvSpPr>
        <p:spPr>
          <a:xfrm>
            <a:off x="1303800" y="1250025"/>
            <a:ext cx="7323300" cy="3550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Montserrat Medium"/>
              <a:buAutoNum type="arabicParenR"/>
            </a:pPr>
            <a:r>
              <a:rPr lang="en" sz="1200">
                <a:latin typeface="Montserrat Medium"/>
                <a:ea typeface="Montserrat Medium"/>
                <a:cs typeface="Montserrat Medium"/>
                <a:sym typeface="Montserrat Medium"/>
              </a:rPr>
              <a:t>Z. Peng and C. Li “</a:t>
            </a:r>
            <a:r>
              <a:rPr i="1" lang="en" sz="1200">
                <a:latin typeface="Montserrat Medium"/>
                <a:ea typeface="Montserrat Medium"/>
                <a:cs typeface="Montserrat Medium"/>
                <a:sym typeface="Montserrat Medium"/>
              </a:rPr>
              <a:t>A Portable K-Band 3-D MIMO Radar with Nonuniformly Spaced Array for Short-Range Localization</a:t>
            </a:r>
            <a:r>
              <a:rPr lang="en" sz="1200">
                <a:latin typeface="Montserrat Medium"/>
                <a:ea typeface="Montserrat Medium"/>
                <a:cs typeface="Montserrat Medium"/>
                <a:sym typeface="Montserrat Medium"/>
              </a:rPr>
              <a:t>” in IEEE Transactions on Microwave Theory and Techniques, 2018.</a:t>
            </a:r>
            <a:endParaRPr sz="1200">
              <a:latin typeface="Montserrat Medium"/>
              <a:ea typeface="Montserrat Medium"/>
              <a:cs typeface="Montserrat Medium"/>
              <a:sym typeface="Montserrat Medium"/>
            </a:endParaRPr>
          </a:p>
          <a:p>
            <a:pPr indent="457200" lvl="0" marL="0" rtl="0" algn="just">
              <a:lnSpc>
                <a:spcPct val="150000"/>
              </a:lnSpc>
              <a:spcBef>
                <a:spcPts val="0"/>
              </a:spcBef>
              <a:spcAft>
                <a:spcPts val="0"/>
              </a:spcAft>
              <a:buSzPts val="1300"/>
              <a:buNone/>
            </a:pPr>
            <a:r>
              <a:rPr lang="en" sz="1200" u="sng">
                <a:solidFill>
                  <a:srgbClr val="EE6C49"/>
                </a:solidFill>
                <a:latin typeface="Montserrat Medium"/>
                <a:ea typeface="Montserrat Medium"/>
                <a:cs typeface="Montserrat Medium"/>
                <a:sym typeface="Montserrat Medium"/>
                <a:hlinkClick r:id="rId3">
                  <a:extLst>
                    <a:ext uri="{A12FA001-AC4F-418D-AE19-62706E023703}">
                      <ahyp:hlinkClr val="tx"/>
                    </a:ext>
                  </a:extLst>
                </a:hlinkClick>
              </a:rPr>
              <a:t>Reference Link</a:t>
            </a:r>
            <a:endParaRPr sz="1200">
              <a:solidFill>
                <a:srgbClr val="EE6C49"/>
              </a:solidFill>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arenR"/>
            </a:pPr>
            <a:r>
              <a:rPr lang="en" sz="1200">
                <a:latin typeface="Montserrat Medium"/>
                <a:ea typeface="Montserrat Medium"/>
                <a:cs typeface="Montserrat Medium"/>
                <a:sym typeface="Montserrat Medium"/>
              </a:rPr>
              <a:t>Zhengyu Peng, Prateek Nallabolu, Changzhi Li,  “</a:t>
            </a:r>
            <a:r>
              <a:rPr i="1" lang="en" sz="1200">
                <a:latin typeface="Montserrat Medium"/>
                <a:ea typeface="Montserrat Medium"/>
                <a:cs typeface="Montserrat Medium"/>
                <a:sym typeface="Montserrat Medium"/>
              </a:rPr>
              <a:t>Design and calibration of a portable 24-GHz 3-D MIMO FMCW radar with a non-uniformly spaced array and RF front-end coexisting on the same PCB layer”, </a:t>
            </a:r>
            <a:r>
              <a:rPr lang="en" sz="1200">
                <a:latin typeface="Montserrat Medium"/>
                <a:ea typeface="Montserrat Medium"/>
                <a:cs typeface="Montserrat Medium"/>
                <a:sym typeface="Montserrat Medium"/>
              </a:rPr>
              <a:t>in Proceedings of the 2018 IEEE Dallas Circuits and Systems Conference, DCAS 2018. </a:t>
            </a:r>
            <a:endParaRPr sz="1200">
              <a:latin typeface="Montserrat Medium"/>
              <a:ea typeface="Montserrat Medium"/>
              <a:cs typeface="Montserrat Medium"/>
              <a:sym typeface="Montserrat Medium"/>
            </a:endParaRPr>
          </a:p>
          <a:p>
            <a:pPr indent="457200" lvl="0" marL="0" rtl="0" algn="just">
              <a:lnSpc>
                <a:spcPct val="150000"/>
              </a:lnSpc>
              <a:spcBef>
                <a:spcPts val="0"/>
              </a:spcBef>
              <a:spcAft>
                <a:spcPts val="0"/>
              </a:spcAft>
              <a:buSzPts val="1300"/>
              <a:buNone/>
            </a:pPr>
            <a:r>
              <a:rPr lang="en" sz="1200" u="sng">
                <a:solidFill>
                  <a:schemeClr val="hlink"/>
                </a:solidFill>
                <a:latin typeface="Montserrat Medium"/>
                <a:ea typeface="Montserrat Medium"/>
                <a:cs typeface="Montserrat Medium"/>
                <a:sym typeface="Montserrat Medium"/>
                <a:hlinkClick r:id="rId4"/>
              </a:rPr>
              <a:t>Reference Link</a:t>
            </a:r>
            <a:endParaRPr sz="1200">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arenR"/>
            </a:pPr>
            <a:r>
              <a:rPr lang="en" sz="1200">
                <a:latin typeface="Montserrat Medium"/>
                <a:ea typeface="Montserrat Medium"/>
                <a:cs typeface="Montserrat Medium"/>
                <a:sym typeface="Montserrat Medium"/>
              </a:rPr>
              <a:t>Sankar Sadasivam, Shaury Anand, “</a:t>
            </a:r>
            <a:r>
              <a:rPr i="1" lang="en" sz="1200">
                <a:latin typeface="Montserrat Medium"/>
                <a:ea typeface="Montserrat Medium"/>
                <a:cs typeface="Montserrat Medium"/>
                <a:sym typeface="Montserrat Medium"/>
              </a:rPr>
              <a:t>Multi Channel RF Transceiver Reference Design for Radar and Electronic Warfare Applications”, </a:t>
            </a:r>
            <a:r>
              <a:rPr lang="en" sz="1200">
                <a:latin typeface="Montserrat Medium"/>
                <a:ea typeface="Montserrat Medium"/>
                <a:cs typeface="Montserrat Medium"/>
                <a:sym typeface="Montserrat Medium"/>
              </a:rPr>
              <a:t>in Texas Instruments Incorporated, 2019. </a:t>
            </a:r>
            <a:r>
              <a:rPr lang="en" sz="1200" u="sng">
                <a:solidFill>
                  <a:schemeClr val="hlink"/>
                </a:solidFill>
                <a:latin typeface="Montserrat Medium"/>
                <a:ea typeface="Montserrat Medium"/>
                <a:cs typeface="Montserrat Medium"/>
                <a:sym typeface="Montserrat Medium"/>
                <a:hlinkClick r:id="rId5"/>
              </a:rPr>
              <a:t>Reference Link</a:t>
            </a:r>
            <a:endParaRPr sz="1200">
              <a:latin typeface="Montserrat Medium"/>
              <a:ea typeface="Montserrat Medium"/>
              <a:cs typeface="Montserrat Medium"/>
              <a:sym typeface="Montserrat Medium"/>
            </a:endParaRPr>
          </a:p>
        </p:txBody>
      </p:sp>
      <p:sp>
        <p:nvSpPr>
          <p:cNvPr id="249" name="Google Shape;249;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3" name="Shape 253"/>
        <p:cNvGrpSpPr/>
        <p:nvPr/>
      </p:nvGrpSpPr>
      <p:grpSpPr>
        <a:xfrm>
          <a:off x="0" y="0"/>
          <a:ext cx="0" cy="0"/>
          <a:chOff x="0" y="0"/>
          <a:chExt cx="0" cy="0"/>
        </a:xfrm>
      </p:grpSpPr>
      <p:sp>
        <p:nvSpPr>
          <p:cNvPr id="254" name="Google Shape;254;p31"/>
          <p:cNvSpPr txBox="1"/>
          <p:nvPr>
            <p:ph type="title"/>
          </p:nvPr>
        </p:nvSpPr>
        <p:spPr>
          <a:xfrm>
            <a:off x="3289457" y="1898057"/>
            <a:ext cx="2565086" cy="1347386"/>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Font typeface="Century Gothic"/>
              <a:buNone/>
            </a:pPr>
            <a:r>
              <a:rPr lang="en">
                <a:solidFill>
                  <a:schemeClr val="dk1"/>
                </a:solidFill>
              </a:rPr>
              <a:t>Thank you</a:t>
            </a:r>
            <a:endParaRPr>
              <a:solidFill>
                <a:schemeClr val="dk1"/>
              </a:solidFill>
            </a:endParaRPr>
          </a:p>
        </p:txBody>
      </p:sp>
      <p:sp>
        <p:nvSpPr>
          <p:cNvPr id="255" name="Google Shape;255;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38855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600"/>
              <a:buFont typeface="Arial"/>
              <a:buNone/>
            </a:pPr>
            <a:r>
              <a:rPr lang="en" sz="2200">
                <a:solidFill>
                  <a:srgbClr val="000000"/>
                </a:solidFill>
                <a:latin typeface="Montserrat"/>
                <a:ea typeface="Montserrat"/>
                <a:cs typeface="Montserrat"/>
                <a:sym typeface="Montserrat"/>
              </a:rPr>
              <a:t>Title - Design of MIMO Antennas for 3D Object Detection</a:t>
            </a:r>
            <a:endParaRPr sz="2200">
              <a:latin typeface="Montserrat"/>
              <a:ea typeface="Montserrat"/>
              <a:cs typeface="Montserrat"/>
              <a:sym typeface="Montserrat"/>
            </a:endParaRPr>
          </a:p>
        </p:txBody>
      </p:sp>
      <p:sp>
        <p:nvSpPr>
          <p:cNvPr id="186" name="Google Shape;186;p22"/>
          <p:cNvSpPr txBox="1"/>
          <p:nvPr>
            <p:ph idx="1" type="body"/>
          </p:nvPr>
        </p:nvSpPr>
        <p:spPr>
          <a:xfrm>
            <a:off x="1388550" y="1744225"/>
            <a:ext cx="3430500" cy="2541600"/>
          </a:xfrm>
          <a:prstGeom prst="rect">
            <a:avLst/>
          </a:prstGeom>
          <a:noFill/>
          <a:ln>
            <a:noFill/>
          </a:ln>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Montserrat"/>
              <a:buChar char="●"/>
            </a:pPr>
            <a:r>
              <a:rPr lang="en" sz="1500">
                <a:latin typeface="Montserrat"/>
                <a:ea typeface="Montserrat"/>
                <a:cs typeface="Montserrat"/>
                <a:sym typeface="Montserrat"/>
              </a:rPr>
              <a:t>Introduction </a:t>
            </a:r>
            <a:endParaRPr sz="1500">
              <a:latin typeface="Montserrat"/>
              <a:ea typeface="Montserrat"/>
              <a:cs typeface="Montserrat"/>
              <a:sym typeface="Montserrat"/>
            </a:endParaRPr>
          </a:p>
          <a:p>
            <a:pPr indent="-323850" lvl="0" marL="457200" rtl="0" algn="l">
              <a:lnSpc>
                <a:spcPct val="200000"/>
              </a:lnSpc>
              <a:spcBef>
                <a:spcPts val="0"/>
              </a:spcBef>
              <a:spcAft>
                <a:spcPts val="0"/>
              </a:spcAft>
              <a:buSzPts val="1500"/>
              <a:buFont typeface="Montserrat"/>
              <a:buChar char="●"/>
            </a:pPr>
            <a:r>
              <a:rPr lang="en" sz="1500">
                <a:latin typeface="Montserrat"/>
                <a:ea typeface="Montserrat"/>
                <a:cs typeface="Montserrat"/>
                <a:sym typeface="Montserrat"/>
              </a:rPr>
              <a:t>Problem statement</a:t>
            </a:r>
            <a:endParaRPr sz="1500">
              <a:latin typeface="Montserrat"/>
              <a:ea typeface="Montserrat"/>
              <a:cs typeface="Montserrat"/>
              <a:sym typeface="Montserrat"/>
            </a:endParaRPr>
          </a:p>
          <a:p>
            <a:pPr indent="-323850" lvl="0" marL="457200" rtl="0" algn="l">
              <a:lnSpc>
                <a:spcPct val="200000"/>
              </a:lnSpc>
              <a:spcBef>
                <a:spcPts val="0"/>
              </a:spcBef>
              <a:spcAft>
                <a:spcPts val="0"/>
              </a:spcAft>
              <a:buSzPts val="1500"/>
              <a:buFont typeface="Montserrat"/>
              <a:buChar char="●"/>
            </a:pPr>
            <a:r>
              <a:rPr lang="en" sz="1500">
                <a:latin typeface="Montserrat"/>
                <a:ea typeface="Montserrat"/>
                <a:cs typeface="Montserrat"/>
                <a:sym typeface="Montserrat"/>
              </a:rPr>
              <a:t>Description of the problem</a:t>
            </a:r>
            <a:endParaRPr sz="1500">
              <a:latin typeface="Montserrat"/>
              <a:ea typeface="Montserrat"/>
              <a:cs typeface="Montserrat"/>
              <a:sym typeface="Montserrat"/>
            </a:endParaRPr>
          </a:p>
          <a:p>
            <a:pPr indent="-323850" lvl="0" marL="457200" rtl="0" algn="l">
              <a:lnSpc>
                <a:spcPct val="200000"/>
              </a:lnSpc>
              <a:spcBef>
                <a:spcPts val="0"/>
              </a:spcBef>
              <a:spcAft>
                <a:spcPts val="0"/>
              </a:spcAft>
              <a:buSzPts val="1500"/>
              <a:buFont typeface="Montserrat"/>
              <a:buChar char="●"/>
            </a:pPr>
            <a:r>
              <a:rPr lang="en" sz="1500">
                <a:latin typeface="Montserrat"/>
                <a:ea typeface="Montserrat"/>
                <a:cs typeface="Montserrat"/>
                <a:sym typeface="Montserrat"/>
              </a:rPr>
              <a:t>Applications</a:t>
            </a:r>
            <a:endParaRPr sz="1500">
              <a:latin typeface="Montserrat"/>
              <a:ea typeface="Montserrat"/>
              <a:cs typeface="Montserrat"/>
              <a:sym typeface="Montserrat"/>
            </a:endParaRPr>
          </a:p>
          <a:p>
            <a:pPr indent="-323850" lvl="0" marL="457200" rtl="0" algn="l">
              <a:lnSpc>
                <a:spcPct val="200000"/>
              </a:lnSpc>
              <a:spcBef>
                <a:spcPts val="0"/>
              </a:spcBef>
              <a:spcAft>
                <a:spcPts val="0"/>
              </a:spcAft>
              <a:buSzPts val="1500"/>
              <a:buFont typeface="Montserrat"/>
              <a:buChar char="●"/>
            </a:pPr>
            <a:r>
              <a:rPr lang="en" sz="1500">
                <a:latin typeface="Montserrat"/>
                <a:ea typeface="Montserrat"/>
                <a:cs typeface="Montserrat"/>
                <a:sym typeface="Montserrat"/>
              </a:rPr>
              <a:t>References </a:t>
            </a:r>
            <a:endParaRPr sz="1500">
              <a:latin typeface="Montserrat"/>
              <a:ea typeface="Montserrat"/>
              <a:cs typeface="Montserrat"/>
              <a:sym typeface="Montserrat"/>
            </a:endParaRPr>
          </a:p>
        </p:txBody>
      </p:sp>
      <p:pic>
        <p:nvPicPr>
          <p:cNvPr id="187" name="Google Shape;187;p22"/>
          <p:cNvPicPr preferRelativeResize="0"/>
          <p:nvPr/>
        </p:nvPicPr>
        <p:blipFill rotWithShape="1">
          <a:blip r:embed="rId3">
            <a:alphaModFix/>
          </a:blip>
          <a:srcRect b="0" l="0" r="0" t="0"/>
          <a:stretch/>
        </p:blipFill>
        <p:spPr>
          <a:xfrm>
            <a:off x="5616745" y="1597874"/>
            <a:ext cx="2834301" cy="2834301"/>
          </a:xfrm>
          <a:prstGeom prst="rect">
            <a:avLst/>
          </a:prstGeom>
          <a:noFill/>
          <a:ln>
            <a:noFill/>
          </a:ln>
        </p:spPr>
      </p:pic>
      <p:sp>
        <p:nvSpPr>
          <p:cNvPr id="188" name="Google Shape;188;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378744" y="381594"/>
            <a:ext cx="4407694" cy="73223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62626"/>
              </a:buClr>
              <a:buSzPts val="2800"/>
              <a:buFont typeface="Montserrat"/>
              <a:buNone/>
            </a:pPr>
            <a:r>
              <a:rPr lang="en" sz="2700">
                <a:latin typeface="Montserrat"/>
                <a:ea typeface="Montserrat"/>
                <a:cs typeface="Montserrat"/>
                <a:sym typeface="Montserrat"/>
              </a:rPr>
              <a:t>Introduction to Radar</a:t>
            </a:r>
            <a:endParaRPr sz="2700">
              <a:latin typeface="Montserrat"/>
              <a:ea typeface="Montserrat"/>
              <a:cs typeface="Montserrat"/>
              <a:sym typeface="Montserrat"/>
            </a:endParaRPr>
          </a:p>
        </p:txBody>
      </p:sp>
      <p:sp>
        <p:nvSpPr>
          <p:cNvPr id="194" name="Google Shape;194;p23"/>
          <p:cNvSpPr txBox="1"/>
          <p:nvPr>
            <p:ph idx="2" type="body"/>
          </p:nvPr>
        </p:nvSpPr>
        <p:spPr>
          <a:xfrm>
            <a:off x="1301355" y="1198962"/>
            <a:ext cx="3470670" cy="3562944"/>
          </a:xfrm>
          <a:prstGeom prst="rect">
            <a:avLst/>
          </a:prstGeom>
          <a:noFill/>
          <a:ln>
            <a:noFill/>
          </a:ln>
        </p:spPr>
        <p:txBody>
          <a:bodyPr anchorCtr="0" anchor="t" bIns="91425" lIns="91425" spcFirstLastPara="1" rIns="91425" wrap="square" tIns="91425">
            <a:noAutofit/>
          </a:bodyPr>
          <a:lstStyle/>
          <a:p>
            <a:pPr indent="-309562"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Radar is an detection system which uses waves to determine the distance, angle or velocity of an object.</a:t>
            </a:r>
            <a:endParaRPr sz="1200">
              <a:latin typeface="Montserrat"/>
              <a:ea typeface="Montserrat"/>
              <a:cs typeface="Montserrat"/>
              <a:sym typeface="Montserrat"/>
            </a:endParaRPr>
          </a:p>
          <a:p>
            <a:pPr indent="-309562"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Waves (pulsed or continuous) from transmitter reflect off the object and return to the receiver as an echo, giving information about the object.</a:t>
            </a:r>
            <a:endParaRPr sz="1200">
              <a:latin typeface="Montserrat"/>
              <a:ea typeface="Montserrat"/>
              <a:cs typeface="Montserrat"/>
              <a:sym typeface="Montserrat"/>
            </a:endParaRPr>
          </a:p>
          <a:p>
            <a:pPr indent="-309562"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The information received by receiver is processed and object’s position (or) speed are obtained.</a:t>
            </a:r>
            <a:endParaRPr sz="1200">
              <a:latin typeface="Montserrat"/>
              <a:ea typeface="Montserrat"/>
              <a:cs typeface="Montserrat"/>
              <a:sym typeface="Montserrat"/>
            </a:endParaRPr>
          </a:p>
        </p:txBody>
      </p:sp>
      <p:pic>
        <p:nvPicPr>
          <p:cNvPr id="195" name="Google Shape;195;p23"/>
          <p:cNvPicPr preferRelativeResize="0"/>
          <p:nvPr/>
        </p:nvPicPr>
        <p:blipFill rotWithShape="1">
          <a:blip r:embed="rId3">
            <a:alphaModFix/>
          </a:blip>
          <a:srcRect b="0" l="0" r="0" t="0"/>
          <a:stretch/>
        </p:blipFill>
        <p:spPr>
          <a:xfrm>
            <a:off x="4829175" y="1585912"/>
            <a:ext cx="4129088" cy="2491061"/>
          </a:xfrm>
          <a:prstGeom prst="rect">
            <a:avLst/>
          </a:prstGeom>
          <a:noFill/>
          <a:ln>
            <a:noFill/>
          </a:ln>
        </p:spPr>
      </p:pic>
      <p:sp>
        <p:nvSpPr>
          <p:cNvPr id="196" name="Google Shape;196;p23"/>
          <p:cNvSpPr txBox="1"/>
          <p:nvPr>
            <p:ph idx="12" type="sldNum"/>
          </p:nvPr>
        </p:nvSpPr>
        <p:spPr>
          <a:xfrm>
            <a:off x="8442723" y="4761906"/>
            <a:ext cx="584825"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500"/>
              <a:buFont typeface="Century Gothic"/>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07495" y="405694"/>
            <a:ext cx="7030500" cy="738416"/>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MIMO Radar</a:t>
            </a:r>
            <a:endParaRPr/>
          </a:p>
        </p:txBody>
      </p:sp>
      <p:sp>
        <p:nvSpPr>
          <p:cNvPr id="202" name="Google Shape;202;p24"/>
          <p:cNvSpPr txBox="1"/>
          <p:nvPr>
            <p:ph idx="1" type="body"/>
          </p:nvPr>
        </p:nvSpPr>
        <p:spPr>
          <a:xfrm>
            <a:off x="1207495" y="1294002"/>
            <a:ext cx="4392525" cy="3639774"/>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Arial"/>
              <a:buChar char="•"/>
            </a:pPr>
            <a:r>
              <a:rPr lang="en" sz="1100"/>
              <a:t>MIMO:  Multiple-Input-Multiple-Output.</a:t>
            </a:r>
            <a:endParaRPr sz="1100"/>
          </a:p>
          <a:p>
            <a:pPr indent="-330200" lvl="0" marL="457200" rtl="0" algn="just">
              <a:lnSpc>
                <a:spcPct val="150000"/>
              </a:lnSpc>
              <a:spcBef>
                <a:spcPts val="0"/>
              </a:spcBef>
              <a:spcAft>
                <a:spcPts val="0"/>
              </a:spcAft>
              <a:buSzPts val="1600"/>
              <a:buFont typeface="Arial"/>
              <a:buChar char="•"/>
            </a:pPr>
            <a:r>
              <a:rPr lang="en" sz="1100"/>
              <a:t>It is a radar system deploying multiple transmitters to simultaneously transmit arbitrary waveforms and utilizing multiple receivers to receive signals which are processed jointly.</a:t>
            </a:r>
            <a:endParaRPr sz="1100"/>
          </a:p>
          <a:p>
            <a:pPr indent="-330200" lvl="0" marL="457200" rtl="0" algn="just">
              <a:lnSpc>
                <a:spcPct val="150000"/>
              </a:lnSpc>
              <a:spcBef>
                <a:spcPts val="0"/>
              </a:spcBef>
              <a:spcAft>
                <a:spcPts val="0"/>
              </a:spcAft>
              <a:buSzPts val="1600"/>
              <a:buFont typeface="Arial"/>
              <a:buChar char="•"/>
            </a:pPr>
            <a:r>
              <a:rPr lang="en" sz="1100"/>
              <a:t>Every transmitting element in a MIMO radar system transmits different waveforms. This is called waveform diversity and it is a distinguishing property of MIMO radar.</a:t>
            </a:r>
            <a:endParaRPr sz="1100"/>
          </a:p>
          <a:p>
            <a:pPr indent="-330200" lvl="0" marL="457200" rtl="0" algn="just">
              <a:lnSpc>
                <a:spcPct val="150000"/>
              </a:lnSpc>
              <a:spcBef>
                <a:spcPts val="0"/>
              </a:spcBef>
              <a:spcAft>
                <a:spcPts val="0"/>
              </a:spcAft>
              <a:buSzPts val="1600"/>
              <a:buFont typeface="Arial"/>
              <a:buChar char="•"/>
            </a:pPr>
            <a:r>
              <a:rPr lang="en" sz="1100"/>
              <a:t>In every MIMO radar receiver, there are many matched filters as the number of transmitted signals, the received signals from target are passed through these filters and matched to every transmitted signal.</a:t>
            </a:r>
            <a:endParaRPr sz="1100"/>
          </a:p>
        </p:txBody>
      </p:sp>
      <p:pic>
        <p:nvPicPr>
          <p:cNvPr id="203" name="Google Shape;203;p24"/>
          <p:cNvPicPr preferRelativeResize="0"/>
          <p:nvPr/>
        </p:nvPicPr>
        <p:blipFill rotWithShape="1">
          <a:blip r:embed="rId3">
            <a:alphaModFix/>
          </a:blip>
          <a:srcRect b="0" l="0" r="0" t="0"/>
          <a:stretch/>
        </p:blipFill>
        <p:spPr>
          <a:xfrm>
            <a:off x="5600020" y="2124543"/>
            <a:ext cx="3399726" cy="1828800"/>
          </a:xfrm>
          <a:prstGeom prst="rect">
            <a:avLst/>
          </a:prstGeom>
          <a:noFill/>
          <a:ln>
            <a:noFill/>
          </a:ln>
        </p:spPr>
      </p:pic>
      <p:sp>
        <p:nvSpPr>
          <p:cNvPr id="204" name="Google Shape;204;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303800" y="353106"/>
            <a:ext cx="7030500" cy="812519"/>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rgbClr val="262626"/>
              </a:buClr>
              <a:buSzPts val="2800"/>
              <a:buFont typeface="Century Gothic"/>
              <a:buNone/>
            </a:pPr>
            <a:r>
              <a:rPr lang="en"/>
              <a:t>Types of MIMO radars</a:t>
            </a:r>
            <a:endParaRPr/>
          </a:p>
        </p:txBody>
      </p:sp>
      <p:sp>
        <p:nvSpPr>
          <p:cNvPr id="210" name="Google Shape;210;p25"/>
          <p:cNvSpPr txBox="1"/>
          <p:nvPr>
            <p:ph idx="1" type="body"/>
          </p:nvPr>
        </p:nvSpPr>
        <p:spPr>
          <a:xfrm>
            <a:off x="1303800" y="1165625"/>
            <a:ext cx="4613100" cy="3734988"/>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 sz="1200">
                <a:latin typeface="Montserrat"/>
                <a:ea typeface="Montserrat"/>
                <a:cs typeface="Montserrat"/>
                <a:sym typeface="Montserrat"/>
              </a:rPr>
              <a:t>The MIMO radar systems can be classified into two categories:</a:t>
            </a:r>
            <a:endParaRPr sz="1200">
              <a:latin typeface="Montserrat"/>
              <a:ea typeface="Montserrat"/>
              <a:cs typeface="Montserrat"/>
              <a:sym typeface="Montserrat"/>
            </a:endParaRPr>
          </a:p>
          <a:p>
            <a:pPr indent="-310832"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MIMO radar with colocated antennas (so-called “Mono-Static” MIMO). </a:t>
            </a:r>
            <a:endParaRPr sz="1200">
              <a:latin typeface="Montserrat"/>
              <a:ea typeface="Montserrat"/>
              <a:cs typeface="Montserrat"/>
              <a:sym typeface="Montserrat"/>
            </a:endParaRPr>
          </a:p>
          <a:p>
            <a:pPr indent="-304958" lvl="1" marL="914400" rtl="0" algn="just">
              <a:lnSpc>
                <a:spcPct val="150000"/>
              </a:lnSpc>
              <a:spcBef>
                <a:spcPts val="0"/>
              </a:spcBef>
              <a:spcAft>
                <a:spcPts val="0"/>
              </a:spcAft>
              <a:buSzPts val="1200"/>
              <a:buFont typeface="Montserrat"/>
              <a:buChar char="○"/>
            </a:pPr>
            <a:r>
              <a:rPr lang="en">
                <a:latin typeface="Montserrat"/>
                <a:ea typeface="Montserrat"/>
                <a:cs typeface="Montserrat"/>
                <a:sym typeface="Montserrat"/>
              </a:rPr>
              <a:t>the transmitting antennas are close enough such that the target radar cross-sections (RCS) observed by the transmitting antenna elements are identical.</a:t>
            </a:r>
            <a:endParaRPr>
              <a:latin typeface="Montserrat"/>
              <a:ea typeface="Montserrat"/>
              <a:cs typeface="Montserrat"/>
              <a:sym typeface="Montserrat"/>
            </a:endParaRPr>
          </a:p>
          <a:p>
            <a:pPr indent="-310832"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MIMO radar with widely separated antennas (so-called “Bi-Static” MIMO).</a:t>
            </a:r>
            <a:endParaRPr sz="1200">
              <a:latin typeface="Montserrat"/>
              <a:ea typeface="Montserrat"/>
              <a:cs typeface="Montserrat"/>
              <a:sym typeface="Montserrat"/>
            </a:endParaRPr>
          </a:p>
          <a:p>
            <a:pPr indent="-304958" lvl="1" marL="914400" rtl="0" algn="just">
              <a:lnSpc>
                <a:spcPct val="150000"/>
              </a:lnSpc>
              <a:spcBef>
                <a:spcPts val="0"/>
              </a:spcBef>
              <a:spcAft>
                <a:spcPts val="0"/>
              </a:spcAft>
              <a:buSzPts val="1200"/>
              <a:buFont typeface="Montserrat"/>
              <a:buChar char="○"/>
            </a:pPr>
            <a:r>
              <a:rPr lang="en">
                <a:latin typeface="Montserrat"/>
                <a:ea typeface="Montserrat"/>
                <a:cs typeface="Montserrat"/>
                <a:sym typeface="Montserrat"/>
              </a:rPr>
              <a:t>Bistatic MIMO radar is a radar system comprising transmitters and receivers that are separated by a distance.</a:t>
            </a:r>
            <a:endParaRPr>
              <a:latin typeface="Montserrat"/>
              <a:ea typeface="Montserrat"/>
              <a:cs typeface="Montserrat"/>
              <a:sym typeface="Montserrat"/>
            </a:endParaRPr>
          </a:p>
        </p:txBody>
      </p:sp>
      <p:pic>
        <p:nvPicPr>
          <p:cNvPr id="211" name="Google Shape;211;p25"/>
          <p:cNvPicPr preferRelativeResize="0"/>
          <p:nvPr/>
        </p:nvPicPr>
        <p:blipFill rotWithShape="1">
          <a:blip r:embed="rId3">
            <a:alphaModFix/>
          </a:blip>
          <a:srcRect b="6340" l="0" r="0" t="0"/>
          <a:stretch/>
        </p:blipFill>
        <p:spPr>
          <a:xfrm>
            <a:off x="6034949" y="3126875"/>
            <a:ext cx="2663275" cy="1564700"/>
          </a:xfrm>
          <a:prstGeom prst="rect">
            <a:avLst/>
          </a:prstGeom>
          <a:noFill/>
          <a:ln>
            <a:noFill/>
          </a:ln>
        </p:spPr>
      </p:pic>
      <p:pic>
        <p:nvPicPr>
          <p:cNvPr id="212" name="Google Shape;212;p25"/>
          <p:cNvPicPr preferRelativeResize="0"/>
          <p:nvPr/>
        </p:nvPicPr>
        <p:blipFill rotWithShape="1">
          <a:blip r:embed="rId4">
            <a:alphaModFix/>
          </a:blip>
          <a:srcRect b="0" l="0" r="0" t="0"/>
          <a:stretch/>
        </p:blipFill>
        <p:spPr>
          <a:xfrm>
            <a:off x="6034949" y="1165625"/>
            <a:ext cx="2663275" cy="1670600"/>
          </a:xfrm>
          <a:prstGeom prst="rect">
            <a:avLst/>
          </a:prstGeom>
          <a:noFill/>
          <a:ln>
            <a:noFill/>
          </a:ln>
        </p:spPr>
      </p:pic>
      <p:sp>
        <p:nvSpPr>
          <p:cNvPr id="213" name="Google Shape;213;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303800" y="474153"/>
            <a:ext cx="3653963" cy="819786"/>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Problem statement</a:t>
            </a:r>
            <a:endParaRPr/>
          </a:p>
        </p:txBody>
      </p:sp>
      <p:sp>
        <p:nvSpPr>
          <p:cNvPr id="219" name="Google Shape;219;p26"/>
          <p:cNvSpPr txBox="1"/>
          <p:nvPr>
            <p:ph idx="1" type="body"/>
          </p:nvPr>
        </p:nvSpPr>
        <p:spPr>
          <a:xfrm>
            <a:off x="1303800" y="1293939"/>
            <a:ext cx="4489963" cy="3535236"/>
          </a:xfrm>
          <a:prstGeom prst="rect">
            <a:avLst/>
          </a:prstGeom>
          <a:noFill/>
          <a:ln>
            <a:noFill/>
          </a:ln>
        </p:spPr>
        <p:txBody>
          <a:bodyPr anchorCtr="0" anchor="t" bIns="91425" lIns="91425" spcFirstLastPara="1" rIns="91425" wrap="square" tIns="91425">
            <a:normAutofit fontScale="85000" lnSpcReduction="20000"/>
          </a:bodyPr>
          <a:lstStyle/>
          <a:p>
            <a:pPr indent="-317500" lvl="0" marL="457200" rtl="0" algn="just">
              <a:lnSpc>
                <a:spcPct val="200000"/>
              </a:lnSpc>
              <a:spcBef>
                <a:spcPts val="0"/>
              </a:spcBef>
              <a:spcAft>
                <a:spcPts val="0"/>
              </a:spcAft>
              <a:buSzPct val="117647"/>
              <a:buFont typeface="Montserrat"/>
              <a:buChar char="●"/>
            </a:pPr>
            <a:r>
              <a:rPr lang="en" sz="1400">
                <a:latin typeface="Montserrat"/>
                <a:ea typeface="Montserrat"/>
                <a:cs typeface="Montserrat"/>
                <a:sym typeface="Montserrat"/>
              </a:rPr>
              <a:t>Design of MIMO antenna setup for radar application</a:t>
            </a:r>
            <a:endParaRPr sz="1400">
              <a:latin typeface="Montserrat"/>
              <a:ea typeface="Montserrat"/>
              <a:cs typeface="Montserrat"/>
              <a:sym typeface="Montserrat"/>
            </a:endParaRPr>
          </a:p>
          <a:p>
            <a:pPr indent="-317500" lvl="1" marL="914400" rtl="0" algn="just">
              <a:lnSpc>
                <a:spcPct val="200000"/>
              </a:lnSpc>
              <a:spcBef>
                <a:spcPts val="0"/>
              </a:spcBef>
              <a:spcAft>
                <a:spcPts val="0"/>
              </a:spcAft>
              <a:buSzPct val="117647"/>
              <a:buFont typeface="Montserrat"/>
              <a:buChar char="○"/>
            </a:pPr>
            <a:r>
              <a:rPr lang="en" sz="1400">
                <a:latin typeface="Montserrat"/>
                <a:ea typeface="Montserrat"/>
                <a:cs typeface="Montserrat"/>
                <a:sym typeface="Montserrat"/>
              </a:rPr>
              <a:t>Application: detection of 3D object</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ct val="117647"/>
              <a:buFont typeface="Montserrat"/>
              <a:buChar char="●"/>
            </a:pPr>
            <a:r>
              <a:rPr lang="en" sz="1400">
                <a:latin typeface="Montserrat"/>
                <a:ea typeface="Montserrat"/>
                <a:cs typeface="Montserrat"/>
                <a:sym typeface="Montserrat"/>
              </a:rPr>
              <a:t>Let’s assume that there are MIMO antennas.</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ct val="117647"/>
              <a:buFont typeface="Montserrat"/>
              <a:buChar char="●"/>
            </a:pPr>
            <a:r>
              <a:rPr lang="en" sz="1400">
                <a:latin typeface="Montserrat"/>
                <a:ea typeface="Montserrat"/>
                <a:cs typeface="Montserrat"/>
                <a:sym typeface="Montserrat"/>
              </a:rPr>
              <a:t>MIMO antenna system consists of transmitting and receiving arrays, one inside the other arrangement.</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ct val="117647"/>
              <a:buFont typeface="Montserrat"/>
              <a:buChar char="●"/>
            </a:pPr>
            <a:r>
              <a:rPr lang="en" sz="1400">
                <a:latin typeface="Montserrat"/>
                <a:ea typeface="Montserrat"/>
                <a:cs typeface="Montserrat"/>
                <a:sym typeface="Montserrat"/>
              </a:rPr>
              <a:t>All elements (transmitters) of the transmitting array simultaneously radiate mutually orthogonal signals shift in frequency (OFDM).</a:t>
            </a:r>
            <a:endParaRPr sz="1400">
              <a:latin typeface="Montserrat"/>
              <a:ea typeface="Montserrat"/>
              <a:cs typeface="Montserrat"/>
              <a:sym typeface="Montserrat"/>
            </a:endParaRPr>
          </a:p>
        </p:txBody>
      </p:sp>
      <p:pic>
        <p:nvPicPr>
          <p:cNvPr id="220" name="Google Shape;220;p26"/>
          <p:cNvPicPr preferRelativeResize="0"/>
          <p:nvPr/>
        </p:nvPicPr>
        <p:blipFill rotWithShape="1">
          <a:blip r:embed="rId3">
            <a:alphaModFix/>
          </a:blip>
          <a:srcRect b="0" l="0" r="0" t="0"/>
          <a:stretch/>
        </p:blipFill>
        <p:spPr>
          <a:xfrm>
            <a:off x="5793763" y="1643062"/>
            <a:ext cx="3038475" cy="1857375"/>
          </a:xfrm>
          <a:prstGeom prst="rect">
            <a:avLst/>
          </a:prstGeom>
          <a:noFill/>
          <a:ln>
            <a:noFill/>
          </a:ln>
        </p:spPr>
      </p:pic>
      <p:sp>
        <p:nvSpPr>
          <p:cNvPr id="221" name="Google Shape;221;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322250" y="420168"/>
            <a:ext cx="3496800" cy="60871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Problem statement</a:t>
            </a:r>
            <a:endParaRPr/>
          </a:p>
        </p:txBody>
      </p:sp>
      <p:sp>
        <p:nvSpPr>
          <p:cNvPr id="227" name="Google Shape;227;p27"/>
          <p:cNvSpPr txBox="1"/>
          <p:nvPr>
            <p:ph idx="1" type="body"/>
          </p:nvPr>
        </p:nvSpPr>
        <p:spPr>
          <a:xfrm>
            <a:off x="1303800" y="1243199"/>
            <a:ext cx="7030500" cy="3578831"/>
          </a:xfrm>
          <a:prstGeom prst="rect">
            <a:avLst/>
          </a:prstGeom>
          <a:noFill/>
          <a:ln>
            <a:noFill/>
          </a:ln>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SzPts val="1400"/>
              <a:buFont typeface="Montserrat"/>
              <a:buChar char="●"/>
            </a:pPr>
            <a:r>
              <a:rPr lang="en" sz="1400">
                <a:latin typeface="Montserrat"/>
                <a:ea typeface="Montserrat"/>
                <a:cs typeface="Montserrat"/>
                <a:sym typeface="Montserrat"/>
              </a:rPr>
              <a:t>These transmitting signals don’t interface because of orthogonality. </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ts val="1400"/>
              <a:buFont typeface="Montserrat"/>
              <a:buChar char="●"/>
            </a:pPr>
            <a:r>
              <a:rPr lang="en" sz="1400">
                <a:latin typeface="Montserrat"/>
                <a:ea typeface="Montserrat"/>
                <a:cs typeface="Montserrat"/>
                <a:sym typeface="Montserrat"/>
              </a:rPr>
              <a:t>At a target we have the sum of all radiated signals with their specific phase shifts depending on the target position and velocity as well as on the frequency and position of the transmitting array elements. </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ts val="1400"/>
              <a:buFont typeface="Montserrat"/>
              <a:buChar char="●"/>
            </a:pPr>
            <a:r>
              <a:rPr lang="en" sz="1400">
                <a:latin typeface="Montserrat"/>
                <a:ea typeface="Montserrat"/>
                <a:cs typeface="Montserrat"/>
                <a:sym typeface="Montserrat"/>
              </a:rPr>
              <a:t>Each element of the receiving array receives reflected signals of all frequencies. They are separated and then processed properly.</a:t>
            </a:r>
            <a:endParaRPr sz="1400">
              <a:latin typeface="Montserrat"/>
              <a:ea typeface="Montserrat"/>
              <a:cs typeface="Montserrat"/>
              <a:sym typeface="Montserrat"/>
            </a:endParaRPr>
          </a:p>
          <a:p>
            <a:pPr indent="-317500" lvl="0" marL="457200" rtl="0" algn="just">
              <a:lnSpc>
                <a:spcPct val="200000"/>
              </a:lnSpc>
              <a:spcBef>
                <a:spcPts val="0"/>
              </a:spcBef>
              <a:spcAft>
                <a:spcPts val="0"/>
              </a:spcAft>
              <a:buSzPts val="1400"/>
              <a:buFont typeface="Montserrat"/>
              <a:buChar char="●"/>
            </a:pPr>
            <a:r>
              <a:rPr lang="en" sz="1400">
                <a:latin typeface="Montserrat"/>
                <a:ea typeface="Montserrat"/>
                <a:cs typeface="Montserrat"/>
                <a:sym typeface="Montserrat"/>
              </a:rPr>
              <a:t>Target’s position and radial velocity can be determined by phase shifts of received signals.</a:t>
            </a:r>
            <a:endParaRPr sz="1400">
              <a:latin typeface="Montserrat"/>
              <a:ea typeface="Montserrat"/>
              <a:cs typeface="Montserrat"/>
              <a:sym typeface="Montserrat"/>
            </a:endParaRPr>
          </a:p>
        </p:txBody>
      </p:sp>
      <p:sp>
        <p:nvSpPr>
          <p:cNvPr id="228" name="Google Shape;228;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303800" y="527138"/>
            <a:ext cx="5089856" cy="594431"/>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Drawback of Single antennas</a:t>
            </a:r>
            <a:endParaRPr/>
          </a:p>
        </p:txBody>
      </p:sp>
      <p:sp>
        <p:nvSpPr>
          <p:cNvPr id="234" name="Google Shape;234;p28"/>
          <p:cNvSpPr txBox="1"/>
          <p:nvPr>
            <p:ph idx="1" type="body"/>
          </p:nvPr>
        </p:nvSpPr>
        <p:spPr>
          <a:xfrm>
            <a:off x="1303800" y="1340700"/>
            <a:ext cx="7030500" cy="3581344"/>
          </a:xfrm>
          <a:prstGeom prst="rect">
            <a:avLst/>
          </a:prstGeom>
          <a:noFill/>
          <a:ln>
            <a:noFill/>
          </a:ln>
        </p:spPr>
        <p:txBody>
          <a:bodyPr anchorCtr="0" anchor="t" bIns="91425" lIns="91425" spcFirstLastPara="1" rIns="91425" wrap="square" tIns="91425">
            <a:noAutofit/>
          </a:bodyPr>
          <a:lstStyle/>
          <a:p>
            <a:pPr indent="-311150" lvl="0" marL="457200" rtl="0" algn="just">
              <a:lnSpc>
                <a:spcPct val="200000"/>
              </a:lnSpc>
              <a:spcBef>
                <a:spcPts val="0"/>
              </a:spcBef>
              <a:spcAft>
                <a:spcPts val="0"/>
              </a:spcAft>
              <a:buSzPts val="1300"/>
              <a:buFont typeface="Arial"/>
              <a:buChar char="•"/>
            </a:pPr>
            <a:r>
              <a:rPr lang="en" sz="1400"/>
              <a:t>Let’s assume that there is a single antenna which transmit the signals in all directions and target as a 3D object.</a:t>
            </a:r>
            <a:endParaRPr sz="1400"/>
          </a:p>
          <a:p>
            <a:pPr indent="-311150" lvl="0" marL="457200" rtl="0" algn="just">
              <a:lnSpc>
                <a:spcPct val="200000"/>
              </a:lnSpc>
              <a:spcBef>
                <a:spcPts val="0"/>
              </a:spcBef>
              <a:spcAft>
                <a:spcPts val="0"/>
              </a:spcAft>
              <a:buSzPts val="1300"/>
              <a:buFont typeface="Arial"/>
              <a:buChar char="•"/>
            </a:pPr>
            <a:r>
              <a:rPr lang="en" sz="1400"/>
              <a:t>Since it is 3d object, the transmitted signals hits the corners of the object at different time intervals and reflect off the object.</a:t>
            </a:r>
            <a:endParaRPr sz="1400"/>
          </a:p>
          <a:p>
            <a:pPr indent="-311150" lvl="0" marL="457200" rtl="0" algn="just">
              <a:lnSpc>
                <a:spcPct val="200000"/>
              </a:lnSpc>
              <a:spcBef>
                <a:spcPts val="0"/>
              </a:spcBef>
              <a:spcAft>
                <a:spcPts val="0"/>
              </a:spcAft>
              <a:buSzPts val="1300"/>
              <a:buFont typeface="Arial"/>
              <a:buChar char="•"/>
            </a:pPr>
            <a:r>
              <a:rPr lang="en" sz="1400"/>
              <a:t>The reflected signals have propagation delays and arrival at the receiver at different time intervals.</a:t>
            </a:r>
            <a:endParaRPr sz="1400"/>
          </a:p>
          <a:p>
            <a:pPr indent="-311150" lvl="0" marL="457200" rtl="0" algn="just">
              <a:lnSpc>
                <a:spcPct val="200000"/>
              </a:lnSpc>
              <a:spcBef>
                <a:spcPts val="0"/>
              </a:spcBef>
              <a:spcAft>
                <a:spcPts val="0"/>
              </a:spcAft>
              <a:buSzPts val="1300"/>
              <a:buFont typeface="Arial"/>
              <a:buChar char="•"/>
            </a:pPr>
            <a:r>
              <a:rPr lang="en" sz="1400"/>
              <a:t>Due to this propagation delays and different arrival time intervals, single antenna can’t classify whether it is a single object or multiple objects.</a:t>
            </a:r>
            <a:endParaRPr sz="1400"/>
          </a:p>
        </p:txBody>
      </p:sp>
      <p:sp>
        <p:nvSpPr>
          <p:cNvPr id="235" name="Google Shape;235;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Applications of MIMO </a:t>
            </a:r>
            <a:endParaRPr/>
          </a:p>
        </p:txBody>
      </p:sp>
      <p:sp>
        <p:nvSpPr>
          <p:cNvPr id="241" name="Google Shape;241;p29"/>
          <p:cNvSpPr txBox="1"/>
          <p:nvPr>
            <p:ph idx="1" type="body"/>
          </p:nvPr>
        </p:nvSpPr>
        <p:spPr>
          <a:xfrm>
            <a:off x="1303800" y="1521675"/>
            <a:ext cx="7030500" cy="3292500"/>
          </a:xfrm>
          <a:prstGeom prst="rect">
            <a:avLst/>
          </a:prstGeom>
          <a:noFill/>
          <a:ln>
            <a:noFill/>
          </a:ln>
        </p:spPr>
        <p:txBody>
          <a:bodyPr anchorCtr="0" anchor="t" bIns="91425" lIns="91425" spcFirstLastPara="1" rIns="91425" wrap="square" tIns="91425">
            <a:normAutofit lnSpcReduction="10000"/>
          </a:bodyPr>
          <a:lstStyle/>
          <a:p>
            <a:pPr indent="-318015" lvl="0" marL="457200" rtl="0" algn="just">
              <a:lnSpc>
                <a:spcPct val="150000"/>
              </a:lnSpc>
              <a:spcBef>
                <a:spcPts val="0"/>
              </a:spcBef>
              <a:spcAft>
                <a:spcPts val="0"/>
              </a:spcAft>
              <a:buSzPts val="1408"/>
              <a:buFont typeface="Montserrat"/>
              <a:buChar char="●"/>
            </a:pPr>
            <a:r>
              <a:rPr lang="en" sz="1408">
                <a:latin typeface="Montserrat"/>
                <a:ea typeface="Montserrat"/>
                <a:cs typeface="Montserrat"/>
                <a:sym typeface="Montserrat"/>
              </a:rPr>
              <a:t>MIMO technology in LTE,LTE advanced</a:t>
            </a:r>
            <a:endParaRPr sz="1408">
              <a:latin typeface="Montserrat"/>
              <a:ea typeface="Montserrat"/>
              <a:cs typeface="Montserrat"/>
              <a:sym typeface="Montserrat"/>
            </a:endParaRPr>
          </a:p>
          <a:p>
            <a:pPr indent="-311150" lvl="1" marL="914400" rtl="0" algn="just">
              <a:lnSpc>
                <a:spcPct val="150000"/>
              </a:lnSpc>
              <a:spcBef>
                <a:spcPts val="0"/>
              </a:spcBef>
              <a:spcAft>
                <a:spcPts val="0"/>
              </a:spcAft>
              <a:buSzPts val="1300"/>
              <a:buFont typeface="Montserrat"/>
              <a:buChar char="○"/>
            </a:pPr>
            <a:r>
              <a:rPr lang="en" sz="1300">
                <a:latin typeface="Montserrat"/>
                <a:ea typeface="Montserrat"/>
                <a:cs typeface="Montserrat"/>
                <a:sym typeface="Montserrat"/>
              </a:rPr>
              <a:t>MIMO technology in LTE,LTE advanced can improve network efficiency. It can be used to reduce signal disturbances due to multipath. </a:t>
            </a:r>
            <a:endParaRPr sz="1300">
              <a:latin typeface="Montserrat"/>
              <a:ea typeface="Montserrat"/>
              <a:cs typeface="Montserrat"/>
              <a:sym typeface="Montserrat"/>
            </a:endParaRPr>
          </a:p>
          <a:p>
            <a:pPr indent="-311150" lvl="1" marL="914400" rtl="0" algn="just">
              <a:lnSpc>
                <a:spcPct val="150000"/>
              </a:lnSpc>
              <a:spcBef>
                <a:spcPts val="0"/>
              </a:spcBef>
              <a:spcAft>
                <a:spcPts val="0"/>
              </a:spcAft>
              <a:buSzPts val="1300"/>
              <a:buFont typeface="Montserrat"/>
              <a:buChar char="○"/>
            </a:pPr>
            <a:r>
              <a:rPr lang="en" sz="1300">
                <a:latin typeface="Montserrat"/>
                <a:ea typeface="Montserrat"/>
                <a:cs typeface="Montserrat"/>
                <a:sym typeface="Montserrat"/>
              </a:rPr>
              <a:t>To increase signal quality and gain, multiple antennas can be placed in different directions.</a:t>
            </a:r>
            <a:endParaRPr sz="1300">
              <a:latin typeface="Montserrat"/>
              <a:ea typeface="Montserrat"/>
              <a:cs typeface="Montserrat"/>
              <a:sym typeface="Montserrat"/>
            </a:endParaRPr>
          </a:p>
          <a:p>
            <a:pPr indent="-318015" lvl="0" marL="457200" rtl="0" algn="just">
              <a:lnSpc>
                <a:spcPct val="150000"/>
              </a:lnSpc>
              <a:spcBef>
                <a:spcPts val="0"/>
              </a:spcBef>
              <a:spcAft>
                <a:spcPts val="0"/>
              </a:spcAft>
              <a:buSzPts val="1408"/>
              <a:buFont typeface="Montserrat"/>
              <a:buChar char="●"/>
            </a:pPr>
            <a:r>
              <a:rPr lang="en" sz="1408">
                <a:latin typeface="Montserrat"/>
                <a:ea typeface="Montserrat"/>
                <a:cs typeface="Montserrat"/>
                <a:sym typeface="Montserrat"/>
              </a:rPr>
              <a:t>MIMO in Wireless LAN</a:t>
            </a:r>
            <a:endParaRPr sz="1408">
              <a:latin typeface="Montserrat"/>
              <a:ea typeface="Montserrat"/>
              <a:cs typeface="Montserrat"/>
              <a:sym typeface="Montserrat"/>
            </a:endParaRPr>
          </a:p>
          <a:p>
            <a:pPr indent="-298450" lvl="1" marL="914400" rtl="0" algn="just">
              <a:lnSpc>
                <a:spcPct val="150000"/>
              </a:lnSpc>
              <a:spcBef>
                <a:spcPts val="0"/>
              </a:spcBef>
              <a:spcAft>
                <a:spcPts val="0"/>
              </a:spcAft>
              <a:buSzPts val="1100"/>
              <a:buFont typeface="Montserrat"/>
              <a:buChar char="○"/>
            </a:pPr>
            <a:r>
              <a:rPr lang="en">
                <a:latin typeface="Montserrat"/>
                <a:ea typeface="Montserrat"/>
                <a:cs typeface="Montserrat"/>
                <a:sym typeface="Montserrat"/>
              </a:rPr>
              <a:t> </a:t>
            </a:r>
            <a:r>
              <a:rPr lang="en" sz="1316">
                <a:latin typeface="Montserrat"/>
                <a:ea typeface="Montserrat"/>
                <a:cs typeface="Montserrat"/>
                <a:sym typeface="Montserrat"/>
              </a:rPr>
              <a:t>With MIMO technology in wireless LAN can be used to improve the data rate in wireless routers and mobile devices, for that both transmitting and receiving devices must be compatible.</a:t>
            </a:r>
            <a:endParaRPr sz="1316">
              <a:latin typeface="Montserrat"/>
              <a:ea typeface="Montserrat"/>
              <a:cs typeface="Montserrat"/>
              <a:sym typeface="Montserrat"/>
            </a:endParaRPr>
          </a:p>
          <a:p>
            <a:pPr indent="-312166" lvl="1" marL="914400" rtl="0" algn="just">
              <a:lnSpc>
                <a:spcPct val="150000"/>
              </a:lnSpc>
              <a:spcBef>
                <a:spcPts val="0"/>
              </a:spcBef>
              <a:spcAft>
                <a:spcPts val="0"/>
              </a:spcAft>
              <a:buSzPts val="1316"/>
              <a:buFont typeface="Montserrat"/>
              <a:buChar char="○"/>
            </a:pPr>
            <a:r>
              <a:rPr lang="en" sz="1316">
                <a:latin typeface="Montserrat"/>
                <a:ea typeface="Montserrat"/>
                <a:cs typeface="Montserrat"/>
                <a:sym typeface="Montserrat"/>
              </a:rPr>
              <a:t>Example: Router with 3 antenna have speed of 600 Mbps whereas router with 2 antenna have speed of 300 Mbps</a:t>
            </a:r>
            <a:endParaRPr sz="1316">
              <a:latin typeface="Montserrat"/>
              <a:ea typeface="Montserrat"/>
              <a:cs typeface="Montserrat"/>
              <a:sym typeface="Montserrat"/>
            </a:endParaRPr>
          </a:p>
        </p:txBody>
      </p:sp>
      <p:sp>
        <p:nvSpPr>
          <p:cNvPr id="242" name="Google Shape;242;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