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8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2" r:id="rId19"/>
    <p:sldId id="272" r:id="rId20"/>
    <p:sldId id="273" r:id="rId21"/>
    <p:sldId id="274" r:id="rId22"/>
    <p:sldId id="276" r:id="rId23"/>
    <p:sldId id="277" r:id="rId24"/>
    <p:sldId id="283" r:id="rId25"/>
    <p:sldId id="278" r:id="rId26"/>
    <p:sldId id="279" r:id="rId27"/>
    <p:sldId id="280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Lato" panose="020F0502020204030203" pitchFamily="34" charset="0"/>
      <p:regular r:id="rId34"/>
      <p:bold r:id="rId35"/>
      <p:italic r:id="rId36"/>
      <p:boldItalic r:id="rId37"/>
    </p:embeddedFont>
    <p:embeddedFont>
      <p:font typeface="Nunito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780933739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780933739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780933739_0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780933739_0_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780933739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780933739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780933739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780933739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780933739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780933739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780933739_0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780933739_0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780933739_0_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780933739_0_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780933739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780933739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780933739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780933739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404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780933739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780933739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780933739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780933739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780933739_0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0780933739_0_6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780933739_0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780933739_0_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780933739_0_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780933739_0_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780933739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0780933739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780933739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0780933739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0146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78093373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78093373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78093373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078093373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787a115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787a115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780933739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780933739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780933739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780933739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780933739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780933739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031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780933739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780933739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780933739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780933739_0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78093373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780933739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780933739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780933739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Wine+Quality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javatpoint.com/classification-algorithm-in-machine-learning" TargetMode="External"/><Relationship Id="rId5" Type="http://schemas.openxmlformats.org/officeDocument/2006/relationships/hyperlink" Target="https://in.mathworks.com/help/deeplearning/ug/wine-classification.html" TargetMode="External"/><Relationship Id="rId4" Type="http://schemas.openxmlformats.org/officeDocument/2006/relationships/hyperlink" Target="https://www.geeksforgeeks.org/wine-quality-prediction-machine-learning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9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 Project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727952" y="210135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Wine Classification and correlation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729450" y="2642538"/>
            <a:ext cx="530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Course Instructor: Dr. Anish Chand Turlapaty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4822350" y="3192925"/>
            <a:ext cx="39486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Group - 6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Kakarla V S S Pavan Teja  {S20190020216}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K Sreenivasulu Reddy        {S20190020217}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K Litheesh Kumar</a:t>
            </a:r>
            <a:r>
              <a:rPr lang="en" sz="1500"/>
              <a:t>            {S20190020218}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727650" y="582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(Contd.) - Logistic Regression (Tested)</a:t>
            </a:r>
            <a:endParaRPr/>
          </a:p>
        </p:txBody>
      </p:sp>
      <p:sp>
        <p:nvSpPr>
          <p:cNvPr id="183" name="Google Shape;183;p21"/>
          <p:cNvSpPr txBox="1"/>
          <p:nvPr/>
        </p:nvSpPr>
        <p:spPr>
          <a:xfrm>
            <a:off x="1634625" y="1335075"/>
            <a:ext cx="18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Confusion Matrix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5304450" y="1285750"/>
            <a:ext cx="18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ROC Curve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F270B6-2A91-418C-8E91-B7C5D39A2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" y="1625407"/>
            <a:ext cx="3395766" cy="32738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122292-30D3-47A5-84CF-3BC3CE4A9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964" y="1625407"/>
            <a:ext cx="3529890" cy="32738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727650" y="582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(Contd.) - Gaussian SVM (Training)</a:t>
            </a:r>
            <a:endParaRPr/>
          </a:p>
        </p:txBody>
      </p:sp>
      <p:sp>
        <p:nvSpPr>
          <p:cNvPr id="192" name="Google Shape;192;p22"/>
          <p:cNvSpPr txBox="1"/>
          <p:nvPr/>
        </p:nvSpPr>
        <p:spPr>
          <a:xfrm>
            <a:off x="1634625" y="1335075"/>
            <a:ext cx="18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Confusion Matrix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5304450" y="1285750"/>
            <a:ext cx="18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ROC Curve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297BBD-5B09-459E-8F2D-972E4D61F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731" y="1735275"/>
            <a:ext cx="3426249" cy="32067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4B1934-7E16-4067-9974-1695E0E52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022" y="1698696"/>
            <a:ext cx="3499407" cy="32433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727650" y="582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(Contd.) - Gaussian SVM (Tested)</a:t>
            </a:r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1634625" y="1335075"/>
            <a:ext cx="18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Confusion Matrix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5304450" y="1285750"/>
            <a:ext cx="18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ROC Curve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314E0D-6262-45E2-B943-573C1BFC6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622" y="1685950"/>
            <a:ext cx="3310415" cy="32677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53FDA8-7615-46AC-BC4A-77561CB02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965" y="1679853"/>
            <a:ext cx="3383573" cy="327383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727650" y="582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(Contd.) - Linear Discriminant (Training)</a:t>
            </a:r>
            <a:endParaRPr/>
          </a:p>
        </p:txBody>
      </p:sp>
      <p:sp>
        <p:nvSpPr>
          <p:cNvPr id="210" name="Google Shape;210;p24"/>
          <p:cNvSpPr txBox="1"/>
          <p:nvPr/>
        </p:nvSpPr>
        <p:spPr>
          <a:xfrm>
            <a:off x="1634625" y="1335075"/>
            <a:ext cx="18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Confusion Matrix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5304450" y="1285750"/>
            <a:ext cx="18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ROC Curve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5ED098-AC53-450D-ABF3-55AC3896D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91" y="1710413"/>
            <a:ext cx="3401863" cy="32006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A85814-E0A0-4880-B2AE-8D4838D17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378" y="1600675"/>
            <a:ext cx="3633531" cy="33104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>
            <a:spLocks noGrp="1"/>
          </p:cNvSpPr>
          <p:nvPr>
            <p:ph type="title"/>
          </p:nvPr>
        </p:nvSpPr>
        <p:spPr>
          <a:xfrm>
            <a:off x="727650" y="582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(Contd.) - Linear Discriminant (Tested)</a:t>
            </a:r>
            <a:endParaRPr/>
          </a:p>
        </p:txBody>
      </p:sp>
      <p:sp>
        <p:nvSpPr>
          <p:cNvPr id="219" name="Google Shape;219;p25"/>
          <p:cNvSpPr txBox="1"/>
          <p:nvPr/>
        </p:nvSpPr>
        <p:spPr>
          <a:xfrm>
            <a:off x="1634625" y="1335075"/>
            <a:ext cx="18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Confusion Matrix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5304450" y="1285750"/>
            <a:ext cx="18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ROC Curve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D7BDF2-9055-47C2-A5A9-D2D679749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80" y="1607117"/>
            <a:ext cx="3298222" cy="33104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BC11C0-EE60-40E1-9961-D0B7A4A24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185" y="1607117"/>
            <a:ext cx="3560373" cy="334089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>
            <a:spLocks noGrp="1"/>
          </p:cNvSpPr>
          <p:nvPr>
            <p:ph type="title"/>
          </p:nvPr>
        </p:nvSpPr>
        <p:spPr>
          <a:xfrm>
            <a:off x="727650" y="582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(Contd.) - Neural Networks (Training)</a:t>
            </a:r>
            <a:endParaRPr/>
          </a:p>
        </p:txBody>
      </p:sp>
      <p:sp>
        <p:nvSpPr>
          <p:cNvPr id="228" name="Google Shape;228;p26"/>
          <p:cNvSpPr txBox="1"/>
          <p:nvPr/>
        </p:nvSpPr>
        <p:spPr>
          <a:xfrm>
            <a:off x="1634625" y="1335075"/>
            <a:ext cx="18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Confusion Matrix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5304450" y="1285750"/>
            <a:ext cx="18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ROC Curve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B9317C-3AF2-4DF6-8427-BC3FFB819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50" y="1612036"/>
            <a:ext cx="3365284" cy="33043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7193CC-FD71-467E-A84B-97F5D6764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909" y="1642518"/>
            <a:ext cx="3334801" cy="327383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>
            <a:spLocks noGrp="1"/>
          </p:cNvSpPr>
          <p:nvPr>
            <p:ph type="title"/>
          </p:nvPr>
        </p:nvSpPr>
        <p:spPr>
          <a:xfrm>
            <a:off x="727650" y="582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(Contd.) - Neural Networks (Tested)</a:t>
            </a:r>
            <a:endParaRPr/>
          </a:p>
        </p:txBody>
      </p:sp>
      <p:sp>
        <p:nvSpPr>
          <p:cNvPr id="237" name="Google Shape;237;p27"/>
          <p:cNvSpPr txBox="1"/>
          <p:nvPr/>
        </p:nvSpPr>
        <p:spPr>
          <a:xfrm>
            <a:off x="1634625" y="1335075"/>
            <a:ext cx="18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Confusion Matrix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5304450" y="1285750"/>
            <a:ext cx="18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ROC Curve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E66CBF-D340-494E-B9DC-6B6716B07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74" y="1589803"/>
            <a:ext cx="3389670" cy="32982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0BCDAB-F482-4707-A55C-5ECA46BDE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858" y="1589803"/>
            <a:ext cx="3627434" cy="331651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>
            <a:off x="727650" y="582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(Contd.)</a:t>
            </a:r>
            <a:endParaRPr dirty="0"/>
          </a:p>
        </p:txBody>
      </p:sp>
      <p:sp>
        <p:nvSpPr>
          <p:cNvPr id="246" name="Google Shape;246;p28"/>
          <p:cNvSpPr txBox="1">
            <a:spLocks noGrp="1"/>
          </p:cNvSpPr>
          <p:nvPr>
            <p:ph type="body" idx="1"/>
          </p:nvPr>
        </p:nvSpPr>
        <p:spPr>
          <a:xfrm>
            <a:off x="727650" y="1701000"/>
            <a:ext cx="3890100" cy="34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Logistic Regression:</a:t>
            </a:r>
            <a:endParaRPr b="1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45720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rabicPeriod"/>
            </a:pPr>
            <a:r>
              <a:rPr lang="en" dirty="0">
                <a:solidFill>
                  <a:srgbClr val="000000"/>
                </a:solidFill>
              </a:rPr>
              <a:t>Validation Accuracy –</a:t>
            </a:r>
            <a:r>
              <a:rPr lang="en" b="1" dirty="0">
                <a:solidFill>
                  <a:srgbClr val="000000"/>
                </a:solidFill>
              </a:rPr>
              <a:t> 99.3%</a:t>
            </a:r>
            <a:endParaRPr b="1" dirty="0">
              <a:solidFill>
                <a:srgbClr val="000000"/>
              </a:solidFill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marL="45720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rabicPeriod"/>
            </a:pPr>
            <a:r>
              <a:rPr lang="en" dirty="0">
                <a:solidFill>
                  <a:srgbClr val="000000"/>
                </a:solidFill>
              </a:rPr>
              <a:t>Test Accuracy –</a:t>
            </a:r>
            <a:r>
              <a:rPr lang="en" b="1" dirty="0">
                <a:solidFill>
                  <a:srgbClr val="000000"/>
                </a:solidFill>
              </a:rPr>
              <a:t> 99%</a:t>
            </a:r>
            <a:endParaRPr b="1" dirty="0">
              <a:solidFill>
                <a:srgbClr val="000000"/>
              </a:solidFill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Gaussian SVM:</a:t>
            </a:r>
            <a:endParaRPr b="1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marL="45720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rabicPeriod"/>
            </a:pPr>
            <a:r>
              <a:rPr lang="en" dirty="0">
                <a:solidFill>
                  <a:srgbClr val="000000"/>
                </a:solidFill>
              </a:rPr>
              <a:t>Validation Accuracy – </a:t>
            </a:r>
            <a:r>
              <a:rPr lang="en" b="1" dirty="0">
                <a:solidFill>
                  <a:srgbClr val="000000"/>
                </a:solidFill>
              </a:rPr>
              <a:t>92.5%</a:t>
            </a:r>
            <a:endParaRPr b="1" dirty="0">
              <a:solidFill>
                <a:srgbClr val="000000"/>
              </a:solidFill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marL="45720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rabicPeriod"/>
            </a:pPr>
            <a:r>
              <a:rPr lang="en" dirty="0">
                <a:solidFill>
                  <a:srgbClr val="000000"/>
                </a:solidFill>
              </a:rPr>
              <a:t>Test Accuracy – </a:t>
            </a:r>
            <a:r>
              <a:rPr lang="en" b="1" dirty="0">
                <a:solidFill>
                  <a:srgbClr val="000000"/>
                </a:solidFill>
              </a:rPr>
              <a:t>89%</a:t>
            </a:r>
            <a:endParaRPr b="1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4792650" y="1701000"/>
            <a:ext cx="36237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Lato"/>
                <a:ea typeface="Lato"/>
                <a:cs typeface="Lato"/>
                <a:sym typeface="Lato"/>
              </a:rPr>
              <a:t>Linear Discriminant:</a:t>
            </a:r>
            <a:endParaRPr sz="13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rabicPeriod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Validation Accuracy— </a:t>
            </a:r>
            <a:r>
              <a:rPr lang="en" sz="1300" b="1">
                <a:latin typeface="Lato"/>
                <a:ea typeface="Lato"/>
                <a:cs typeface="Lato"/>
                <a:sym typeface="Lato"/>
              </a:rPr>
              <a:t>97.5%</a:t>
            </a:r>
            <a:endParaRPr sz="1300" b="1">
              <a:latin typeface="Lato"/>
              <a:ea typeface="Lato"/>
              <a:cs typeface="Lato"/>
              <a:sym typeface="La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rabicPeriod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Test Accuracy – </a:t>
            </a:r>
            <a:r>
              <a:rPr lang="en" sz="1300" b="1">
                <a:latin typeface="Lato"/>
                <a:ea typeface="Lato"/>
                <a:cs typeface="Lato"/>
                <a:sym typeface="Lato"/>
              </a:rPr>
              <a:t>98.3%</a:t>
            </a:r>
            <a:endParaRPr sz="13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Lato"/>
                <a:ea typeface="Lato"/>
                <a:cs typeface="Lato"/>
                <a:sym typeface="Lato"/>
              </a:rPr>
              <a:t>Neural Networks:</a:t>
            </a:r>
            <a:endParaRPr sz="13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rabicPeriod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Validation Accuracy – </a:t>
            </a:r>
            <a:r>
              <a:rPr lang="en" sz="1300" b="1">
                <a:latin typeface="Lato"/>
                <a:ea typeface="Lato"/>
                <a:cs typeface="Lato"/>
                <a:sym typeface="Lato"/>
              </a:rPr>
              <a:t>99.3%</a:t>
            </a:r>
            <a:endParaRPr sz="13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rabicPeriod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Test Accuracy – </a:t>
            </a:r>
            <a:r>
              <a:rPr lang="en" sz="1300" b="1">
                <a:solidFill>
                  <a:schemeClr val="dk2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99.6%</a:t>
            </a:r>
            <a:endParaRPr sz="1300">
              <a:solidFill>
                <a:schemeClr val="dk2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>
            <a:off x="727650" y="582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New Results (Contd.) </a:t>
            </a:r>
            <a:endParaRPr dirty="0"/>
          </a:p>
        </p:txBody>
      </p:sp>
      <p:sp>
        <p:nvSpPr>
          <p:cNvPr id="246" name="Google Shape;246;p28"/>
          <p:cNvSpPr txBox="1">
            <a:spLocks noGrp="1"/>
          </p:cNvSpPr>
          <p:nvPr>
            <p:ph type="body" idx="1"/>
          </p:nvPr>
        </p:nvSpPr>
        <p:spPr>
          <a:xfrm>
            <a:off x="727650" y="1701000"/>
            <a:ext cx="3890100" cy="34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Logistic Regression:</a:t>
            </a:r>
            <a:endParaRPr b="1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45720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rabicPeriod"/>
            </a:pPr>
            <a:r>
              <a:rPr lang="en" dirty="0">
                <a:solidFill>
                  <a:srgbClr val="000000"/>
                </a:solidFill>
              </a:rPr>
              <a:t>Validation Accuracy –</a:t>
            </a:r>
            <a:r>
              <a:rPr lang="en" b="1" dirty="0">
                <a:solidFill>
                  <a:srgbClr val="000000"/>
                </a:solidFill>
              </a:rPr>
              <a:t> 90.8%</a:t>
            </a:r>
            <a:endParaRPr b="1" dirty="0">
              <a:solidFill>
                <a:srgbClr val="000000"/>
              </a:solidFill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marL="45720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rabicPeriod"/>
            </a:pPr>
            <a:r>
              <a:rPr lang="en" dirty="0">
                <a:solidFill>
                  <a:srgbClr val="000000"/>
                </a:solidFill>
              </a:rPr>
              <a:t>Test Accuracy –</a:t>
            </a:r>
            <a:r>
              <a:rPr lang="en" b="1" dirty="0">
                <a:solidFill>
                  <a:srgbClr val="000000"/>
                </a:solidFill>
              </a:rPr>
              <a:t> 94%</a:t>
            </a:r>
            <a:endParaRPr b="1" dirty="0">
              <a:solidFill>
                <a:srgbClr val="000000"/>
              </a:solidFill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Gaussian SVM:</a:t>
            </a:r>
            <a:endParaRPr b="1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marL="45720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rabicPeriod"/>
            </a:pPr>
            <a:r>
              <a:rPr lang="en" dirty="0">
                <a:solidFill>
                  <a:srgbClr val="000000"/>
                </a:solidFill>
              </a:rPr>
              <a:t>Validation Accuracy – </a:t>
            </a:r>
            <a:r>
              <a:rPr lang="en" b="1" dirty="0">
                <a:solidFill>
                  <a:srgbClr val="000000"/>
                </a:solidFill>
              </a:rPr>
              <a:t>96.2%</a:t>
            </a:r>
            <a:endParaRPr b="1" dirty="0">
              <a:solidFill>
                <a:srgbClr val="000000"/>
              </a:solidFill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marL="45720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rabicPeriod"/>
            </a:pPr>
            <a:r>
              <a:rPr lang="en" dirty="0">
                <a:solidFill>
                  <a:srgbClr val="000000"/>
                </a:solidFill>
              </a:rPr>
              <a:t>Test Accuracy – </a:t>
            </a:r>
            <a:r>
              <a:rPr lang="en" b="1" dirty="0">
                <a:solidFill>
                  <a:srgbClr val="000000"/>
                </a:solidFill>
              </a:rPr>
              <a:t>92.2%</a:t>
            </a:r>
            <a:endParaRPr b="1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4792650" y="1701000"/>
            <a:ext cx="36237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latin typeface="Lato"/>
                <a:ea typeface="Lato"/>
                <a:cs typeface="Lato"/>
                <a:sym typeface="Lato"/>
              </a:rPr>
              <a:t>Linear Discriminant:</a:t>
            </a:r>
            <a:endParaRPr sz="13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rabicPeriod"/>
            </a:pPr>
            <a:r>
              <a:rPr lang="en" sz="1300" dirty="0">
                <a:latin typeface="Lato"/>
                <a:ea typeface="Lato"/>
                <a:cs typeface="Lato"/>
                <a:sym typeface="Lato"/>
              </a:rPr>
              <a:t>Validation Accuracy— </a:t>
            </a:r>
            <a:r>
              <a:rPr lang="en" sz="1300" b="1" dirty="0">
                <a:latin typeface="Lato"/>
                <a:ea typeface="Lato"/>
                <a:cs typeface="Lato"/>
                <a:sym typeface="Lato"/>
              </a:rPr>
              <a:t>90.5%</a:t>
            </a:r>
            <a:endParaRPr sz="1300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rabicPeriod"/>
            </a:pPr>
            <a:r>
              <a:rPr lang="en" sz="1300" dirty="0">
                <a:latin typeface="Lato"/>
                <a:ea typeface="Lato"/>
                <a:cs typeface="Lato"/>
                <a:sym typeface="Lato"/>
              </a:rPr>
              <a:t>Test Accuracy – </a:t>
            </a:r>
            <a:r>
              <a:rPr lang="en" sz="1300" b="1" dirty="0">
                <a:latin typeface="Lato"/>
                <a:ea typeface="Lato"/>
                <a:cs typeface="Lato"/>
                <a:sym typeface="Lato"/>
              </a:rPr>
              <a:t>88.5%</a:t>
            </a:r>
            <a:endParaRPr sz="13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latin typeface="Lato"/>
                <a:ea typeface="Lato"/>
                <a:cs typeface="Lato"/>
                <a:sym typeface="Lato"/>
              </a:rPr>
              <a:t>Neural Networks:</a:t>
            </a:r>
            <a:endParaRPr sz="13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rabicPeriod"/>
            </a:pPr>
            <a:r>
              <a:rPr lang="en" sz="1300" dirty="0">
                <a:latin typeface="Lato"/>
                <a:ea typeface="Lato"/>
                <a:cs typeface="Lato"/>
                <a:sym typeface="Lato"/>
              </a:rPr>
              <a:t>Validation Accuracy – </a:t>
            </a:r>
            <a:r>
              <a:rPr lang="en" sz="1300" b="1" dirty="0">
                <a:latin typeface="Lato"/>
                <a:ea typeface="Lato"/>
                <a:cs typeface="Lato"/>
                <a:sym typeface="Lato"/>
              </a:rPr>
              <a:t>96.2%</a:t>
            </a:r>
            <a:endParaRPr sz="13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rabicPeriod"/>
            </a:pPr>
            <a:r>
              <a:rPr lang="en" sz="1300" dirty="0">
                <a:latin typeface="Lato"/>
                <a:ea typeface="Lato"/>
                <a:cs typeface="Lato"/>
                <a:sym typeface="Lato"/>
              </a:rPr>
              <a:t>Test Accuracy – </a:t>
            </a:r>
            <a:r>
              <a:rPr lang="en" sz="1300" b="1" dirty="0">
                <a:solidFill>
                  <a:schemeClr val="dk2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95.3%</a:t>
            </a:r>
            <a:endParaRPr sz="1300" dirty="0">
              <a:solidFill>
                <a:schemeClr val="dk2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7981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>
            <a:spLocks noGrp="1"/>
          </p:cNvSpPr>
          <p:nvPr>
            <p:ph type="title"/>
          </p:nvPr>
        </p:nvSpPr>
        <p:spPr>
          <a:xfrm>
            <a:off x="727650" y="5997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- Python </a:t>
            </a:r>
            <a:endParaRPr/>
          </a:p>
        </p:txBody>
      </p:sp>
      <p:sp>
        <p:nvSpPr>
          <p:cNvPr id="253" name="Google Shape;253;p29"/>
          <p:cNvSpPr txBox="1">
            <a:spLocks noGrp="1"/>
          </p:cNvSpPr>
          <p:nvPr>
            <p:ph type="body" idx="1"/>
          </p:nvPr>
        </p:nvSpPr>
        <p:spPr>
          <a:xfrm>
            <a:off x="727650" y="1454125"/>
            <a:ext cx="7688700" cy="29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</a:t>
            </a:r>
            <a:r>
              <a:rPr lang="en" sz="1600">
                <a:solidFill>
                  <a:srgbClr val="000000"/>
                </a:solidFill>
              </a:rPr>
              <a:t>are going to 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 the quality of wine on the basis of </a:t>
            </a:r>
            <a:r>
              <a:rPr lang="en" sz="1600">
                <a:solidFill>
                  <a:srgbClr val="000000"/>
                </a:solidFill>
              </a:rPr>
              <a:t>given 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features.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Downloaded wine quality dataset from Kaggle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 has the fundamental features which are responsible for affecting the quality of wine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Debited correlations of fundamental features and quality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727650" y="5432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body" idx="1"/>
          </p:nvPr>
        </p:nvSpPr>
        <p:spPr>
          <a:xfrm>
            <a:off x="727650" y="16612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 dirty="0">
                <a:solidFill>
                  <a:schemeClr val="dk2"/>
                </a:solidFill>
              </a:rPr>
              <a:t>Here we will classify the wine on the basis of giv</a:t>
            </a:r>
            <a:r>
              <a:rPr lang="en" sz="1500" dirty="0"/>
              <a:t>en</a:t>
            </a:r>
            <a:r>
              <a:rPr lang="en" sz="1500" dirty="0">
                <a:solidFill>
                  <a:schemeClr val="dk2"/>
                </a:solidFill>
              </a:rPr>
              <a:t> features. We used the wine quality dataset downloaded from Kaggle and UCI. </a:t>
            </a:r>
            <a:endParaRPr sz="1500" dirty="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 dirty="0">
              <a:solidFill>
                <a:schemeClr val="dk2"/>
              </a:solidFill>
            </a:endParaRPr>
          </a:p>
          <a:p>
            <a:pPr marL="457200" lvl="0" indent="-3238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 dirty="0">
                <a:solidFill>
                  <a:schemeClr val="dk2"/>
                </a:solidFill>
              </a:rPr>
              <a:t>This dataset has the fundamental features which are responsible for affecting the quality of the wine.</a:t>
            </a:r>
            <a:endParaRPr sz="1500" dirty="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2"/>
                </a:solidFill>
              </a:rPr>
              <a:t> </a:t>
            </a:r>
            <a:endParaRPr sz="1500" dirty="0">
              <a:solidFill>
                <a:schemeClr val="dk2"/>
              </a:solidFill>
            </a:endParaRPr>
          </a:p>
          <a:p>
            <a:pPr marL="457200" lvl="0" indent="-3238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 dirty="0">
                <a:solidFill>
                  <a:schemeClr val="dk2"/>
                </a:solidFill>
              </a:rPr>
              <a:t>By the use of several Machine learning models, we will classify the wine.</a:t>
            </a:r>
            <a:endParaRPr sz="15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>
            <a:spLocks noGrp="1"/>
          </p:cNvSpPr>
          <p:nvPr>
            <p:ph type="title"/>
          </p:nvPr>
        </p:nvSpPr>
        <p:spPr>
          <a:xfrm>
            <a:off x="496375" y="377250"/>
            <a:ext cx="8344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(Contd.) - Data Visualization and Histogram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1277A4-BBF5-466B-996C-C86388A52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26" y="1029450"/>
            <a:ext cx="3736800" cy="3736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40ED93-2A38-4A47-8DF1-0A4B1FEFB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475" y="1029450"/>
            <a:ext cx="3826353" cy="3736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>
            <a:spLocks noGrp="1"/>
          </p:cNvSpPr>
          <p:nvPr>
            <p:ph type="title"/>
          </p:nvPr>
        </p:nvSpPr>
        <p:spPr>
          <a:xfrm>
            <a:off x="460800" y="478750"/>
            <a:ext cx="8222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(Contd.) - Quality V/S Fundamental features</a:t>
            </a:r>
            <a:endParaRPr/>
          </a:p>
        </p:txBody>
      </p:sp>
      <p:sp>
        <p:nvSpPr>
          <p:cNvPr id="270" name="Google Shape;270;p31"/>
          <p:cNvSpPr txBox="1"/>
          <p:nvPr/>
        </p:nvSpPr>
        <p:spPr>
          <a:xfrm>
            <a:off x="1738575" y="2751175"/>
            <a:ext cx="181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Quality V/S Alcohol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31"/>
          <p:cNvSpPr txBox="1"/>
          <p:nvPr/>
        </p:nvSpPr>
        <p:spPr>
          <a:xfrm>
            <a:off x="1738563" y="4544450"/>
            <a:ext cx="181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Quality V/S Density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31"/>
          <p:cNvSpPr txBox="1"/>
          <p:nvPr/>
        </p:nvSpPr>
        <p:spPr>
          <a:xfrm>
            <a:off x="5581641" y="4544450"/>
            <a:ext cx="232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Quality V/S Chlorides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31"/>
          <p:cNvSpPr txBox="1"/>
          <p:nvPr/>
        </p:nvSpPr>
        <p:spPr>
          <a:xfrm>
            <a:off x="5510092" y="2751175"/>
            <a:ext cx="247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Quality V/S pH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D435B4-BF34-45C2-B8D2-925A6ABD7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51" y="1068533"/>
            <a:ext cx="4017612" cy="16826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D34DA5-D0FF-4468-A49C-E7862BC4C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47" y="3074101"/>
            <a:ext cx="4005419" cy="16704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FB57B1-15C2-4BF4-86DC-7F60A9F35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4579" y="3151375"/>
            <a:ext cx="4005419" cy="16704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A203A6-03E6-4960-AA3D-21B1DFA7BC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9019" y="1068533"/>
            <a:ext cx="4005419" cy="167044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>
            <a:spLocks noGrp="1"/>
          </p:cNvSpPr>
          <p:nvPr>
            <p:ph type="title"/>
          </p:nvPr>
        </p:nvSpPr>
        <p:spPr>
          <a:xfrm>
            <a:off x="301525" y="565525"/>
            <a:ext cx="8609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(Contd.) - Correlation of Quantitative Variables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92007D-8D84-4981-8DA7-A5E6BCB7C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680" y="1760871"/>
            <a:ext cx="5724640" cy="254834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98" name="Google Shape;298;p34"/>
          <p:cNvSpPr txBox="1">
            <a:spLocks noGrp="1"/>
          </p:cNvSpPr>
          <p:nvPr>
            <p:ph type="body" idx="1"/>
          </p:nvPr>
        </p:nvSpPr>
        <p:spPr>
          <a:xfrm>
            <a:off x="819150" y="1480395"/>
            <a:ext cx="8109000" cy="1091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Accuracy of the classifiers changed </a:t>
            </a: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before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removing some features which are less correlated with quality of wine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12AA1D-37A6-4451-93D8-61F0AF609BEA}"/>
              </a:ext>
            </a:extLst>
          </p:cNvPr>
          <p:cNvSpPr txBox="1"/>
          <p:nvPr/>
        </p:nvSpPr>
        <p:spPr>
          <a:xfrm>
            <a:off x="1085088" y="2571750"/>
            <a:ext cx="348691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Logistic Regression:</a:t>
            </a:r>
          </a:p>
          <a:p>
            <a:endParaRPr lang="en-US" dirty="0"/>
          </a:p>
          <a:p>
            <a:r>
              <a:rPr lang="en-US" dirty="0"/>
              <a:t>	Training — 99.3%</a:t>
            </a:r>
          </a:p>
          <a:p>
            <a:r>
              <a:rPr lang="en-US" dirty="0"/>
              <a:t>	Testing --- 99%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Gaussian SVM:</a:t>
            </a:r>
          </a:p>
          <a:p>
            <a:endParaRPr lang="en-US" dirty="0"/>
          </a:p>
          <a:p>
            <a:r>
              <a:rPr lang="en-US" dirty="0"/>
              <a:t>	Training — 92.5%</a:t>
            </a:r>
          </a:p>
          <a:p>
            <a:r>
              <a:rPr lang="en-US" dirty="0"/>
              <a:t>	Testing --- 89%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11B9E9-FFD3-4EE9-84DC-95ED17A6D492}"/>
              </a:ext>
            </a:extLst>
          </p:cNvPr>
          <p:cNvSpPr txBox="1"/>
          <p:nvPr/>
        </p:nvSpPr>
        <p:spPr>
          <a:xfrm>
            <a:off x="4873650" y="2571749"/>
            <a:ext cx="348691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Linear Discriminant:</a:t>
            </a:r>
          </a:p>
          <a:p>
            <a:endParaRPr lang="en-US" dirty="0"/>
          </a:p>
          <a:p>
            <a:r>
              <a:rPr lang="en-US" dirty="0"/>
              <a:t>	Training — 97.5%</a:t>
            </a:r>
          </a:p>
          <a:p>
            <a:r>
              <a:rPr lang="en-US" dirty="0"/>
              <a:t>	Testing --- 98.3%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Neural Network:</a:t>
            </a:r>
          </a:p>
          <a:p>
            <a:endParaRPr lang="en-US" dirty="0"/>
          </a:p>
          <a:p>
            <a:r>
              <a:rPr lang="en-US" dirty="0"/>
              <a:t>	Training — 99.3%</a:t>
            </a:r>
          </a:p>
          <a:p>
            <a:r>
              <a:rPr lang="en-US" dirty="0"/>
              <a:t>	Testing --- 99.6%</a:t>
            </a:r>
          </a:p>
          <a:p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98" name="Google Shape;298;p34"/>
          <p:cNvSpPr txBox="1">
            <a:spLocks noGrp="1"/>
          </p:cNvSpPr>
          <p:nvPr>
            <p:ph type="body" idx="1"/>
          </p:nvPr>
        </p:nvSpPr>
        <p:spPr>
          <a:xfrm>
            <a:off x="819150" y="1480395"/>
            <a:ext cx="8109000" cy="1091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Accuracy of the classifiers changed 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after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removing some features which are less correlated with quality of wine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12AA1D-37A6-4451-93D8-61F0AF609BEA}"/>
              </a:ext>
            </a:extLst>
          </p:cNvPr>
          <p:cNvSpPr txBox="1"/>
          <p:nvPr/>
        </p:nvSpPr>
        <p:spPr>
          <a:xfrm>
            <a:off x="1085088" y="2571750"/>
            <a:ext cx="348691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Logistic Regression:</a:t>
            </a:r>
          </a:p>
          <a:p>
            <a:endParaRPr lang="en-US" dirty="0"/>
          </a:p>
          <a:p>
            <a:r>
              <a:rPr lang="en-US" dirty="0"/>
              <a:t>	Training — 90.8%</a:t>
            </a:r>
          </a:p>
          <a:p>
            <a:r>
              <a:rPr lang="en-US" dirty="0"/>
              <a:t>	Testing --- 94%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Gaussian SVM:</a:t>
            </a:r>
          </a:p>
          <a:p>
            <a:endParaRPr lang="en-US" dirty="0"/>
          </a:p>
          <a:p>
            <a:r>
              <a:rPr lang="en-US" dirty="0"/>
              <a:t>	Training — 96.2%</a:t>
            </a:r>
          </a:p>
          <a:p>
            <a:r>
              <a:rPr lang="en-US" dirty="0"/>
              <a:t>	Testing --- 92.2%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11B9E9-FFD3-4EE9-84DC-95ED17A6D492}"/>
              </a:ext>
            </a:extLst>
          </p:cNvPr>
          <p:cNvSpPr txBox="1"/>
          <p:nvPr/>
        </p:nvSpPr>
        <p:spPr>
          <a:xfrm>
            <a:off x="4873650" y="2571749"/>
            <a:ext cx="348691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Linear Discriminant:</a:t>
            </a:r>
          </a:p>
          <a:p>
            <a:endParaRPr lang="en-US" dirty="0"/>
          </a:p>
          <a:p>
            <a:r>
              <a:rPr lang="en-US" dirty="0"/>
              <a:t>	Training — 90.5%</a:t>
            </a:r>
          </a:p>
          <a:p>
            <a:r>
              <a:rPr lang="en-US" dirty="0"/>
              <a:t>	Testing --- 88.5%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Neural Network:</a:t>
            </a:r>
          </a:p>
          <a:p>
            <a:endParaRPr lang="en-US" dirty="0"/>
          </a:p>
          <a:p>
            <a:r>
              <a:rPr lang="en-US" dirty="0"/>
              <a:t>	Training — 96.2%</a:t>
            </a:r>
          </a:p>
          <a:p>
            <a:r>
              <a:rPr lang="en-US" dirty="0"/>
              <a:t>	Testing --- 95.3%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35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304" name="Google Shape;304;p35"/>
          <p:cNvSpPr txBox="1">
            <a:spLocks noGrp="1"/>
          </p:cNvSpPr>
          <p:nvPr>
            <p:ph type="body" idx="1"/>
          </p:nvPr>
        </p:nvSpPr>
        <p:spPr>
          <a:xfrm>
            <a:off x="436800" y="1695575"/>
            <a:ext cx="8414700" cy="32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Kakarla V S S Pavan Teja(S20190020216) – Python code to plot histogram of all quantitative variables, to plot quality vs different variables, to correlate the quantitative variables, Wine Quality.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K Sreenivasulu Reddy(S20190020217) – Matlab code to classify the wine data using Gaussian SVM and Neural Network Classifier(Training and Testing), Classification App, Generation of Confusion Matrix, ROC Curves, Accuracy, Report.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K Litheesh Kumar(S20190020218) – Loading wine data, Matlab code to classify the wine data using Logistic Regression and Linear Discriminant Classifiers(Training and Testing), Classification App, Generation of Confusion Matrix, ROC Curves, Accuracy, PPT.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body" idx="1"/>
          </p:nvPr>
        </p:nvSpPr>
        <p:spPr>
          <a:xfrm>
            <a:off x="713625" y="1888975"/>
            <a:ext cx="8363400" cy="30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https://archive.ics.uci.edu/ml/datasets/Wine+Quality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https://www.geeksforgeeks.org/wine-quality-prediction-machine-learning/</a:t>
            </a:r>
            <a:r>
              <a:rPr lang="en"/>
              <a:t>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https://in.mathworks.com/help/deeplearning/ug/wine-classification.html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https://www.javatpoint.com/classification-algorithm-in-machine-learning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>
            <a:spLocks noGrp="1"/>
          </p:cNvSpPr>
          <p:nvPr>
            <p:ph type="title"/>
          </p:nvPr>
        </p:nvSpPr>
        <p:spPr>
          <a:xfrm>
            <a:off x="3257550" y="2149050"/>
            <a:ext cx="2628900" cy="8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40" b="0"/>
              <a:t>Thank you</a:t>
            </a:r>
            <a:endParaRPr sz="3940" b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727650" y="590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	</a:t>
            </a:r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727650" y="1485400"/>
            <a:ext cx="8214000" cy="28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We use classification techniques to check further the correlation of fundamental features like</a:t>
            </a:r>
            <a:endParaRPr sz="1400">
              <a:solidFill>
                <a:schemeClr val="dk2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chemeClr val="dk2"/>
              </a:solidFill>
            </a:endParaRPr>
          </a:p>
          <a:p>
            <a:pPr marL="914400" lvl="1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fixed acidity</a:t>
            </a:r>
            <a:endParaRPr sz="1400">
              <a:solidFill>
                <a:schemeClr val="dk2"/>
              </a:solidFill>
            </a:endParaRPr>
          </a:p>
          <a:p>
            <a:pPr marL="914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2"/>
              </a:solidFill>
            </a:endParaRPr>
          </a:p>
          <a:p>
            <a:pPr marL="914400" lvl="1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volatile acidity</a:t>
            </a:r>
            <a:endParaRPr sz="1400">
              <a:solidFill>
                <a:schemeClr val="dk2"/>
              </a:solidFill>
            </a:endParaRPr>
          </a:p>
          <a:p>
            <a:pPr marL="914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2"/>
              </a:solidFill>
            </a:endParaRPr>
          </a:p>
          <a:p>
            <a:pPr marL="914400" lvl="1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citric acid</a:t>
            </a:r>
            <a:endParaRPr sz="1400">
              <a:solidFill>
                <a:schemeClr val="dk2"/>
              </a:solidFill>
            </a:endParaRPr>
          </a:p>
          <a:p>
            <a:pPr marL="914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2"/>
              </a:solidFill>
            </a:endParaRPr>
          </a:p>
          <a:p>
            <a:pPr marL="914400" lvl="1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residual sugars</a:t>
            </a:r>
            <a:endParaRPr sz="1400">
              <a:solidFill>
                <a:schemeClr val="dk2"/>
              </a:solidFill>
            </a:endParaRPr>
          </a:p>
          <a:p>
            <a:pPr marL="914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2"/>
              </a:solidFill>
            </a:endParaRPr>
          </a:p>
          <a:p>
            <a:pPr marL="914400" lvl="1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chlorides</a:t>
            </a:r>
            <a:endParaRPr sz="1400">
              <a:solidFill>
                <a:schemeClr val="dk2"/>
              </a:solidFill>
            </a:endParaRPr>
          </a:p>
          <a:p>
            <a:pPr marL="914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2"/>
              </a:solidFill>
            </a:endParaRPr>
          </a:p>
          <a:p>
            <a:pPr marL="914400" lvl="1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free sulphur dioxide</a:t>
            </a:r>
            <a:endParaRPr sz="1400">
              <a:solidFill>
                <a:schemeClr val="dk2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4932275" y="2103300"/>
            <a:ext cx="37932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Density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pH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sulphates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alcohol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total sulphur dioxide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quality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727650" y="5655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- Matlab</a:t>
            </a:r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727650" y="15739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of fundamental features and quality of wine which are almost negligible are deleted</a:t>
            </a: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nly features which has some preferable amounts of correlation are taken and analyzing the train and test accuracy of various classifiers i.e., how efficient they are to classify the wine.</a:t>
            </a: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Fundamental features and correlation of them with quality are mentioned below: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338369-9F29-4B1E-99F5-6093A000718D}"/>
              </a:ext>
            </a:extLst>
          </p:cNvPr>
          <p:cNvSpPr txBox="1"/>
          <p:nvPr/>
        </p:nvSpPr>
        <p:spPr>
          <a:xfrm>
            <a:off x="1414272" y="3835025"/>
            <a:ext cx="3157728" cy="1003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Chlorides (-0.2)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Density</a:t>
            </a:r>
            <a:r>
              <a:rPr lang="en-IN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(-0.31)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F1E162-84DA-4980-A37B-1064906999AB}"/>
              </a:ext>
            </a:extLst>
          </p:cNvPr>
          <p:cNvSpPr txBox="1"/>
          <p:nvPr/>
        </p:nvSpPr>
        <p:spPr>
          <a:xfrm>
            <a:off x="4236720" y="3835025"/>
            <a:ext cx="3157728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alcohol    (0.44)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	      (0.02)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727650" y="5655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- Matlab</a:t>
            </a:r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727650" y="15739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 sz="1400" dirty="0">
                <a:solidFill>
                  <a:schemeClr val="dk2"/>
                </a:solidFill>
              </a:rPr>
              <a:t>Combined both white wine and red wine datasets</a:t>
            </a:r>
            <a:endParaRPr sz="1400" dirty="0">
              <a:solidFill>
                <a:schemeClr val="dk2"/>
              </a:solidFill>
            </a:endParaRPr>
          </a:p>
          <a:p>
            <a:pPr marL="9144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 sz="1400" dirty="0">
                <a:solidFill>
                  <a:schemeClr val="dk2"/>
                </a:solidFill>
              </a:rPr>
              <a:t>White wine -1</a:t>
            </a:r>
            <a:endParaRPr sz="1400" dirty="0">
              <a:solidFill>
                <a:schemeClr val="dk2"/>
              </a:solidFill>
            </a:endParaRPr>
          </a:p>
          <a:p>
            <a:pPr marL="9144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 sz="1400" dirty="0">
                <a:solidFill>
                  <a:schemeClr val="dk2"/>
                </a:solidFill>
              </a:rPr>
              <a:t>Red wine - 0</a:t>
            </a:r>
            <a:endParaRPr sz="1400" dirty="0">
              <a:solidFill>
                <a:schemeClr val="dk2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2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2"/>
              </a:solidFill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 sz="1400" dirty="0">
                <a:solidFill>
                  <a:schemeClr val="dk2"/>
                </a:solidFill>
              </a:rPr>
              <a:t>Normalized the features so that equal distribution of variance will be there for all features</a:t>
            </a:r>
            <a:endParaRPr sz="1400" dirty="0">
              <a:solidFill>
                <a:schemeClr val="dk2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2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2"/>
              </a:solidFill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 sz="1400" dirty="0">
                <a:solidFill>
                  <a:schemeClr val="dk2"/>
                </a:solidFill>
              </a:rPr>
              <a:t>Trained these features to Logistic Regression, Gaussian SVM, Neural Network Classifiers and Linear Discriminant</a:t>
            </a:r>
            <a:r>
              <a:rPr lang="en" sz="1400" dirty="0"/>
              <a:t>, </a:t>
            </a:r>
            <a:r>
              <a:rPr lang="en" sz="1400" dirty="0">
                <a:solidFill>
                  <a:schemeClr val="dk2"/>
                </a:solidFill>
              </a:rPr>
              <a:t>obtained confusion matrices, accuracy, ROC Curves</a:t>
            </a:r>
            <a:endParaRPr sz="1400" dirty="0">
              <a:solidFill>
                <a:schemeClr val="dk2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2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2"/>
              </a:solidFill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 sz="1400" dirty="0">
                <a:solidFill>
                  <a:schemeClr val="dk2"/>
                </a:solidFill>
              </a:rPr>
              <a:t>Tested the data using above trained models, result is the test accuracy</a:t>
            </a:r>
            <a:endParaRPr sz="16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73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727650" y="6083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(Contd.)</a:t>
            </a:r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1"/>
          </p:nvPr>
        </p:nvSpPr>
        <p:spPr>
          <a:xfrm>
            <a:off x="727650" y="17482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000000"/>
                </a:solidFill>
              </a:rPr>
              <a:t>Applied Principal Component Analysis or PCA</a:t>
            </a:r>
            <a:endParaRPr sz="17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 dirty="0">
                <a:solidFill>
                  <a:srgbClr val="000000"/>
                </a:solidFill>
              </a:rPr>
              <a:t>PCA is keeping enough components to explain 95% variance. After training, 4 components were kept.</a:t>
            </a:r>
            <a:endParaRPr sz="15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 dirty="0">
                <a:solidFill>
                  <a:srgbClr val="000000"/>
                </a:solidFill>
              </a:rPr>
              <a:t>Explained variance per component (in order): 47.5%, 26.0%, 18.6%, 7.9%.</a:t>
            </a:r>
            <a:endParaRPr sz="15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727650" y="6083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Classifiers used</a:t>
            </a:r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1"/>
          </p:nvPr>
        </p:nvSpPr>
        <p:spPr>
          <a:xfrm>
            <a:off x="1419150" y="1540950"/>
            <a:ext cx="69972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51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5"/>
              <a:buAutoNum type="arabicPeriod"/>
            </a:pPr>
            <a:r>
              <a:rPr lang="en" sz="1604">
                <a:solidFill>
                  <a:schemeClr val="dk2"/>
                </a:solidFill>
              </a:rPr>
              <a:t>Logistic Regression</a:t>
            </a:r>
            <a:endParaRPr sz="1604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1604">
              <a:solidFill>
                <a:schemeClr val="dk2"/>
              </a:solidFill>
            </a:endParaRPr>
          </a:p>
          <a:p>
            <a:pPr marL="457200" lvl="0" indent="-330517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5"/>
              <a:buAutoNum type="arabicPeriod"/>
            </a:pPr>
            <a:r>
              <a:rPr lang="en" sz="1604">
                <a:solidFill>
                  <a:schemeClr val="dk2"/>
                </a:solidFill>
              </a:rPr>
              <a:t>Gaussian SVM</a:t>
            </a:r>
            <a:endParaRPr sz="1604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1604">
              <a:solidFill>
                <a:schemeClr val="dk2"/>
              </a:solidFill>
            </a:endParaRPr>
          </a:p>
          <a:p>
            <a:pPr marL="457200" lvl="0" indent="-330517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5"/>
              <a:buAutoNum type="arabicPeriod"/>
            </a:pPr>
            <a:r>
              <a:rPr lang="en" sz="1604">
                <a:solidFill>
                  <a:schemeClr val="dk2"/>
                </a:solidFill>
              </a:rPr>
              <a:t>Linear Discriminant</a:t>
            </a:r>
            <a:endParaRPr sz="1604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1604">
              <a:solidFill>
                <a:schemeClr val="dk2"/>
              </a:solidFill>
            </a:endParaRPr>
          </a:p>
          <a:p>
            <a:pPr marL="457200" lvl="0" indent="-330517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5"/>
              <a:buAutoNum type="arabicPeriod"/>
            </a:pPr>
            <a:r>
              <a:rPr lang="en" sz="1604">
                <a:solidFill>
                  <a:schemeClr val="dk2"/>
                </a:solidFill>
              </a:rPr>
              <a:t>Neural networks</a:t>
            </a:r>
            <a:endParaRPr sz="1604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727650" y="5997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F62EC2-BC97-40CF-8E5A-DA8FCE8D9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856" y="962266"/>
            <a:ext cx="4060288" cy="32189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727650" y="582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(Contd.) - Logistic Regression (Training)</a:t>
            </a:r>
            <a:endParaRPr/>
          </a:p>
        </p:txBody>
      </p:sp>
      <p:sp>
        <p:nvSpPr>
          <p:cNvPr id="176" name="Google Shape;176;p20"/>
          <p:cNvSpPr txBox="1"/>
          <p:nvPr/>
        </p:nvSpPr>
        <p:spPr>
          <a:xfrm>
            <a:off x="1634625" y="1335075"/>
            <a:ext cx="18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Confusion Matrix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5304450" y="1285750"/>
            <a:ext cx="18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ROC Curve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A41877-04D8-4FE3-9489-B5C7F5855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171" y="1735275"/>
            <a:ext cx="3162382" cy="31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A8E4DD0-DB9C-4758-ABCD-73BB51339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414" y="1653005"/>
            <a:ext cx="3310415" cy="32677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980</Words>
  <Application>Microsoft Office PowerPoint</Application>
  <PresentationFormat>On-screen Show (16:9)</PresentationFormat>
  <Paragraphs>223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Nunito</vt:lpstr>
      <vt:lpstr>Lato</vt:lpstr>
      <vt:lpstr>Arial</vt:lpstr>
      <vt:lpstr>Symbol</vt:lpstr>
      <vt:lpstr>Calibri</vt:lpstr>
      <vt:lpstr>Shift</vt:lpstr>
      <vt:lpstr>PR Project</vt:lpstr>
      <vt:lpstr>Introduction</vt:lpstr>
      <vt:lpstr>Introduction </vt:lpstr>
      <vt:lpstr>Implementation - Matlab</vt:lpstr>
      <vt:lpstr>Implementation - Matlab</vt:lpstr>
      <vt:lpstr>Implementation (Contd.)</vt:lpstr>
      <vt:lpstr>Classifiers used</vt:lpstr>
      <vt:lpstr>Results</vt:lpstr>
      <vt:lpstr>Results (Contd.) - Logistic Regression (Training)</vt:lpstr>
      <vt:lpstr>Results (Contd.) - Logistic Regression (Tested)</vt:lpstr>
      <vt:lpstr>Results (Contd.) - Gaussian SVM (Training)</vt:lpstr>
      <vt:lpstr>Results (Contd.) - Gaussian SVM (Tested)</vt:lpstr>
      <vt:lpstr>Results (Contd.) - Linear Discriminant (Training)</vt:lpstr>
      <vt:lpstr>Results (Contd.) - Linear Discriminant (Tested)</vt:lpstr>
      <vt:lpstr>Results (Contd.) - Neural Networks (Training)</vt:lpstr>
      <vt:lpstr>Results (Contd.) - Neural Networks (Tested)</vt:lpstr>
      <vt:lpstr>Results (Contd.)</vt:lpstr>
      <vt:lpstr>New Results (Contd.) </vt:lpstr>
      <vt:lpstr>Implementation - Python </vt:lpstr>
      <vt:lpstr>Results (Contd.) - Data Visualization and Histogram</vt:lpstr>
      <vt:lpstr>Results (Contd.) - Quality V/S Fundamental features</vt:lpstr>
      <vt:lpstr>Results (Contd.) - Correlation of Quantitative Variables</vt:lpstr>
      <vt:lpstr>Conclusions</vt:lpstr>
      <vt:lpstr>Conclusions</vt:lpstr>
      <vt:lpstr>Contribution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 Project</dc:title>
  <cp:lastModifiedBy>sreenivasulu reddy kamalapuram</cp:lastModifiedBy>
  <cp:revision>1</cp:revision>
  <dcterms:modified xsi:type="dcterms:W3CDTF">2021-12-16T18:30:38Z</dcterms:modified>
</cp:coreProperties>
</file>