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16"/>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4BD15-44B6-C247-9C4E-D35D73E24D31}"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AD19F-414B-C14A-AB86-B89D70F2768B}" type="slidenum">
              <a:rPr lang="en-US" smtClean="0"/>
              <a:t>‹#›</a:t>
            </a:fld>
            <a:endParaRPr lang="en-US"/>
          </a:p>
        </p:txBody>
      </p:sp>
    </p:spTree>
    <p:extLst>
      <p:ext uri="{BB962C8B-B14F-4D97-AF65-F5344CB8AC3E}">
        <p14:creationId xmlns:p14="http://schemas.microsoft.com/office/powerpoint/2010/main" val="27128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ROC is a probability curve and AUC represents the degree or measure of separability.</a:t>
            </a:r>
            <a:endParaRPr lang="en-US" dirty="0"/>
          </a:p>
        </p:txBody>
      </p:sp>
      <p:sp>
        <p:nvSpPr>
          <p:cNvPr id="4" name="Slide Number Placeholder 3"/>
          <p:cNvSpPr>
            <a:spLocks noGrp="1"/>
          </p:cNvSpPr>
          <p:nvPr>
            <p:ph type="sldNum" sz="quarter" idx="5"/>
          </p:nvPr>
        </p:nvSpPr>
        <p:spPr/>
        <p:txBody>
          <a:bodyPr/>
          <a:lstStyle/>
          <a:p>
            <a:fld id="{E82AD19F-414B-C14A-AB86-B89D70F2768B}" type="slidenum">
              <a:rPr lang="en-US" smtClean="0"/>
              <a:t>10</a:t>
            </a:fld>
            <a:endParaRPr lang="en-US"/>
          </a:p>
        </p:txBody>
      </p:sp>
    </p:spTree>
    <p:extLst>
      <p:ext uri="{BB962C8B-B14F-4D97-AF65-F5344CB8AC3E}">
        <p14:creationId xmlns:p14="http://schemas.microsoft.com/office/powerpoint/2010/main" val="275545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2/23/23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2/23/23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949B-074E-EF82-D8E4-6BE144E1BFBC}"/>
              </a:ext>
            </a:extLst>
          </p:cNvPr>
          <p:cNvSpPr>
            <a:spLocks noGrp="1"/>
          </p:cNvSpPr>
          <p:nvPr>
            <p:ph type="ctrTitle"/>
          </p:nvPr>
        </p:nvSpPr>
        <p:spPr>
          <a:xfrm>
            <a:off x="1249548" y="2257096"/>
            <a:ext cx="9891418" cy="3329581"/>
          </a:xfrm>
        </p:spPr>
        <p:txBody>
          <a:bodyPr/>
          <a:lstStyle/>
          <a:p>
            <a:pPr algn="ctr"/>
            <a:r>
              <a:rPr lang="en-US" sz="4800" b="1" i="0" dirty="0">
                <a:effectLst/>
                <a:latin typeface="Calibri" panose="020F0502020204030204" pitchFamily="34" charset="0"/>
                <a:cs typeface="Calibri" panose="020F0502020204030204" pitchFamily="34" charset="0"/>
              </a:rPr>
              <a:t>Sentiment </a:t>
            </a:r>
            <a:r>
              <a:rPr lang="en-US" sz="4800" b="1" dirty="0">
                <a:latin typeface="Calibri" panose="020F0502020204030204" pitchFamily="34" charset="0"/>
                <a:cs typeface="Calibri" panose="020F0502020204030204" pitchFamily="34" charset="0"/>
              </a:rPr>
              <a:t>A</a:t>
            </a:r>
            <a:r>
              <a:rPr lang="en-US" sz="4800" b="1" i="0" dirty="0">
                <a:effectLst/>
                <a:latin typeface="Calibri" panose="020F0502020204030204" pitchFamily="34" charset="0"/>
                <a:cs typeface="Calibri" panose="020F0502020204030204" pitchFamily="34" charset="0"/>
              </a:rPr>
              <a:t>nalysis on Hotel </a:t>
            </a:r>
            <a:r>
              <a:rPr lang="en-US" sz="4800" b="1" dirty="0">
                <a:latin typeface="Calibri" panose="020F0502020204030204" pitchFamily="34" charset="0"/>
                <a:cs typeface="Calibri" panose="020F0502020204030204" pitchFamily="34" charset="0"/>
              </a:rPr>
              <a:t>R</a:t>
            </a:r>
            <a:r>
              <a:rPr lang="en-US" sz="4800" b="1" i="0" dirty="0">
                <a:effectLst/>
                <a:latin typeface="Calibri" panose="020F0502020204030204" pitchFamily="34" charset="0"/>
                <a:cs typeface="Calibri" panose="020F0502020204030204" pitchFamily="34" charset="0"/>
              </a:rPr>
              <a:t>eviews</a:t>
            </a:r>
            <a:br>
              <a:rPr lang="en-US" sz="4800" b="1" i="0" dirty="0">
                <a:effectLst/>
                <a:latin typeface="Calibri" panose="020F0502020204030204" pitchFamily="34" charset="0"/>
                <a:cs typeface="Calibri" panose="020F0502020204030204" pitchFamily="34" charset="0"/>
              </a:rPr>
            </a:br>
            <a:br>
              <a:rPr lang="en-US" sz="4800" b="1" i="0" dirty="0">
                <a:effectLst/>
                <a:latin typeface="Calibri" panose="020F0502020204030204" pitchFamily="34" charset="0"/>
                <a:cs typeface="Calibri" panose="020F0502020204030204" pitchFamily="34" charset="0"/>
              </a:rPr>
            </a:br>
            <a:r>
              <a:rPr lang="en-US" sz="4800" b="1" i="0" dirty="0">
                <a:effectLst/>
                <a:latin typeface="Calibri" panose="020F0502020204030204" pitchFamily="34" charset="0"/>
                <a:cs typeface="Calibri" panose="020F0502020204030204" pitchFamily="34" charset="0"/>
              </a:rPr>
              <a:t>														</a:t>
            </a:r>
            <a:r>
              <a:rPr lang="en-US" sz="3200" b="1" i="0" dirty="0">
                <a:effectLst/>
                <a:latin typeface="Calibri" panose="020F0502020204030204" pitchFamily="34" charset="0"/>
                <a:cs typeface="Calibri" panose="020F0502020204030204" pitchFamily="34" charset="0"/>
              </a:rPr>
              <a:t>Group 7</a:t>
            </a:r>
            <a:br>
              <a:rPr lang="en-US" sz="3600" b="1" i="0" dirty="0">
                <a:effectLst/>
                <a:latin typeface="Calibri" panose="020F0502020204030204" pitchFamily="34" charset="0"/>
                <a:cs typeface="Calibri" panose="020F0502020204030204" pitchFamily="34" charset="0"/>
              </a:rPr>
            </a:br>
            <a:r>
              <a:rPr lang="en-US" sz="3600" b="1" i="0" dirty="0">
                <a:effectLst/>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A</a:t>
            </a:r>
            <a:r>
              <a:rPr lang="en-US" sz="1800" b="1" i="0" dirty="0">
                <a:effectLst/>
                <a:latin typeface="Calibri" panose="020F0502020204030204" pitchFamily="34" charset="0"/>
                <a:cs typeface="Calibri" panose="020F0502020204030204" pitchFamily="34" charset="0"/>
              </a:rPr>
              <a:t>jith </a:t>
            </a:r>
            <a:r>
              <a:rPr lang="en-US" sz="1800" b="1" i="0" dirty="0" err="1">
                <a:effectLst/>
                <a:latin typeface="Calibri" panose="020F0502020204030204" pitchFamily="34" charset="0"/>
                <a:cs typeface="Calibri" panose="020F0502020204030204" pitchFamily="34" charset="0"/>
              </a:rPr>
              <a:t>Busipally</a:t>
            </a:r>
            <a:br>
              <a:rPr lang="en-US" sz="1800" b="1" i="0" dirty="0">
                <a:effectLst/>
                <a:latin typeface="Calibri" panose="020F0502020204030204" pitchFamily="34" charset="0"/>
                <a:cs typeface="Calibri" panose="020F0502020204030204" pitchFamily="34" charset="0"/>
              </a:rPr>
            </a:br>
            <a:r>
              <a:rPr lang="en-US" sz="1800" b="1" i="0" dirty="0">
                <a:effectLst/>
                <a:latin typeface="Calibri" panose="020F0502020204030204" pitchFamily="34" charset="0"/>
                <a:cs typeface="Calibri" panose="020F0502020204030204" pitchFamily="34" charset="0"/>
              </a:rPr>
              <a:t>                                                                                                  			           </a:t>
            </a:r>
            <a:r>
              <a:rPr lang="en-US" sz="1800" b="1" i="0" dirty="0" err="1">
                <a:effectLst/>
                <a:latin typeface="Calibri" panose="020F0502020204030204" pitchFamily="34" charset="0"/>
                <a:cs typeface="Calibri" panose="020F0502020204030204" pitchFamily="34" charset="0"/>
              </a:rPr>
              <a:t>Pavansai</a:t>
            </a:r>
            <a:r>
              <a:rPr lang="en-US" sz="1800" b="1" i="0" dirty="0">
                <a:effectLst/>
                <a:latin typeface="Calibri" panose="020F0502020204030204" pitchFamily="34" charset="0"/>
                <a:cs typeface="Calibri" panose="020F0502020204030204" pitchFamily="34" charset="0"/>
              </a:rPr>
              <a:t> </a:t>
            </a:r>
            <a:r>
              <a:rPr lang="en-US" sz="1800" b="1" i="0" dirty="0" err="1">
                <a:effectLst/>
                <a:latin typeface="Calibri" panose="020F0502020204030204" pitchFamily="34" charset="0"/>
                <a:cs typeface="Calibri" panose="020F0502020204030204" pitchFamily="34" charset="0"/>
              </a:rPr>
              <a:t>Pottimuthi</a:t>
            </a:r>
            <a:br>
              <a:rPr lang="en-US" sz="1800" b="1" i="0" dirty="0">
                <a:effectLst/>
                <a:latin typeface="Calibri" panose="020F0502020204030204" pitchFamily="34" charset="0"/>
                <a:cs typeface="Calibri" panose="020F0502020204030204" pitchFamily="34" charset="0"/>
              </a:rPr>
            </a:br>
            <a:r>
              <a:rPr lang="en-US" sz="1800" b="1" i="0" dirty="0">
                <a:effectLst/>
                <a:latin typeface="Calibri" panose="020F0502020204030204" pitchFamily="34" charset="0"/>
                <a:cs typeface="Calibri" panose="020F0502020204030204" pitchFamily="34" charset="0"/>
              </a:rPr>
              <a:t>  														Siva Teja Segu</a:t>
            </a:r>
            <a:br>
              <a:rPr lang="en-US" sz="1800" b="1" i="0" dirty="0">
                <a:effectLst/>
                <a:latin typeface="Calibri" panose="020F0502020204030204" pitchFamily="34" charset="0"/>
                <a:cs typeface="Calibri" panose="020F0502020204030204" pitchFamily="34" charset="0"/>
              </a:rPr>
            </a:br>
            <a:r>
              <a:rPr lang="en-US" sz="1800" b="1" i="0" dirty="0">
                <a:effectLst/>
                <a:latin typeface="Calibri" panose="020F0502020204030204" pitchFamily="34" charset="0"/>
                <a:cs typeface="Calibri" panose="020F0502020204030204" pitchFamily="34" charset="0"/>
              </a:rPr>
              <a:t>														  </a:t>
            </a:r>
            <a:r>
              <a:rPr lang="en-US" sz="1800" b="1" i="0" dirty="0" err="1">
                <a:effectLst/>
                <a:latin typeface="Calibri" panose="020F0502020204030204" pitchFamily="34" charset="0"/>
                <a:cs typeface="Calibri" panose="020F0502020204030204" pitchFamily="34" charset="0"/>
              </a:rPr>
              <a:t>Sreehari</a:t>
            </a:r>
            <a:r>
              <a:rPr lang="en-US" sz="1800" b="1" i="0" dirty="0">
                <a:effectLst/>
                <a:latin typeface="Calibri" panose="020F0502020204030204" pitchFamily="34" charset="0"/>
                <a:cs typeface="Calibri" panose="020F0502020204030204" pitchFamily="34" charset="0"/>
              </a:rPr>
              <a:t> </a:t>
            </a:r>
            <a:r>
              <a:rPr lang="en-US" sz="1800" b="1" i="0" dirty="0" err="1">
                <a:effectLst/>
                <a:latin typeface="Calibri" panose="020F0502020204030204" pitchFamily="34" charset="0"/>
                <a:cs typeface="Calibri" panose="020F0502020204030204" pitchFamily="34" charset="0"/>
              </a:rPr>
              <a:t>Revuri</a:t>
            </a:r>
            <a:br>
              <a:rPr lang="en-US" sz="3600" b="1" i="0" dirty="0">
                <a:effectLst/>
                <a:latin typeface="Calibri" panose="020F0502020204030204" pitchFamily="34" charset="0"/>
                <a:cs typeface="Calibri" panose="020F0502020204030204" pitchFamily="34" charset="0"/>
              </a:rPr>
            </a:br>
            <a:r>
              <a:rPr lang="en-US" sz="3600" b="1" i="0" dirty="0">
                <a:effectLst/>
                <a:latin typeface="Calibri" panose="020F0502020204030204" pitchFamily="34" charset="0"/>
                <a:cs typeface="Calibri" panose="020F0502020204030204" pitchFamily="34" charset="0"/>
              </a:rPr>
              <a:t>					</a:t>
            </a:r>
            <a:r>
              <a:rPr lang="en-US" sz="3600" b="1" dirty="0">
                <a:latin typeface="Calibri" panose="020F0502020204030204" pitchFamily="34" charset="0"/>
                <a:cs typeface="Calibri" panose="020F0502020204030204" pitchFamily="34" charset="0"/>
              </a:rPr>
              <a:t>									</a:t>
            </a:r>
            <a:r>
              <a:rPr lang="en-US" sz="3600" b="1" i="0" dirty="0">
                <a:effectLst/>
                <a:latin typeface="Calibri" panose="020F0502020204030204" pitchFamily="34" charset="0"/>
                <a:cs typeface="Calibri" panose="020F0502020204030204" pitchFamily="34" charset="0"/>
              </a:rPr>
              <a:t>		</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241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C6D0-450C-94B3-6CC2-8D0AE50410BE}"/>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AB78C36F-7DB7-7514-956D-04F4E895AF39}"/>
              </a:ext>
            </a:extLst>
          </p:cNvPr>
          <p:cNvSpPr>
            <a:spLocks noGrp="1"/>
          </p:cNvSpPr>
          <p:nvPr>
            <p:ph idx="1"/>
          </p:nvPr>
        </p:nvSpPr>
        <p:spPr/>
        <p:txBody>
          <a:bodyPr/>
          <a:lstStyle/>
          <a:p>
            <a:pPr marL="0" indent="0">
              <a:buNone/>
            </a:pPr>
            <a:r>
              <a:rPr lang="en-US" sz="2800" dirty="0"/>
              <a:t>Milestone 4: Performance &amp; Evaluation</a:t>
            </a:r>
          </a:p>
          <a:p>
            <a:endParaRPr lang="en-US" dirty="0"/>
          </a:p>
          <a:p>
            <a:r>
              <a:rPr lang="en-US" sz="1600" dirty="0"/>
              <a:t>We will use ROC(Receiver Operating Characteristics) curve and AUC ( Area Under the Curve) .</a:t>
            </a:r>
          </a:p>
          <a:p>
            <a:endParaRPr lang="en-US" sz="1600" dirty="0"/>
          </a:p>
          <a:p>
            <a:r>
              <a:rPr lang="en-US" sz="1600" dirty="0"/>
              <a:t>Through this we can evaluate false positive rate &amp; true positive rate for each feasible cut-off value.</a:t>
            </a:r>
          </a:p>
          <a:p>
            <a:pPr marL="0" indent="0">
              <a:buNone/>
            </a:pPr>
            <a:endParaRPr lang="en-US" sz="1600" dirty="0"/>
          </a:p>
          <a:p>
            <a:r>
              <a:rPr lang="en-US" sz="1600" dirty="0"/>
              <a:t>Higher the AUC, better the model is at predicting 0 classes as 0 and 1 classes as 1. </a:t>
            </a:r>
          </a:p>
        </p:txBody>
      </p:sp>
    </p:spTree>
    <p:extLst>
      <p:ext uri="{BB962C8B-B14F-4D97-AF65-F5344CB8AC3E}">
        <p14:creationId xmlns:p14="http://schemas.microsoft.com/office/powerpoint/2010/main" val="347564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5C9E-9B41-B2C8-8326-666199EF993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4F8B2FEA-728E-83F2-E84E-1B73812691C5}"/>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Sentiment analysis is a technique used in Natural Language Processing that extracts emotions from raw texts. Most ecommerce sites, including Amazon, Flipkart, and Google, have a variety of applications built on this technology.</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Consider the Google Translate app. It is particularly good at comprehending, analyzing, and translating data.</a:t>
            </a:r>
            <a:endParaRPr lang="en-US" dirty="0"/>
          </a:p>
        </p:txBody>
      </p:sp>
    </p:spTree>
    <p:extLst>
      <p:ext uri="{BB962C8B-B14F-4D97-AF65-F5344CB8AC3E}">
        <p14:creationId xmlns:p14="http://schemas.microsoft.com/office/powerpoint/2010/main" val="48563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9C54-3103-56D4-11C6-BC8E8DEE458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E9DCD5-FF75-648D-D770-78E5E34A6577}"/>
              </a:ext>
            </a:extLst>
          </p:cNvPr>
          <p:cNvSpPr>
            <a:spLocks noGrp="1"/>
          </p:cNvSpPr>
          <p:nvPr>
            <p:ph idx="1"/>
          </p:nvPr>
        </p:nvSpPr>
        <p:spPr/>
        <p:txBody>
          <a:bodyPr/>
          <a:lstStyle/>
          <a:p>
            <a:r>
              <a:rPr lang="en-US" dirty="0"/>
              <a:t>The project's goal is to perform sentiment analysis on a dataset of hotel reviews.</a:t>
            </a:r>
          </a:p>
          <a:p>
            <a:endParaRPr lang="en-US" dirty="0"/>
          </a:p>
          <a:p>
            <a:r>
              <a:rPr lang="en-US" dirty="0"/>
              <a:t>Given a customer review, we must predict whether the review is favorable or unfavorable, or positive or negative.</a:t>
            </a:r>
          </a:p>
          <a:p>
            <a:endParaRPr lang="en-US" dirty="0"/>
          </a:p>
          <a:p>
            <a:r>
              <a:rPr lang="en-US" dirty="0"/>
              <a:t>We want to predict whether a textual review corresponds to a positive (satisfied) or negative review (the customer is not satisfied).</a:t>
            </a:r>
          </a:p>
        </p:txBody>
      </p:sp>
    </p:spTree>
    <p:extLst>
      <p:ext uri="{BB962C8B-B14F-4D97-AF65-F5344CB8AC3E}">
        <p14:creationId xmlns:p14="http://schemas.microsoft.com/office/powerpoint/2010/main" val="10637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4E56-0409-973D-4F8B-651423049A65}"/>
              </a:ext>
            </a:extLst>
          </p:cNvPr>
          <p:cNvSpPr>
            <a:spLocks noGrp="1"/>
          </p:cNvSpPr>
          <p:nvPr>
            <p:ph type="title"/>
          </p:nvPr>
        </p:nvSpPr>
        <p:spPr/>
        <p:txBody>
          <a:bodyPr/>
          <a:lstStyle/>
          <a:p>
            <a:r>
              <a:rPr lang="en-US" dirty="0"/>
              <a:t>Why is it important</a:t>
            </a:r>
            <a:r>
              <a:rPr lang="en-US" sz="6000" dirty="0">
                <a:solidFill>
                  <a:srgbClr val="FF0000"/>
                </a:solidFill>
              </a:rPr>
              <a:t>?</a:t>
            </a:r>
          </a:p>
        </p:txBody>
      </p:sp>
      <p:sp>
        <p:nvSpPr>
          <p:cNvPr id="3" name="Content Placeholder 2">
            <a:extLst>
              <a:ext uri="{FF2B5EF4-FFF2-40B4-BE49-F238E27FC236}">
                <a16:creationId xmlns:a16="http://schemas.microsoft.com/office/drawing/2014/main" id="{3E8457EE-EDF4-9F1C-9B38-37E564C58A9B}"/>
              </a:ext>
            </a:extLst>
          </p:cNvPr>
          <p:cNvSpPr>
            <a:spLocks noGrp="1"/>
          </p:cNvSpPr>
          <p:nvPr>
            <p:ph idx="1"/>
          </p:nvPr>
        </p:nvSpPr>
        <p:spPr/>
        <p:txBody>
          <a:bodyPr/>
          <a:lstStyle/>
          <a:p>
            <a:r>
              <a:rPr lang="en-US" dirty="0"/>
              <a:t>As it enables organizations to </a:t>
            </a:r>
            <a:r>
              <a:rPr lang="en-US" dirty="0" err="1"/>
              <a:t>analyse</a:t>
            </a:r>
            <a:r>
              <a:rPr lang="en-US" dirty="0"/>
              <a:t> massive volumes of unstructured data effectively and economically, sentiment analysis</a:t>
            </a:r>
          </a:p>
          <a:p>
            <a:pPr marL="0" indent="0">
              <a:buNone/>
            </a:pPr>
            <a:r>
              <a:rPr lang="en-US" dirty="0"/>
              <a:t>     is proven to be a useful tool.</a:t>
            </a:r>
          </a:p>
          <a:p>
            <a:endParaRPr lang="en-US" dirty="0"/>
          </a:p>
          <a:p>
            <a:r>
              <a:rPr lang="en-US" dirty="0"/>
              <a:t>It gives facts and quantifiable data for upcoming decision-making, and when done well, it delivers value to a business.</a:t>
            </a:r>
          </a:p>
          <a:p>
            <a:endParaRPr lang="en-US" dirty="0"/>
          </a:p>
          <a:p>
            <a:r>
              <a:rPr lang="en-US" dirty="0"/>
              <a:t> Sentiment research should be used by businesses that want to improve their goods and services, increase sales, and outwit their rivals.</a:t>
            </a:r>
          </a:p>
        </p:txBody>
      </p:sp>
    </p:spTree>
    <p:extLst>
      <p:ext uri="{BB962C8B-B14F-4D97-AF65-F5344CB8AC3E}">
        <p14:creationId xmlns:p14="http://schemas.microsoft.com/office/powerpoint/2010/main" val="181383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4E19-01F1-644E-427D-3BB3EDD9123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C6505032-F1FD-9BC3-40A6-4321153ADBF7}"/>
              </a:ext>
            </a:extLst>
          </p:cNvPr>
          <p:cNvSpPr>
            <a:spLocks noGrp="1"/>
          </p:cNvSpPr>
          <p:nvPr>
            <p:ph idx="1"/>
          </p:nvPr>
        </p:nvSpPr>
        <p:spPr/>
        <p:txBody>
          <a:bodyPr/>
          <a:lstStyle/>
          <a:p>
            <a:r>
              <a:rPr lang="en-US" sz="1600" dirty="0" err="1">
                <a:latin typeface="+mn-lt"/>
              </a:rPr>
              <a:t>Humera</a:t>
            </a:r>
            <a:r>
              <a:rPr lang="en-US" sz="1600" dirty="0">
                <a:latin typeface="+mn-lt"/>
              </a:rPr>
              <a:t> </a:t>
            </a:r>
            <a:r>
              <a:rPr lang="en-US" sz="1600" dirty="0" err="1">
                <a:latin typeface="+mn-lt"/>
              </a:rPr>
              <a:t>Shaziya</a:t>
            </a:r>
            <a:r>
              <a:rPr lang="en-US" sz="1600" dirty="0">
                <a:latin typeface="+mn-lt"/>
              </a:rPr>
              <a:t> et al. in this paper classified movie reviews for sentiment analysis using WEKA Tool. They enhanced the earlier work done in sentiment categorization which analyzes opinions which express either positive or negative sentiment</a:t>
            </a:r>
          </a:p>
          <a:p>
            <a:endParaRPr lang="en-US" sz="1600" dirty="0">
              <a:latin typeface="+mn-lt"/>
            </a:endParaRPr>
          </a:p>
          <a:p>
            <a:endParaRPr lang="en-US" sz="1600" dirty="0">
              <a:latin typeface="+mn-lt"/>
            </a:endParaRPr>
          </a:p>
          <a:p>
            <a:r>
              <a:rPr lang="en-US" sz="1600" dirty="0" err="1">
                <a:latin typeface="+mn-lt"/>
              </a:rPr>
              <a:t>Nandal</a:t>
            </a:r>
            <a:r>
              <a:rPr lang="en-US" sz="1600" dirty="0">
                <a:latin typeface="+mn-lt"/>
              </a:rPr>
              <a:t>. in this paper classified amazon product reviews for sentiment analysis using SVM(Support Vector Machine) Tool. The study examined how words can shift in meaning depending on the context in which they're used, and how this impacts the overall evaluation of a product and its specific features. The findings of the analysis were impressive.</a:t>
            </a:r>
          </a:p>
          <a:p>
            <a:pPr marL="0" indent="0">
              <a:buNone/>
            </a:pPr>
            <a:endParaRPr lang="en-US" sz="1600" dirty="0">
              <a:latin typeface="+mn-lt"/>
            </a:endParaRPr>
          </a:p>
          <a:p>
            <a:endParaRPr lang="en-US" sz="1600" dirty="0">
              <a:latin typeface="+mn-lt"/>
            </a:endParaRPr>
          </a:p>
          <a:p>
            <a:endParaRPr lang="en-US" sz="1600" dirty="0">
              <a:latin typeface="+mn-lt"/>
            </a:endParaRPr>
          </a:p>
          <a:p>
            <a:endParaRPr lang="en-US" dirty="0"/>
          </a:p>
        </p:txBody>
      </p:sp>
    </p:spTree>
    <p:extLst>
      <p:ext uri="{BB962C8B-B14F-4D97-AF65-F5344CB8AC3E}">
        <p14:creationId xmlns:p14="http://schemas.microsoft.com/office/powerpoint/2010/main" val="72386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00C7-71EC-BCC6-833F-34AEBECC0B33}"/>
              </a:ext>
            </a:extLst>
          </p:cNvPr>
          <p:cNvSpPr>
            <a:spLocks noGrp="1"/>
          </p:cNvSpPr>
          <p:nvPr>
            <p:ph type="title"/>
          </p:nvPr>
        </p:nvSpPr>
        <p:spPr/>
        <p:txBody>
          <a:bodyPr/>
          <a:lstStyle/>
          <a:p>
            <a:r>
              <a:rPr lang="en-US" dirty="0"/>
              <a:t>Proposal Model</a:t>
            </a:r>
          </a:p>
        </p:txBody>
      </p:sp>
      <p:sp>
        <p:nvSpPr>
          <p:cNvPr id="3" name="Content Placeholder 2">
            <a:extLst>
              <a:ext uri="{FF2B5EF4-FFF2-40B4-BE49-F238E27FC236}">
                <a16:creationId xmlns:a16="http://schemas.microsoft.com/office/drawing/2014/main" id="{E2ABE63F-9B62-7F8B-172B-C6A1F62E8EC0}"/>
              </a:ext>
            </a:extLst>
          </p:cNvPr>
          <p:cNvSpPr>
            <a:spLocks noGrp="1"/>
          </p:cNvSpPr>
          <p:nvPr>
            <p:ph idx="1"/>
          </p:nvPr>
        </p:nvSpPr>
        <p:spPr/>
        <p:txBody>
          <a:bodyPr/>
          <a:lstStyle/>
          <a:p>
            <a:r>
              <a:rPr lang="en-US" dirty="0"/>
              <a:t>The research began with an examination of many research and review articles on sentiment analysis, and each publication's summary was prepared by reading and comprehending the document. </a:t>
            </a:r>
          </a:p>
          <a:p>
            <a:endParaRPr lang="en-US" dirty="0"/>
          </a:p>
          <a:p>
            <a:r>
              <a:rPr lang="en-US" dirty="0"/>
              <a:t>Examine popular classification techniques such as Nave Bayes, Random Forest, k-nearest neighbor, Decision Tree Induction, and Support Vector Machine.</a:t>
            </a:r>
          </a:p>
        </p:txBody>
      </p:sp>
    </p:spTree>
    <p:extLst>
      <p:ext uri="{BB962C8B-B14F-4D97-AF65-F5344CB8AC3E}">
        <p14:creationId xmlns:p14="http://schemas.microsoft.com/office/powerpoint/2010/main" val="151366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008A-80E2-5528-E234-3B6F9D1DE1DD}"/>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3452F171-F8D8-A03E-EDDA-44196E4A6A45}"/>
              </a:ext>
            </a:extLst>
          </p:cNvPr>
          <p:cNvSpPr>
            <a:spLocks noGrp="1"/>
          </p:cNvSpPr>
          <p:nvPr>
            <p:ph idx="1"/>
          </p:nvPr>
        </p:nvSpPr>
        <p:spPr>
          <a:xfrm>
            <a:off x="1103312" y="2052918"/>
            <a:ext cx="9322950" cy="4195481"/>
          </a:xfrm>
        </p:spPr>
        <p:txBody>
          <a:bodyPr/>
          <a:lstStyle/>
          <a:p>
            <a:pPr marL="0" indent="0">
              <a:buNone/>
            </a:pPr>
            <a:r>
              <a:rPr lang="en-US" sz="2800" dirty="0"/>
              <a:t>Milestone 1: Data Preparation and data exploration</a:t>
            </a:r>
          </a:p>
          <a:p>
            <a:pPr marL="0" indent="0">
              <a:buNone/>
            </a:pPr>
            <a:endParaRPr lang="en-US" dirty="0"/>
          </a:p>
          <a:p>
            <a:r>
              <a:rPr lang="en-US" sz="1600" dirty="0"/>
              <a:t>Pandas describe method will give some statistical parameters of the dataset like count, mean and standard deviation. </a:t>
            </a:r>
          </a:p>
          <a:p>
            <a:endParaRPr lang="en-US" sz="1600" dirty="0"/>
          </a:p>
          <a:p>
            <a:r>
              <a:rPr lang="en-US" sz="1600" dirty="0"/>
              <a:t>To get a quick overview of the dataset we will use the </a:t>
            </a:r>
            <a:r>
              <a:rPr lang="en-US" sz="1600" dirty="0" err="1"/>
              <a:t>dataframe.info</a:t>
            </a:r>
            <a:r>
              <a:rPr lang="en-US" sz="1600" dirty="0"/>
              <a:t>() function.</a:t>
            </a:r>
          </a:p>
        </p:txBody>
      </p:sp>
    </p:spTree>
    <p:extLst>
      <p:ext uri="{BB962C8B-B14F-4D97-AF65-F5344CB8AC3E}">
        <p14:creationId xmlns:p14="http://schemas.microsoft.com/office/powerpoint/2010/main" val="351314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A291-F4DF-8261-93D4-2A08976579BA}"/>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BC485208-9A10-6714-7B17-21833D1F2CC0}"/>
              </a:ext>
            </a:extLst>
          </p:cNvPr>
          <p:cNvSpPr>
            <a:spLocks noGrp="1"/>
          </p:cNvSpPr>
          <p:nvPr>
            <p:ph idx="1"/>
          </p:nvPr>
        </p:nvSpPr>
        <p:spPr/>
        <p:txBody>
          <a:bodyPr>
            <a:normAutofit/>
          </a:bodyPr>
          <a:lstStyle/>
          <a:p>
            <a:pPr marL="0" indent="0">
              <a:buNone/>
            </a:pPr>
            <a:r>
              <a:rPr lang="en-US" sz="2800" dirty="0"/>
              <a:t>Milestone 2: Data Cleaning</a:t>
            </a:r>
          </a:p>
          <a:p>
            <a:pPr marL="0" indent="0">
              <a:buNone/>
            </a:pPr>
            <a:endParaRPr lang="en-US" sz="2800" dirty="0"/>
          </a:p>
          <a:p>
            <a:r>
              <a:rPr lang="en-US" sz="1600" dirty="0"/>
              <a:t>Cleaning and preprocessing of data</a:t>
            </a:r>
          </a:p>
          <a:p>
            <a:endParaRPr lang="en-US" sz="1600" dirty="0"/>
          </a:p>
          <a:p>
            <a:r>
              <a:rPr lang="en-US" sz="1600" dirty="0"/>
              <a:t>Using the </a:t>
            </a:r>
            <a:r>
              <a:rPr lang="en-US" sz="1600" dirty="0" err="1"/>
              <a:t>gensim</a:t>
            </a:r>
            <a:r>
              <a:rPr lang="en-US" sz="1600" dirty="0"/>
              <a:t> module, use the DOC2VEC function to convert text to vectors</a:t>
            </a:r>
          </a:p>
          <a:p>
            <a:endParaRPr lang="en-US" sz="1600" dirty="0"/>
          </a:p>
          <a:p>
            <a:r>
              <a:rPr lang="en-US" sz="1600" dirty="0"/>
              <a:t>By using </a:t>
            </a:r>
            <a:r>
              <a:rPr lang="en-US" sz="1600" dirty="0" err="1"/>
              <a:t>SentimentIntensityAnalyzer</a:t>
            </a:r>
            <a:r>
              <a:rPr lang="en-US" sz="1600" dirty="0"/>
              <a:t> we find the polarity scores and plot word cloud</a:t>
            </a:r>
          </a:p>
        </p:txBody>
      </p:sp>
    </p:spTree>
    <p:extLst>
      <p:ext uri="{BB962C8B-B14F-4D97-AF65-F5344CB8AC3E}">
        <p14:creationId xmlns:p14="http://schemas.microsoft.com/office/powerpoint/2010/main" val="98595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5294-4D83-B1C7-B832-0E8D7617BEF8}"/>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94ABFEB3-00C3-5D7C-2925-D3093ECEB734}"/>
              </a:ext>
            </a:extLst>
          </p:cNvPr>
          <p:cNvSpPr>
            <a:spLocks noGrp="1"/>
          </p:cNvSpPr>
          <p:nvPr>
            <p:ph idx="1"/>
          </p:nvPr>
        </p:nvSpPr>
        <p:spPr/>
        <p:txBody>
          <a:bodyPr/>
          <a:lstStyle/>
          <a:p>
            <a:pPr marL="0" indent="0">
              <a:buNone/>
            </a:pPr>
            <a:r>
              <a:rPr lang="en-US" sz="2800" dirty="0"/>
              <a:t>Milestone 3: Classifier</a:t>
            </a:r>
          </a:p>
          <a:p>
            <a:endParaRPr lang="en-US" dirty="0"/>
          </a:p>
          <a:p>
            <a:r>
              <a:rPr lang="en-US" sz="1600" dirty="0">
                <a:latin typeface="+mn-lt"/>
              </a:rPr>
              <a:t>We will use Random forest as a learning method (</a:t>
            </a:r>
            <a:r>
              <a:rPr lang="en-US" sz="1600" dirty="0">
                <a:effectLst/>
                <a:latin typeface="+mn-lt"/>
                <a:ea typeface="Calibri" panose="020F0502020204030204" pitchFamily="34" charset="0"/>
                <a:cs typeface="Times New Roman" panose="02020603050405020304" pitchFamily="18" charset="0"/>
              </a:rPr>
              <a:t>it can be used for both classification and regression tasks)</a:t>
            </a:r>
          </a:p>
          <a:p>
            <a:endParaRPr lang="en-US" sz="1600" dirty="0">
              <a:latin typeface="+mn-lt"/>
              <a:ea typeface="Calibri" panose="020F0502020204030204" pitchFamily="34" charset="0"/>
              <a:cs typeface="Times New Roman" panose="02020603050405020304" pitchFamily="18" charset="0"/>
            </a:endParaRPr>
          </a:p>
          <a:p>
            <a:r>
              <a:rPr lang="en-US" sz="1600" dirty="0">
                <a:effectLst/>
                <a:latin typeface="+mn-lt"/>
                <a:ea typeface="Calibri" panose="020F0502020204030204" pitchFamily="34" charset="0"/>
                <a:cs typeface="Times New Roman" panose="02020603050405020304" pitchFamily="18" charset="0"/>
              </a:rPr>
              <a:t>It makes group of decision trees, usually trained with the “bagging” method</a:t>
            </a:r>
          </a:p>
          <a:p>
            <a:endParaRPr lang="en-US" dirty="0"/>
          </a:p>
        </p:txBody>
      </p:sp>
    </p:spTree>
    <p:extLst>
      <p:ext uri="{BB962C8B-B14F-4D97-AF65-F5344CB8AC3E}">
        <p14:creationId xmlns:p14="http://schemas.microsoft.com/office/powerpoint/2010/main" val="2809278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TotalTime>
  <Words>650</Words>
  <Application>Microsoft Macintosh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source-serif-pro</vt:lpstr>
      <vt:lpstr>Wingdings 3</vt:lpstr>
      <vt:lpstr>Ion</vt:lpstr>
      <vt:lpstr>Sentiment Analysis on Hotel Reviews                Group 7                                                               Ajith Busipally                                                                                                                 Pavansai Pottimuthi                 Siva Teja Segu                 Sreehari Revuri                 </vt:lpstr>
      <vt:lpstr>Introduction </vt:lpstr>
      <vt:lpstr>Problem Statement</vt:lpstr>
      <vt:lpstr>Why is it important?</vt:lpstr>
      <vt:lpstr>Literature Review</vt:lpstr>
      <vt:lpstr>Proposal Model</vt:lpstr>
      <vt:lpstr>Milestones</vt:lpstr>
      <vt:lpstr>Milestones</vt:lpstr>
      <vt:lpstr>Milestones</vt:lpstr>
      <vt:lpstr>Milestones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Hotel Reviews                Group 7                                                                Ajith Busipally                                                                                                                 Pavansai Pottimuthi                 Siva Teja Segu                Sreehari Revuri                 </dc:title>
  <dc:creator>Segu, Siva Teja</dc:creator>
  <cp:lastModifiedBy>Pottimuthi, Pavansai</cp:lastModifiedBy>
  <cp:revision>10</cp:revision>
  <dcterms:created xsi:type="dcterms:W3CDTF">2023-02-23T14:57:26Z</dcterms:created>
  <dcterms:modified xsi:type="dcterms:W3CDTF">2023-02-23T19:01:22Z</dcterms:modified>
</cp:coreProperties>
</file>