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89" r:id="rId4"/>
    <p:sldId id="290" r:id="rId5"/>
    <p:sldId id="292" r:id="rId6"/>
    <p:sldId id="291" r:id="rId7"/>
    <p:sldId id="293" r:id="rId8"/>
    <p:sldId id="294" r:id="rId9"/>
    <p:sldId id="295" r:id="rId10"/>
    <p:sldId id="296" r:id="rId11"/>
    <p:sldId id="297" r:id="rId12"/>
    <p:sldId id="298" r:id="rId13"/>
    <p:sldId id="300" r:id="rId14"/>
    <p:sldId id="301" r:id="rId15"/>
    <p:sldId id="299" r:id="rId16"/>
    <p:sldId id="302" r:id="rId17"/>
    <p:sldId id="303"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F134-E8F7-4278-943A-9F5AF8CEC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054AA5-A9F8-482E-B8E2-C32D322B3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69CADA-E3D5-4363-B447-E8729E1A693F}"/>
              </a:ext>
            </a:extLst>
          </p:cNvPr>
          <p:cNvSpPr>
            <a:spLocks noGrp="1"/>
          </p:cNvSpPr>
          <p:nvPr>
            <p:ph type="dt" sz="half" idx="10"/>
          </p:nvPr>
        </p:nvSpPr>
        <p:spPr/>
        <p:txBody>
          <a:bodyPr/>
          <a:lstStyle/>
          <a:p>
            <a:fld id="{E6272227-3957-4E15-9E9E-9E59A73FD8B3}" type="datetimeFigureOut">
              <a:rPr lang="en-IN" smtClean="0"/>
              <a:t>19-05-2023</a:t>
            </a:fld>
            <a:endParaRPr lang="en-IN"/>
          </a:p>
        </p:txBody>
      </p:sp>
      <p:sp>
        <p:nvSpPr>
          <p:cNvPr id="5" name="Footer Placeholder 4">
            <a:extLst>
              <a:ext uri="{FF2B5EF4-FFF2-40B4-BE49-F238E27FC236}">
                <a16:creationId xmlns:a16="http://schemas.microsoft.com/office/drawing/2014/main" id="{950CCA64-5672-4C63-99F7-F7CAB0E9CB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35E6D-EAA4-4E76-9E26-38E58868E516}"/>
              </a:ext>
            </a:extLst>
          </p:cNvPr>
          <p:cNvSpPr>
            <a:spLocks noGrp="1"/>
          </p:cNvSpPr>
          <p:nvPr>
            <p:ph type="sldNum" sz="quarter" idx="12"/>
          </p:nvPr>
        </p:nvSpPr>
        <p:spPr/>
        <p:txBody>
          <a:bodyPr/>
          <a:lstStyle/>
          <a:p>
            <a:fld id="{551B50B2-60CC-4F07-86C3-71BAF31268D6}" type="slidenum">
              <a:rPr lang="en-IN" smtClean="0"/>
              <a:t>‹#›</a:t>
            </a:fld>
            <a:endParaRPr lang="en-IN"/>
          </a:p>
        </p:txBody>
      </p:sp>
    </p:spTree>
    <p:extLst>
      <p:ext uri="{BB962C8B-B14F-4D97-AF65-F5344CB8AC3E}">
        <p14:creationId xmlns:p14="http://schemas.microsoft.com/office/powerpoint/2010/main" val="253337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4E79-ED8F-40F4-AF3B-F4AAC131B0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E4DAF4-950B-4F21-B147-13839E9BE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CBFE04-BC80-4434-8E0D-424DFA037B69}"/>
              </a:ext>
            </a:extLst>
          </p:cNvPr>
          <p:cNvSpPr>
            <a:spLocks noGrp="1"/>
          </p:cNvSpPr>
          <p:nvPr>
            <p:ph type="dt" sz="half" idx="10"/>
          </p:nvPr>
        </p:nvSpPr>
        <p:spPr/>
        <p:txBody>
          <a:bodyPr/>
          <a:lstStyle/>
          <a:p>
            <a:fld id="{E6272227-3957-4E15-9E9E-9E59A73FD8B3}" type="datetimeFigureOut">
              <a:rPr lang="en-IN" smtClean="0"/>
              <a:t>19-05-2023</a:t>
            </a:fld>
            <a:endParaRPr lang="en-IN"/>
          </a:p>
        </p:txBody>
      </p:sp>
      <p:sp>
        <p:nvSpPr>
          <p:cNvPr id="5" name="Footer Placeholder 4">
            <a:extLst>
              <a:ext uri="{FF2B5EF4-FFF2-40B4-BE49-F238E27FC236}">
                <a16:creationId xmlns:a16="http://schemas.microsoft.com/office/drawing/2014/main" id="{50112E57-B244-4EC4-89D8-E582A4CD74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DBAA8B-95A0-4F69-85D9-579E85C8B8B1}"/>
              </a:ext>
            </a:extLst>
          </p:cNvPr>
          <p:cNvSpPr>
            <a:spLocks noGrp="1"/>
          </p:cNvSpPr>
          <p:nvPr>
            <p:ph type="sldNum" sz="quarter" idx="12"/>
          </p:nvPr>
        </p:nvSpPr>
        <p:spPr/>
        <p:txBody>
          <a:bodyPr/>
          <a:lstStyle/>
          <a:p>
            <a:fld id="{551B50B2-60CC-4F07-86C3-71BAF31268D6}" type="slidenum">
              <a:rPr lang="en-IN" smtClean="0"/>
              <a:t>‹#›</a:t>
            </a:fld>
            <a:endParaRPr lang="en-IN"/>
          </a:p>
        </p:txBody>
      </p:sp>
    </p:spTree>
    <p:extLst>
      <p:ext uri="{BB962C8B-B14F-4D97-AF65-F5344CB8AC3E}">
        <p14:creationId xmlns:p14="http://schemas.microsoft.com/office/powerpoint/2010/main" val="235194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D67F0D-F03D-4F4C-A1D4-AEF2EAF372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C3300A-1C7B-4A5F-B209-EC779BD155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8A4802-7ABB-4B9A-B4FA-900A9EEE06C2}"/>
              </a:ext>
            </a:extLst>
          </p:cNvPr>
          <p:cNvSpPr>
            <a:spLocks noGrp="1"/>
          </p:cNvSpPr>
          <p:nvPr>
            <p:ph type="dt" sz="half" idx="10"/>
          </p:nvPr>
        </p:nvSpPr>
        <p:spPr/>
        <p:txBody>
          <a:bodyPr/>
          <a:lstStyle/>
          <a:p>
            <a:fld id="{E6272227-3957-4E15-9E9E-9E59A73FD8B3}" type="datetimeFigureOut">
              <a:rPr lang="en-IN" smtClean="0"/>
              <a:t>19-05-2023</a:t>
            </a:fld>
            <a:endParaRPr lang="en-IN"/>
          </a:p>
        </p:txBody>
      </p:sp>
      <p:sp>
        <p:nvSpPr>
          <p:cNvPr id="5" name="Footer Placeholder 4">
            <a:extLst>
              <a:ext uri="{FF2B5EF4-FFF2-40B4-BE49-F238E27FC236}">
                <a16:creationId xmlns:a16="http://schemas.microsoft.com/office/drawing/2014/main" id="{C51AA20E-63C4-4471-8C93-D75D1AB63D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33A3FF-B7E5-4571-A150-D93E7DC26BC0}"/>
              </a:ext>
            </a:extLst>
          </p:cNvPr>
          <p:cNvSpPr>
            <a:spLocks noGrp="1"/>
          </p:cNvSpPr>
          <p:nvPr>
            <p:ph type="sldNum" sz="quarter" idx="12"/>
          </p:nvPr>
        </p:nvSpPr>
        <p:spPr/>
        <p:txBody>
          <a:bodyPr/>
          <a:lstStyle/>
          <a:p>
            <a:fld id="{551B50B2-60CC-4F07-86C3-71BAF31268D6}" type="slidenum">
              <a:rPr lang="en-IN" smtClean="0"/>
              <a:t>‹#›</a:t>
            </a:fld>
            <a:endParaRPr lang="en-IN"/>
          </a:p>
        </p:txBody>
      </p:sp>
    </p:spTree>
    <p:extLst>
      <p:ext uri="{BB962C8B-B14F-4D97-AF65-F5344CB8AC3E}">
        <p14:creationId xmlns:p14="http://schemas.microsoft.com/office/powerpoint/2010/main" val="191423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5EF5-CE11-4EE9-ADE1-A45D420254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B0AAA3-BD0D-44DD-B4CD-04020C6201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47440-CCF4-4E72-A28A-65BFBC1DEB62}"/>
              </a:ext>
            </a:extLst>
          </p:cNvPr>
          <p:cNvSpPr>
            <a:spLocks noGrp="1"/>
          </p:cNvSpPr>
          <p:nvPr>
            <p:ph type="dt" sz="half" idx="10"/>
          </p:nvPr>
        </p:nvSpPr>
        <p:spPr/>
        <p:txBody>
          <a:bodyPr/>
          <a:lstStyle/>
          <a:p>
            <a:fld id="{E6272227-3957-4E15-9E9E-9E59A73FD8B3}" type="datetimeFigureOut">
              <a:rPr lang="en-IN" smtClean="0"/>
              <a:t>19-05-2023</a:t>
            </a:fld>
            <a:endParaRPr lang="en-IN"/>
          </a:p>
        </p:txBody>
      </p:sp>
      <p:sp>
        <p:nvSpPr>
          <p:cNvPr id="5" name="Footer Placeholder 4">
            <a:extLst>
              <a:ext uri="{FF2B5EF4-FFF2-40B4-BE49-F238E27FC236}">
                <a16:creationId xmlns:a16="http://schemas.microsoft.com/office/drawing/2014/main" id="{47C8ADC7-8D46-4DBA-B087-26DB6CD7D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0B1D5-8E7F-420B-B876-F0AC812BD948}"/>
              </a:ext>
            </a:extLst>
          </p:cNvPr>
          <p:cNvSpPr>
            <a:spLocks noGrp="1"/>
          </p:cNvSpPr>
          <p:nvPr>
            <p:ph type="sldNum" sz="quarter" idx="12"/>
          </p:nvPr>
        </p:nvSpPr>
        <p:spPr/>
        <p:txBody>
          <a:bodyPr/>
          <a:lstStyle/>
          <a:p>
            <a:fld id="{551B50B2-60CC-4F07-86C3-71BAF31268D6}" type="slidenum">
              <a:rPr lang="en-IN" smtClean="0"/>
              <a:t>‹#›</a:t>
            </a:fld>
            <a:endParaRPr lang="en-IN"/>
          </a:p>
        </p:txBody>
      </p:sp>
    </p:spTree>
    <p:extLst>
      <p:ext uri="{BB962C8B-B14F-4D97-AF65-F5344CB8AC3E}">
        <p14:creationId xmlns:p14="http://schemas.microsoft.com/office/powerpoint/2010/main" val="309746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83C2-B499-45AD-A4CD-450B467C95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F774D8-C1C4-4399-8CF0-279463E34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A6D3F2-C1A0-4E1A-B76E-CF47BF857A5A}"/>
              </a:ext>
            </a:extLst>
          </p:cNvPr>
          <p:cNvSpPr>
            <a:spLocks noGrp="1"/>
          </p:cNvSpPr>
          <p:nvPr>
            <p:ph type="dt" sz="half" idx="10"/>
          </p:nvPr>
        </p:nvSpPr>
        <p:spPr/>
        <p:txBody>
          <a:bodyPr/>
          <a:lstStyle/>
          <a:p>
            <a:fld id="{E6272227-3957-4E15-9E9E-9E59A73FD8B3}" type="datetimeFigureOut">
              <a:rPr lang="en-IN" smtClean="0"/>
              <a:t>19-05-2023</a:t>
            </a:fld>
            <a:endParaRPr lang="en-IN"/>
          </a:p>
        </p:txBody>
      </p:sp>
      <p:sp>
        <p:nvSpPr>
          <p:cNvPr id="5" name="Footer Placeholder 4">
            <a:extLst>
              <a:ext uri="{FF2B5EF4-FFF2-40B4-BE49-F238E27FC236}">
                <a16:creationId xmlns:a16="http://schemas.microsoft.com/office/drawing/2014/main" id="{2236A52C-E255-4CE3-9E5F-88E52679C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7B8B23-EA68-4DF3-BF8A-1770B06F65DD}"/>
              </a:ext>
            </a:extLst>
          </p:cNvPr>
          <p:cNvSpPr>
            <a:spLocks noGrp="1"/>
          </p:cNvSpPr>
          <p:nvPr>
            <p:ph type="sldNum" sz="quarter" idx="12"/>
          </p:nvPr>
        </p:nvSpPr>
        <p:spPr/>
        <p:txBody>
          <a:bodyPr/>
          <a:lstStyle/>
          <a:p>
            <a:fld id="{551B50B2-60CC-4F07-86C3-71BAF31268D6}" type="slidenum">
              <a:rPr lang="en-IN" smtClean="0"/>
              <a:t>‹#›</a:t>
            </a:fld>
            <a:endParaRPr lang="en-IN"/>
          </a:p>
        </p:txBody>
      </p:sp>
    </p:spTree>
    <p:extLst>
      <p:ext uri="{BB962C8B-B14F-4D97-AF65-F5344CB8AC3E}">
        <p14:creationId xmlns:p14="http://schemas.microsoft.com/office/powerpoint/2010/main" val="163636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4943-E03E-4FFE-B76A-3DE8A25AE2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F43B60-5A75-42EC-B91B-9C40DB7A16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192656-E28C-4D47-B90C-2939EDD73F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C803C6-D932-4DF1-BB38-BDCC623288FB}"/>
              </a:ext>
            </a:extLst>
          </p:cNvPr>
          <p:cNvSpPr>
            <a:spLocks noGrp="1"/>
          </p:cNvSpPr>
          <p:nvPr>
            <p:ph type="dt" sz="half" idx="10"/>
          </p:nvPr>
        </p:nvSpPr>
        <p:spPr/>
        <p:txBody>
          <a:bodyPr/>
          <a:lstStyle/>
          <a:p>
            <a:fld id="{E6272227-3957-4E15-9E9E-9E59A73FD8B3}" type="datetimeFigureOut">
              <a:rPr lang="en-IN" smtClean="0"/>
              <a:t>19-05-2023</a:t>
            </a:fld>
            <a:endParaRPr lang="en-IN"/>
          </a:p>
        </p:txBody>
      </p:sp>
      <p:sp>
        <p:nvSpPr>
          <p:cNvPr id="6" name="Footer Placeholder 5">
            <a:extLst>
              <a:ext uri="{FF2B5EF4-FFF2-40B4-BE49-F238E27FC236}">
                <a16:creationId xmlns:a16="http://schemas.microsoft.com/office/drawing/2014/main" id="{3294A59D-BAB1-4300-8022-065B90038E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9E3CF-1467-444B-B34F-DE2090877E2A}"/>
              </a:ext>
            </a:extLst>
          </p:cNvPr>
          <p:cNvSpPr>
            <a:spLocks noGrp="1"/>
          </p:cNvSpPr>
          <p:nvPr>
            <p:ph type="sldNum" sz="quarter" idx="12"/>
          </p:nvPr>
        </p:nvSpPr>
        <p:spPr/>
        <p:txBody>
          <a:bodyPr/>
          <a:lstStyle/>
          <a:p>
            <a:fld id="{551B50B2-60CC-4F07-86C3-71BAF31268D6}" type="slidenum">
              <a:rPr lang="en-IN" smtClean="0"/>
              <a:t>‹#›</a:t>
            </a:fld>
            <a:endParaRPr lang="en-IN"/>
          </a:p>
        </p:txBody>
      </p:sp>
    </p:spTree>
    <p:extLst>
      <p:ext uri="{BB962C8B-B14F-4D97-AF65-F5344CB8AC3E}">
        <p14:creationId xmlns:p14="http://schemas.microsoft.com/office/powerpoint/2010/main" val="6386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8E61-0362-4391-B0FB-66E4E2ED8B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3EE94D-3609-4DCC-9596-995F89C04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285A3-FB9F-4C2F-A3BF-9107F049E8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E7B958-778D-4FF7-BA49-73623323B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004EC-E5D7-41EF-8F42-7C9D20BC3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215ADF-4740-4F15-9462-C9E7907C5938}"/>
              </a:ext>
            </a:extLst>
          </p:cNvPr>
          <p:cNvSpPr>
            <a:spLocks noGrp="1"/>
          </p:cNvSpPr>
          <p:nvPr>
            <p:ph type="dt" sz="half" idx="10"/>
          </p:nvPr>
        </p:nvSpPr>
        <p:spPr/>
        <p:txBody>
          <a:bodyPr/>
          <a:lstStyle/>
          <a:p>
            <a:fld id="{E6272227-3957-4E15-9E9E-9E59A73FD8B3}" type="datetimeFigureOut">
              <a:rPr lang="en-IN" smtClean="0"/>
              <a:t>19-05-2023</a:t>
            </a:fld>
            <a:endParaRPr lang="en-IN"/>
          </a:p>
        </p:txBody>
      </p:sp>
      <p:sp>
        <p:nvSpPr>
          <p:cNvPr id="8" name="Footer Placeholder 7">
            <a:extLst>
              <a:ext uri="{FF2B5EF4-FFF2-40B4-BE49-F238E27FC236}">
                <a16:creationId xmlns:a16="http://schemas.microsoft.com/office/drawing/2014/main" id="{0ADA6A82-AAEF-40CF-9CA7-4AFFE81B3D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922629-692D-4374-9519-62FC106F5918}"/>
              </a:ext>
            </a:extLst>
          </p:cNvPr>
          <p:cNvSpPr>
            <a:spLocks noGrp="1"/>
          </p:cNvSpPr>
          <p:nvPr>
            <p:ph type="sldNum" sz="quarter" idx="12"/>
          </p:nvPr>
        </p:nvSpPr>
        <p:spPr/>
        <p:txBody>
          <a:bodyPr/>
          <a:lstStyle/>
          <a:p>
            <a:fld id="{551B50B2-60CC-4F07-86C3-71BAF31268D6}" type="slidenum">
              <a:rPr lang="en-IN" smtClean="0"/>
              <a:t>‹#›</a:t>
            </a:fld>
            <a:endParaRPr lang="en-IN"/>
          </a:p>
        </p:txBody>
      </p:sp>
    </p:spTree>
    <p:extLst>
      <p:ext uri="{BB962C8B-B14F-4D97-AF65-F5344CB8AC3E}">
        <p14:creationId xmlns:p14="http://schemas.microsoft.com/office/powerpoint/2010/main" val="321337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24FA-993B-40A2-8C0C-9881F350FA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7DF14B-209A-412D-B570-A319BE7CBDF6}"/>
              </a:ext>
            </a:extLst>
          </p:cNvPr>
          <p:cNvSpPr>
            <a:spLocks noGrp="1"/>
          </p:cNvSpPr>
          <p:nvPr>
            <p:ph type="dt" sz="half" idx="10"/>
          </p:nvPr>
        </p:nvSpPr>
        <p:spPr/>
        <p:txBody>
          <a:bodyPr/>
          <a:lstStyle/>
          <a:p>
            <a:fld id="{E6272227-3957-4E15-9E9E-9E59A73FD8B3}" type="datetimeFigureOut">
              <a:rPr lang="en-IN" smtClean="0"/>
              <a:t>19-05-2023</a:t>
            </a:fld>
            <a:endParaRPr lang="en-IN"/>
          </a:p>
        </p:txBody>
      </p:sp>
      <p:sp>
        <p:nvSpPr>
          <p:cNvPr id="4" name="Footer Placeholder 3">
            <a:extLst>
              <a:ext uri="{FF2B5EF4-FFF2-40B4-BE49-F238E27FC236}">
                <a16:creationId xmlns:a16="http://schemas.microsoft.com/office/drawing/2014/main" id="{D9E95612-3B41-481A-835B-FB2C413B27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F09703-414C-4734-9933-3861F0237918}"/>
              </a:ext>
            </a:extLst>
          </p:cNvPr>
          <p:cNvSpPr>
            <a:spLocks noGrp="1"/>
          </p:cNvSpPr>
          <p:nvPr>
            <p:ph type="sldNum" sz="quarter" idx="12"/>
          </p:nvPr>
        </p:nvSpPr>
        <p:spPr/>
        <p:txBody>
          <a:bodyPr/>
          <a:lstStyle/>
          <a:p>
            <a:fld id="{551B50B2-60CC-4F07-86C3-71BAF31268D6}" type="slidenum">
              <a:rPr lang="en-IN" smtClean="0"/>
              <a:t>‹#›</a:t>
            </a:fld>
            <a:endParaRPr lang="en-IN"/>
          </a:p>
        </p:txBody>
      </p:sp>
    </p:spTree>
    <p:extLst>
      <p:ext uri="{BB962C8B-B14F-4D97-AF65-F5344CB8AC3E}">
        <p14:creationId xmlns:p14="http://schemas.microsoft.com/office/powerpoint/2010/main" val="62251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57EB7C-57A9-49FA-B2B6-47A867CDC842}"/>
              </a:ext>
            </a:extLst>
          </p:cNvPr>
          <p:cNvSpPr>
            <a:spLocks noGrp="1"/>
          </p:cNvSpPr>
          <p:nvPr>
            <p:ph type="dt" sz="half" idx="10"/>
          </p:nvPr>
        </p:nvSpPr>
        <p:spPr/>
        <p:txBody>
          <a:bodyPr/>
          <a:lstStyle/>
          <a:p>
            <a:fld id="{E6272227-3957-4E15-9E9E-9E59A73FD8B3}" type="datetimeFigureOut">
              <a:rPr lang="en-IN" smtClean="0"/>
              <a:t>19-05-2023</a:t>
            </a:fld>
            <a:endParaRPr lang="en-IN"/>
          </a:p>
        </p:txBody>
      </p:sp>
      <p:sp>
        <p:nvSpPr>
          <p:cNvPr id="3" name="Footer Placeholder 2">
            <a:extLst>
              <a:ext uri="{FF2B5EF4-FFF2-40B4-BE49-F238E27FC236}">
                <a16:creationId xmlns:a16="http://schemas.microsoft.com/office/drawing/2014/main" id="{D0DBD642-5275-4DFC-AB50-C1481C4128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73441D-4C56-4752-BD30-0DD1738EE142}"/>
              </a:ext>
            </a:extLst>
          </p:cNvPr>
          <p:cNvSpPr>
            <a:spLocks noGrp="1"/>
          </p:cNvSpPr>
          <p:nvPr>
            <p:ph type="sldNum" sz="quarter" idx="12"/>
          </p:nvPr>
        </p:nvSpPr>
        <p:spPr/>
        <p:txBody>
          <a:bodyPr/>
          <a:lstStyle/>
          <a:p>
            <a:fld id="{551B50B2-60CC-4F07-86C3-71BAF31268D6}" type="slidenum">
              <a:rPr lang="en-IN" smtClean="0"/>
              <a:t>‹#›</a:t>
            </a:fld>
            <a:endParaRPr lang="en-IN"/>
          </a:p>
        </p:txBody>
      </p:sp>
    </p:spTree>
    <p:extLst>
      <p:ext uri="{BB962C8B-B14F-4D97-AF65-F5344CB8AC3E}">
        <p14:creationId xmlns:p14="http://schemas.microsoft.com/office/powerpoint/2010/main" val="227034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C223-88C7-45E8-8445-F87688069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0E4117-25FA-44E5-9F02-C1DAF04EF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FC934C-8500-4F33-BFB5-A485A3DE2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56E9F-A9C9-4F4F-977F-C451B242562A}"/>
              </a:ext>
            </a:extLst>
          </p:cNvPr>
          <p:cNvSpPr>
            <a:spLocks noGrp="1"/>
          </p:cNvSpPr>
          <p:nvPr>
            <p:ph type="dt" sz="half" idx="10"/>
          </p:nvPr>
        </p:nvSpPr>
        <p:spPr/>
        <p:txBody>
          <a:bodyPr/>
          <a:lstStyle/>
          <a:p>
            <a:fld id="{E6272227-3957-4E15-9E9E-9E59A73FD8B3}" type="datetimeFigureOut">
              <a:rPr lang="en-IN" smtClean="0"/>
              <a:t>19-05-2023</a:t>
            </a:fld>
            <a:endParaRPr lang="en-IN"/>
          </a:p>
        </p:txBody>
      </p:sp>
      <p:sp>
        <p:nvSpPr>
          <p:cNvPr id="6" name="Footer Placeholder 5">
            <a:extLst>
              <a:ext uri="{FF2B5EF4-FFF2-40B4-BE49-F238E27FC236}">
                <a16:creationId xmlns:a16="http://schemas.microsoft.com/office/drawing/2014/main" id="{6B4013BE-6A4F-4CC3-BEA8-3F2FE529C2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FBC611-EFD9-47F4-B105-EC2073519EAB}"/>
              </a:ext>
            </a:extLst>
          </p:cNvPr>
          <p:cNvSpPr>
            <a:spLocks noGrp="1"/>
          </p:cNvSpPr>
          <p:nvPr>
            <p:ph type="sldNum" sz="quarter" idx="12"/>
          </p:nvPr>
        </p:nvSpPr>
        <p:spPr/>
        <p:txBody>
          <a:bodyPr/>
          <a:lstStyle/>
          <a:p>
            <a:fld id="{551B50B2-60CC-4F07-86C3-71BAF31268D6}" type="slidenum">
              <a:rPr lang="en-IN" smtClean="0"/>
              <a:t>‹#›</a:t>
            </a:fld>
            <a:endParaRPr lang="en-IN"/>
          </a:p>
        </p:txBody>
      </p:sp>
    </p:spTree>
    <p:extLst>
      <p:ext uri="{BB962C8B-B14F-4D97-AF65-F5344CB8AC3E}">
        <p14:creationId xmlns:p14="http://schemas.microsoft.com/office/powerpoint/2010/main" val="332256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C2B0-AB32-4112-86E7-C9BB844E5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419FEF-0375-472E-8433-1E5127718D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86748D-3B9C-4864-8FE5-57D08DFAF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8D5DE-6295-4DC8-B611-AEFE9EC2660B}"/>
              </a:ext>
            </a:extLst>
          </p:cNvPr>
          <p:cNvSpPr>
            <a:spLocks noGrp="1"/>
          </p:cNvSpPr>
          <p:nvPr>
            <p:ph type="dt" sz="half" idx="10"/>
          </p:nvPr>
        </p:nvSpPr>
        <p:spPr/>
        <p:txBody>
          <a:bodyPr/>
          <a:lstStyle/>
          <a:p>
            <a:fld id="{E6272227-3957-4E15-9E9E-9E59A73FD8B3}" type="datetimeFigureOut">
              <a:rPr lang="en-IN" smtClean="0"/>
              <a:t>19-05-2023</a:t>
            </a:fld>
            <a:endParaRPr lang="en-IN"/>
          </a:p>
        </p:txBody>
      </p:sp>
      <p:sp>
        <p:nvSpPr>
          <p:cNvPr id="6" name="Footer Placeholder 5">
            <a:extLst>
              <a:ext uri="{FF2B5EF4-FFF2-40B4-BE49-F238E27FC236}">
                <a16:creationId xmlns:a16="http://schemas.microsoft.com/office/drawing/2014/main" id="{245AFD3A-6F18-4148-A22C-EFF13F1B38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8F2B6-1A37-4C5F-91FD-D858B27C5C8D}"/>
              </a:ext>
            </a:extLst>
          </p:cNvPr>
          <p:cNvSpPr>
            <a:spLocks noGrp="1"/>
          </p:cNvSpPr>
          <p:nvPr>
            <p:ph type="sldNum" sz="quarter" idx="12"/>
          </p:nvPr>
        </p:nvSpPr>
        <p:spPr/>
        <p:txBody>
          <a:bodyPr/>
          <a:lstStyle/>
          <a:p>
            <a:fld id="{551B50B2-60CC-4F07-86C3-71BAF31268D6}" type="slidenum">
              <a:rPr lang="en-IN" smtClean="0"/>
              <a:t>‹#›</a:t>
            </a:fld>
            <a:endParaRPr lang="en-IN"/>
          </a:p>
        </p:txBody>
      </p:sp>
    </p:spTree>
    <p:extLst>
      <p:ext uri="{BB962C8B-B14F-4D97-AF65-F5344CB8AC3E}">
        <p14:creationId xmlns:p14="http://schemas.microsoft.com/office/powerpoint/2010/main" val="25955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7A0C47-E606-4942-A55B-13321FD68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A9887-66BC-47D7-9300-7CDCB7E342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0FF6A0-95D6-4B5D-B32A-6193827CD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72227-3957-4E15-9E9E-9E59A73FD8B3}" type="datetimeFigureOut">
              <a:rPr lang="en-IN" smtClean="0"/>
              <a:t>19-05-2023</a:t>
            </a:fld>
            <a:endParaRPr lang="en-IN"/>
          </a:p>
        </p:txBody>
      </p:sp>
      <p:sp>
        <p:nvSpPr>
          <p:cNvPr id="5" name="Footer Placeholder 4">
            <a:extLst>
              <a:ext uri="{FF2B5EF4-FFF2-40B4-BE49-F238E27FC236}">
                <a16:creationId xmlns:a16="http://schemas.microsoft.com/office/drawing/2014/main" id="{F3DF17F8-B732-4F8C-A0EE-3E76AF6B5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C5BC73-BFAE-4D4B-865D-186204B57E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B50B2-60CC-4F07-86C3-71BAF31268D6}" type="slidenum">
              <a:rPr lang="en-IN" smtClean="0"/>
              <a:t>‹#›</a:t>
            </a:fld>
            <a:endParaRPr lang="en-IN"/>
          </a:p>
        </p:txBody>
      </p:sp>
    </p:spTree>
    <p:extLst>
      <p:ext uri="{BB962C8B-B14F-4D97-AF65-F5344CB8AC3E}">
        <p14:creationId xmlns:p14="http://schemas.microsoft.com/office/powerpoint/2010/main" val="3475676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ndroid.stackexchange.com/questions/51651/which-android-runs-which-linux-kerne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bing.com/videos/search?&amp;q=android+architecture&amp;view=detail&amp;mid=1DF3DE206073DB4698411DF3DE206073DB469841&amp;FORM=VDRVRV&amp;ru=%2Fvideos%2Fsearch%3Fq%3Dandroid%2Barchitecture%26FORM%3DHDRSC6&amp;ajaxhist=0" TargetMode="External"/><Relationship Id="rId5" Type="http://schemas.openxmlformats.org/officeDocument/2006/relationships/hyperlink" Target="https://www.bing.com/videos/search?q=android+architecture&amp;&amp;view=detail&amp;mid=B35449CC9EE7D5A49B1EB35449CC9EE7D5A49B1E&amp;&amp;FORM=VRDGAR&amp;ru=%2Fvideos%2Fsearch%3Fq%3Dandroid%2Barchitecture%26FORM%3DHDRSC6" TargetMode="External"/><Relationship Id="rId4" Type="http://schemas.openxmlformats.org/officeDocument/2006/relationships/hyperlink" Target="https://en.wikipedia.org/wiki/Android_version_history"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0D4C-3A0A-45AC-9AC0-CA23C51F08B0}"/>
              </a:ext>
            </a:extLst>
          </p:cNvPr>
          <p:cNvSpPr>
            <a:spLocks noGrp="1"/>
          </p:cNvSpPr>
          <p:nvPr>
            <p:ph type="ctrTitle"/>
          </p:nvPr>
        </p:nvSpPr>
        <p:spPr>
          <a:xfrm>
            <a:off x="1524000" y="2576945"/>
            <a:ext cx="9144000" cy="933018"/>
          </a:xfrm>
        </p:spPr>
        <p:txBody>
          <a:bodyPr>
            <a:noAutofit/>
          </a:bodyPr>
          <a:lstStyle/>
          <a:p>
            <a:r>
              <a:rPr lang="en-US" sz="7200" dirty="0">
                <a:solidFill>
                  <a:schemeClr val="bg1"/>
                </a:solidFill>
              </a:rPr>
              <a:t>Android framework</a:t>
            </a:r>
            <a:endParaRPr lang="en-IN" sz="7200" dirty="0">
              <a:solidFill>
                <a:schemeClr val="bg1"/>
              </a:solidFill>
              <a:latin typeface="Amasis MT Pro Medium" panose="020B0604020202020204" pitchFamily="18" charset="0"/>
            </a:endParaRPr>
          </a:p>
        </p:txBody>
      </p:sp>
      <p:pic>
        <p:nvPicPr>
          <p:cNvPr id="5" name="Picture 4" descr="Logo&#10;&#10;Description automatically generated">
            <a:extLst>
              <a:ext uri="{FF2B5EF4-FFF2-40B4-BE49-F238E27FC236}">
                <a16:creationId xmlns:a16="http://schemas.microsoft.com/office/drawing/2014/main" id="{812F2844-7918-4F6F-BE70-196D2F11F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Tree>
    <p:extLst>
      <p:ext uri="{BB962C8B-B14F-4D97-AF65-F5344CB8AC3E}">
        <p14:creationId xmlns:p14="http://schemas.microsoft.com/office/powerpoint/2010/main" val="3325355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33E01918-5CFF-3224-1227-6A727C0F2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
        <p:nvSpPr>
          <p:cNvPr id="4" name="TextBox 3">
            <a:extLst>
              <a:ext uri="{FF2B5EF4-FFF2-40B4-BE49-F238E27FC236}">
                <a16:creationId xmlns:a16="http://schemas.microsoft.com/office/drawing/2014/main" id="{4CCCF54B-ECEC-04CA-EDBD-B7CCFB7C11B4}"/>
              </a:ext>
            </a:extLst>
          </p:cNvPr>
          <p:cNvSpPr txBox="1"/>
          <p:nvPr/>
        </p:nvSpPr>
        <p:spPr>
          <a:xfrm>
            <a:off x="765928" y="344997"/>
            <a:ext cx="6094428" cy="461665"/>
          </a:xfrm>
          <a:prstGeom prst="rect">
            <a:avLst/>
          </a:prstGeom>
          <a:noFill/>
        </p:spPr>
        <p:txBody>
          <a:bodyPr wrap="square">
            <a:spAutoFit/>
          </a:bodyPr>
          <a:lstStyle/>
          <a:p>
            <a:r>
              <a:rPr lang="en-US" sz="2400" dirty="0"/>
              <a:t>Kernel Versions for Android version </a:t>
            </a:r>
            <a:endParaRPr lang="en-IN" sz="2400" dirty="0"/>
          </a:p>
        </p:txBody>
      </p:sp>
      <p:pic>
        <p:nvPicPr>
          <p:cNvPr id="6" name="Picture 4" descr="A screenshot of a computer&#10;&#10;Description automatically generated with low confidence">
            <a:extLst>
              <a:ext uri="{FF2B5EF4-FFF2-40B4-BE49-F238E27FC236}">
                <a16:creationId xmlns:a16="http://schemas.microsoft.com/office/drawing/2014/main" id="{8BC06B59-F458-330E-7B1E-40E747F6F743}"/>
              </a:ext>
            </a:extLst>
          </p:cNvPr>
          <p:cNvPicPr>
            <a:picLocks noChangeAspect="1"/>
          </p:cNvPicPr>
          <p:nvPr/>
        </p:nvPicPr>
        <p:blipFill>
          <a:blip r:embed="rId3"/>
          <a:stretch>
            <a:fillRect/>
          </a:stretch>
        </p:blipFill>
        <p:spPr>
          <a:xfrm>
            <a:off x="3582186" y="843092"/>
            <a:ext cx="6975835" cy="5678791"/>
          </a:xfrm>
          <a:prstGeom prst="rect">
            <a:avLst/>
          </a:prstGeom>
        </p:spPr>
      </p:pic>
    </p:spTree>
    <p:extLst>
      <p:ext uri="{BB962C8B-B14F-4D97-AF65-F5344CB8AC3E}">
        <p14:creationId xmlns:p14="http://schemas.microsoft.com/office/powerpoint/2010/main" val="35117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08F45637-A37E-FDD6-6298-0FE62EA96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
        <p:nvSpPr>
          <p:cNvPr id="7" name="TextBox 6">
            <a:extLst>
              <a:ext uri="{FF2B5EF4-FFF2-40B4-BE49-F238E27FC236}">
                <a16:creationId xmlns:a16="http://schemas.microsoft.com/office/drawing/2014/main" id="{3D66E8D2-AA42-B62D-E896-274A3EC483B3}"/>
              </a:ext>
            </a:extLst>
          </p:cNvPr>
          <p:cNvSpPr txBox="1"/>
          <p:nvPr/>
        </p:nvSpPr>
        <p:spPr>
          <a:xfrm>
            <a:off x="652807" y="475210"/>
            <a:ext cx="6094428" cy="523220"/>
          </a:xfrm>
          <a:prstGeom prst="rect">
            <a:avLst/>
          </a:prstGeom>
          <a:noFill/>
        </p:spPr>
        <p:txBody>
          <a:bodyPr wrap="square">
            <a:spAutoFit/>
          </a:bodyPr>
          <a:lstStyle/>
          <a:p>
            <a:r>
              <a:rPr lang="en-US" sz="2800" b="1" dirty="0"/>
              <a:t>Android Booting Processes</a:t>
            </a:r>
            <a:endParaRPr lang="en-IN" sz="2800" dirty="0"/>
          </a:p>
        </p:txBody>
      </p:sp>
      <p:pic>
        <p:nvPicPr>
          <p:cNvPr id="8" name="Picture 6">
            <a:extLst>
              <a:ext uri="{FF2B5EF4-FFF2-40B4-BE49-F238E27FC236}">
                <a16:creationId xmlns:a16="http://schemas.microsoft.com/office/drawing/2014/main" id="{DD9F43DA-0EB7-BF04-D9AC-0AF826B08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088" y="1353392"/>
            <a:ext cx="3974531" cy="500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715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A49BF6AE-17F1-F06E-69FD-AA1BAACAD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
        <p:nvSpPr>
          <p:cNvPr id="4" name="TextBox 3">
            <a:extLst>
              <a:ext uri="{FF2B5EF4-FFF2-40B4-BE49-F238E27FC236}">
                <a16:creationId xmlns:a16="http://schemas.microsoft.com/office/drawing/2014/main" id="{4006FAE9-A36B-FFF7-0151-9C9A545E2EDC}"/>
              </a:ext>
            </a:extLst>
          </p:cNvPr>
          <p:cNvSpPr txBox="1"/>
          <p:nvPr/>
        </p:nvSpPr>
        <p:spPr>
          <a:xfrm>
            <a:off x="232514" y="909205"/>
            <a:ext cx="11456507" cy="5324535"/>
          </a:xfrm>
          <a:prstGeom prst="rect">
            <a:avLst/>
          </a:prstGeom>
          <a:noFill/>
        </p:spPr>
        <p:txBody>
          <a:bodyPr wrap="square">
            <a:spAutoFit/>
          </a:bodyPr>
          <a:lstStyle/>
          <a:p>
            <a:pPr algn="l"/>
            <a:r>
              <a:rPr lang="en-US" sz="2000" b="1" i="0" dirty="0">
                <a:solidFill>
                  <a:srgbClr val="333F48"/>
                </a:solidFill>
                <a:effectLst/>
                <a:latin typeface="+mj-lt"/>
              </a:rPr>
              <a:t>Step 1: Power On and System Startup</a:t>
            </a:r>
            <a:endParaRPr lang="en-US" sz="2000" b="0" i="0" dirty="0">
              <a:solidFill>
                <a:srgbClr val="333F48"/>
              </a:solidFill>
              <a:effectLst/>
              <a:latin typeface="+mj-lt"/>
            </a:endParaRPr>
          </a:p>
          <a:p>
            <a:pPr marL="0" indent="0" algn="l">
              <a:buNone/>
            </a:pPr>
            <a:r>
              <a:rPr lang="en-US" b="0" i="0" dirty="0">
                <a:solidFill>
                  <a:srgbClr val="333F48"/>
                </a:solidFill>
                <a:effectLst/>
                <a:latin typeface="+mj-lt"/>
              </a:rPr>
              <a:t>	When we press the power button, the Boot ROM code starts executing from a pre-defined location which is hardwired in ROM. It loads the Bootloader into RAM and starts executing.</a:t>
            </a:r>
          </a:p>
          <a:p>
            <a:pPr marL="0" indent="0" algn="l">
              <a:buNone/>
            </a:pPr>
            <a:endParaRPr lang="en-US" b="0" i="0" dirty="0">
              <a:solidFill>
                <a:srgbClr val="333F48"/>
              </a:solidFill>
              <a:effectLst/>
              <a:latin typeface="+mj-lt"/>
            </a:endParaRPr>
          </a:p>
          <a:p>
            <a:pPr algn="l"/>
            <a:r>
              <a:rPr lang="en-US" sz="2000" b="1" i="0" dirty="0">
                <a:solidFill>
                  <a:srgbClr val="333F48"/>
                </a:solidFill>
                <a:effectLst/>
                <a:latin typeface="+mj-lt"/>
              </a:rPr>
              <a:t>Step 2: Bootloader</a:t>
            </a:r>
          </a:p>
          <a:p>
            <a:pPr marL="0" indent="0" algn="l">
              <a:buNone/>
            </a:pPr>
            <a:r>
              <a:rPr lang="en-US" b="0" i="0" dirty="0">
                <a:solidFill>
                  <a:srgbClr val="333F48"/>
                </a:solidFill>
                <a:effectLst/>
                <a:latin typeface="+mj-lt"/>
              </a:rPr>
              <a:t>	The bootloader is a small program that runs before Android does. This is NOT part of the Android operating system. The bootloader is the place where the manufacturer puts their locks and restrictions.</a:t>
            </a:r>
          </a:p>
          <a:p>
            <a:pPr marL="0" indent="0" algn="l">
              <a:buNone/>
            </a:pPr>
            <a:endParaRPr lang="en-US" b="0" i="0" dirty="0">
              <a:solidFill>
                <a:srgbClr val="333F48"/>
              </a:solidFill>
              <a:effectLst/>
              <a:latin typeface="+mj-lt"/>
            </a:endParaRPr>
          </a:p>
          <a:p>
            <a:pPr algn="l"/>
            <a:r>
              <a:rPr lang="en-US" sz="1800" b="1" i="0" dirty="0">
                <a:solidFill>
                  <a:srgbClr val="333F48"/>
                </a:solidFill>
                <a:effectLst/>
                <a:latin typeface="+mj-lt"/>
              </a:rPr>
              <a:t>Step 3: Kernel</a:t>
            </a:r>
            <a:endParaRPr lang="en-US" b="1" i="0" dirty="0">
              <a:solidFill>
                <a:srgbClr val="333F48"/>
              </a:solidFill>
              <a:effectLst/>
              <a:latin typeface="+mj-lt"/>
            </a:endParaRPr>
          </a:p>
          <a:p>
            <a:pPr marL="0" indent="0" algn="l">
              <a:buNone/>
            </a:pPr>
            <a:r>
              <a:rPr lang="en-US" b="0" i="0" dirty="0">
                <a:solidFill>
                  <a:srgbClr val="333F48"/>
                </a:solidFill>
                <a:effectLst/>
                <a:latin typeface="Arial" panose="020B0604020202020204" pitchFamily="34" charset="0"/>
              </a:rPr>
              <a:t>	</a:t>
            </a:r>
            <a:r>
              <a:rPr lang="en-US" b="0" i="0" dirty="0">
                <a:solidFill>
                  <a:srgbClr val="333F48"/>
                </a:solidFill>
                <a:effectLst/>
                <a:latin typeface="+mj-lt"/>
              </a:rPr>
              <a:t>The Android kernel starts in a similar way as the linux kernel.  As the kernel launches, is starts to setup cache, protected memory, scheduling and loads drivers. When the kernel finishes the system setup, it looks for “</a:t>
            </a:r>
            <a:r>
              <a:rPr lang="en-US" b="0" i="0" dirty="0" err="1">
                <a:solidFill>
                  <a:srgbClr val="333F48"/>
                </a:solidFill>
                <a:effectLst/>
                <a:latin typeface="+mj-lt"/>
              </a:rPr>
              <a:t>init</a:t>
            </a:r>
            <a:r>
              <a:rPr lang="en-US" b="0" i="0" dirty="0">
                <a:solidFill>
                  <a:srgbClr val="333F48"/>
                </a:solidFill>
                <a:effectLst/>
                <a:latin typeface="+mj-lt"/>
              </a:rPr>
              <a:t>” in the system files.</a:t>
            </a:r>
          </a:p>
          <a:p>
            <a:pPr marL="0" indent="0" algn="l">
              <a:buNone/>
            </a:pPr>
            <a:r>
              <a:rPr lang="en-US" sz="2000" b="1" dirty="0">
                <a:solidFill>
                  <a:srgbClr val="333F48"/>
                </a:solidFill>
                <a:latin typeface="+mj-lt"/>
              </a:rPr>
              <a:t>Step 4:Init Process</a:t>
            </a:r>
          </a:p>
          <a:p>
            <a:pPr marL="0" indent="0" algn="l">
              <a:buNone/>
            </a:pPr>
            <a:r>
              <a:rPr lang="en-US" sz="2000" dirty="0">
                <a:solidFill>
                  <a:srgbClr val="333F48"/>
                </a:solidFill>
                <a:latin typeface="+mj-lt"/>
              </a:rPr>
              <a:t>	The Init process Mainly does four things</a:t>
            </a:r>
          </a:p>
          <a:p>
            <a:pPr marL="0" indent="0" algn="l">
              <a:buNone/>
            </a:pPr>
            <a:r>
              <a:rPr lang="en-US" sz="2000" dirty="0">
                <a:solidFill>
                  <a:srgbClr val="333F48"/>
                </a:solidFill>
                <a:latin typeface="+mj-lt"/>
              </a:rPr>
              <a:t>		1. create the folders and mount the device</a:t>
            </a:r>
          </a:p>
          <a:p>
            <a:pPr marL="0" indent="0" algn="l">
              <a:buNone/>
            </a:pPr>
            <a:r>
              <a:rPr lang="en-US" sz="2000" i="0" dirty="0">
                <a:solidFill>
                  <a:srgbClr val="333F48"/>
                </a:solidFill>
                <a:effectLst/>
                <a:latin typeface="+mj-lt"/>
              </a:rPr>
              <a:t>		2. Set up </a:t>
            </a:r>
            <a:r>
              <a:rPr lang="en-US" sz="2000" i="0" dirty="0" err="1">
                <a:solidFill>
                  <a:srgbClr val="333F48"/>
                </a:solidFill>
                <a:effectLst/>
                <a:latin typeface="+mj-lt"/>
              </a:rPr>
              <a:t>SELinux</a:t>
            </a:r>
            <a:r>
              <a:rPr lang="en-US" sz="2000" i="0" dirty="0">
                <a:solidFill>
                  <a:srgbClr val="333F48"/>
                </a:solidFill>
                <a:effectLst/>
                <a:latin typeface="+mj-lt"/>
              </a:rPr>
              <a:t> Policies</a:t>
            </a:r>
          </a:p>
          <a:p>
            <a:pPr marL="0" indent="0" algn="l">
              <a:buNone/>
            </a:pPr>
            <a:r>
              <a:rPr lang="en-US" sz="2000" dirty="0">
                <a:solidFill>
                  <a:srgbClr val="333F48"/>
                </a:solidFill>
                <a:latin typeface="+mj-lt"/>
              </a:rPr>
              <a:t>		3. Initialize and start the property service</a:t>
            </a:r>
          </a:p>
          <a:p>
            <a:pPr marL="0" indent="0" algn="l">
              <a:buNone/>
            </a:pPr>
            <a:r>
              <a:rPr lang="en-US" sz="2000" i="0" dirty="0">
                <a:solidFill>
                  <a:srgbClr val="333F48"/>
                </a:solidFill>
                <a:effectLst/>
                <a:latin typeface="+mj-lt"/>
              </a:rPr>
              <a:t>		4. Parse the </a:t>
            </a:r>
            <a:r>
              <a:rPr lang="en-US" sz="2000" i="0" dirty="0" err="1">
                <a:solidFill>
                  <a:srgbClr val="333F48"/>
                </a:solidFill>
                <a:effectLst/>
                <a:latin typeface="+mj-lt"/>
              </a:rPr>
              <a:t>Init.rc</a:t>
            </a:r>
            <a:r>
              <a:rPr lang="en-US" sz="2000" i="0" dirty="0">
                <a:solidFill>
                  <a:srgbClr val="333F48"/>
                </a:solidFill>
                <a:effectLst/>
                <a:latin typeface="+mj-lt"/>
              </a:rPr>
              <a:t> configuration file and start the zygote process </a:t>
            </a:r>
            <a:endParaRPr lang="en-US" b="0" i="0" dirty="0">
              <a:solidFill>
                <a:srgbClr val="333F48"/>
              </a:solidFill>
              <a:effectLst/>
              <a:latin typeface="Arial" panose="020B0604020202020204" pitchFamily="34" charset="0"/>
            </a:endParaRPr>
          </a:p>
        </p:txBody>
      </p:sp>
    </p:spTree>
    <p:extLst>
      <p:ext uri="{BB962C8B-B14F-4D97-AF65-F5344CB8AC3E}">
        <p14:creationId xmlns:p14="http://schemas.microsoft.com/office/powerpoint/2010/main" val="155282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89D2A433-B280-27BF-503C-458D891AC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
        <p:nvSpPr>
          <p:cNvPr id="3" name="TextBox 2">
            <a:extLst>
              <a:ext uri="{FF2B5EF4-FFF2-40B4-BE49-F238E27FC236}">
                <a16:creationId xmlns:a16="http://schemas.microsoft.com/office/drawing/2014/main" id="{6A045DD5-BA1D-7C9C-6DB8-2C76123F140D}"/>
              </a:ext>
            </a:extLst>
          </p:cNvPr>
          <p:cNvSpPr txBox="1"/>
          <p:nvPr/>
        </p:nvSpPr>
        <p:spPr>
          <a:xfrm>
            <a:off x="622170" y="452485"/>
            <a:ext cx="5392132" cy="523220"/>
          </a:xfrm>
          <a:prstGeom prst="rect">
            <a:avLst/>
          </a:prstGeom>
          <a:noFill/>
        </p:spPr>
        <p:txBody>
          <a:bodyPr wrap="square" rtlCol="0">
            <a:spAutoFit/>
          </a:bodyPr>
          <a:lstStyle/>
          <a:p>
            <a:r>
              <a:rPr lang="en-US" sz="2800" b="1" dirty="0"/>
              <a:t>Zygote Process</a:t>
            </a:r>
            <a:endParaRPr lang="en-IN" sz="2800" b="1" dirty="0"/>
          </a:p>
        </p:txBody>
      </p:sp>
      <p:sp>
        <p:nvSpPr>
          <p:cNvPr id="4" name="TextBox 3">
            <a:extLst>
              <a:ext uri="{FF2B5EF4-FFF2-40B4-BE49-F238E27FC236}">
                <a16:creationId xmlns:a16="http://schemas.microsoft.com/office/drawing/2014/main" id="{A3B6C09F-D2F8-39C0-DA6B-5B036C122EF7}"/>
              </a:ext>
            </a:extLst>
          </p:cNvPr>
          <p:cNvSpPr txBox="1"/>
          <p:nvPr/>
        </p:nvSpPr>
        <p:spPr>
          <a:xfrm>
            <a:off x="838986" y="1414021"/>
            <a:ext cx="10953946" cy="646331"/>
          </a:xfrm>
          <a:prstGeom prst="rect">
            <a:avLst/>
          </a:prstGeom>
          <a:noFill/>
        </p:spPr>
        <p:txBody>
          <a:bodyPr wrap="square" rtlCol="0">
            <a:spAutoFit/>
          </a:bodyPr>
          <a:lstStyle/>
          <a:p>
            <a:pPr algn="just"/>
            <a:r>
              <a:rPr lang="en-US" dirty="0"/>
              <a:t>In Android, the android runtime or the Dalvik virtual machine the application process, and the system server process that runs the key services of the system are all created by the zygote process</a:t>
            </a:r>
            <a:endParaRPr lang="en-IN" dirty="0"/>
          </a:p>
        </p:txBody>
      </p:sp>
      <p:pic>
        <p:nvPicPr>
          <p:cNvPr id="7" name="Picture 6">
            <a:extLst>
              <a:ext uri="{FF2B5EF4-FFF2-40B4-BE49-F238E27FC236}">
                <a16:creationId xmlns:a16="http://schemas.microsoft.com/office/drawing/2014/main" id="{C778E421-E993-A5C4-CAF8-8F6DCFEAF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870" y="2316951"/>
            <a:ext cx="8176260" cy="4693920"/>
          </a:xfrm>
          <a:prstGeom prst="rect">
            <a:avLst/>
          </a:prstGeom>
        </p:spPr>
      </p:pic>
    </p:spTree>
    <p:extLst>
      <p:ext uri="{BB962C8B-B14F-4D97-AF65-F5344CB8AC3E}">
        <p14:creationId xmlns:p14="http://schemas.microsoft.com/office/powerpoint/2010/main" val="15319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89DE6631-1FBC-A243-BCCB-C8CDFE4D7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
        <p:nvSpPr>
          <p:cNvPr id="3" name="TextBox 2">
            <a:extLst>
              <a:ext uri="{FF2B5EF4-FFF2-40B4-BE49-F238E27FC236}">
                <a16:creationId xmlns:a16="http://schemas.microsoft.com/office/drawing/2014/main" id="{18170B2C-9C72-A602-91FA-1F94018F0D0D}"/>
              </a:ext>
            </a:extLst>
          </p:cNvPr>
          <p:cNvSpPr txBox="1"/>
          <p:nvPr/>
        </p:nvSpPr>
        <p:spPr>
          <a:xfrm>
            <a:off x="622169" y="386499"/>
            <a:ext cx="2857500" cy="369332"/>
          </a:xfrm>
          <a:prstGeom prst="rect">
            <a:avLst/>
          </a:prstGeom>
          <a:noFill/>
        </p:spPr>
        <p:txBody>
          <a:bodyPr wrap="square" rtlCol="0">
            <a:spAutoFit/>
          </a:bodyPr>
          <a:lstStyle/>
          <a:p>
            <a:r>
              <a:rPr lang="en-US" dirty="0"/>
              <a:t>System server Process</a:t>
            </a:r>
            <a:endParaRPr lang="en-IN" dirty="0"/>
          </a:p>
        </p:txBody>
      </p:sp>
      <p:sp>
        <p:nvSpPr>
          <p:cNvPr id="4" name="TextBox 3">
            <a:extLst>
              <a:ext uri="{FF2B5EF4-FFF2-40B4-BE49-F238E27FC236}">
                <a16:creationId xmlns:a16="http://schemas.microsoft.com/office/drawing/2014/main" id="{A06B1803-F8AE-39F1-4882-26606C1FEA2E}"/>
              </a:ext>
            </a:extLst>
          </p:cNvPr>
          <p:cNvSpPr txBox="1"/>
          <p:nvPr/>
        </p:nvSpPr>
        <p:spPr>
          <a:xfrm flipH="1">
            <a:off x="790437" y="909205"/>
            <a:ext cx="10438302" cy="923330"/>
          </a:xfrm>
          <a:prstGeom prst="rect">
            <a:avLst/>
          </a:prstGeom>
          <a:noFill/>
        </p:spPr>
        <p:txBody>
          <a:bodyPr wrap="square" rtlCol="0">
            <a:spAutoFit/>
          </a:bodyPr>
          <a:lstStyle/>
          <a:p>
            <a:pPr algn="just"/>
            <a:r>
              <a:rPr lang="en-US" b="0" i="0" dirty="0">
                <a:solidFill>
                  <a:srgbClr val="292929"/>
                </a:solidFill>
                <a:effectLst/>
                <a:latin typeface="+mj-lt"/>
              </a:rPr>
              <a:t>After zygote preloads all necessary Java classes and resources, The Zygote forks a new process to launch the System Server.</a:t>
            </a:r>
          </a:p>
          <a:p>
            <a:pPr algn="just"/>
            <a:r>
              <a:rPr lang="en-US" b="0" i="0" dirty="0">
                <a:solidFill>
                  <a:srgbClr val="292929"/>
                </a:solidFill>
                <a:effectLst/>
                <a:latin typeface="+mj-lt"/>
              </a:rPr>
              <a:t>The system server is the core of the Android system and it is started as soon as Dalvik is initialized and running.</a:t>
            </a:r>
          </a:p>
        </p:txBody>
      </p:sp>
      <p:sp>
        <p:nvSpPr>
          <p:cNvPr id="6" name="TextBox 5">
            <a:extLst>
              <a:ext uri="{FF2B5EF4-FFF2-40B4-BE49-F238E27FC236}">
                <a16:creationId xmlns:a16="http://schemas.microsoft.com/office/drawing/2014/main" id="{1F676D9E-DC27-2373-942B-6B6A515C9C08}"/>
              </a:ext>
            </a:extLst>
          </p:cNvPr>
          <p:cNvSpPr txBox="1"/>
          <p:nvPr/>
        </p:nvSpPr>
        <p:spPr>
          <a:xfrm>
            <a:off x="716438" y="1985909"/>
            <a:ext cx="10680568" cy="4247317"/>
          </a:xfrm>
          <a:prstGeom prst="rect">
            <a:avLst/>
          </a:prstGeom>
          <a:noFill/>
        </p:spPr>
        <p:txBody>
          <a:bodyPr wrap="square">
            <a:spAutoFit/>
          </a:bodyPr>
          <a:lstStyle/>
          <a:p>
            <a:pPr algn="l"/>
            <a:r>
              <a:rPr lang="en-US" b="1" i="0" dirty="0">
                <a:solidFill>
                  <a:srgbClr val="292929"/>
                </a:solidFill>
                <a:effectLst/>
                <a:latin typeface="source-serif-pro"/>
              </a:rPr>
              <a:t>Following is the Services started by </a:t>
            </a:r>
            <a:r>
              <a:rPr lang="en-US" b="1" i="0" dirty="0" err="1">
                <a:solidFill>
                  <a:srgbClr val="292929"/>
                </a:solidFill>
                <a:effectLst/>
                <a:latin typeface="source-serif-pro"/>
              </a:rPr>
              <a:t>SystemServer</a:t>
            </a:r>
            <a:r>
              <a:rPr lang="en-US" b="1" i="0" dirty="0">
                <a:solidFill>
                  <a:srgbClr val="292929"/>
                </a:solidFill>
                <a:effectLst/>
                <a:latin typeface="source-serif-pro"/>
              </a:rPr>
              <a:t>:-</a:t>
            </a:r>
            <a:br>
              <a:rPr lang="en-US" b="0" i="0" dirty="0">
                <a:solidFill>
                  <a:srgbClr val="292929"/>
                </a:solidFill>
                <a:effectLst/>
                <a:latin typeface="source-serif-pro"/>
              </a:rPr>
            </a:br>
            <a:r>
              <a:rPr lang="en-US" b="1" i="0" dirty="0">
                <a:solidFill>
                  <a:srgbClr val="292929"/>
                </a:solidFill>
                <a:effectLst/>
                <a:latin typeface="source-serif-pro"/>
              </a:rPr>
              <a:t>Core services:</a:t>
            </a:r>
            <a:endParaRPr lang="en-US" b="0" i="0" dirty="0">
              <a:solidFill>
                <a:srgbClr val="292929"/>
              </a:solidFill>
              <a:effectLst/>
              <a:latin typeface="source-serif-pro"/>
            </a:endParaRPr>
          </a:p>
          <a:p>
            <a:pPr algn="l"/>
            <a:r>
              <a:rPr lang="en-US" b="0" i="0" dirty="0">
                <a:solidFill>
                  <a:srgbClr val="292929"/>
                </a:solidFill>
                <a:effectLst/>
                <a:latin typeface="source-serif-pro"/>
              </a:rPr>
              <a:t>Starting power manager</a:t>
            </a:r>
            <a:br>
              <a:rPr lang="en-US" b="0" i="0" dirty="0">
                <a:solidFill>
                  <a:srgbClr val="292929"/>
                </a:solidFill>
                <a:effectLst/>
                <a:latin typeface="source-serif-pro"/>
              </a:rPr>
            </a:br>
            <a:r>
              <a:rPr lang="en-US" b="0" i="0" dirty="0">
                <a:solidFill>
                  <a:srgbClr val="292929"/>
                </a:solidFill>
                <a:effectLst/>
                <a:latin typeface="source-serif-pro"/>
              </a:rPr>
              <a:t>Creating the Activity Manager</a:t>
            </a:r>
            <a:br>
              <a:rPr lang="en-US" b="0" i="0" dirty="0">
                <a:solidFill>
                  <a:srgbClr val="292929"/>
                </a:solidFill>
                <a:effectLst/>
                <a:latin typeface="source-serif-pro"/>
              </a:rPr>
            </a:br>
            <a:r>
              <a:rPr lang="en-US" b="0" i="0" dirty="0">
                <a:solidFill>
                  <a:srgbClr val="292929"/>
                </a:solidFill>
                <a:effectLst/>
                <a:latin typeface="source-serif-pro"/>
              </a:rPr>
              <a:t>Starting telephony registry</a:t>
            </a:r>
            <a:br>
              <a:rPr lang="en-US" b="0" i="0" dirty="0">
                <a:solidFill>
                  <a:srgbClr val="292929"/>
                </a:solidFill>
                <a:effectLst/>
                <a:latin typeface="source-serif-pro"/>
              </a:rPr>
            </a:br>
            <a:r>
              <a:rPr lang="en-US" b="0" i="0" dirty="0">
                <a:solidFill>
                  <a:srgbClr val="292929"/>
                </a:solidFill>
                <a:effectLst/>
                <a:latin typeface="source-serif-pro"/>
              </a:rPr>
              <a:t>Starting package manager</a:t>
            </a:r>
            <a:br>
              <a:rPr lang="en-US" b="0" i="0" dirty="0">
                <a:solidFill>
                  <a:srgbClr val="292929"/>
                </a:solidFill>
                <a:effectLst/>
                <a:latin typeface="source-serif-pro"/>
              </a:rPr>
            </a:br>
            <a:r>
              <a:rPr lang="en-US" b="0" i="0" dirty="0">
                <a:solidFill>
                  <a:srgbClr val="292929"/>
                </a:solidFill>
                <a:effectLst/>
                <a:latin typeface="source-serif-pro"/>
              </a:rPr>
              <a:t>Set activity manager service as the system process</a:t>
            </a:r>
            <a:br>
              <a:rPr lang="en-US" b="0" i="0" dirty="0">
                <a:solidFill>
                  <a:srgbClr val="292929"/>
                </a:solidFill>
                <a:effectLst/>
                <a:latin typeface="source-serif-pro"/>
              </a:rPr>
            </a:br>
            <a:r>
              <a:rPr lang="en-US" b="0" i="0" dirty="0">
                <a:solidFill>
                  <a:srgbClr val="292929"/>
                </a:solidFill>
                <a:effectLst/>
                <a:latin typeface="source-serif-pro"/>
              </a:rPr>
              <a:t>Starting context manager</a:t>
            </a:r>
            <a:br>
              <a:rPr lang="en-US" b="0" i="0" dirty="0">
                <a:solidFill>
                  <a:srgbClr val="292929"/>
                </a:solidFill>
                <a:effectLst/>
                <a:latin typeface="source-serif-pro"/>
              </a:rPr>
            </a:br>
            <a:r>
              <a:rPr lang="en-US" b="0" i="0" dirty="0">
                <a:solidFill>
                  <a:srgbClr val="292929"/>
                </a:solidFill>
                <a:effectLst/>
                <a:latin typeface="source-serif-pro"/>
              </a:rPr>
              <a:t>Starting system contact providers</a:t>
            </a:r>
            <a:br>
              <a:rPr lang="en-US" b="0" i="0" dirty="0">
                <a:solidFill>
                  <a:srgbClr val="292929"/>
                </a:solidFill>
                <a:effectLst/>
                <a:latin typeface="source-serif-pro"/>
              </a:rPr>
            </a:br>
            <a:r>
              <a:rPr lang="en-US" b="0" i="0" dirty="0">
                <a:solidFill>
                  <a:srgbClr val="292929"/>
                </a:solidFill>
                <a:effectLst/>
                <a:latin typeface="source-serif-pro"/>
              </a:rPr>
              <a:t>Starting battery service</a:t>
            </a:r>
            <a:br>
              <a:rPr lang="en-US" b="0" i="0" dirty="0">
                <a:solidFill>
                  <a:srgbClr val="292929"/>
                </a:solidFill>
                <a:effectLst/>
                <a:latin typeface="source-serif-pro"/>
              </a:rPr>
            </a:br>
            <a:r>
              <a:rPr lang="en-US" b="0" i="0" dirty="0">
                <a:solidFill>
                  <a:srgbClr val="292929"/>
                </a:solidFill>
                <a:effectLst/>
                <a:latin typeface="source-serif-pro"/>
              </a:rPr>
              <a:t>Starting alarm manager</a:t>
            </a:r>
            <a:br>
              <a:rPr lang="en-US" b="0" i="0" dirty="0">
                <a:solidFill>
                  <a:srgbClr val="292929"/>
                </a:solidFill>
                <a:effectLst/>
                <a:latin typeface="source-serif-pro"/>
              </a:rPr>
            </a:br>
            <a:r>
              <a:rPr lang="en-US" b="0" i="0" dirty="0">
                <a:solidFill>
                  <a:srgbClr val="292929"/>
                </a:solidFill>
                <a:effectLst/>
                <a:latin typeface="source-serif-pro"/>
              </a:rPr>
              <a:t>Starting sensor service</a:t>
            </a:r>
            <a:br>
              <a:rPr lang="en-US" b="0" i="0" dirty="0">
                <a:solidFill>
                  <a:srgbClr val="292929"/>
                </a:solidFill>
                <a:effectLst/>
                <a:latin typeface="source-serif-pro"/>
              </a:rPr>
            </a:br>
            <a:r>
              <a:rPr lang="en-US" b="0" i="0" dirty="0">
                <a:solidFill>
                  <a:srgbClr val="292929"/>
                </a:solidFill>
                <a:effectLst/>
                <a:latin typeface="source-serif-pro"/>
              </a:rPr>
              <a:t>Starting window manager</a:t>
            </a:r>
            <a:br>
              <a:rPr lang="en-US" b="0" i="0" dirty="0">
                <a:solidFill>
                  <a:srgbClr val="292929"/>
                </a:solidFill>
                <a:effectLst/>
                <a:latin typeface="source-serif-pro"/>
              </a:rPr>
            </a:br>
            <a:r>
              <a:rPr lang="en-US" b="0" i="0" dirty="0">
                <a:solidFill>
                  <a:srgbClr val="292929"/>
                </a:solidFill>
                <a:effectLst/>
                <a:latin typeface="source-serif-pro"/>
              </a:rPr>
              <a:t>Starting Bluetooth service</a:t>
            </a:r>
            <a:br>
              <a:rPr lang="en-US" b="0" i="0" dirty="0">
                <a:solidFill>
                  <a:srgbClr val="292929"/>
                </a:solidFill>
                <a:effectLst/>
                <a:latin typeface="source-serif-pro"/>
              </a:rPr>
            </a:br>
            <a:r>
              <a:rPr lang="en-US" b="0" i="0" dirty="0">
                <a:solidFill>
                  <a:srgbClr val="292929"/>
                </a:solidFill>
                <a:effectLst/>
                <a:latin typeface="source-serif-pro"/>
              </a:rPr>
              <a:t>Starting mount service</a:t>
            </a:r>
          </a:p>
        </p:txBody>
      </p:sp>
    </p:spTree>
    <p:extLst>
      <p:ext uri="{BB962C8B-B14F-4D97-AF65-F5344CB8AC3E}">
        <p14:creationId xmlns:p14="http://schemas.microsoft.com/office/powerpoint/2010/main" val="2754927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010E50A-2A86-6F32-E22B-F9039ECF6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
        <p:nvSpPr>
          <p:cNvPr id="4" name="TextBox 3">
            <a:extLst>
              <a:ext uri="{FF2B5EF4-FFF2-40B4-BE49-F238E27FC236}">
                <a16:creationId xmlns:a16="http://schemas.microsoft.com/office/drawing/2014/main" id="{9AB0E0CE-8A32-289A-B0E4-89C0D902B96F}"/>
              </a:ext>
            </a:extLst>
          </p:cNvPr>
          <p:cNvSpPr txBox="1"/>
          <p:nvPr/>
        </p:nvSpPr>
        <p:spPr>
          <a:xfrm>
            <a:off x="226141" y="1179871"/>
            <a:ext cx="10461523" cy="1569660"/>
          </a:xfrm>
          <a:prstGeom prst="rect">
            <a:avLst/>
          </a:prstGeom>
          <a:noFill/>
        </p:spPr>
        <p:txBody>
          <a:bodyPr wrap="square">
            <a:spAutoFit/>
          </a:bodyPr>
          <a:lstStyle/>
          <a:p>
            <a:r>
              <a:rPr lang="en-US" sz="2400" dirty="0">
                <a:ea typeface="+mn-lt"/>
                <a:cs typeface="+mn-lt"/>
                <a:hlinkClick r:id="rId3"/>
              </a:rPr>
              <a:t>Which Android runs which Linux kernel? - Android Enthusiasts Stack Exchange</a:t>
            </a:r>
          </a:p>
          <a:p>
            <a:r>
              <a:rPr lang="en-US" sz="2400" dirty="0">
                <a:ea typeface="+mn-lt"/>
                <a:cs typeface="+mn-lt"/>
                <a:hlinkClick r:id="rId4"/>
              </a:rPr>
              <a:t>Android version history - Wikipedia</a:t>
            </a:r>
          </a:p>
          <a:p>
            <a:r>
              <a:rPr lang="en-US" sz="2400" dirty="0">
                <a:ea typeface="+mn-lt"/>
                <a:cs typeface="+mn-lt"/>
                <a:hlinkClick r:id="rId5"/>
              </a:rPr>
              <a:t>Android Architecture Explained in Detail - Bing video</a:t>
            </a:r>
          </a:p>
          <a:p>
            <a:r>
              <a:rPr lang="en-US" sz="2400" dirty="0">
                <a:ea typeface="+mn-lt"/>
                <a:cs typeface="+mn-lt"/>
                <a:hlinkClick r:id="rId6"/>
              </a:rPr>
              <a:t>Android Runtime - How Dalvik and ART work? - Bing video</a:t>
            </a:r>
            <a:endParaRPr lang="en-US" sz="2400" dirty="0">
              <a:ea typeface="+mn-lt"/>
              <a:cs typeface="+mn-lt"/>
            </a:endParaRPr>
          </a:p>
        </p:txBody>
      </p:sp>
      <p:sp>
        <p:nvSpPr>
          <p:cNvPr id="6" name="TextBox 5">
            <a:extLst>
              <a:ext uri="{FF2B5EF4-FFF2-40B4-BE49-F238E27FC236}">
                <a16:creationId xmlns:a16="http://schemas.microsoft.com/office/drawing/2014/main" id="{AFF16115-15F8-CA42-68CD-C75E1C73062B}"/>
              </a:ext>
            </a:extLst>
          </p:cNvPr>
          <p:cNvSpPr txBox="1"/>
          <p:nvPr/>
        </p:nvSpPr>
        <p:spPr>
          <a:xfrm>
            <a:off x="232514" y="324430"/>
            <a:ext cx="6096000" cy="584775"/>
          </a:xfrm>
          <a:prstGeom prst="rect">
            <a:avLst/>
          </a:prstGeom>
          <a:noFill/>
        </p:spPr>
        <p:txBody>
          <a:bodyPr wrap="square">
            <a:spAutoFit/>
          </a:bodyPr>
          <a:lstStyle/>
          <a:p>
            <a:r>
              <a:rPr lang="en-US" sz="3200" dirty="0"/>
              <a:t>References</a:t>
            </a:r>
            <a:endParaRPr lang="en-IN" sz="3200" dirty="0"/>
          </a:p>
        </p:txBody>
      </p:sp>
    </p:spTree>
    <p:extLst>
      <p:ext uri="{BB962C8B-B14F-4D97-AF65-F5344CB8AC3E}">
        <p14:creationId xmlns:p14="http://schemas.microsoft.com/office/powerpoint/2010/main" val="203322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8602563C-C260-6CC2-8EC1-508C1B99F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
        <p:nvSpPr>
          <p:cNvPr id="3" name="TextBox 2">
            <a:extLst>
              <a:ext uri="{FF2B5EF4-FFF2-40B4-BE49-F238E27FC236}">
                <a16:creationId xmlns:a16="http://schemas.microsoft.com/office/drawing/2014/main" id="{17EEB3C4-DA82-1937-98BD-0936FC04ABD1}"/>
              </a:ext>
            </a:extLst>
          </p:cNvPr>
          <p:cNvSpPr txBox="1"/>
          <p:nvPr/>
        </p:nvSpPr>
        <p:spPr>
          <a:xfrm>
            <a:off x="3855563" y="2620650"/>
            <a:ext cx="5685777" cy="1323439"/>
          </a:xfrm>
          <a:prstGeom prst="rect">
            <a:avLst/>
          </a:prstGeom>
          <a:noFill/>
        </p:spPr>
        <p:txBody>
          <a:bodyPr wrap="square" rtlCol="0">
            <a:spAutoFit/>
          </a:bodyPr>
          <a:lstStyle/>
          <a:p>
            <a:r>
              <a:rPr lang="en-US" sz="8000" b="1" i="1" dirty="0">
                <a:solidFill>
                  <a:schemeClr val="accent1">
                    <a:lumMod val="75000"/>
                  </a:schemeClr>
                </a:solidFill>
              </a:rPr>
              <a:t>Thank You</a:t>
            </a:r>
            <a:endParaRPr lang="en-IN" sz="8000" b="1" i="1" dirty="0">
              <a:solidFill>
                <a:schemeClr val="accent1">
                  <a:lumMod val="75000"/>
                </a:schemeClr>
              </a:solidFill>
            </a:endParaRPr>
          </a:p>
        </p:txBody>
      </p:sp>
    </p:spTree>
    <p:extLst>
      <p:ext uri="{BB962C8B-B14F-4D97-AF65-F5344CB8AC3E}">
        <p14:creationId xmlns:p14="http://schemas.microsoft.com/office/powerpoint/2010/main" val="73212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FFF378E-1039-14BD-8F18-6B673D04D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Tree>
    <p:extLst>
      <p:ext uri="{BB962C8B-B14F-4D97-AF65-F5344CB8AC3E}">
        <p14:creationId xmlns:p14="http://schemas.microsoft.com/office/powerpoint/2010/main" val="3794758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0732E449-BCB8-D341-5EBB-D0A7C459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Tree>
    <p:extLst>
      <p:ext uri="{BB962C8B-B14F-4D97-AF65-F5344CB8AC3E}">
        <p14:creationId xmlns:p14="http://schemas.microsoft.com/office/powerpoint/2010/main" val="344802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6BA1FD7C-8FF5-41F7-BBE1-5B2787A8A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
        <p:nvSpPr>
          <p:cNvPr id="10" name="TextBox 9">
            <a:extLst>
              <a:ext uri="{FF2B5EF4-FFF2-40B4-BE49-F238E27FC236}">
                <a16:creationId xmlns:a16="http://schemas.microsoft.com/office/drawing/2014/main" id="{B2F4E2B4-1063-0D16-F586-BEC53FCF1C63}"/>
              </a:ext>
            </a:extLst>
          </p:cNvPr>
          <p:cNvSpPr txBox="1"/>
          <p:nvPr/>
        </p:nvSpPr>
        <p:spPr>
          <a:xfrm>
            <a:off x="782425" y="493706"/>
            <a:ext cx="2175234" cy="830997"/>
          </a:xfrm>
          <a:prstGeom prst="rect">
            <a:avLst/>
          </a:prstGeom>
          <a:noFill/>
        </p:spPr>
        <p:txBody>
          <a:bodyPr wrap="square">
            <a:spAutoFit/>
          </a:bodyPr>
          <a:lstStyle/>
          <a:p>
            <a:r>
              <a:rPr lang="en-US" sz="4800" dirty="0"/>
              <a:t>Topics</a:t>
            </a:r>
            <a:endParaRPr lang="en-IN" sz="3600" dirty="0"/>
          </a:p>
        </p:txBody>
      </p:sp>
      <p:sp>
        <p:nvSpPr>
          <p:cNvPr id="12" name="TextBox 11">
            <a:extLst>
              <a:ext uri="{FF2B5EF4-FFF2-40B4-BE49-F238E27FC236}">
                <a16:creationId xmlns:a16="http://schemas.microsoft.com/office/drawing/2014/main" id="{C0A794B9-C626-3455-C34B-480214C52346}"/>
              </a:ext>
            </a:extLst>
          </p:cNvPr>
          <p:cNvSpPr txBox="1"/>
          <p:nvPr/>
        </p:nvSpPr>
        <p:spPr>
          <a:xfrm>
            <a:off x="782425" y="1677972"/>
            <a:ext cx="8359218" cy="2062103"/>
          </a:xfrm>
          <a:prstGeom prst="rect">
            <a:avLst/>
          </a:prstGeom>
          <a:noFill/>
        </p:spPr>
        <p:txBody>
          <a:bodyPr wrap="square">
            <a:spAutoFit/>
          </a:bodyPr>
          <a:lstStyle/>
          <a:p>
            <a:r>
              <a:rPr lang="en-US" sz="3200" dirty="0"/>
              <a:t>1. Android History</a:t>
            </a:r>
          </a:p>
          <a:p>
            <a:r>
              <a:rPr lang="en-US" sz="3200" dirty="0"/>
              <a:t>2. Android Architecture</a:t>
            </a:r>
          </a:p>
          <a:p>
            <a:r>
              <a:rPr lang="en-US" sz="3200" dirty="0"/>
              <a:t>3. Android Booting Processes</a:t>
            </a:r>
          </a:p>
          <a:p>
            <a:r>
              <a:rPr lang="en-US" sz="3200" dirty="0"/>
              <a:t>4. References</a:t>
            </a:r>
          </a:p>
        </p:txBody>
      </p:sp>
    </p:spTree>
    <p:extLst>
      <p:ext uri="{BB962C8B-B14F-4D97-AF65-F5344CB8AC3E}">
        <p14:creationId xmlns:p14="http://schemas.microsoft.com/office/powerpoint/2010/main" val="71439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635A1341-7A1C-3A0A-F819-6C7B06637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
        <p:nvSpPr>
          <p:cNvPr id="6" name="TextBox 5">
            <a:extLst>
              <a:ext uri="{FF2B5EF4-FFF2-40B4-BE49-F238E27FC236}">
                <a16:creationId xmlns:a16="http://schemas.microsoft.com/office/drawing/2014/main" id="{14321692-EA77-0BC8-94E1-6FD901A6BC1B}"/>
              </a:ext>
            </a:extLst>
          </p:cNvPr>
          <p:cNvSpPr txBox="1"/>
          <p:nvPr/>
        </p:nvSpPr>
        <p:spPr>
          <a:xfrm>
            <a:off x="443060" y="1743959"/>
            <a:ext cx="11604395" cy="4247317"/>
          </a:xfrm>
          <a:prstGeom prst="rect">
            <a:avLst/>
          </a:prstGeom>
          <a:noFill/>
        </p:spPr>
        <p:txBody>
          <a:bodyPr wrap="square">
            <a:spAutoFit/>
          </a:bodyPr>
          <a:lstStyle/>
          <a:p>
            <a:pPr algn="just"/>
            <a:r>
              <a:rPr lang="en-US" sz="1800" dirty="0">
                <a:solidFill>
                  <a:srgbClr val="374151"/>
                </a:solidFill>
                <a:ea typeface="+mn-lt"/>
                <a:cs typeface="+mn-lt"/>
              </a:rPr>
              <a:t>Android is an operating system developed by Google primarily for mobile devices such as smartphones and tablets. The history of Android begins in 2003 when a company called Android Inc. was founded by Andy Rubin, Rich Miner, Nick Sears, and Chris White. </a:t>
            </a:r>
          </a:p>
          <a:p>
            <a:pPr algn="just"/>
            <a:endParaRPr lang="en-US" sz="1800" dirty="0">
              <a:solidFill>
                <a:srgbClr val="374151"/>
              </a:solidFill>
              <a:ea typeface="+mn-lt"/>
              <a:cs typeface="+mn-lt"/>
            </a:endParaRPr>
          </a:p>
          <a:p>
            <a:pPr algn="just"/>
            <a:r>
              <a:rPr lang="en-US" sz="1800" dirty="0">
                <a:solidFill>
                  <a:srgbClr val="374151"/>
                </a:solidFill>
                <a:ea typeface="+mn-lt"/>
                <a:cs typeface="+mn-lt"/>
              </a:rPr>
              <a:t>The initial goal of Android Inc. was to develop an advanced operating system for digital cameras, but soon they realized the potential of their technology in the mobile industry.</a:t>
            </a:r>
          </a:p>
          <a:p>
            <a:pPr algn="just"/>
            <a:endParaRPr lang="en-US" sz="1800" dirty="0"/>
          </a:p>
          <a:p>
            <a:pPr algn="just"/>
            <a:r>
              <a:rPr lang="en-US" sz="1800" dirty="0">
                <a:solidFill>
                  <a:srgbClr val="374151"/>
                </a:solidFill>
                <a:ea typeface="+mn-lt"/>
                <a:cs typeface="+mn-lt"/>
              </a:rPr>
              <a:t>In 2005, Google acquired Android Inc., and this marked a significant turning point in Android's history. Google saw the opportunity to create a powerful mobile platform and compete with other operating systems like iOS, Windows Mobile, and Symbian.</a:t>
            </a:r>
          </a:p>
          <a:p>
            <a:pPr algn="just"/>
            <a:endParaRPr lang="en-US" sz="1800" dirty="0"/>
          </a:p>
          <a:p>
            <a:pPr algn="just"/>
            <a:r>
              <a:rPr lang="en-US" sz="1800" dirty="0">
                <a:solidFill>
                  <a:srgbClr val="374151"/>
                </a:solidFill>
                <a:ea typeface="+mn-lt"/>
                <a:cs typeface="+mn-lt"/>
              </a:rPr>
              <a:t>The first commercial version of Android, Android 1.0, was released on September 23, 2008. It was introduced on the HTC Dream, also known as the T-Mobile G1, which was the first Android-powered smartphone available to the public. Android 1.0 included basic functionalities such as a web browser, email support, Google Maps, and the Android Market (now known as Google Play Store).</a:t>
            </a:r>
            <a:endParaRPr lang="en-US" sz="1800" dirty="0"/>
          </a:p>
        </p:txBody>
      </p:sp>
      <p:sp>
        <p:nvSpPr>
          <p:cNvPr id="8" name="TextBox 7">
            <a:extLst>
              <a:ext uri="{FF2B5EF4-FFF2-40B4-BE49-F238E27FC236}">
                <a16:creationId xmlns:a16="http://schemas.microsoft.com/office/drawing/2014/main" id="{D0B08A49-0F97-FEDF-6FF7-604C370CD3A7}"/>
              </a:ext>
            </a:extLst>
          </p:cNvPr>
          <p:cNvSpPr txBox="1"/>
          <p:nvPr/>
        </p:nvSpPr>
        <p:spPr>
          <a:xfrm>
            <a:off x="443060" y="909205"/>
            <a:ext cx="6094428" cy="584775"/>
          </a:xfrm>
          <a:prstGeom prst="rect">
            <a:avLst/>
          </a:prstGeom>
          <a:noFill/>
        </p:spPr>
        <p:txBody>
          <a:bodyPr wrap="square">
            <a:spAutoFit/>
          </a:bodyPr>
          <a:lstStyle/>
          <a:p>
            <a:r>
              <a:rPr lang="en-US" sz="3200" dirty="0"/>
              <a:t>Android History</a:t>
            </a:r>
            <a:endParaRPr lang="en-IN" sz="3200" dirty="0"/>
          </a:p>
        </p:txBody>
      </p:sp>
    </p:spTree>
    <p:extLst>
      <p:ext uri="{BB962C8B-B14F-4D97-AF65-F5344CB8AC3E}">
        <p14:creationId xmlns:p14="http://schemas.microsoft.com/office/powerpoint/2010/main" val="309730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13FB8D8C-90AC-BC90-4C64-B5942C7E0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
        <p:nvSpPr>
          <p:cNvPr id="8" name="TextBox 7">
            <a:extLst>
              <a:ext uri="{FF2B5EF4-FFF2-40B4-BE49-F238E27FC236}">
                <a16:creationId xmlns:a16="http://schemas.microsoft.com/office/drawing/2014/main" id="{1498D952-9254-EF2C-C040-C2EC17DB860C}"/>
              </a:ext>
            </a:extLst>
          </p:cNvPr>
          <p:cNvSpPr txBox="1"/>
          <p:nvPr/>
        </p:nvSpPr>
        <p:spPr>
          <a:xfrm>
            <a:off x="709367" y="494063"/>
            <a:ext cx="6094428" cy="523220"/>
          </a:xfrm>
          <a:prstGeom prst="rect">
            <a:avLst/>
          </a:prstGeom>
          <a:noFill/>
        </p:spPr>
        <p:txBody>
          <a:bodyPr wrap="square">
            <a:spAutoFit/>
          </a:bodyPr>
          <a:lstStyle/>
          <a:p>
            <a:r>
              <a:rPr lang="en-US" sz="2800" dirty="0"/>
              <a:t>Android Architecture</a:t>
            </a:r>
            <a:endParaRPr lang="en-IN" sz="2800" dirty="0"/>
          </a:p>
        </p:txBody>
      </p:sp>
      <p:sp>
        <p:nvSpPr>
          <p:cNvPr id="10" name="TextBox 9">
            <a:extLst>
              <a:ext uri="{FF2B5EF4-FFF2-40B4-BE49-F238E27FC236}">
                <a16:creationId xmlns:a16="http://schemas.microsoft.com/office/drawing/2014/main" id="{CCA980CF-F3C7-76BB-DBF0-7E6B89D5043B}"/>
              </a:ext>
            </a:extLst>
          </p:cNvPr>
          <p:cNvSpPr txBox="1"/>
          <p:nvPr/>
        </p:nvSpPr>
        <p:spPr>
          <a:xfrm>
            <a:off x="490194" y="1446195"/>
            <a:ext cx="11547835" cy="3416320"/>
          </a:xfrm>
          <a:prstGeom prst="rect">
            <a:avLst/>
          </a:prstGeom>
          <a:noFill/>
        </p:spPr>
        <p:txBody>
          <a:bodyPr wrap="square">
            <a:spAutoFit/>
          </a:bodyPr>
          <a:lstStyle/>
          <a:p>
            <a:pPr marL="0" indent="0" algn="just">
              <a:buNone/>
            </a:pPr>
            <a:r>
              <a:rPr lang="en-US" dirty="0"/>
              <a:t>Android architecture contains a different number of components to support any Android device’s needs</a:t>
            </a:r>
          </a:p>
          <a:p>
            <a:pPr marL="0" indent="0" algn="just">
              <a:buNone/>
            </a:pPr>
            <a:endParaRPr lang="en-US" dirty="0"/>
          </a:p>
          <a:p>
            <a:pPr marL="0" indent="0" algn="just">
              <a:buNone/>
            </a:pPr>
            <a:r>
              <a:rPr lang="en-US" dirty="0"/>
              <a:t>Android software contains an open-source Linux kernel having a collection of a number of C/C++ libraries which are exposed through an application framework services </a:t>
            </a:r>
          </a:p>
          <a:p>
            <a:pPr marL="0" indent="0">
              <a:buNone/>
            </a:pPr>
            <a:endParaRPr lang="en-US" dirty="0"/>
          </a:p>
          <a:p>
            <a:pPr marL="0" indent="0">
              <a:buNone/>
            </a:pPr>
            <a:r>
              <a:rPr lang="en-US" dirty="0"/>
              <a:t>Android architecture is mainly divided into 5 layers.</a:t>
            </a:r>
          </a:p>
          <a:p>
            <a:pPr marL="0" indent="0">
              <a:buNone/>
            </a:pPr>
            <a:r>
              <a:rPr lang="en-US" dirty="0"/>
              <a:t>1. Application Layer </a:t>
            </a:r>
          </a:p>
          <a:p>
            <a:pPr marL="0" indent="0">
              <a:buNone/>
            </a:pPr>
            <a:r>
              <a:rPr lang="en-US" dirty="0"/>
              <a:t>2. API Framework</a:t>
            </a:r>
          </a:p>
          <a:p>
            <a:pPr marL="0" indent="0">
              <a:buNone/>
            </a:pPr>
            <a:r>
              <a:rPr lang="en-US" dirty="0"/>
              <a:t>3. System Runtime Layer (Native C/C++ Libraries, Android Runtime)</a:t>
            </a:r>
          </a:p>
          <a:p>
            <a:pPr marL="0" indent="0">
              <a:buNone/>
            </a:pPr>
            <a:r>
              <a:rPr lang="en-US" dirty="0"/>
              <a:t>4. Hardware Abstraction Layer</a:t>
            </a:r>
          </a:p>
          <a:p>
            <a:pPr marL="0" indent="0">
              <a:buNone/>
            </a:pPr>
            <a:r>
              <a:rPr lang="en-US" dirty="0"/>
              <a:t>5. Linux Kernel </a:t>
            </a:r>
          </a:p>
          <a:p>
            <a:pPr marL="0" indent="0">
              <a:buNone/>
            </a:pPr>
            <a:endParaRPr lang="en-IN" dirty="0"/>
          </a:p>
        </p:txBody>
      </p:sp>
    </p:spTree>
    <p:extLst>
      <p:ext uri="{BB962C8B-B14F-4D97-AF65-F5344CB8AC3E}">
        <p14:creationId xmlns:p14="http://schemas.microsoft.com/office/powerpoint/2010/main" val="219408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8A177FD-88CB-32AF-C70D-148BE58DF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pic>
        <p:nvPicPr>
          <p:cNvPr id="5" name="Picture 4">
            <a:extLst>
              <a:ext uri="{FF2B5EF4-FFF2-40B4-BE49-F238E27FC236}">
                <a16:creationId xmlns:a16="http://schemas.microsoft.com/office/drawing/2014/main" id="{50D92331-CC51-D971-52E0-4D1F97686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7376" y="94268"/>
            <a:ext cx="4657248" cy="6763732"/>
          </a:xfrm>
          <a:prstGeom prst="rect">
            <a:avLst/>
          </a:prstGeom>
        </p:spPr>
      </p:pic>
    </p:spTree>
    <p:extLst>
      <p:ext uri="{BB962C8B-B14F-4D97-AF65-F5344CB8AC3E}">
        <p14:creationId xmlns:p14="http://schemas.microsoft.com/office/powerpoint/2010/main" val="84174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11825D4-1D65-17D8-BADB-675B7B734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
        <p:nvSpPr>
          <p:cNvPr id="4" name="TextBox 3">
            <a:extLst>
              <a:ext uri="{FF2B5EF4-FFF2-40B4-BE49-F238E27FC236}">
                <a16:creationId xmlns:a16="http://schemas.microsoft.com/office/drawing/2014/main" id="{F826701A-19DE-214D-EB22-A4C47E930FA2}"/>
              </a:ext>
            </a:extLst>
          </p:cNvPr>
          <p:cNvSpPr txBox="1"/>
          <p:nvPr/>
        </p:nvSpPr>
        <p:spPr>
          <a:xfrm>
            <a:off x="348792" y="1307698"/>
            <a:ext cx="11689237" cy="3693319"/>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Application Layer</a:t>
            </a:r>
            <a:r>
              <a:rPr lang="en-IN" dirty="0"/>
              <a:t>: Applications is the top layer of Android architecture. it contains the system apps and the normal application </a:t>
            </a:r>
          </a:p>
          <a:p>
            <a:pPr algn="just"/>
            <a:endParaRPr lang="en-IN" dirty="0"/>
          </a:p>
          <a:p>
            <a:pPr marL="0" indent="0" algn="just">
              <a:buNone/>
            </a:pPr>
            <a:r>
              <a:rPr lang="en-IN" dirty="0"/>
              <a:t>Responsible for direct interaction with users, usually developed in java or Kotlin</a:t>
            </a:r>
          </a:p>
          <a:p>
            <a:pPr marL="0" indent="0" algn="just">
              <a:buNone/>
            </a:pPr>
            <a:endParaRPr lang="en-IN" dirty="0"/>
          </a:p>
          <a:p>
            <a:pPr algn="just"/>
            <a:r>
              <a:rPr lang="en-IN" sz="1800" b="1" dirty="0">
                <a:latin typeface="Times New Roman" panose="02020603050405020304" pitchFamily="18" charset="0"/>
                <a:cs typeface="Times New Roman" panose="02020603050405020304" pitchFamily="18" charset="0"/>
              </a:rPr>
              <a:t>Application Framework: </a:t>
            </a:r>
            <a:r>
              <a:rPr lang="en-IN" sz="1800" dirty="0">
                <a:latin typeface="+mj-lt"/>
                <a:cs typeface="Times New Roman" panose="02020603050405020304" pitchFamily="18" charset="0"/>
              </a:rPr>
              <a:t>Application Framework or Java API framework, provides several important classes which are used to create Android applications.</a:t>
            </a:r>
          </a:p>
          <a:p>
            <a:pPr algn="just"/>
            <a:r>
              <a:rPr lang="en-IN" sz="1800" dirty="0">
                <a:latin typeface="+mj-lt"/>
                <a:cs typeface="Times New Roman" panose="02020603050405020304" pitchFamily="18" charset="0"/>
              </a:rPr>
              <a:t>This layer is written by java code and can be called java Framework</a:t>
            </a:r>
          </a:p>
          <a:p>
            <a:pPr algn="just"/>
            <a:r>
              <a:rPr lang="en-IN" sz="1800" dirty="0">
                <a:latin typeface="+mj-lt"/>
                <a:cs typeface="Times New Roman" panose="02020603050405020304" pitchFamily="18" charset="0"/>
              </a:rPr>
              <a:t>It includes different types of serval activity manager</a:t>
            </a:r>
          </a:p>
          <a:p>
            <a:pPr algn="just"/>
            <a:endParaRPr lang="en-IN" sz="1800" dirty="0">
              <a:latin typeface="+mj-lt"/>
              <a:cs typeface="Times New Roman" panose="02020603050405020304" pitchFamily="18" charset="0"/>
            </a:endParaRPr>
          </a:p>
          <a:p>
            <a:pPr marL="0" indent="0" algn="just">
              <a:buNone/>
            </a:pPr>
            <a:r>
              <a:rPr lang="en-IN" sz="1800" dirty="0">
                <a:latin typeface="+mj-lt"/>
                <a:cs typeface="Times New Roman" panose="02020603050405020304" pitchFamily="18" charset="0"/>
              </a:rPr>
              <a:t>             Notification manager </a:t>
            </a:r>
          </a:p>
          <a:p>
            <a:pPr marL="0" indent="0" algn="just">
              <a:buNone/>
            </a:pPr>
            <a:r>
              <a:rPr lang="en-IN" sz="1800" dirty="0">
                <a:latin typeface="+mj-lt"/>
                <a:cs typeface="Times New Roman" panose="02020603050405020304" pitchFamily="18" charset="0"/>
              </a:rPr>
              <a:t>             View system</a:t>
            </a:r>
          </a:p>
          <a:p>
            <a:pPr marL="0" indent="0" algn="just">
              <a:buNone/>
            </a:pPr>
            <a:r>
              <a:rPr lang="en-IN" sz="1800" dirty="0">
                <a:latin typeface="+mj-lt"/>
                <a:cs typeface="Times New Roman" panose="02020603050405020304" pitchFamily="18" charset="0"/>
              </a:rPr>
              <a:t>             Package manager etc..</a:t>
            </a:r>
          </a:p>
        </p:txBody>
      </p:sp>
    </p:spTree>
    <p:extLst>
      <p:ext uri="{BB962C8B-B14F-4D97-AF65-F5344CB8AC3E}">
        <p14:creationId xmlns:p14="http://schemas.microsoft.com/office/powerpoint/2010/main" val="143706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E89DB6-4C05-ECEA-82F4-FA7B91DE48DB}"/>
              </a:ext>
            </a:extLst>
          </p:cNvPr>
          <p:cNvSpPr txBox="1"/>
          <p:nvPr/>
        </p:nvSpPr>
        <p:spPr>
          <a:xfrm>
            <a:off x="304015" y="327284"/>
            <a:ext cx="6094428" cy="954107"/>
          </a:xfrm>
          <a:prstGeom prst="rect">
            <a:avLst/>
          </a:prstGeom>
          <a:noFill/>
        </p:spPr>
        <p:txBody>
          <a:bodyPr wrap="square">
            <a:spAutoFit/>
          </a:bodyPr>
          <a:lstStyle/>
          <a:p>
            <a:r>
              <a:rPr lang="en-IN" sz="2800" b="1" dirty="0">
                <a:solidFill>
                  <a:srgbClr val="404040"/>
                </a:solidFill>
                <a:ea typeface="+mn-lt"/>
                <a:cs typeface="+mn-lt"/>
              </a:rPr>
              <a:t>serval activity manager</a:t>
            </a:r>
            <a:endParaRPr lang="en-US" sz="2800" b="1" dirty="0">
              <a:solidFill>
                <a:srgbClr val="404040"/>
              </a:solidFill>
              <a:ea typeface="+mn-lt"/>
              <a:cs typeface="+mn-lt"/>
            </a:endParaRPr>
          </a:p>
          <a:p>
            <a:pPr algn="l"/>
            <a:endParaRPr lang="en-US" sz="2800" dirty="0"/>
          </a:p>
        </p:txBody>
      </p:sp>
      <p:graphicFrame>
        <p:nvGraphicFramePr>
          <p:cNvPr id="8" name="Table 7">
            <a:extLst>
              <a:ext uri="{FF2B5EF4-FFF2-40B4-BE49-F238E27FC236}">
                <a16:creationId xmlns:a16="http://schemas.microsoft.com/office/drawing/2014/main" id="{64778C49-459D-CD8B-0683-68E6C87900F6}"/>
              </a:ext>
            </a:extLst>
          </p:cNvPr>
          <p:cNvGraphicFramePr>
            <a:graphicFrameLocks noGrp="1"/>
          </p:cNvGraphicFramePr>
          <p:nvPr>
            <p:extLst>
              <p:ext uri="{D42A27DB-BD31-4B8C-83A1-F6EECF244321}">
                <p14:modId xmlns:p14="http://schemas.microsoft.com/office/powerpoint/2010/main" val="1217026583"/>
              </p:ext>
            </p:extLst>
          </p:nvPr>
        </p:nvGraphicFramePr>
        <p:xfrm>
          <a:off x="753359" y="1401419"/>
          <a:ext cx="10381128" cy="4957720"/>
        </p:xfrm>
        <a:graphic>
          <a:graphicData uri="http://schemas.openxmlformats.org/drawingml/2006/table">
            <a:tbl>
              <a:tblPr firstRow="1" bandRow="1">
                <a:tableStyleId>{5940675A-B579-460E-94D1-54222C63F5DA}</a:tableStyleId>
              </a:tblPr>
              <a:tblGrid>
                <a:gridCol w="3196956">
                  <a:extLst>
                    <a:ext uri="{9D8B030D-6E8A-4147-A177-3AD203B41FA5}">
                      <a16:colId xmlns:a16="http://schemas.microsoft.com/office/drawing/2014/main" val="3123355598"/>
                    </a:ext>
                  </a:extLst>
                </a:gridCol>
                <a:gridCol w="7184172">
                  <a:extLst>
                    <a:ext uri="{9D8B030D-6E8A-4147-A177-3AD203B41FA5}">
                      <a16:colId xmlns:a16="http://schemas.microsoft.com/office/drawing/2014/main" val="956870924"/>
                    </a:ext>
                  </a:extLst>
                </a:gridCol>
              </a:tblGrid>
              <a:tr h="636739">
                <a:tc>
                  <a:txBody>
                    <a:bodyPr/>
                    <a:lstStyle/>
                    <a:p>
                      <a:r>
                        <a:rPr lang="en-US" dirty="0"/>
                        <a:t>Activity Manager</a:t>
                      </a:r>
                    </a:p>
                  </a:txBody>
                  <a:tcPr/>
                </a:tc>
                <a:tc>
                  <a:txBody>
                    <a:bodyPr/>
                    <a:lstStyle/>
                    <a:p>
                      <a:r>
                        <a:rPr lang="en-US"/>
                        <a:t>Manages the life cycle of each and every application and usually navigation fallback function </a:t>
                      </a:r>
                    </a:p>
                  </a:txBody>
                  <a:tcPr/>
                </a:tc>
                <a:extLst>
                  <a:ext uri="{0D108BD9-81ED-4DB2-BD59-A6C34878D82A}">
                    <a16:rowId xmlns:a16="http://schemas.microsoft.com/office/drawing/2014/main" val="865257689"/>
                  </a:ext>
                </a:extLst>
              </a:tr>
              <a:tr h="607496">
                <a:tc>
                  <a:txBody>
                    <a:bodyPr/>
                    <a:lstStyle/>
                    <a:p>
                      <a:r>
                        <a:rPr lang="en-US" dirty="0"/>
                        <a:t>Location manager</a:t>
                      </a:r>
                    </a:p>
                  </a:txBody>
                  <a:tcPr/>
                </a:tc>
                <a:tc>
                  <a:txBody>
                    <a:bodyPr/>
                    <a:lstStyle/>
                    <a:p>
                      <a:r>
                        <a:rPr lang="en-US"/>
                        <a:t>Provides the geological location and positioning functioning services</a:t>
                      </a:r>
                    </a:p>
                  </a:txBody>
                  <a:tcPr/>
                </a:tc>
                <a:extLst>
                  <a:ext uri="{0D108BD9-81ED-4DB2-BD59-A6C34878D82A}">
                    <a16:rowId xmlns:a16="http://schemas.microsoft.com/office/drawing/2014/main" val="2086530446"/>
                  </a:ext>
                </a:extLst>
              </a:tr>
              <a:tr h="607496">
                <a:tc>
                  <a:txBody>
                    <a:bodyPr/>
                    <a:lstStyle/>
                    <a:p>
                      <a:r>
                        <a:rPr lang="en-US" dirty="0"/>
                        <a:t>Package manager</a:t>
                      </a:r>
                    </a:p>
                  </a:txBody>
                  <a:tcPr/>
                </a:tc>
                <a:tc>
                  <a:txBody>
                    <a:bodyPr/>
                    <a:lstStyle/>
                    <a:p>
                      <a:r>
                        <a:rPr lang="en-US"/>
                        <a:t>Manages all application installed in the android system</a:t>
                      </a:r>
                    </a:p>
                  </a:txBody>
                  <a:tcPr/>
                </a:tc>
                <a:extLst>
                  <a:ext uri="{0D108BD9-81ED-4DB2-BD59-A6C34878D82A}">
                    <a16:rowId xmlns:a16="http://schemas.microsoft.com/office/drawing/2014/main" val="530974872"/>
                  </a:ext>
                </a:extLst>
              </a:tr>
              <a:tr h="607496">
                <a:tc>
                  <a:txBody>
                    <a:bodyPr/>
                    <a:lstStyle/>
                    <a:p>
                      <a:r>
                        <a:rPr lang="en-US"/>
                        <a:t>Notification manager</a:t>
                      </a:r>
                    </a:p>
                  </a:txBody>
                  <a:tcPr/>
                </a:tc>
                <a:tc>
                  <a:txBody>
                    <a:bodyPr/>
                    <a:lstStyle/>
                    <a:p>
                      <a:r>
                        <a:rPr lang="en-US"/>
                        <a:t>Allows the application to display custom prompt information in the status bar</a:t>
                      </a:r>
                    </a:p>
                  </a:txBody>
                  <a:tcPr/>
                </a:tc>
                <a:extLst>
                  <a:ext uri="{0D108BD9-81ED-4DB2-BD59-A6C34878D82A}">
                    <a16:rowId xmlns:a16="http://schemas.microsoft.com/office/drawing/2014/main" val="580356900"/>
                  </a:ext>
                </a:extLst>
              </a:tr>
              <a:tr h="607496">
                <a:tc>
                  <a:txBody>
                    <a:bodyPr/>
                    <a:lstStyle/>
                    <a:p>
                      <a:r>
                        <a:rPr lang="en-US"/>
                        <a:t>Telephony Manager</a:t>
                      </a:r>
                    </a:p>
                  </a:txBody>
                  <a:tcPr/>
                </a:tc>
                <a:tc>
                  <a:txBody>
                    <a:bodyPr/>
                    <a:lstStyle/>
                    <a:p>
                      <a:r>
                        <a:rPr lang="en-US"/>
                        <a:t>Manages all mobile device functions</a:t>
                      </a:r>
                    </a:p>
                  </a:txBody>
                  <a:tcPr/>
                </a:tc>
                <a:extLst>
                  <a:ext uri="{0D108BD9-81ED-4DB2-BD59-A6C34878D82A}">
                    <a16:rowId xmlns:a16="http://schemas.microsoft.com/office/drawing/2014/main" val="2224870848"/>
                  </a:ext>
                </a:extLst>
              </a:tr>
              <a:tr h="607496">
                <a:tc>
                  <a:txBody>
                    <a:bodyPr/>
                    <a:lstStyle/>
                    <a:p>
                      <a:r>
                        <a:rPr lang="en-US"/>
                        <a:t>Windows Manager</a:t>
                      </a:r>
                    </a:p>
                  </a:txBody>
                  <a:tcPr/>
                </a:tc>
                <a:tc>
                  <a:txBody>
                    <a:bodyPr/>
                    <a:lstStyle/>
                    <a:p>
                      <a:r>
                        <a:rPr lang="en-US"/>
                        <a:t>Manages all open windows</a:t>
                      </a:r>
                    </a:p>
                  </a:txBody>
                  <a:tcPr/>
                </a:tc>
                <a:extLst>
                  <a:ext uri="{0D108BD9-81ED-4DB2-BD59-A6C34878D82A}">
                    <a16:rowId xmlns:a16="http://schemas.microsoft.com/office/drawing/2014/main" val="3938587213"/>
                  </a:ext>
                </a:extLst>
              </a:tr>
              <a:tr h="607496">
                <a:tc>
                  <a:txBody>
                    <a:bodyPr/>
                    <a:lstStyle/>
                    <a:p>
                      <a:r>
                        <a:rPr lang="en-US"/>
                        <a:t>Content Providers</a:t>
                      </a:r>
                    </a:p>
                  </a:txBody>
                  <a:tcPr/>
                </a:tc>
                <a:tc>
                  <a:txBody>
                    <a:bodyPr/>
                    <a:lstStyle/>
                    <a:p>
                      <a:r>
                        <a:rPr lang="en-US"/>
                        <a:t>Allows data to be shared between different applications</a:t>
                      </a:r>
                    </a:p>
                  </a:txBody>
                  <a:tcPr/>
                </a:tc>
                <a:extLst>
                  <a:ext uri="{0D108BD9-81ED-4DB2-BD59-A6C34878D82A}">
                    <a16:rowId xmlns:a16="http://schemas.microsoft.com/office/drawing/2014/main" val="1988481940"/>
                  </a:ext>
                </a:extLst>
              </a:tr>
              <a:tr h="607496">
                <a:tc>
                  <a:txBody>
                    <a:bodyPr/>
                    <a:lstStyle/>
                    <a:p>
                      <a:r>
                        <a:rPr lang="en-US"/>
                        <a:t>View System</a:t>
                      </a:r>
                    </a:p>
                  </a:txBody>
                  <a:tcPr/>
                </a:tc>
                <a:tc>
                  <a:txBody>
                    <a:bodyPr/>
                    <a:lstStyle/>
                    <a:p>
                      <a:r>
                        <a:rPr lang="en-US" dirty="0"/>
                        <a:t>Building the essential view component of the application </a:t>
                      </a:r>
                    </a:p>
                    <a:p>
                      <a:pPr lvl="0">
                        <a:buNone/>
                      </a:pPr>
                      <a:endParaRPr lang="en-US" dirty="0"/>
                    </a:p>
                  </a:txBody>
                  <a:tcPr/>
                </a:tc>
                <a:extLst>
                  <a:ext uri="{0D108BD9-81ED-4DB2-BD59-A6C34878D82A}">
                    <a16:rowId xmlns:a16="http://schemas.microsoft.com/office/drawing/2014/main" val="1807042211"/>
                  </a:ext>
                </a:extLst>
              </a:tr>
            </a:tbl>
          </a:graphicData>
        </a:graphic>
      </p:graphicFrame>
      <p:pic>
        <p:nvPicPr>
          <p:cNvPr id="9" name="Picture 8" descr="Logo&#10;&#10;Description automatically generated">
            <a:extLst>
              <a:ext uri="{FF2B5EF4-FFF2-40B4-BE49-F238E27FC236}">
                <a16:creationId xmlns:a16="http://schemas.microsoft.com/office/drawing/2014/main" id="{342FF462-95F2-B89B-2AC8-BA518772E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Tree>
    <p:extLst>
      <p:ext uri="{BB962C8B-B14F-4D97-AF65-F5344CB8AC3E}">
        <p14:creationId xmlns:p14="http://schemas.microsoft.com/office/powerpoint/2010/main" val="2421797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981920CE-5169-D500-B38F-913F0937F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
        <p:nvSpPr>
          <p:cNvPr id="4" name="TextBox 3">
            <a:extLst>
              <a:ext uri="{FF2B5EF4-FFF2-40B4-BE49-F238E27FC236}">
                <a16:creationId xmlns:a16="http://schemas.microsoft.com/office/drawing/2014/main" id="{3C3E8388-04A9-D12A-8398-52A6F9FE3071}"/>
              </a:ext>
            </a:extLst>
          </p:cNvPr>
          <p:cNvSpPr txBox="1"/>
          <p:nvPr/>
        </p:nvSpPr>
        <p:spPr>
          <a:xfrm>
            <a:off x="465055" y="659878"/>
            <a:ext cx="11726945" cy="1569660"/>
          </a:xfrm>
          <a:prstGeom prst="rect">
            <a:avLst/>
          </a:prstGeom>
          <a:noFill/>
        </p:spPr>
        <p:txBody>
          <a:bodyPr wrap="square">
            <a:spAutoFit/>
          </a:bodyPr>
          <a:lstStyle/>
          <a:p>
            <a:r>
              <a:rPr lang="en-IN" sz="2400" b="1" dirty="0"/>
              <a:t>System Runtime Layer(Native)</a:t>
            </a:r>
          </a:p>
          <a:p>
            <a:r>
              <a:rPr lang="en-IN" dirty="0"/>
              <a:t>1. </a:t>
            </a:r>
            <a:r>
              <a:rPr lang="en-IN" sz="1800" dirty="0"/>
              <a:t>C/C++ Library</a:t>
            </a:r>
          </a:p>
          <a:p>
            <a:r>
              <a:rPr lang="en-IN" sz="1800" dirty="0"/>
              <a:t>2. Android Runtime Library</a:t>
            </a:r>
          </a:p>
          <a:p>
            <a:pPr marL="0" indent="0">
              <a:buNone/>
            </a:pPr>
            <a:r>
              <a:rPr lang="en-IN" sz="1800" dirty="0"/>
              <a:t>The C/C++ library can be used by different Android system components and provide developers with service through the application framework</a:t>
            </a:r>
          </a:p>
        </p:txBody>
      </p:sp>
      <p:graphicFrame>
        <p:nvGraphicFramePr>
          <p:cNvPr id="5" name="Table 4">
            <a:extLst>
              <a:ext uri="{FF2B5EF4-FFF2-40B4-BE49-F238E27FC236}">
                <a16:creationId xmlns:a16="http://schemas.microsoft.com/office/drawing/2014/main" id="{BC590084-C711-460D-9985-DC3CEAA1FB7D}"/>
              </a:ext>
            </a:extLst>
          </p:cNvPr>
          <p:cNvGraphicFramePr>
            <a:graphicFrameLocks noGrp="1"/>
          </p:cNvGraphicFramePr>
          <p:nvPr>
            <p:extLst>
              <p:ext uri="{D42A27DB-BD31-4B8C-83A1-F6EECF244321}">
                <p14:modId xmlns:p14="http://schemas.microsoft.com/office/powerpoint/2010/main" val="2887436097"/>
              </p:ext>
            </p:extLst>
          </p:nvPr>
        </p:nvGraphicFramePr>
        <p:xfrm>
          <a:off x="531043" y="2646961"/>
          <a:ext cx="10363200" cy="3667760"/>
        </p:xfrm>
        <a:graphic>
          <a:graphicData uri="http://schemas.openxmlformats.org/drawingml/2006/table">
            <a:tbl>
              <a:tblPr firstRow="1" bandRow="1">
                <a:tableStyleId>{5940675A-B579-460E-94D1-54222C63F5DA}</a:tableStyleId>
              </a:tblPr>
              <a:tblGrid>
                <a:gridCol w="2393576">
                  <a:extLst>
                    <a:ext uri="{9D8B030D-6E8A-4147-A177-3AD203B41FA5}">
                      <a16:colId xmlns:a16="http://schemas.microsoft.com/office/drawing/2014/main" val="4061061519"/>
                    </a:ext>
                  </a:extLst>
                </a:gridCol>
                <a:gridCol w="7969624">
                  <a:extLst>
                    <a:ext uri="{9D8B030D-6E8A-4147-A177-3AD203B41FA5}">
                      <a16:colId xmlns:a16="http://schemas.microsoft.com/office/drawing/2014/main" val="3258634407"/>
                    </a:ext>
                  </a:extLst>
                </a:gridCol>
              </a:tblGrid>
              <a:tr h="0">
                <a:tc>
                  <a:txBody>
                    <a:bodyPr/>
                    <a:lstStyle/>
                    <a:p>
                      <a:r>
                        <a:rPr lang="en-IN"/>
                        <a:t>OpenGL ES</a:t>
                      </a:r>
                    </a:p>
                  </a:txBody>
                  <a:tcPr/>
                </a:tc>
                <a:tc>
                  <a:txBody>
                    <a:bodyPr/>
                    <a:lstStyle/>
                    <a:p>
                      <a:r>
                        <a:rPr lang="en-IN"/>
                        <a:t>3D drawing function library</a:t>
                      </a:r>
                    </a:p>
                  </a:txBody>
                  <a:tcPr/>
                </a:tc>
                <a:extLst>
                  <a:ext uri="{0D108BD9-81ED-4DB2-BD59-A6C34878D82A}">
                    <a16:rowId xmlns:a16="http://schemas.microsoft.com/office/drawing/2014/main" val="2549572376"/>
                  </a:ext>
                </a:extLst>
              </a:tr>
              <a:tr h="370840">
                <a:tc>
                  <a:txBody>
                    <a:bodyPr/>
                    <a:lstStyle/>
                    <a:p>
                      <a:r>
                        <a:rPr lang="en-IN" err="1"/>
                        <a:t>Libc</a:t>
                      </a:r>
                      <a:r>
                        <a:rPr lang="en-IN"/>
                        <a:t> </a:t>
                      </a:r>
                    </a:p>
                  </a:txBody>
                  <a:tcPr/>
                </a:tc>
                <a:tc>
                  <a:txBody>
                    <a:bodyPr/>
                    <a:lstStyle/>
                    <a:p>
                      <a:r>
                        <a:rPr lang="en-IN" dirty="0"/>
                        <a:t>Standard C system function library inherited from BSD, specially customized for embedded Linux-based devices</a:t>
                      </a:r>
                    </a:p>
                  </a:txBody>
                  <a:tcPr/>
                </a:tc>
                <a:extLst>
                  <a:ext uri="{0D108BD9-81ED-4DB2-BD59-A6C34878D82A}">
                    <a16:rowId xmlns:a16="http://schemas.microsoft.com/office/drawing/2014/main" val="502714825"/>
                  </a:ext>
                </a:extLst>
              </a:tr>
              <a:tr h="370840">
                <a:tc>
                  <a:txBody>
                    <a:bodyPr/>
                    <a:lstStyle/>
                    <a:p>
                      <a:r>
                        <a:rPr lang="en-IN"/>
                        <a:t>Media Framework </a:t>
                      </a:r>
                    </a:p>
                  </a:txBody>
                  <a:tcPr/>
                </a:tc>
                <a:tc>
                  <a:txBody>
                    <a:bodyPr/>
                    <a:lstStyle/>
                    <a:p>
                      <a:r>
                        <a:rPr lang="en-IN"/>
                        <a:t>Multimedia library support recording and playback of various commonly used audio and video formats</a:t>
                      </a:r>
                    </a:p>
                  </a:txBody>
                  <a:tcPr/>
                </a:tc>
                <a:extLst>
                  <a:ext uri="{0D108BD9-81ED-4DB2-BD59-A6C34878D82A}">
                    <a16:rowId xmlns:a16="http://schemas.microsoft.com/office/drawing/2014/main" val="3466166877"/>
                  </a:ext>
                </a:extLst>
              </a:tr>
              <a:tr h="370840">
                <a:tc>
                  <a:txBody>
                    <a:bodyPr/>
                    <a:lstStyle/>
                    <a:p>
                      <a:r>
                        <a:rPr lang="en-IN"/>
                        <a:t>SQLite </a:t>
                      </a:r>
                    </a:p>
                  </a:txBody>
                  <a:tcPr/>
                </a:tc>
                <a:tc>
                  <a:txBody>
                    <a:bodyPr/>
                    <a:lstStyle/>
                    <a:p>
                      <a:r>
                        <a:rPr lang="en-IN"/>
                        <a:t>The lightweight relational database engine</a:t>
                      </a:r>
                    </a:p>
                  </a:txBody>
                  <a:tcPr/>
                </a:tc>
                <a:extLst>
                  <a:ext uri="{0D108BD9-81ED-4DB2-BD59-A6C34878D82A}">
                    <a16:rowId xmlns:a16="http://schemas.microsoft.com/office/drawing/2014/main" val="3398928356"/>
                  </a:ext>
                </a:extLst>
              </a:tr>
              <a:tr h="370840">
                <a:tc>
                  <a:txBody>
                    <a:bodyPr/>
                    <a:lstStyle/>
                    <a:p>
                      <a:r>
                        <a:rPr lang="en-IN"/>
                        <a:t>SGL</a:t>
                      </a:r>
                    </a:p>
                  </a:txBody>
                  <a:tcPr/>
                </a:tc>
                <a:tc>
                  <a:txBody>
                    <a:bodyPr/>
                    <a:lstStyle/>
                    <a:p>
                      <a:r>
                        <a:rPr lang="en-IN" dirty="0"/>
                        <a:t>The underlying 2D graphics rendering engine </a:t>
                      </a:r>
                    </a:p>
                  </a:txBody>
                  <a:tcPr/>
                </a:tc>
                <a:extLst>
                  <a:ext uri="{0D108BD9-81ED-4DB2-BD59-A6C34878D82A}">
                    <a16:rowId xmlns:a16="http://schemas.microsoft.com/office/drawing/2014/main" val="2373166773"/>
                  </a:ext>
                </a:extLst>
              </a:tr>
              <a:tr h="370840">
                <a:tc>
                  <a:txBody>
                    <a:bodyPr/>
                    <a:lstStyle/>
                    <a:p>
                      <a:r>
                        <a:rPr lang="en-IN"/>
                        <a:t>SSL</a:t>
                      </a:r>
                    </a:p>
                  </a:txBody>
                  <a:tcPr/>
                </a:tc>
                <a:tc>
                  <a:txBody>
                    <a:bodyPr/>
                    <a:lstStyle/>
                    <a:p>
                      <a:r>
                        <a:rPr lang="en-IN"/>
                        <a:t>The secure socket layer is a security protocol that provides security and data integrity for network communication</a:t>
                      </a:r>
                    </a:p>
                  </a:txBody>
                  <a:tcPr/>
                </a:tc>
                <a:extLst>
                  <a:ext uri="{0D108BD9-81ED-4DB2-BD59-A6C34878D82A}">
                    <a16:rowId xmlns:a16="http://schemas.microsoft.com/office/drawing/2014/main" val="3287502409"/>
                  </a:ext>
                </a:extLst>
              </a:tr>
              <a:tr h="370840">
                <a:tc>
                  <a:txBody>
                    <a:bodyPr/>
                    <a:lstStyle/>
                    <a:p>
                      <a:r>
                        <a:rPr lang="en-IN"/>
                        <a:t>Free Type</a:t>
                      </a:r>
                    </a:p>
                  </a:txBody>
                  <a:tcPr/>
                </a:tc>
                <a:tc>
                  <a:txBody>
                    <a:bodyPr/>
                    <a:lstStyle/>
                    <a:p>
                      <a:r>
                        <a:rPr lang="en-IN" dirty="0"/>
                        <a:t>Portable font engine, it provides a unified interface to access a variety of font format </a:t>
                      </a:r>
                      <a:r>
                        <a:rPr lang="en-IN" dirty="0" err="1"/>
                        <a:t>fies</a:t>
                      </a:r>
                      <a:endParaRPr lang="en-IN" dirty="0"/>
                    </a:p>
                  </a:txBody>
                  <a:tcPr/>
                </a:tc>
                <a:extLst>
                  <a:ext uri="{0D108BD9-81ED-4DB2-BD59-A6C34878D82A}">
                    <a16:rowId xmlns:a16="http://schemas.microsoft.com/office/drawing/2014/main" val="9879259"/>
                  </a:ext>
                </a:extLst>
              </a:tr>
            </a:tbl>
          </a:graphicData>
        </a:graphic>
      </p:graphicFrame>
    </p:spTree>
    <p:extLst>
      <p:ext uri="{BB962C8B-B14F-4D97-AF65-F5344CB8AC3E}">
        <p14:creationId xmlns:p14="http://schemas.microsoft.com/office/powerpoint/2010/main" val="89852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8A946D15-2559-B962-E4C2-F3DB68060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986" y="242455"/>
            <a:ext cx="2857500" cy="666750"/>
          </a:xfrm>
          <a:prstGeom prst="rect">
            <a:avLst/>
          </a:prstGeom>
        </p:spPr>
      </p:pic>
      <p:sp>
        <p:nvSpPr>
          <p:cNvPr id="4" name="TextBox 3">
            <a:extLst>
              <a:ext uri="{FF2B5EF4-FFF2-40B4-BE49-F238E27FC236}">
                <a16:creationId xmlns:a16="http://schemas.microsoft.com/office/drawing/2014/main" id="{C5304E20-D8A4-2825-5D75-49DCEC99602F}"/>
              </a:ext>
            </a:extLst>
          </p:cNvPr>
          <p:cNvSpPr txBox="1"/>
          <p:nvPr/>
        </p:nvSpPr>
        <p:spPr>
          <a:xfrm>
            <a:off x="480768" y="1538309"/>
            <a:ext cx="11321591" cy="4524315"/>
          </a:xfrm>
          <a:prstGeom prst="rect">
            <a:avLst/>
          </a:prstGeom>
          <a:noFill/>
        </p:spPr>
        <p:txBody>
          <a:bodyPr wrap="square">
            <a:spAutoFit/>
          </a:bodyPr>
          <a:lstStyle/>
          <a:p>
            <a:pPr algn="just"/>
            <a:r>
              <a:rPr lang="en-IN" sz="1800" b="1" dirty="0"/>
              <a:t>Android Runtime library</a:t>
            </a:r>
          </a:p>
          <a:p>
            <a:pPr marL="0" indent="0" algn="just">
              <a:buNone/>
            </a:pPr>
            <a:r>
              <a:rPr lang="en-IN" sz="1800" dirty="0"/>
              <a:t>The runtime library is divided into the core library and the ART.</a:t>
            </a:r>
          </a:p>
          <a:p>
            <a:pPr marL="0" indent="0" algn="just">
              <a:buNone/>
            </a:pPr>
            <a:r>
              <a:rPr lang="en-IN" sz="1800" dirty="0"/>
              <a:t>The core library provides most of the Java language core library functions so that developers can use the Java language to write Android application </a:t>
            </a:r>
          </a:p>
          <a:p>
            <a:pPr marL="0" indent="0" algn="just">
              <a:buNone/>
            </a:pPr>
            <a:r>
              <a:rPr lang="en-IN" sz="1800" dirty="0"/>
              <a:t>The ART/Dalvik virtual machine is specifically customized for mobile devices, allowing multiple instances of the virtual machine to run in limited memory simultaneously, and each Dalvik application is executed as an independent Linux process</a:t>
            </a:r>
          </a:p>
          <a:p>
            <a:pPr marL="0" indent="0" algn="just">
              <a:buNone/>
            </a:pPr>
            <a:r>
              <a:rPr lang="en-IN" sz="1800" b="1" dirty="0"/>
              <a:t>Hardware Abstraction Layer</a:t>
            </a:r>
          </a:p>
          <a:p>
            <a:pPr marL="0" indent="0" algn="just">
              <a:buNone/>
            </a:pPr>
            <a:r>
              <a:rPr lang="en-IN" sz="1800" dirty="0"/>
              <a:t>The hardware abstraction layer is the interface between the operating system kernel and the hardware circuit.</a:t>
            </a:r>
          </a:p>
          <a:p>
            <a:pPr marL="0" indent="0" algn="just">
              <a:buNone/>
            </a:pPr>
            <a:r>
              <a:rPr lang="en-IN" sz="1800" dirty="0"/>
              <a:t>Its purpose is to abstract the hardware. To protect the intellectual property rights of hardware manufacturers, it hides the hardware interface details of a specific platform and provides a virtual hardware platform.</a:t>
            </a:r>
          </a:p>
          <a:p>
            <a:pPr marL="0" indent="0" algn="just">
              <a:buNone/>
            </a:pPr>
            <a:r>
              <a:rPr lang="en-IN" sz="1800" b="1" dirty="0"/>
              <a:t>Linux kernel layer</a:t>
            </a:r>
          </a:p>
          <a:p>
            <a:pPr marL="0" indent="0" algn="just">
              <a:buNone/>
            </a:pPr>
            <a:r>
              <a:rPr lang="en-IN" sz="1800" dirty="0"/>
              <a:t>Android’s core system services and based on the Linux kernel, and some Android-specific drivers have been added on this basis. </a:t>
            </a:r>
          </a:p>
          <a:p>
            <a:pPr marL="0" indent="0" algn="just">
              <a:buNone/>
            </a:pPr>
            <a:r>
              <a:rPr lang="en-IN" sz="1800" dirty="0"/>
              <a:t>The system’s security, memory management, process management, network protocol stack, and driver model depend on this kernel.</a:t>
            </a:r>
          </a:p>
        </p:txBody>
      </p:sp>
    </p:spTree>
    <p:extLst>
      <p:ext uri="{BB962C8B-B14F-4D97-AF65-F5344CB8AC3E}">
        <p14:creationId xmlns:p14="http://schemas.microsoft.com/office/powerpoint/2010/main" val="805771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TotalTime>
  <Words>1186</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Amasis MT Pro Medium</vt:lpstr>
      <vt:lpstr>Arial</vt:lpstr>
      <vt:lpstr>Calibri</vt:lpstr>
      <vt:lpstr>Calibri Light</vt:lpstr>
      <vt:lpstr>source-serif-pro</vt:lpstr>
      <vt:lpstr>Times New Roman</vt:lpstr>
      <vt:lpstr>Office Theme</vt:lpstr>
      <vt:lpstr>Android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DARWINBOX</dc:title>
  <dc:creator>Santhosh Kumar Mudhalkar</dc:creator>
  <cp:lastModifiedBy>konathala rakesh</cp:lastModifiedBy>
  <cp:revision>7</cp:revision>
  <dcterms:created xsi:type="dcterms:W3CDTF">2022-03-05T07:25:56Z</dcterms:created>
  <dcterms:modified xsi:type="dcterms:W3CDTF">2023-05-18T21:05:39Z</dcterms:modified>
</cp:coreProperties>
</file>