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F9261-D4A6-461A-903F-753E87BABFD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F4731-9BA0-487A-81F5-3BEBF8FE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8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7388"/>
            <a:ext cx="6091238" cy="342741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961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95BC-1612-4943-B9EE-641D2F40BC9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8857-626C-4D8E-BB84-D5F60E1A3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95BC-1612-4943-B9EE-641D2F40BC9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8857-626C-4D8E-BB84-D5F60E1A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95BC-1612-4943-B9EE-641D2F40BC9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8857-626C-4D8E-BB84-D5F60E1A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5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95BC-1612-4943-B9EE-641D2F40BC9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8857-626C-4D8E-BB84-D5F60E1A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95BC-1612-4943-B9EE-641D2F40BC9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8857-626C-4D8E-BB84-D5F60E1A3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95BC-1612-4943-B9EE-641D2F40BC9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8857-626C-4D8E-BB84-D5F60E1A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95BC-1612-4943-B9EE-641D2F40BC9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8857-626C-4D8E-BB84-D5F60E1A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95BC-1612-4943-B9EE-641D2F40BC9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8857-626C-4D8E-BB84-D5F60E1A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3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95BC-1612-4943-B9EE-641D2F40BC9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8857-626C-4D8E-BB84-D5F60E1A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6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795BC-1612-4943-B9EE-641D2F40BC9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0F8857-626C-4D8E-BB84-D5F60E1A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95BC-1612-4943-B9EE-641D2F40BC9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8857-626C-4D8E-BB84-D5F60E1A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4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795BC-1612-4943-B9EE-641D2F40BC9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0F8857-626C-4D8E-BB84-D5F60E1A3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7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lab.com/ee/ci/interactive_web_terminal/index.html" TargetMode="External"/><Relationship Id="rId13" Type="http://schemas.openxmlformats.org/officeDocument/2006/relationships/hyperlink" Target="https://docs.gitlab.com/ee/user/project/canary_deployments.html" TargetMode="External"/><Relationship Id="rId18" Type="http://schemas.openxmlformats.org/officeDocument/2006/relationships/hyperlink" Target="https://docs.gitlab.com/ee/ci/review_apps/index.html" TargetMode="External"/><Relationship Id="rId3" Type="http://schemas.openxmlformats.org/officeDocument/2006/relationships/hyperlink" Target="https://docs.gitlab.com/ee/ci/chatops/README.html" TargetMode="External"/><Relationship Id="rId21" Type="http://schemas.openxmlformats.org/officeDocument/2006/relationships/hyperlink" Target="https://docs.gitlab.com/ee/user/application_security/dependency_scanning/index.html" TargetMode="External"/><Relationship Id="rId7" Type="http://schemas.openxmlformats.org/officeDocument/2006/relationships/hyperlink" Target="https://docs.gitlab.com/ee/ci/ci_cd_for_external_repos/index.html" TargetMode="External"/><Relationship Id="rId12" Type="http://schemas.openxmlformats.org/officeDocument/2006/relationships/hyperlink" Target="https://docs.gitlab.com/ee/ci/docker/using_docker_build.html" TargetMode="External"/><Relationship Id="rId17" Type="http://schemas.openxmlformats.org/officeDocument/2006/relationships/hyperlink" Target="https://docs.gitlab.com/ee/user/project/releases/index.html" TargetMode="External"/><Relationship Id="rId2" Type="http://schemas.openxmlformats.org/officeDocument/2006/relationships/hyperlink" Target="https://docs.gitlab.com/ee/topics/autodevops/index.html" TargetMode="External"/><Relationship Id="rId16" Type="http://schemas.openxmlformats.org/officeDocument/2006/relationships/hyperlink" Target="https://docs.gitlab.com/ee/user/project/pages/index.html" TargetMode="External"/><Relationship Id="rId20" Type="http://schemas.openxmlformats.org/officeDocument/2006/relationships/hyperlink" Target="https://docs.gitlab.com/ee/user/application_security/container_scanning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gitlab.com/ee/user/project/merge_requests/code_quality.html" TargetMode="External"/><Relationship Id="rId11" Type="http://schemas.openxmlformats.org/officeDocument/2006/relationships/hyperlink" Target="https://docs.gitlab.com/ee/topics/autodevops/stages.html#auto-deploy" TargetMode="External"/><Relationship Id="rId5" Type="http://schemas.openxmlformats.org/officeDocument/2006/relationships/hyperlink" Target="https://docs.gitlab.com/ee/ci/services/README.html" TargetMode="External"/><Relationship Id="rId15" Type="http://schemas.openxmlformats.org/officeDocument/2006/relationships/hyperlink" Target="https://docs.gitlab.com/ee/user/project/operations/feature_flags.html" TargetMode="External"/><Relationship Id="rId23" Type="http://schemas.openxmlformats.org/officeDocument/2006/relationships/hyperlink" Target="https://docs.gitlab.com/ee/user/application_security/index.html" TargetMode="External"/><Relationship Id="rId10" Type="http://schemas.openxmlformats.org/officeDocument/2006/relationships/hyperlink" Target="https://docs.gitlab.com/ee/ci/docker/using_docker_images.html" TargetMode="External"/><Relationship Id="rId19" Type="http://schemas.openxmlformats.org/officeDocument/2006/relationships/hyperlink" Target="https://docs.gitlab.com/ee/ci/cloud_deployment/index.html" TargetMode="External"/><Relationship Id="rId4" Type="http://schemas.openxmlformats.org/officeDocument/2006/relationships/hyperlink" Target="https://docs.gitlab.com/ee/user/project/merge_requests/browser_performance_testing.html" TargetMode="External"/><Relationship Id="rId9" Type="http://schemas.openxmlformats.org/officeDocument/2006/relationships/hyperlink" Target="https://docs.gitlab.com/ee/ci/junit_test_reports.html" TargetMode="External"/><Relationship Id="rId14" Type="http://schemas.openxmlformats.org/officeDocument/2006/relationships/hyperlink" Target="https://docs.gitlab.com/ee/user/project/deploy_boards.html" TargetMode="External"/><Relationship Id="rId22" Type="http://schemas.openxmlformats.org/officeDocument/2006/relationships/hyperlink" Target="https://docs.gitlab.com/ee/user/compliance/license_compliance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21296" y="286604"/>
            <a:ext cx="9734384" cy="724958"/>
          </a:xfrm>
        </p:spPr>
        <p:txBody>
          <a:bodyPr/>
          <a:lstStyle/>
          <a:p>
            <a:r>
              <a:rPr lang="en-US" dirty="0" smtClean="0"/>
              <a:t>DevOps Tool-Chains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739107" y="2523526"/>
            <a:ext cx="8641724" cy="18803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charset="0"/>
              </a:rPr>
              <a:t>                                     </a:t>
            </a:r>
            <a:r>
              <a:rPr lang="en-US" sz="1400" dirty="0" smtClean="0">
                <a:latin typeface="Arial" charset="0"/>
              </a:rPr>
              <a:t>Continuous Integration Tool</a:t>
            </a:r>
            <a:endParaRPr lang="en-US" sz="1400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206570" y="2614426"/>
            <a:ext cx="1254616" cy="425003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latin typeface="Arial" charset="0"/>
              </a:rPr>
              <a:t>Code Check-out from Repository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90483" y="2614426"/>
            <a:ext cx="1254616" cy="425003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latin typeface="Arial" charset="0"/>
              </a:rPr>
              <a:t>Build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536832" y="2614426"/>
            <a:ext cx="1254616" cy="425003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latin typeface="Arial" charset="0"/>
              </a:rPr>
              <a:t>Unit Testing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196060" y="2590814"/>
            <a:ext cx="1254616" cy="425003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latin typeface="Arial" charset="0"/>
              </a:rPr>
              <a:t>Quality Control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816652" y="3850801"/>
            <a:ext cx="1254616" cy="425003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latin typeface="Arial" charset="0"/>
              </a:rPr>
              <a:t>Deploy into Test </a:t>
            </a:r>
            <a:r>
              <a:rPr lang="en-US" sz="900" b="1" dirty="0" err="1">
                <a:latin typeface="Arial" charset="0"/>
              </a:rPr>
              <a:t>Env</a:t>
            </a:r>
            <a:r>
              <a:rPr lang="en-US" sz="900" b="1" dirty="0">
                <a:latin typeface="Arial" charset="0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16652" y="2588667"/>
            <a:ext cx="1254616" cy="425003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latin typeface="Arial" charset="0"/>
              </a:rPr>
              <a:t>Update Artifact Repository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196060" y="3850801"/>
            <a:ext cx="1254616" cy="425003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/>
              <a:t>Regression Testing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488010" y="3850800"/>
            <a:ext cx="1254616" cy="425003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/>
              <a:t>Release into Pre-Prod </a:t>
            </a:r>
            <a:r>
              <a:rPr lang="en-US" sz="900" b="1" dirty="0" err="1"/>
              <a:t>Env</a:t>
            </a:r>
            <a:r>
              <a:rPr lang="en-US" sz="900" b="1" dirty="0"/>
              <a:t>.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90483" y="3850801"/>
            <a:ext cx="1254616" cy="425003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latin typeface="Arial" charset="0"/>
              </a:rPr>
              <a:t>UAT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206570" y="3850801"/>
            <a:ext cx="1254616" cy="425003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/>
              <a:t>Release into Production </a:t>
            </a:r>
            <a:r>
              <a:rPr lang="en-US" sz="900" b="1" dirty="0" err="1"/>
              <a:t>Env</a:t>
            </a:r>
            <a:r>
              <a:rPr lang="en-US" sz="900" b="1" dirty="0"/>
              <a:t>.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0" y="1940685"/>
            <a:ext cx="1666751" cy="5706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Developers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34" name="Straight Arrow Connector 33"/>
          <p:cNvCxnSpPr>
            <a:stCxn id="3" idx="0"/>
            <a:endCxn id="4" idx="2"/>
          </p:cNvCxnSpPr>
          <p:nvPr/>
        </p:nvCxnSpPr>
        <p:spPr bwMode="auto">
          <a:xfrm flipH="1" flipV="1">
            <a:off x="2644574" y="2371103"/>
            <a:ext cx="189304" cy="24332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0" idx="0"/>
            <a:endCxn id="28" idx="2"/>
          </p:cNvCxnSpPr>
          <p:nvPr/>
        </p:nvCxnSpPr>
        <p:spPr bwMode="auto">
          <a:xfrm flipV="1">
            <a:off x="4517791" y="2469664"/>
            <a:ext cx="320506" cy="1447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1" idx="0"/>
            <a:endCxn id="35" idx="2"/>
          </p:cNvCxnSpPr>
          <p:nvPr/>
        </p:nvCxnSpPr>
        <p:spPr bwMode="auto">
          <a:xfrm flipV="1">
            <a:off x="6164140" y="2371103"/>
            <a:ext cx="904215" cy="24332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12" idx="0"/>
            <a:endCxn id="35" idx="2"/>
          </p:cNvCxnSpPr>
          <p:nvPr/>
        </p:nvCxnSpPr>
        <p:spPr bwMode="auto">
          <a:xfrm flipH="1" flipV="1">
            <a:off x="7068355" y="2371103"/>
            <a:ext cx="755013" cy="2197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14" idx="0"/>
            <a:endCxn id="41" idx="2"/>
          </p:cNvCxnSpPr>
          <p:nvPr/>
        </p:nvCxnSpPr>
        <p:spPr bwMode="auto">
          <a:xfrm flipH="1" flipV="1">
            <a:off x="9403714" y="2394350"/>
            <a:ext cx="40247" cy="1943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15" idx="2"/>
            <a:endCxn id="55" idx="0"/>
          </p:cNvCxnSpPr>
          <p:nvPr/>
        </p:nvCxnSpPr>
        <p:spPr bwMode="auto">
          <a:xfrm>
            <a:off x="7823369" y="4275804"/>
            <a:ext cx="1608545" cy="3992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16" idx="2"/>
            <a:endCxn id="49" idx="0"/>
          </p:cNvCxnSpPr>
          <p:nvPr/>
        </p:nvCxnSpPr>
        <p:spPr bwMode="auto">
          <a:xfrm>
            <a:off x="6115318" y="4275802"/>
            <a:ext cx="820498" cy="3992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18" idx="2"/>
            <a:endCxn id="49" idx="0"/>
          </p:cNvCxnSpPr>
          <p:nvPr/>
        </p:nvCxnSpPr>
        <p:spPr bwMode="auto">
          <a:xfrm>
            <a:off x="2833878" y="4275804"/>
            <a:ext cx="4101938" cy="3992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3" idx="3"/>
            <a:endCxn id="112" idx="1"/>
          </p:cNvCxnSpPr>
          <p:nvPr/>
        </p:nvCxnSpPr>
        <p:spPr bwMode="auto">
          <a:xfrm>
            <a:off x="1666751" y="2226034"/>
            <a:ext cx="594209" cy="346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" idx="3"/>
            <a:endCxn id="10" idx="1"/>
          </p:cNvCxnSpPr>
          <p:nvPr/>
        </p:nvCxnSpPr>
        <p:spPr bwMode="auto">
          <a:xfrm>
            <a:off x="3461187" y="2826927"/>
            <a:ext cx="42929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0" idx="3"/>
          </p:cNvCxnSpPr>
          <p:nvPr/>
        </p:nvCxnSpPr>
        <p:spPr bwMode="auto">
          <a:xfrm flipV="1">
            <a:off x="5145099" y="2801167"/>
            <a:ext cx="536648" cy="257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endCxn id="12" idx="1"/>
          </p:cNvCxnSpPr>
          <p:nvPr/>
        </p:nvCxnSpPr>
        <p:spPr bwMode="auto">
          <a:xfrm flipV="1">
            <a:off x="6791448" y="2803315"/>
            <a:ext cx="404612" cy="107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12" idx="3"/>
            <a:endCxn id="14" idx="1"/>
          </p:cNvCxnSpPr>
          <p:nvPr/>
        </p:nvCxnSpPr>
        <p:spPr bwMode="auto">
          <a:xfrm flipV="1">
            <a:off x="8450676" y="2801169"/>
            <a:ext cx="365976" cy="21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>
            <a:stCxn id="14" idx="2"/>
            <a:endCxn id="13" idx="0"/>
          </p:cNvCxnSpPr>
          <p:nvPr/>
        </p:nvCxnSpPr>
        <p:spPr bwMode="auto">
          <a:xfrm>
            <a:off x="9443960" y="3013670"/>
            <a:ext cx="0" cy="8371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13" idx="1"/>
            <a:endCxn id="15" idx="3"/>
          </p:cNvCxnSpPr>
          <p:nvPr/>
        </p:nvCxnSpPr>
        <p:spPr bwMode="auto">
          <a:xfrm flipH="1">
            <a:off x="8450676" y="4063302"/>
            <a:ext cx="36597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15" idx="1"/>
            <a:endCxn id="16" idx="3"/>
          </p:cNvCxnSpPr>
          <p:nvPr/>
        </p:nvCxnSpPr>
        <p:spPr bwMode="auto">
          <a:xfrm flipH="1" flipV="1">
            <a:off x="6742626" y="4063302"/>
            <a:ext cx="453434" cy="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4" name="Straight Arrow Connector 1023"/>
          <p:cNvCxnSpPr>
            <a:stCxn id="16" idx="1"/>
          </p:cNvCxnSpPr>
          <p:nvPr/>
        </p:nvCxnSpPr>
        <p:spPr bwMode="auto">
          <a:xfrm flipH="1" flipV="1">
            <a:off x="5145100" y="4063301"/>
            <a:ext cx="342911" cy="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1" name="Straight Arrow Connector 1060"/>
          <p:cNvCxnSpPr>
            <a:stCxn id="17" idx="1"/>
          </p:cNvCxnSpPr>
          <p:nvPr/>
        </p:nvCxnSpPr>
        <p:spPr bwMode="auto">
          <a:xfrm flipH="1" flipV="1">
            <a:off x="3276153" y="4063300"/>
            <a:ext cx="614330" cy="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5867400" y="6497320"/>
            <a:ext cx="457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3F54E252-DD85-4100-9924-EAC089123511}" type="slidenum">
              <a:rPr lang="en-US" sz="1000" b="1">
                <a:solidFill>
                  <a:schemeClr val="bg1"/>
                </a:solidFill>
              </a:rPr>
              <a:pPr algn="ctr"/>
              <a:t>1</a:t>
            </a:fld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2260960" y="1975334"/>
            <a:ext cx="986240" cy="5706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GIT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3786916" y="1882794"/>
            <a:ext cx="1296642" cy="5706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Maven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115318" y="997065"/>
            <a:ext cx="1906074" cy="1352282"/>
            <a:chOff x="4591318" y="1017306"/>
            <a:chExt cx="1906074" cy="1352282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4591318" y="1017306"/>
              <a:ext cx="1906074" cy="13522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Testing Tools</a:t>
              </a:r>
            </a:p>
          </p:txBody>
        </p:sp>
        <p:pic>
          <p:nvPicPr>
            <p:cNvPr id="119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8876" y="1191866"/>
              <a:ext cx="6762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3042" y="1585476"/>
              <a:ext cx="979018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723" y="1197559"/>
              <a:ext cx="547404" cy="547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6005" y="1851420"/>
              <a:ext cx="533668" cy="242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1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775" y="2001581"/>
              <a:ext cx="849580" cy="34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4" name="Group 123"/>
          <p:cNvGrpSpPr/>
          <p:nvPr/>
        </p:nvGrpSpPr>
        <p:grpSpPr>
          <a:xfrm>
            <a:off x="8549964" y="1053280"/>
            <a:ext cx="1906074" cy="1352282"/>
            <a:chOff x="6926676" y="1042067"/>
            <a:chExt cx="1906074" cy="1352282"/>
          </a:xfrm>
        </p:grpSpPr>
        <p:sp>
          <p:nvSpPr>
            <p:cNvPr id="125" name="Rectangle 124"/>
            <p:cNvSpPr/>
            <p:nvPr/>
          </p:nvSpPr>
          <p:spPr bwMode="auto">
            <a:xfrm>
              <a:off x="6926676" y="1042067"/>
              <a:ext cx="1906074" cy="13522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Artifact Repository Tools</a:t>
              </a:r>
            </a:p>
          </p:txBody>
        </p:sp>
        <p:pic>
          <p:nvPicPr>
            <p:cNvPr id="126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485" y="1323487"/>
              <a:ext cx="516898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1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6029" y="1919450"/>
              <a:ext cx="903684" cy="357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789" y="1400468"/>
              <a:ext cx="510109" cy="317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1983" y="1892470"/>
              <a:ext cx="804227" cy="402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2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9204" y="1315786"/>
              <a:ext cx="496574" cy="448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1" name="Picture 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55" y="3166716"/>
            <a:ext cx="1189037" cy="2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5" name="Group 134"/>
          <p:cNvGrpSpPr/>
          <p:nvPr/>
        </p:nvGrpSpPr>
        <p:grpSpPr>
          <a:xfrm>
            <a:off x="20983" y="4492963"/>
            <a:ext cx="2168808" cy="1845816"/>
            <a:chOff x="149773" y="4428568"/>
            <a:chExt cx="2168808" cy="1845816"/>
          </a:xfrm>
        </p:grpSpPr>
        <p:sp>
          <p:nvSpPr>
            <p:cNvPr id="136" name="Rounded Rectangle 135"/>
            <p:cNvSpPr/>
            <p:nvPr/>
          </p:nvSpPr>
          <p:spPr bwMode="auto">
            <a:xfrm>
              <a:off x="149773" y="4428568"/>
              <a:ext cx="2168808" cy="1845816"/>
            </a:xfrm>
            <a:prstGeom prst="roundRect">
              <a:avLst>
                <a:gd name="adj" fmla="val 7261"/>
              </a:avLst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1585393" y="4541178"/>
              <a:ext cx="678383" cy="1640085"/>
            </a:xfrm>
            <a:prstGeom prst="roundRect">
              <a:avLst/>
            </a:prstGeom>
            <a:solidFill>
              <a:srgbClr val="D4D3B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Flowchart: Card 137"/>
            <p:cNvSpPr/>
            <p:nvPr/>
          </p:nvSpPr>
          <p:spPr bwMode="auto">
            <a:xfrm>
              <a:off x="1728799" y="5550332"/>
              <a:ext cx="308356" cy="271468"/>
            </a:xfrm>
            <a:prstGeom prst="flowChartPunchedCard">
              <a:avLst/>
            </a:prstGeom>
            <a:solidFill>
              <a:srgbClr val="11FF7D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lowchart: Card 138"/>
            <p:cNvSpPr/>
            <p:nvPr/>
          </p:nvSpPr>
          <p:spPr bwMode="auto">
            <a:xfrm>
              <a:off x="1843576" y="5647352"/>
              <a:ext cx="308356" cy="271468"/>
            </a:xfrm>
            <a:prstGeom prst="flowChartPunchedCard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646208" y="5894231"/>
              <a:ext cx="608512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 smtClean="0"/>
                <a:t>Prod &amp; DR</a:t>
              </a:r>
              <a:endParaRPr lang="en-US" sz="700" dirty="0"/>
            </a:p>
          </p:txBody>
        </p:sp>
        <p:sp>
          <p:nvSpPr>
            <p:cNvPr id="141" name="Flowchart: Card 140"/>
            <p:cNvSpPr/>
            <p:nvPr/>
          </p:nvSpPr>
          <p:spPr bwMode="auto">
            <a:xfrm>
              <a:off x="1671205" y="4614316"/>
              <a:ext cx="308356" cy="271468"/>
            </a:xfrm>
            <a:prstGeom prst="flowChartPunchedCard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Flowchart: Card 141"/>
            <p:cNvSpPr/>
            <p:nvPr/>
          </p:nvSpPr>
          <p:spPr bwMode="auto">
            <a:xfrm>
              <a:off x="1785982" y="4711336"/>
              <a:ext cx="308356" cy="271468"/>
            </a:xfrm>
            <a:prstGeom prst="flowChartPunchedCard">
              <a:avLst/>
            </a:prstGeom>
            <a:solidFill>
              <a:srgbClr val="DDAE5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Flowchart: Card 142"/>
            <p:cNvSpPr/>
            <p:nvPr/>
          </p:nvSpPr>
          <p:spPr bwMode="auto">
            <a:xfrm>
              <a:off x="1900759" y="4808355"/>
              <a:ext cx="308356" cy="271468"/>
            </a:xfrm>
            <a:prstGeom prst="flowChartPunchedCard">
              <a:avLst/>
            </a:prstGeom>
            <a:solidFill>
              <a:srgbClr val="84611A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655423" y="5029869"/>
              <a:ext cx="6085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 err="1" smtClean="0"/>
                <a:t>Dev</a:t>
              </a:r>
              <a:r>
                <a:rPr lang="en-US" sz="700" dirty="0" smtClean="0"/>
                <a:t>, FT, LOAD, ETEST</a:t>
              </a:r>
              <a:endParaRPr lang="en-US" sz="700" dirty="0"/>
            </a:p>
          </p:txBody>
        </p:sp>
        <p:sp>
          <p:nvSpPr>
            <p:cNvPr id="145" name="Striped Right Arrow 144"/>
            <p:cNvSpPr/>
            <p:nvPr/>
          </p:nvSpPr>
          <p:spPr bwMode="auto">
            <a:xfrm rot="10800000">
              <a:off x="1086045" y="5048068"/>
              <a:ext cx="440028" cy="606157"/>
            </a:xfrm>
            <a:prstGeom prst="stripedRightArrow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240634" y="4506516"/>
              <a:ext cx="749616" cy="760815"/>
              <a:chOff x="-2402080" y="1215887"/>
              <a:chExt cx="749616" cy="760815"/>
            </a:xfrm>
          </p:grpSpPr>
          <p:pic>
            <p:nvPicPr>
              <p:cNvPr id="152" name="Picture 2" descr="C:\Users\ad25481\AppData\Local\Microsoft\Windows\Temporary Internet Files\Content.IE5\MU1MG9VP\1396274747_cloud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402080" y="1343321"/>
                <a:ext cx="489226" cy="413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2" descr="C:\Users\ad25481\AppData\Local\Microsoft\Windows\Temporary Internet Files\Content.IE5\MU1MG9VP\1396274747_cloud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35909" y="1440341"/>
                <a:ext cx="489226" cy="413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2" descr="C:\Users\ad25481\AppData\Local\Microsoft\Windows\Temporary Internet Files\Content.IE5\MU1MG9VP\1396274747_cloud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141690" y="1215887"/>
                <a:ext cx="489226" cy="413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5" name="TextBox 154"/>
              <p:cNvSpPr txBox="1"/>
              <p:nvPr/>
            </p:nvSpPr>
            <p:spPr>
              <a:xfrm>
                <a:off x="-2284472" y="1776647"/>
                <a:ext cx="520350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dirty="0" smtClean="0"/>
                  <a:t>Cloud</a:t>
                </a:r>
                <a:endParaRPr lang="en-US" sz="700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253690" y="5445367"/>
              <a:ext cx="818043" cy="748774"/>
              <a:chOff x="-1450918" y="2172215"/>
              <a:chExt cx="818043" cy="748774"/>
            </a:xfrm>
          </p:grpSpPr>
          <p:pic>
            <p:nvPicPr>
              <p:cNvPr id="148" name="Picture 3" descr="C:\Users\ad25481\AppData\Local\Microsoft\Windows\Temporary Internet Files\Content.IE5\MU3CRP38\1396274841_display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50918" y="2172215"/>
                <a:ext cx="390640" cy="3302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3" descr="C:\Users\ad25481\AppData\Local\Microsoft\Windows\Temporary Internet Files\Content.IE5\MU3CRP38\1396274841_display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53911" y="2312677"/>
                <a:ext cx="390640" cy="3302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3" descr="C:\Users\ad25481\AppData\Local\Microsoft\Windows\Temporary Internet Files\Content.IE5\MU3CRP38\1396274841_display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23515" y="2446620"/>
                <a:ext cx="390640" cy="3302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1" name="TextBox 150"/>
              <p:cNvSpPr txBox="1"/>
              <p:nvPr/>
            </p:nvSpPr>
            <p:spPr>
              <a:xfrm>
                <a:off x="-1374076" y="2720934"/>
                <a:ext cx="520350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dirty="0" smtClean="0"/>
                  <a:t>Virtual</a:t>
                </a:r>
                <a:endParaRPr lang="en-US" sz="700" dirty="0"/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5165815" y="4570861"/>
            <a:ext cx="305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Release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Automation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Tools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186867" y="4564831"/>
            <a:ext cx="1906074" cy="1352282"/>
            <a:chOff x="4300537" y="4633126"/>
            <a:chExt cx="1906074" cy="1352282"/>
          </a:xfrm>
        </p:grpSpPr>
        <p:sp>
          <p:nvSpPr>
            <p:cNvPr id="158" name="Rectangle 157"/>
            <p:cNvSpPr/>
            <p:nvPr/>
          </p:nvSpPr>
          <p:spPr bwMode="auto">
            <a:xfrm>
              <a:off x="4300537" y="4633126"/>
              <a:ext cx="1906074" cy="13522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Regression Testing Tools</a:t>
              </a:r>
            </a:p>
          </p:txBody>
        </p:sp>
        <p:pic>
          <p:nvPicPr>
            <p:cNvPr id="159" name="Picture 1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994" y="4922580"/>
              <a:ext cx="849580" cy="474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0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4355" y="4855992"/>
              <a:ext cx="547404" cy="547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1" name="Picture 2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994" y="5522165"/>
              <a:ext cx="1016273" cy="401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2" name="Picture 28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9478" y="5457446"/>
              <a:ext cx="697158" cy="450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3" name="Picture 3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54" y="5062333"/>
            <a:ext cx="1086118" cy="26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3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04184"/>
              </p:ext>
            </p:extLst>
          </p:nvPr>
        </p:nvGraphicFramePr>
        <p:xfrm>
          <a:off x="129209" y="4"/>
          <a:ext cx="11917017" cy="6787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6343"/>
                <a:gridCol w="9010674"/>
              </a:tblGrid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dirty="0">
                          <a:effectLst/>
                        </a:rPr>
                        <a:t>Configure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2"/>
                        </a:rPr>
                        <a:t>Auto DevOps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Set up your app’s entire lifecycle.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3"/>
                        </a:rPr>
                        <a:t>ChatOps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Trigger CI jobs from chat, with results sent back to the channel.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Verify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4"/>
                        </a:rPr>
                        <a:t>Browser Performance Testing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dirty="0">
                          <a:effectLst/>
                        </a:rPr>
                        <a:t>Quickly determine the performance impact of pending code changes.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5"/>
                        </a:rPr>
                        <a:t>CI services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Link Docker containers with your base image.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6"/>
                        </a:rPr>
                        <a:t>Code Quality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Analyze your source code quality.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7"/>
                        </a:rPr>
                        <a:t>GitLab CI/CD for external repositories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Get the benefits of GitLab CI/CD combined with repositories in GitHub and Bitbucket Cloud.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 dirty="0">
                          <a:effectLst/>
                          <a:hlinkClick r:id="rId8"/>
                        </a:rPr>
                        <a:t>Interactive Web Terminals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Open an interactive web terminal to debug the running jobs.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9"/>
                        </a:rPr>
                        <a:t>JUnit tests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dirty="0">
                          <a:effectLst/>
                        </a:rPr>
                        <a:t>Identify script failures directly on merge requests.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10"/>
                        </a:rPr>
                        <a:t>Using Docker images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Use GitLab and GitLab Runner with Docker to build and test applications.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Release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11"/>
                        </a:rPr>
                        <a:t>Auto Deploy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Deploy your application to a production environment in a Kubernetes cluster.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12"/>
                        </a:rPr>
                        <a:t>Building Docker images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Maintain Docker-based projects using GitLab CI/CD.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328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13"/>
                        </a:rPr>
                        <a:t>Canary Deployments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Ship features to only a portion of your pods and let a percentage of your user base to visit the temporarily deployed feature.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14"/>
                        </a:rPr>
                        <a:t>Deploy Boards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Check the current health and status of each CI/CD environment running on Kubernetes.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15"/>
                        </a:rPr>
                        <a:t>Feature Flags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Deploy your features behind Feature Flags.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16"/>
                        </a:rPr>
                        <a:t>GitLab Pages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dirty="0">
                          <a:effectLst/>
                        </a:rPr>
                        <a:t>Deploy static websites.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17"/>
                        </a:rPr>
                        <a:t>GitLab Releases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Add release notes to Git tags.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18"/>
                        </a:rPr>
                        <a:t>Review Apps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Configure GitLab CI/CD to preview code changes.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19"/>
                        </a:rPr>
                        <a:t>Cloud deployment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Deploy your application to a main cloud provider.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Secure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20"/>
                        </a:rPr>
                        <a:t>Container Scanning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Check your Docker containers for known vulnerabilities.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21"/>
                        </a:rPr>
                        <a:t>Dependency Scanning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Analyze your dependencies for known vulnerabilities.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22"/>
                        </a:rPr>
                        <a:t>License Compliance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>
                          <a:effectLst/>
                        </a:rPr>
                        <a:t>Search your project dependencies for their licenses.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  <a:tr h="254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u="sng">
                          <a:effectLst/>
                          <a:hlinkClick r:id="rId23"/>
                        </a:rPr>
                        <a:t>Security Test reports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1125"/>
                        </a:spcAft>
                      </a:pPr>
                      <a:r>
                        <a:rPr lang="en-US" sz="1200" dirty="0">
                          <a:effectLst/>
                        </a:rPr>
                        <a:t>Check for app vulnerabilities.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33" marR="31333" marT="31333" marB="3133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45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28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7415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</TotalTime>
  <Words>330</Words>
  <Application>Microsoft Office PowerPoint</Application>
  <PresentationFormat>Widescreen</PresentationFormat>
  <Paragraphs>78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Retrospect</vt:lpstr>
      <vt:lpstr>DevOps Tool-Chains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2020-07-08T06:08:35Z</dcterms:created>
  <dcterms:modified xsi:type="dcterms:W3CDTF">2020-07-08T14:06:06Z</dcterms:modified>
</cp:coreProperties>
</file>