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06C14-52C8-4242-9280-0613CC714E33}" v="2" dt="2024-02-20T14:24:5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5226" autoAdjust="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lyan yasareni" userId="397fcb31efc143b2" providerId="LiveId" clId="{74E06C14-52C8-4242-9280-0613CC714E33}"/>
    <pc:docChg chg="custSel modSld">
      <pc:chgData name="pavan kalyan yasareni" userId="397fcb31efc143b2" providerId="LiveId" clId="{74E06C14-52C8-4242-9280-0613CC714E33}" dt="2024-02-20T14:25:01.808" v="7" actId="478"/>
      <pc:docMkLst>
        <pc:docMk/>
      </pc:docMkLst>
      <pc:sldChg chg="delSp mod delAnim">
        <pc:chgData name="pavan kalyan yasareni" userId="397fcb31efc143b2" providerId="LiveId" clId="{74E06C14-52C8-4242-9280-0613CC714E33}" dt="2024-02-20T14:24:38.738" v="0" actId="478"/>
        <pc:sldMkLst>
          <pc:docMk/>
          <pc:sldMk cId="3859934623" sldId="256"/>
        </pc:sldMkLst>
        <pc:picChg chg="del">
          <ac:chgData name="pavan kalyan yasareni" userId="397fcb31efc143b2" providerId="LiveId" clId="{74E06C14-52C8-4242-9280-0613CC714E33}" dt="2024-02-20T14:24:38.738" v="0" actId="478"/>
          <ac:picMkLst>
            <pc:docMk/>
            <pc:sldMk cId="3859934623" sldId="256"/>
            <ac:picMk id="2" creationId="{C21072CB-4203-B026-81CF-87F5AB931B06}"/>
          </ac:picMkLst>
        </pc:picChg>
      </pc:sldChg>
      <pc:sldChg chg="delSp mod delAnim">
        <pc:chgData name="pavan kalyan yasareni" userId="397fcb31efc143b2" providerId="LiveId" clId="{74E06C14-52C8-4242-9280-0613CC714E33}" dt="2024-02-20T14:24:41.770" v="1" actId="478"/>
        <pc:sldMkLst>
          <pc:docMk/>
          <pc:sldMk cId="300992522" sldId="257"/>
        </pc:sldMkLst>
        <pc:picChg chg="del">
          <ac:chgData name="pavan kalyan yasareni" userId="397fcb31efc143b2" providerId="LiveId" clId="{74E06C14-52C8-4242-9280-0613CC714E33}" dt="2024-02-20T14:24:41.770" v="1" actId="478"/>
          <ac:picMkLst>
            <pc:docMk/>
            <pc:sldMk cId="300992522" sldId="257"/>
            <ac:picMk id="2" creationId="{95D3D4CC-B23C-45F1-0079-90DAB4BDA5EA}"/>
          </ac:picMkLst>
        </pc:picChg>
      </pc:sldChg>
      <pc:sldChg chg="delSp mod delAnim">
        <pc:chgData name="pavan kalyan yasareni" userId="397fcb31efc143b2" providerId="LiveId" clId="{74E06C14-52C8-4242-9280-0613CC714E33}" dt="2024-02-20T14:24:43.892" v="2" actId="478"/>
        <pc:sldMkLst>
          <pc:docMk/>
          <pc:sldMk cId="1704237839" sldId="258"/>
        </pc:sldMkLst>
        <pc:picChg chg="del">
          <ac:chgData name="pavan kalyan yasareni" userId="397fcb31efc143b2" providerId="LiveId" clId="{74E06C14-52C8-4242-9280-0613CC714E33}" dt="2024-02-20T14:24:43.892" v="2" actId="478"/>
          <ac:picMkLst>
            <pc:docMk/>
            <pc:sldMk cId="1704237839" sldId="258"/>
            <ac:picMk id="2" creationId="{24D03E07-3B7A-D965-D6A9-BC4DCC194033}"/>
          </ac:picMkLst>
        </pc:picChg>
      </pc:sldChg>
      <pc:sldChg chg="delSp mod delAnim">
        <pc:chgData name="pavan kalyan yasareni" userId="397fcb31efc143b2" providerId="LiveId" clId="{74E06C14-52C8-4242-9280-0613CC714E33}" dt="2024-02-20T14:25:01.808" v="7" actId="478"/>
        <pc:sldMkLst>
          <pc:docMk/>
          <pc:sldMk cId="2883970355" sldId="259"/>
        </pc:sldMkLst>
        <pc:picChg chg="del">
          <ac:chgData name="pavan kalyan yasareni" userId="397fcb31efc143b2" providerId="LiveId" clId="{74E06C14-52C8-4242-9280-0613CC714E33}" dt="2024-02-20T14:25:01.808" v="7" actId="478"/>
          <ac:picMkLst>
            <pc:docMk/>
            <pc:sldMk cId="2883970355" sldId="259"/>
            <ac:picMk id="2" creationId="{1E428674-E34A-E625-ADC9-B5A18D094871}"/>
          </ac:picMkLst>
        </pc:picChg>
      </pc:sldChg>
      <pc:sldChg chg="delSp mod delAnim">
        <pc:chgData name="pavan kalyan yasareni" userId="397fcb31efc143b2" providerId="LiveId" clId="{74E06C14-52C8-4242-9280-0613CC714E33}" dt="2024-02-20T14:24:59.464" v="6" actId="478"/>
        <pc:sldMkLst>
          <pc:docMk/>
          <pc:sldMk cId="3585773037" sldId="260"/>
        </pc:sldMkLst>
        <pc:picChg chg="del">
          <ac:chgData name="pavan kalyan yasareni" userId="397fcb31efc143b2" providerId="LiveId" clId="{74E06C14-52C8-4242-9280-0613CC714E33}" dt="2024-02-20T14:24:59.464" v="6" actId="478"/>
          <ac:picMkLst>
            <pc:docMk/>
            <pc:sldMk cId="3585773037" sldId="260"/>
            <ac:picMk id="2" creationId="{DC120EB5-3D6D-5D81-CB6F-9979841451E2}"/>
          </ac:picMkLst>
        </pc:picChg>
      </pc:sldChg>
      <pc:sldChg chg="delSp mod delAnim">
        <pc:chgData name="pavan kalyan yasareni" userId="397fcb31efc143b2" providerId="LiveId" clId="{74E06C14-52C8-4242-9280-0613CC714E33}" dt="2024-02-20T14:24:47.535" v="3" actId="478"/>
        <pc:sldMkLst>
          <pc:docMk/>
          <pc:sldMk cId="1578290356" sldId="261"/>
        </pc:sldMkLst>
        <pc:picChg chg="del">
          <ac:chgData name="pavan kalyan yasareni" userId="397fcb31efc143b2" providerId="LiveId" clId="{74E06C14-52C8-4242-9280-0613CC714E33}" dt="2024-02-20T14:24:47.535" v="3" actId="478"/>
          <ac:picMkLst>
            <pc:docMk/>
            <pc:sldMk cId="1578290356" sldId="261"/>
            <ac:picMk id="2" creationId="{15EB3441-F725-616F-36B5-36F65A098523}"/>
          </ac:picMkLst>
        </pc:picChg>
      </pc:sldChg>
      <pc:sldChg chg="delSp mod delAnim">
        <pc:chgData name="pavan kalyan yasareni" userId="397fcb31efc143b2" providerId="LiveId" clId="{74E06C14-52C8-4242-9280-0613CC714E33}" dt="2024-02-20T14:24:56.725" v="5" actId="478"/>
        <pc:sldMkLst>
          <pc:docMk/>
          <pc:sldMk cId="4019438960" sldId="262"/>
        </pc:sldMkLst>
        <pc:picChg chg="del">
          <ac:chgData name="pavan kalyan yasareni" userId="397fcb31efc143b2" providerId="LiveId" clId="{74E06C14-52C8-4242-9280-0613CC714E33}" dt="2024-02-20T14:24:56.725" v="5" actId="478"/>
          <ac:picMkLst>
            <pc:docMk/>
            <pc:sldMk cId="4019438960" sldId="262"/>
            <ac:picMk id="2" creationId="{3BD7C5C8-09F9-8033-E025-63C7AF1BEC42}"/>
          </ac:picMkLst>
        </pc:picChg>
      </pc:sldChg>
      <pc:sldChg chg="delSp mod delAnim">
        <pc:chgData name="pavan kalyan yasareni" userId="397fcb31efc143b2" providerId="LiveId" clId="{74E06C14-52C8-4242-9280-0613CC714E33}" dt="2024-02-20T14:24:53.021" v="4" actId="478"/>
        <pc:sldMkLst>
          <pc:docMk/>
          <pc:sldMk cId="706400231" sldId="263"/>
        </pc:sldMkLst>
        <pc:picChg chg="del">
          <ac:chgData name="pavan kalyan yasareni" userId="397fcb31efc143b2" providerId="LiveId" clId="{74E06C14-52C8-4242-9280-0613CC714E33}" dt="2024-02-20T14:24:53.021" v="4" actId="478"/>
          <ac:picMkLst>
            <pc:docMk/>
            <pc:sldMk cId="706400231" sldId="263"/>
            <ac:picMk id="3" creationId="{AA36866B-43CE-1A50-3D89-54E2CD3FB2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0F9BE-3240-4015-BDD0-EF0EB8C068A7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F898-5B74-4F31-8668-FEAF320E5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0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9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7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3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EF898-5B74-4F31-8668-FEAF320E591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3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C2A5-DFF9-A64E-B861-61AAB5C8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7A0C-7D67-CDAD-45D9-8FF36E00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E5E7-19A9-B7C1-22B0-8866751A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0C6F-6129-4E35-5945-7A704F86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494D-3DE9-946D-CE88-4AEEE51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4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A11A-E197-C571-4370-E279E6B5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8652C-4DF6-6F03-3619-D9401C81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D6BA-3488-D133-28F5-380C7AD8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29C8-A15F-31F6-7C8A-F8153C56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9241-3EE0-4146-518D-29888AD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1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899FC-A878-3B28-EE45-E52231DF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D2AC-1858-0D74-53F0-5B0CEE72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9B87-3067-AACE-DACE-6780B2E2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C34A-EF9F-3164-0E22-4B9873EE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EC02-3B6C-BEED-2FED-FF016828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1B36-D42C-5492-EE32-981FD05E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6A3A-EC43-FD4E-22D2-803983DE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AF62-916F-2C21-8BB9-B616FA5A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5804-D23B-71B3-E545-CC374C00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E9A1-ED5B-9DBF-1B8C-DA1F8AE5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5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A7FD-F4C1-0ADE-D6FD-B3C0A9E3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54FA-BBE4-0B1A-1213-4DB0DB88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926C-BE94-C998-7D2B-8C241A9A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62BB-8E70-B6CB-AB43-D1EDDA9D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DD4C-D92D-C717-A708-FEA237C6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DE1-0010-E229-2B24-BFDA8B69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C6B-C3CC-EBE6-9364-5DD416EE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847A2-99D0-AADE-5CB5-0CABB96B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2499-CA36-566F-9A1F-3D8CF81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1F6A-A4CE-EA14-6872-B27D48FB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4E63-1117-9391-725D-63EA7E8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5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2FBF-71C5-FDE4-68C5-977C72E5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1356-7025-479A-6A63-99B10DAC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ADAC3-EE45-0A79-2626-45D589DA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23EA0-2009-AB66-1708-78D8B0F13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92025-E38F-A926-2A50-5F85BD5F4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D3173-B2FD-1751-6087-9B2E200B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40458-0F3E-D806-6E88-3D4451F6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6D685-BDBC-9B7A-9DA9-9A30DEC4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44D-1EB8-FCB9-CCCE-B1C7E232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B758-A14E-8113-E0D9-0051096E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520DB-5770-4DB5-EEDB-EEC89C7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ED271-6A07-4B22-35A4-2D30F193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06800-6409-C817-5335-D64F67F4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B2DD4-D79B-F45A-BA87-D1FF81F7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59B2-1DB7-FAB2-55B5-F44BB9CF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3F3-BCB1-1172-1EBD-C3E671A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5C7F-D8DD-46AB-F1F9-B4A0C361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8A3E-2751-7489-C22E-6BEFD04F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AA37-898C-BA5D-6140-D932F4A2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9532-067F-D273-249E-7F5311E9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A0E3-D05E-2A4C-005B-9F41E0D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0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99B9-FDBF-6A3F-2840-2F5CCA7F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5BA6D-4A2E-A98C-90AB-FB669D784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60CB-6985-4C25-8692-05F88BE91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BAD5-BFE2-055E-CA92-9A89D3E0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E182-CCD6-CB63-5977-2431214B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0754-0D16-9025-871E-439A366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A0B08-5D8A-2237-F190-34C6CCF6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D0F2-C729-F42D-B450-C4EC0301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6F1B-9D82-266D-18BF-D3A5C9CD4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9122-F8AA-4ABB-BC1D-C03E03B3D7F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F94E-FFB6-E4E7-6C6C-D2180B28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D177-BBF8-2212-F232-18C364FA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FD41-AB5F-4A97-B751-87457D24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0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F036C-9FEF-C3BC-32C5-9C4DAAB73AD1}"/>
              </a:ext>
            </a:extLst>
          </p:cNvPr>
          <p:cNvSpPr txBox="1"/>
          <p:nvPr/>
        </p:nvSpPr>
        <p:spPr>
          <a:xfrm>
            <a:off x="2344270" y="2729755"/>
            <a:ext cx="7653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66FF"/>
                </a:solidFill>
              </a:rPr>
              <a:t>FURNITURE 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8599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2"/>
    </mc:Choice>
    <mc:Fallback xmlns="">
      <p:transition spd="slow" advTm="14722"/>
    </mc:Fallback>
  </mc:AlternateContent>
  <p:extLst>
    <p:ext uri="{E180D4A7-C9FB-4DFB-919C-405C955672EB}">
      <p14:showEvtLst xmlns:p14="http://schemas.microsoft.com/office/powerpoint/2010/main">
        <p14:playEvt time="3" objId="2"/>
        <p14:stopEvt time="138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9A7F8-D124-B6B7-2E82-7C3D8B8B4511}"/>
              </a:ext>
            </a:extLst>
          </p:cNvPr>
          <p:cNvSpPr txBox="1"/>
          <p:nvPr/>
        </p:nvSpPr>
        <p:spPr>
          <a:xfrm>
            <a:off x="880782" y="951148"/>
            <a:ext cx="107912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66FF"/>
                </a:solidFill>
              </a:rPr>
              <a:t>OBJECTIVE :  </a:t>
            </a:r>
          </a:p>
          <a:p>
            <a:endParaRPr lang="en-IN" sz="3200" dirty="0">
              <a:solidFill>
                <a:srgbClr val="0066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 Analyze sales of furniture from 2014-2017.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 forecast 2018 furniture sales by leveraging time series data.</a:t>
            </a:r>
            <a:endParaRPr lang="en-IN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2"/>
    </mc:Choice>
    <mc:Fallback xmlns="">
      <p:transition spd="slow" advTm="14802"/>
    </mc:Fallback>
  </mc:AlternateContent>
  <p:extLst>
    <p:ext uri="{E180D4A7-C9FB-4DFB-919C-405C955672EB}">
      <p14:showEvtLst xmlns:p14="http://schemas.microsoft.com/office/powerpoint/2010/main">
        <p14:playEvt time="2" objId="2"/>
        <p14:stopEvt time="14340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27B70-82E2-0E01-0E6C-0400367B52F9}"/>
              </a:ext>
            </a:extLst>
          </p:cNvPr>
          <p:cNvSpPr txBox="1"/>
          <p:nvPr/>
        </p:nvSpPr>
        <p:spPr>
          <a:xfrm>
            <a:off x="881316" y="2059428"/>
            <a:ext cx="4771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sales are </a:t>
            </a:r>
            <a:r>
              <a:rPr lang="en-IN" dirty="0">
                <a:solidFill>
                  <a:srgbClr val="0066FF"/>
                </a:solidFill>
              </a:rPr>
              <a:t>least</a:t>
            </a:r>
            <a:r>
              <a:rPr lang="en-IN" dirty="0"/>
              <a:t> in the months of </a:t>
            </a:r>
            <a:r>
              <a:rPr lang="en-IN" dirty="0">
                <a:solidFill>
                  <a:srgbClr val="0066FF"/>
                </a:solidFill>
              </a:rPr>
              <a:t>January</a:t>
            </a:r>
            <a:r>
              <a:rPr lang="en-IN" dirty="0"/>
              <a:t> and </a:t>
            </a:r>
            <a:r>
              <a:rPr lang="en-IN" dirty="0">
                <a:solidFill>
                  <a:srgbClr val="0066FF"/>
                </a:solidFill>
              </a:rPr>
              <a:t>February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sales are </a:t>
            </a:r>
            <a:r>
              <a:rPr lang="en-IN" dirty="0">
                <a:solidFill>
                  <a:srgbClr val="0066FF"/>
                </a:solidFill>
              </a:rPr>
              <a:t>high</a:t>
            </a:r>
            <a:r>
              <a:rPr lang="en-IN" dirty="0"/>
              <a:t> in the months of </a:t>
            </a:r>
            <a:r>
              <a:rPr lang="en-IN" dirty="0">
                <a:solidFill>
                  <a:srgbClr val="0066FF"/>
                </a:solidFill>
              </a:rPr>
              <a:t>December</a:t>
            </a:r>
            <a:r>
              <a:rPr lang="en-IN" dirty="0"/>
              <a:t> and </a:t>
            </a:r>
            <a:r>
              <a:rPr lang="en-IN" dirty="0">
                <a:solidFill>
                  <a:srgbClr val="0066FF"/>
                </a:solidFill>
              </a:rPr>
              <a:t>November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sales are having some pattern like having </a:t>
            </a:r>
            <a:r>
              <a:rPr lang="en-IN" dirty="0">
                <a:solidFill>
                  <a:srgbClr val="0066FF"/>
                </a:solidFill>
              </a:rPr>
              <a:t>minimum sales </a:t>
            </a:r>
            <a:r>
              <a:rPr lang="en-IN" dirty="0"/>
              <a:t>at the </a:t>
            </a:r>
            <a:r>
              <a:rPr lang="en-IN" dirty="0">
                <a:solidFill>
                  <a:srgbClr val="0066FF"/>
                </a:solidFill>
              </a:rPr>
              <a:t>start of the year</a:t>
            </a:r>
            <a:r>
              <a:rPr lang="en-IN" dirty="0"/>
              <a:t> and reaching </a:t>
            </a:r>
            <a:r>
              <a:rPr lang="en-IN" dirty="0">
                <a:solidFill>
                  <a:srgbClr val="0066FF"/>
                </a:solidFill>
              </a:rPr>
              <a:t>maximum</a:t>
            </a:r>
            <a:r>
              <a:rPr lang="en-IN" dirty="0"/>
              <a:t> at </a:t>
            </a:r>
            <a:r>
              <a:rPr lang="en-IN" dirty="0">
                <a:solidFill>
                  <a:srgbClr val="0066FF"/>
                </a:solidFill>
              </a:rPr>
              <a:t>end of the 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7C956-914A-F30F-1ED6-CFB36009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10" y="532359"/>
            <a:ext cx="5451929" cy="5159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0B222-6A97-2375-F217-DD61ADB731ED}"/>
              </a:ext>
            </a:extLst>
          </p:cNvPr>
          <p:cNvSpPr txBox="1"/>
          <p:nvPr/>
        </p:nvSpPr>
        <p:spPr>
          <a:xfrm>
            <a:off x="874059" y="818205"/>
            <a:ext cx="43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66FF"/>
                </a:solidFill>
              </a:rPr>
              <a:t>ANALYZE THE DATA :</a:t>
            </a:r>
          </a:p>
        </p:txBody>
      </p:sp>
    </p:spTree>
    <p:extLst>
      <p:ext uri="{BB962C8B-B14F-4D97-AF65-F5344CB8AC3E}">
        <p14:creationId xmlns:p14="http://schemas.microsoft.com/office/powerpoint/2010/main" val="17042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8"/>
    </mc:Choice>
    <mc:Fallback xmlns="">
      <p:transition spd="slow" advTm="18468"/>
    </mc:Fallback>
  </mc:AlternateContent>
  <p:extLst>
    <p:ext uri="{E180D4A7-C9FB-4DFB-919C-405C955672EB}">
      <p14:showEvtLst xmlns:p14="http://schemas.microsoft.com/office/powerpoint/2010/main">
        <p14:playEvt time="2" objId="2"/>
        <p14:stopEvt time="17750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C73CD-CB25-3F49-69FD-1C5E5AB9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30" y="991175"/>
            <a:ext cx="5573486" cy="5322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9559F-A376-C1DF-A862-2BFB296F51B4}"/>
              </a:ext>
            </a:extLst>
          </p:cNvPr>
          <p:cNvSpPr txBox="1"/>
          <p:nvPr/>
        </p:nvSpPr>
        <p:spPr>
          <a:xfrm>
            <a:off x="849085" y="2377804"/>
            <a:ext cx="49203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Trend, Seasonality, Cyclic, Irregularities are the components of time series.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data shows that </a:t>
            </a:r>
            <a:r>
              <a:rPr lang="en-IN" sz="2000" dirty="0">
                <a:solidFill>
                  <a:srgbClr val="0066FF"/>
                </a:solidFill>
              </a:rPr>
              <a:t>sales</a:t>
            </a:r>
            <a:r>
              <a:rPr lang="en-IN" sz="2000" dirty="0"/>
              <a:t> have </a:t>
            </a:r>
            <a:r>
              <a:rPr lang="en-IN" sz="2000" dirty="0">
                <a:solidFill>
                  <a:srgbClr val="0066FF"/>
                </a:solidFill>
              </a:rPr>
              <a:t>upwards trend</a:t>
            </a:r>
            <a:r>
              <a:rPr lang="en-IN" sz="2000" dirty="0"/>
              <a:t> which shows the sales tend to rise over time.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seasonal variations shows that there is regular pattern over a regular period of time. In our data the </a:t>
            </a:r>
            <a:r>
              <a:rPr lang="en-IN" sz="2000" dirty="0">
                <a:solidFill>
                  <a:srgbClr val="0066FF"/>
                </a:solidFill>
              </a:rPr>
              <a:t>sales</a:t>
            </a:r>
            <a:r>
              <a:rPr lang="en-IN" sz="2000" dirty="0"/>
              <a:t> are having   </a:t>
            </a:r>
            <a:r>
              <a:rPr lang="en-IN" sz="2000" dirty="0">
                <a:solidFill>
                  <a:srgbClr val="0066FF"/>
                </a:solidFill>
              </a:rPr>
              <a:t>annual seasonality</a:t>
            </a:r>
            <a:r>
              <a:rPr lang="en-IN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8FDB7-249D-DF5A-F6D5-58DF94AC77FE}"/>
              </a:ext>
            </a:extLst>
          </p:cNvPr>
          <p:cNvSpPr txBox="1"/>
          <p:nvPr/>
        </p:nvSpPr>
        <p:spPr>
          <a:xfrm>
            <a:off x="849085" y="1061644"/>
            <a:ext cx="557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66FF"/>
                </a:solidFill>
              </a:rPr>
              <a:t>COMPONENTS OF TIME SERIES :</a:t>
            </a:r>
          </a:p>
        </p:txBody>
      </p:sp>
    </p:spTree>
    <p:extLst>
      <p:ext uri="{BB962C8B-B14F-4D97-AF65-F5344CB8AC3E}">
        <p14:creationId xmlns:p14="http://schemas.microsoft.com/office/powerpoint/2010/main" val="288397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39"/>
    </mc:Choice>
    <mc:Fallback xmlns="">
      <p:transition spd="slow" advTm="31839"/>
    </mc:Fallback>
  </mc:AlternateContent>
  <p:extLst>
    <p:ext uri="{E180D4A7-C9FB-4DFB-919C-405C955672EB}">
      <p14:showEvtLst xmlns:p14="http://schemas.microsoft.com/office/powerpoint/2010/main">
        <p14:playEvt time="2" objId="2"/>
        <p14:stopEvt time="31487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45C54F-C270-56D2-8330-2403D92C587D}"/>
              </a:ext>
            </a:extLst>
          </p:cNvPr>
          <p:cNvSpPr txBox="1"/>
          <p:nvPr/>
        </p:nvSpPr>
        <p:spPr>
          <a:xfrm>
            <a:off x="867337" y="571500"/>
            <a:ext cx="1045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66FF"/>
                </a:solidFill>
              </a:rPr>
              <a:t>USING SARIMAX MODEL TO FORECAST FUTURE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137B9-52C3-B86C-49A4-165431B0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6" y="1399872"/>
            <a:ext cx="1079635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3"/>
    </mc:Choice>
    <mc:Fallback xmlns="">
      <p:transition spd="slow" advTm="42303"/>
    </mc:Fallback>
  </mc:AlternateContent>
  <p:extLst>
    <p:ext uri="{E180D4A7-C9FB-4DFB-919C-405C955672EB}">
      <p14:showEvtLst xmlns:p14="http://schemas.microsoft.com/office/powerpoint/2010/main">
        <p14:playEvt time="2" objId="2"/>
        <p14:stopEvt time="41195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39869-59A4-426E-B95D-AA84619561B2}"/>
              </a:ext>
            </a:extLst>
          </p:cNvPr>
          <p:cNvSpPr txBox="1"/>
          <p:nvPr/>
        </p:nvSpPr>
        <p:spPr>
          <a:xfrm>
            <a:off x="867335" y="611841"/>
            <a:ext cx="1046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66FF"/>
                </a:solidFill>
              </a:rPr>
              <a:t>USING LSTM TO PREDICT 2018 SALES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6E738B-E7D8-9B10-50E9-26E5FF27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" y="1709531"/>
            <a:ext cx="10813131" cy="458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2"/>
    </mc:Choice>
    <mc:Fallback xmlns="">
      <p:transition spd="slow" advTm="39442"/>
    </mc:Fallback>
  </mc:AlternateContent>
  <p:extLst>
    <p:ext uri="{E180D4A7-C9FB-4DFB-919C-405C955672EB}">
      <p14:showEvtLst xmlns:p14="http://schemas.microsoft.com/office/powerpoint/2010/main">
        <p14:playEvt time="2" objId="2"/>
        <p14:stopEvt time="39241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1CBEC-B7C5-DE05-24AD-2B582864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5" y="1896034"/>
            <a:ext cx="10787529" cy="439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BF13F-8B4D-6484-59F5-276914132126}"/>
              </a:ext>
            </a:extLst>
          </p:cNvPr>
          <p:cNvSpPr txBox="1"/>
          <p:nvPr/>
        </p:nvSpPr>
        <p:spPr>
          <a:xfrm>
            <a:off x="885371" y="658906"/>
            <a:ext cx="1042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66FF"/>
                </a:solidFill>
              </a:rPr>
              <a:t>2018 SALES FORECASTING USING FBPROHET LIBRARY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A5F7D-64B2-140D-7871-E5C751184E8C}"/>
              </a:ext>
            </a:extLst>
          </p:cNvPr>
          <p:cNvSpPr/>
          <p:nvPr/>
        </p:nvSpPr>
        <p:spPr>
          <a:xfrm>
            <a:off x="9093200" y="2648858"/>
            <a:ext cx="1676400" cy="2322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628B1-5FB7-CCA0-EC55-7CD68942A80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956800" y="1849789"/>
            <a:ext cx="576000" cy="756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A49C7F-87F1-559F-5FA5-4A8485D9161E}"/>
              </a:ext>
            </a:extLst>
          </p:cNvPr>
          <p:cNvSpPr txBox="1"/>
          <p:nvPr/>
        </p:nvSpPr>
        <p:spPr>
          <a:xfrm>
            <a:off x="9456057" y="148045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Forecasted Values</a:t>
            </a:r>
          </a:p>
        </p:txBody>
      </p:sp>
    </p:spTree>
    <p:extLst>
      <p:ext uri="{BB962C8B-B14F-4D97-AF65-F5344CB8AC3E}">
        <p14:creationId xmlns:p14="http://schemas.microsoft.com/office/powerpoint/2010/main" val="7064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5"/>
    </mc:Choice>
    <mc:Fallback xmlns="">
      <p:transition spd="slow" advTm="13365"/>
    </mc:Fallback>
  </mc:AlternateContent>
  <p:extLst>
    <p:ext uri="{E180D4A7-C9FB-4DFB-919C-405C955672EB}">
      <p14:showEvtLst xmlns:p14="http://schemas.microsoft.com/office/powerpoint/2010/main">
        <p14:playEvt time="2" objId="3"/>
        <p14:stopEvt time="11690" objId="3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CF5EE-3720-64C7-AEF5-80C6D148069A}"/>
              </a:ext>
            </a:extLst>
          </p:cNvPr>
          <p:cNvSpPr txBox="1"/>
          <p:nvPr/>
        </p:nvSpPr>
        <p:spPr>
          <a:xfrm>
            <a:off x="871817" y="1427084"/>
            <a:ext cx="104483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66FF"/>
                </a:solidFill>
              </a:rPr>
              <a:t>Conclusion :  </a:t>
            </a:r>
          </a:p>
          <a:p>
            <a:endParaRPr lang="en-IN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By the LSTM model the sales are going to drop in January 2018 from </a:t>
            </a:r>
            <a:r>
              <a:rPr lang="en-IN" sz="2400" dirty="0">
                <a:solidFill>
                  <a:srgbClr val="00B050"/>
                </a:solidFill>
              </a:rPr>
              <a:t>31407</a:t>
            </a:r>
            <a:r>
              <a:rPr lang="en-IN" sz="2400" dirty="0"/>
              <a:t> to </a:t>
            </a:r>
            <a:r>
              <a:rPr lang="en-IN" sz="2400" dirty="0">
                <a:solidFill>
                  <a:srgbClr val="FF0000"/>
                </a:solidFill>
              </a:rPr>
              <a:t>12922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Then the sales are going to increase to from February and reaches maximum on November the sales will be </a:t>
            </a:r>
            <a:r>
              <a:rPr lang="en-IN" sz="2400" dirty="0">
                <a:solidFill>
                  <a:srgbClr val="00B050"/>
                </a:solidFill>
              </a:rPr>
              <a:t>42063</a:t>
            </a:r>
            <a:r>
              <a:rPr lang="en-IN" sz="2400" dirty="0"/>
              <a:t>. </a:t>
            </a:r>
            <a:endParaRPr lang="en-IN" sz="2400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The organization can purchase and maintain </a:t>
            </a:r>
            <a:r>
              <a:rPr lang="en-IN" sz="2400" dirty="0">
                <a:solidFill>
                  <a:srgbClr val="0066FF"/>
                </a:solidFill>
              </a:rPr>
              <a:t>high stock </a:t>
            </a:r>
            <a:r>
              <a:rPr lang="en-IN" sz="2400" dirty="0"/>
              <a:t>at </a:t>
            </a:r>
            <a:r>
              <a:rPr lang="en-IN" sz="2400" dirty="0">
                <a:solidFill>
                  <a:srgbClr val="0066FF"/>
                </a:solidFill>
              </a:rPr>
              <a:t>July</a:t>
            </a:r>
            <a:r>
              <a:rPr lang="en-IN" sz="2400" dirty="0"/>
              <a:t> month as there is huge </a:t>
            </a:r>
            <a:r>
              <a:rPr lang="en-IN" sz="2400" dirty="0">
                <a:solidFill>
                  <a:srgbClr val="0066FF"/>
                </a:solidFill>
              </a:rPr>
              <a:t>increase</a:t>
            </a:r>
            <a:r>
              <a:rPr lang="en-IN" sz="2400" dirty="0"/>
              <a:t> in </a:t>
            </a:r>
            <a:r>
              <a:rPr lang="en-IN" sz="2400" dirty="0">
                <a:solidFill>
                  <a:srgbClr val="0066FF"/>
                </a:solidFill>
              </a:rPr>
              <a:t>sales</a:t>
            </a:r>
            <a:r>
              <a:rPr lang="en-IN" sz="2400" dirty="0"/>
              <a:t> from </a:t>
            </a:r>
            <a:r>
              <a:rPr lang="en-IN" sz="2400" dirty="0">
                <a:solidFill>
                  <a:srgbClr val="0066FF"/>
                </a:solidFill>
              </a:rPr>
              <a:t>July</a:t>
            </a:r>
            <a:r>
              <a:rPr lang="en-IN" sz="2400" dirty="0"/>
              <a:t> to </a:t>
            </a:r>
            <a:r>
              <a:rPr lang="en-IN" sz="2400" dirty="0">
                <a:solidFill>
                  <a:srgbClr val="0066FF"/>
                </a:solidFill>
              </a:rPr>
              <a:t>November.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8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9"/>
    </mc:Choice>
    <mc:Fallback xmlns="">
      <p:transition spd="slow" advTm="36679"/>
    </mc:Fallback>
  </mc:AlternateContent>
  <p:extLst>
    <p:ext uri="{E180D4A7-C9FB-4DFB-919C-405C955672EB}">
      <p14:showEvtLst xmlns:p14="http://schemas.microsoft.com/office/powerpoint/2010/main">
        <p14:playEvt time="2" objId="2"/>
        <p14:stopEvt time="36113" objId="2"/>
      </p14:showEvt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232</Words>
  <Application>Microsoft Office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kalyan yasareni</dc:creator>
  <cp:lastModifiedBy>pavan kalyan yasareni</cp:lastModifiedBy>
  <cp:revision>6</cp:revision>
  <dcterms:created xsi:type="dcterms:W3CDTF">2024-02-07T17:54:50Z</dcterms:created>
  <dcterms:modified xsi:type="dcterms:W3CDTF">2024-02-20T14:25:10Z</dcterms:modified>
</cp:coreProperties>
</file>