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2"/>
  </p:notesMasterIdLst>
  <p:sldIdLst>
    <p:sldId id="258" r:id="rId2"/>
    <p:sldId id="271" r:id="rId3"/>
    <p:sldId id="275" r:id="rId4"/>
    <p:sldId id="267" r:id="rId5"/>
    <p:sldId id="278" r:id="rId6"/>
    <p:sldId id="279" r:id="rId7"/>
    <p:sldId id="280" r:id="rId8"/>
    <p:sldId id="277" r:id="rId9"/>
    <p:sldId id="264"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71"/>
            <p14:sldId id="275"/>
            <p14:sldId id="267"/>
            <p14:sldId id="278"/>
            <p14:sldId id="279"/>
            <p14:sldId id="280"/>
            <p14:sldId id="277"/>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71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60515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9037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9604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8877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86494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8485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6498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44931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28464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28507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06218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9192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07844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69878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75034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4379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4CDBEB-7B95-45C9-9746-1E512CCA006C}" type="datetimeFigureOut">
              <a:rPr lang="en-IN" smtClean="0"/>
              <a:pPr/>
              <a:t>01-11-2023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368913045"/>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trafficmanagement.netlify.a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Proj_224783_Team_2</a:t>
            </a:r>
          </a:p>
          <a:p>
            <a:endParaRPr lang="en-IN" sz="2000" dirty="0">
              <a:latin typeface="Bell MT" panose="02020503060305020303" pitchFamily="18" charset="0"/>
            </a:endParaRPr>
          </a:p>
          <a:p>
            <a:r>
              <a:rPr lang="en-IN" sz="2000" b="1" dirty="0">
                <a:latin typeface="Bell MT" panose="02020503060305020303" pitchFamily="18" charset="0"/>
              </a:rPr>
              <a:t>Team members : 1.Praajeet M R(113321104076)</a:t>
            </a:r>
          </a:p>
          <a:p>
            <a:r>
              <a:rPr lang="en-IN" sz="2000" b="1" dirty="0">
                <a:latin typeface="Bell MT" panose="02020503060305020303" pitchFamily="18" charset="0"/>
              </a:rPr>
              <a:t>		 2.Peddu Venkata Pavan Kumar(113321104074)</a:t>
            </a:r>
          </a:p>
          <a:p>
            <a:r>
              <a:rPr lang="en-IN" sz="2000" b="1" dirty="0">
                <a:latin typeface="Bell MT" panose="02020503060305020303" pitchFamily="18" charset="0"/>
              </a:rPr>
              <a:t>		 3.Pragadesh R(113321104077)</a:t>
            </a:r>
          </a:p>
          <a:p>
            <a:r>
              <a:rPr lang="en-IN" sz="2000" b="1" dirty="0">
                <a:latin typeface="Bell MT" panose="02020503060305020303" pitchFamily="18" charset="0"/>
              </a:rPr>
              <a:t>		 4.Praveen J(113321104078)</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56" y="365125"/>
            <a:ext cx="9408544" cy="1857525"/>
          </a:xfrm>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fontScale="92500" lnSpcReduction="10000"/>
          </a:bodyPr>
          <a:lstStyle/>
          <a:p>
            <a:pPr marL="457200" indent="-457200">
              <a:buNone/>
            </a:pPr>
            <a:r>
              <a:rPr lang="en-US" sz="4000" b="1" dirty="0">
                <a:ea typeface="Calibri"/>
                <a:cs typeface="Calibri"/>
              </a:rPr>
              <a:t>                              Project </a:t>
            </a:r>
            <a:endParaRPr lang="en-US" sz="4000" b="1">
              <a:ea typeface="Calibri"/>
              <a:cs typeface="Calibri"/>
            </a:endParaRPr>
          </a:p>
          <a:p>
            <a:pPr marL="0" indent="0">
              <a:buNone/>
            </a:pPr>
            <a:r>
              <a:rPr lang="en-US" sz="3600" dirty="0">
                <a:latin typeface="Arial"/>
                <a:ea typeface="+mn-lt"/>
                <a:cs typeface="+mn-lt"/>
              </a:rPr>
              <a:t>Traffic management refers to the practice of controlling and regulating the movement of vehicles and pedestrians on roadways and transportation networks to ensure safety, efficiency, and order. It involves a combination of policies, strategies, and technologies aimed at optimizing the flow of traffic, reducing congestion, and minimizing the risks of accidents and delays. Effective traffic management is crucial in urban areas and along major transportation corridors, where the volume of vehicles and pedestrians can be high and diverse.</a:t>
            </a:r>
            <a:endParaRPr lang="en-US" sz="3600">
              <a:latin typeface="Arial"/>
              <a:cs typeface="Angsana New"/>
            </a:endParaRPr>
          </a:p>
          <a:p>
            <a:pPr>
              <a:buFont typeface="Arial"/>
              <a:buChar char="•"/>
            </a:pPr>
            <a:endParaRPr lang="en-US" sz="3600" b="1" dirty="0">
              <a:solidFill>
                <a:srgbClr val="374151"/>
              </a:solidFill>
              <a:latin typeface="Angsana New"/>
              <a:cs typeface="Calibri"/>
            </a:endParaRPr>
          </a:p>
          <a:p>
            <a:pPr marL="0" indent="0">
              <a:buNone/>
            </a:pPr>
            <a:endParaRPr lang="en-US" sz="2000" b="1" dirty="0">
              <a:solidFill>
                <a:srgbClr val="374151"/>
              </a:solidFill>
              <a:latin typeface="Angsana New"/>
              <a:cs typeface="Calibri"/>
            </a:endParaRPr>
          </a:p>
          <a:p>
            <a:pPr marL="0" indent="0">
              <a:buNone/>
            </a:pPr>
            <a:endParaRPr lang="en-US" sz="2000" b="1" dirty="0">
              <a:solidFill>
                <a:srgbClr val="374151"/>
              </a:solidFill>
              <a:latin typeface="Arial"/>
              <a:ea typeface="Calibri"/>
              <a:cs typeface="Calibri"/>
            </a:endParaRPr>
          </a:p>
          <a:p>
            <a:pPr marL="457200" indent="-457200">
              <a:buNone/>
            </a:pPr>
            <a:endParaRPr lang="en-US" sz="2000" b="1" dirty="0">
              <a:solidFill>
                <a:srgbClr val="000000"/>
              </a:solidFill>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383474" y="1029358"/>
            <a:ext cx="11721891" cy="5832617"/>
          </a:xfrm>
        </p:spPr>
        <p:txBody>
          <a:bodyPr vert="horz" lIns="91440" tIns="45720" rIns="91440" bIns="45720" rtlCol="0" anchor="t">
            <a:normAutofit fontScale="70000" lnSpcReduction="20000"/>
          </a:bodyPr>
          <a:lstStyle/>
          <a:p>
            <a:pPr marL="457200" indent="-457200">
              <a:buNone/>
            </a:pPr>
            <a:r>
              <a:rPr lang="en-US" sz="4000" b="1" dirty="0">
                <a:latin typeface="Calibri"/>
                <a:ea typeface="Calibri"/>
                <a:cs typeface="Calibri"/>
              </a:rPr>
              <a:t>AI FOR TRAFFIC MANAGEMENT</a:t>
            </a:r>
          </a:p>
          <a:p>
            <a:pPr marL="0" indent="0">
              <a:buNone/>
            </a:pPr>
            <a:r>
              <a:rPr lang="en-US" sz="3600" b="1" dirty="0">
                <a:latin typeface="Arial"/>
                <a:ea typeface="+mn-lt"/>
                <a:cs typeface="+mn-lt"/>
              </a:rPr>
              <a:t>Traffic Prediction:</a:t>
            </a:r>
            <a:r>
              <a:rPr lang="en-US" sz="3600" dirty="0">
                <a:latin typeface="Arial"/>
                <a:ea typeface="+mn-lt"/>
                <a:cs typeface="+mn-lt"/>
              </a:rPr>
              <a:t> AI can analyze real-time data from IoT sensors, cameras, and traffic lights to predict traffic congestion and provide insights to city planners for better traffic management.</a:t>
            </a:r>
            <a:endParaRPr lang="en-US" sz="3600" dirty="0">
              <a:latin typeface="Arial"/>
              <a:cs typeface="Arial"/>
            </a:endParaRPr>
          </a:p>
          <a:p>
            <a:pPr marL="0" indent="0">
              <a:buNone/>
            </a:pPr>
            <a:r>
              <a:rPr lang="en-US" sz="3600" b="1" dirty="0">
                <a:latin typeface="Arial"/>
                <a:ea typeface="+mn-lt"/>
                <a:cs typeface="+mn-lt"/>
              </a:rPr>
              <a:t>Adaptive Traffic Signals:</a:t>
            </a:r>
            <a:r>
              <a:rPr lang="en-US" sz="3600" dirty="0">
                <a:latin typeface="Arial"/>
                <a:ea typeface="+mn-lt"/>
                <a:cs typeface="+mn-lt"/>
              </a:rPr>
              <a:t> AI algorithms can adjust traffic signal timings based on current traffic conditions, helping to reduce congestion and improve traffic flow in real-time.</a:t>
            </a:r>
            <a:endParaRPr lang="en-US" sz="3600">
              <a:latin typeface="Arial"/>
              <a:cs typeface="Arial"/>
            </a:endParaRPr>
          </a:p>
          <a:p>
            <a:pPr marL="0" indent="0">
              <a:buNone/>
            </a:pPr>
            <a:r>
              <a:rPr lang="en-US" sz="3600" b="1" dirty="0">
                <a:latin typeface="Arial"/>
                <a:ea typeface="+mn-lt"/>
                <a:cs typeface="+mn-lt"/>
              </a:rPr>
              <a:t>Intelligent Routing: </a:t>
            </a:r>
            <a:r>
              <a:rPr lang="en-US" sz="3600" dirty="0">
                <a:latin typeface="Arial"/>
                <a:ea typeface="+mn-lt"/>
                <a:cs typeface="+mn-lt"/>
              </a:rPr>
              <a:t>AI can provide drivers with dynamic route recommendations by analyzing traffic data from IoT sensors, helping them avoid congested areas and save time.</a:t>
            </a:r>
            <a:endParaRPr lang="en-US" sz="3600">
              <a:latin typeface="Arial"/>
              <a:cs typeface="Arial"/>
            </a:endParaRPr>
          </a:p>
          <a:p>
            <a:pPr marL="0" indent="0">
              <a:buNone/>
            </a:pPr>
            <a:r>
              <a:rPr lang="en-US" sz="3600" b="1" dirty="0">
                <a:latin typeface="Arial"/>
                <a:ea typeface="+mn-lt"/>
                <a:cs typeface="+mn-lt"/>
              </a:rPr>
              <a:t>Incident Detection:</a:t>
            </a:r>
            <a:r>
              <a:rPr lang="en-US" sz="3600" dirty="0">
                <a:latin typeface="Arial"/>
                <a:ea typeface="+mn-lt"/>
                <a:cs typeface="+mn-lt"/>
              </a:rPr>
              <a:t> AI can quickly identify accidents, road closures, or other incidents by analyzing data from IoT devices, and notify authorities for faster response.</a:t>
            </a:r>
            <a:endParaRPr lang="en-US" sz="3600">
              <a:latin typeface="Arial"/>
              <a:cs typeface="Arial"/>
            </a:endParaRPr>
          </a:p>
          <a:p>
            <a:pPr marL="0" indent="0">
              <a:buNone/>
            </a:pPr>
            <a:r>
              <a:rPr lang="en-US" sz="3600" b="1" dirty="0">
                <a:latin typeface="Arial"/>
                <a:ea typeface="+mn-lt"/>
                <a:cs typeface="+mn-lt"/>
              </a:rPr>
              <a:t>Parking Management:</a:t>
            </a:r>
            <a:r>
              <a:rPr lang="en-US" sz="3600" dirty="0">
                <a:latin typeface="Arial"/>
                <a:ea typeface="+mn-lt"/>
                <a:cs typeface="+mn-lt"/>
              </a:rPr>
              <a:t> IoT sensors can monitor parking availability, and AI can guide drivers to available parking spots, reducing the time spent searching for parking.</a:t>
            </a:r>
            <a:endParaRPr lang="en-US" sz="3600">
              <a:latin typeface="Arial"/>
              <a:cs typeface="Arial"/>
            </a:endParaRPr>
          </a:p>
          <a:p>
            <a:pPr marL="457200" indent="-457200">
              <a:buNone/>
            </a:pPr>
            <a:endParaRPr lang="en-US" sz="3600" b="1"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7417415"/>
          </a:xfrm>
          <a:prstGeom prst="rect">
            <a:avLst/>
          </a:prstGeom>
          <a:noFill/>
        </p:spPr>
        <p:txBody>
          <a:bodyPr wrap="square" lIns="91440" tIns="45720" rIns="91440" bIns="45720" anchor="t">
            <a:spAutoFit/>
          </a:bodyPr>
          <a:lstStyle/>
          <a:p>
            <a:r>
              <a:rPr lang="en-US" sz="2800" b="1" dirty="0">
                <a:cs typeface="Calibri"/>
              </a:rPr>
              <a:t>ADS FOR TRAFFIC MANAGEMENT</a:t>
            </a:r>
          </a:p>
          <a:p>
            <a:r>
              <a:rPr lang="en-US" sz="2800" b="1" dirty="0">
                <a:latin typeface="Arial"/>
                <a:ea typeface="+mn-lt"/>
                <a:cs typeface="+mn-lt"/>
              </a:rPr>
              <a:t>Adaptive Cruise Control (ACC):</a:t>
            </a:r>
            <a:r>
              <a:rPr lang="en-US" sz="2800" dirty="0">
                <a:solidFill>
                  <a:srgbClr val="374151"/>
                </a:solidFill>
                <a:latin typeface="Arial"/>
                <a:ea typeface="+mn-lt"/>
                <a:cs typeface="+mn-lt"/>
              </a:rPr>
              <a:t> </a:t>
            </a:r>
            <a:r>
              <a:rPr lang="en-US" sz="2800" dirty="0">
                <a:latin typeface="Arial"/>
                <a:ea typeface="+mn-lt"/>
                <a:cs typeface="+mn-lt"/>
              </a:rPr>
              <a:t>ACC uses sensors to maintain a safe following distance between vehicles, automatically adjusting speed to traffic flow. It can help reduce traffic congestion and improve the efficiency of highways.</a:t>
            </a:r>
            <a:endParaRPr lang="en-US" sz="2800">
              <a:latin typeface="Arial"/>
              <a:cs typeface="Arial"/>
            </a:endParaRPr>
          </a:p>
          <a:p>
            <a:r>
              <a:rPr lang="en-US" sz="2800" b="1" dirty="0">
                <a:latin typeface="Arial"/>
                <a:ea typeface="+mn-lt"/>
                <a:cs typeface="+mn-lt"/>
              </a:rPr>
              <a:t>Lane Keeping Assistance:</a:t>
            </a:r>
            <a:r>
              <a:rPr lang="en-US" sz="2800" dirty="0">
                <a:solidFill>
                  <a:srgbClr val="374151"/>
                </a:solidFill>
                <a:latin typeface="Arial"/>
                <a:ea typeface="+mn-lt"/>
                <a:cs typeface="+mn-lt"/>
              </a:rPr>
              <a:t> </a:t>
            </a:r>
            <a:r>
              <a:rPr lang="en-US" sz="2800" dirty="0">
                <a:latin typeface="Arial"/>
                <a:ea typeface="+mn-lt"/>
                <a:cs typeface="+mn-lt"/>
              </a:rPr>
              <a:t>This feature helps drivers stay within their lanes, reducing lane departures and the likelihood of accidents. It contributes to smoother traffic flow.</a:t>
            </a:r>
            <a:endParaRPr lang="en-US" sz="2800">
              <a:latin typeface="Arial"/>
              <a:cs typeface="Arial"/>
            </a:endParaRPr>
          </a:p>
          <a:p>
            <a:r>
              <a:rPr lang="en-US" sz="2800" b="1" dirty="0">
                <a:latin typeface="Arial"/>
                <a:ea typeface="+mn-lt"/>
                <a:cs typeface="+mn-lt"/>
              </a:rPr>
              <a:t>Collision Avoidance Systems:</a:t>
            </a:r>
            <a:r>
              <a:rPr lang="en-US" sz="2800" dirty="0">
                <a:solidFill>
                  <a:srgbClr val="374151"/>
                </a:solidFill>
                <a:latin typeface="Arial"/>
                <a:ea typeface="+mn-lt"/>
                <a:cs typeface="+mn-lt"/>
              </a:rPr>
              <a:t> </a:t>
            </a:r>
            <a:r>
              <a:rPr lang="en-US" sz="2800" dirty="0">
                <a:latin typeface="Arial"/>
                <a:ea typeface="+mn-lt"/>
                <a:cs typeface="+mn-lt"/>
              </a:rPr>
              <a:t>ADS can detect obstacles or other vehicles in the vehicle's path and provide warnings or intervene to prevent collisions, helping reduce traffic accidents and traffic jams caused by accidents.</a:t>
            </a:r>
            <a:endParaRPr lang="en-US" sz="2800">
              <a:latin typeface="Arial"/>
              <a:cs typeface="Arial"/>
            </a:endParaRPr>
          </a:p>
          <a:p>
            <a:endParaRPr lang="en-US" sz="2800">
              <a:solidFill>
                <a:srgbClr val="374151"/>
              </a:solidFill>
              <a:latin typeface="Arial"/>
              <a:cs typeface="Calibri"/>
            </a:endParaRPr>
          </a:p>
          <a:p>
            <a:endParaRPr lang="en-US" sz="2800" b="1" dirty="0">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8340745"/>
          </a:xfrm>
          <a:prstGeom prst="rect">
            <a:avLst/>
          </a:prstGeom>
          <a:noFill/>
        </p:spPr>
        <p:txBody>
          <a:bodyPr wrap="square" lIns="91440" tIns="45720" rIns="91440" bIns="45720" anchor="t">
            <a:spAutoFit/>
          </a:bodyPr>
          <a:lstStyle/>
          <a:p>
            <a:r>
              <a:rPr lang="en-US" sz="2800" b="1" dirty="0">
                <a:cs typeface="Calibri"/>
              </a:rPr>
              <a:t>DAC FOR TRAFFIC MANAGEMENT</a:t>
            </a:r>
          </a:p>
          <a:p>
            <a:r>
              <a:rPr lang="en-US" sz="2400" b="1" dirty="0">
                <a:solidFill>
                  <a:srgbClr val="000000"/>
                </a:solidFill>
                <a:latin typeface="Arial"/>
                <a:ea typeface="+mn-lt"/>
                <a:cs typeface="+mn-lt"/>
              </a:rPr>
              <a:t>Access Control Policies:</a:t>
            </a:r>
            <a:r>
              <a:rPr lang="en-US" sz="2400" dirty="0">
                <a:solidFill>
                  <a:srgbClr val="374151"/>
                </a:solidFill>
                <a:latin typeface="Arial"/>
                <a:ea typeface="+mn-lt"/>
                <a:cs typeface="+mn-lt"/>
              </a:rPr>
              <a:t> </a:t>
            </a:r>
            <a:r>
              <a:rPr lang="en-US" sz="2400" dirty="0">
                <a:latin typeface="Arial"/>
                <a:ea typeface="+mn-lt"/>
                <a:cs typeface="+mn-lt"/>
              </a:rPr>
              <a:t>DAC allows traffic management authorities to define dynamic access control policies based on various factors, including real-time traffic conditions, user profiles, vehicle types, and more.</a:t>
            </a:r>
            <a:endParaRPr lang="en-US" sz="2400" dirty="0">
              <a:latin typeface="Arial"/>
              <a:cs typeface="Arial"/>
            </a:endParaRPr>
          </a:p>
          <a:p>
            <a:r>
              <a:rPr lang="en-US" sz="2400" b="1" dirty="0">
                <a:solidFill>
                  <a:srgbClr val="000000"/>
                </a:solidFill>
                <a:latin typeface="Arial"/>
                <a:ea typeface="+mn-lt"/>
                <a:cs typeface="+mn-lt"/>
              </a:rPr>
              <a:t>Traffic Flow Optimization:</a:t>
            </a:r>
            <a:r>
              <a:rPr lang="en-US" sz="2400" dirty="0">
                <a:solidFill>
                  <a:srgbClr val="374151"/>
                </a:solidFill>
                <a:latin typeface="Arial"/>
                <a:ea typeface="+mn-lt"/>
                <a:cs typeface="+mn-lt"/>
              </a:rPr>
              <a:t> </a:t>
            </a:r>
            <a:r>
              <a:rPr lang="en-US" sz="2400" dirty="0">
                <a:latin typeface="Arial"/>
                <a:ea typeface="+mn-lt"/>
                <a:cs typeface="+mn-lt"/>
              </a:rPr>
              <a:t>By dynamically adjusting access and traffic routing based on real-time data, DAC can help optimize traffic flow. For example, it can control which vehicles are allowed to enter certain areas or lanes during peak hours.</a:t>
            </a:r>
            <a:endParaRPr lang="en-US" sz="2400">
              <a:latin typeface="Arial"/>
              <a:cs typeface="Arial"/>
            </a:endParaRPr>
          </a:p>
          <a:p>
            <a:r>
              <a:rPr lang="en-US" sz="2400" b="1" dirty="0">
                <a:solidFill>
                  <a:srgbClr val="000000"/>
                </a:solidFill>
                <a:latin typeface="Arial"/>
                <a:ea typeface="+mn-lt"/>
                <a:cs typeface="+mn-lt"/>
              </a:rPr>
              <a:t>Dynamic Lane Management:</a:t>
            </a:r>
            <a:r>
              <a:rPr lang="en-US" sz="2400" dirty="0">
                <a:solidFill>
                  <a:srgbClr val="374151"/>
                </a:solidFill>
                <a:latin typeface="Arial"/>
                <a:ea typeface="+mn-lt"/>
                <a:cs typeface="+mn-lt"/>
              </a:rPr>
              <a:t> </a:t>
            </a:r>
            <a:r>
              <a:rPr lang="en-US" sz="2400" dirty="0">
                <a:latin typeface="Arial"/>
                <a:ea typeface="+mn-lt"/>
                <a:cs typeface="+mn-lt"/>
              </a:rPr>
              <a:t>DAC can be used to change lane configurations and access permissions based on traffic conditions. This can involve dynamically opening or closing lanes, such as express lanes or toll lanes, to manage traffic congestion.</a:t>
            </a:r>
            <a:endParaRPr lang="en-US" sz="2400">
              <a:latin typeface="Arial"/>
              <a:cs typeface="Arial"/>
            </a:endParaRPr>
          </a:p>
          <a:p>
            <a:r>
              <a:rPr lang="en-US" sz="2400" b="1" dirty="0">
                <a:solidFill>
                  <a:srgbClr val="000000"/>
                </a:solidFill>
                <a:latin typeface="Arial"/>
                <a:ea typeface="+mn-lt"/>
                <a:cs typeface="+mn-lt"/>
              </a:rPr>
              <a:t>Emergency Response:</a:t>
            </a:r>
            <a:r>
              <a:rPr lang="en-US" sz="2400" dirty="0">
                <a:solidFill>
                  <a:srgbClr val="374151"/>
                </a:solidFill>
                <a:latin typeface="Arial"/>
                <a:ea typeface="+mn-lt"/>
                <a:cs typeface="+mn-lt"/>
              </a:rPr>
              <a:t> </a:t>
            </a:r>
            <a:r>
              <a:rPr lang="en-US" sz="2400" dirty="0">
                <a:latin typeface="Arial"/>
                <a:ea typeface="+mn-lt"/>
                <a:cs typeface="+mn-lt"/>
              </a:rPr>
              <a:t>DAC can enable rapid response and coordination in emergencies or critical situations. For instance, it can prioritize access for emergency vehicles and change traffic signals to facilitate their passage.</a:t>
            </a:r>
            <a:endParaRPr lang="en-US" sz="2400">
              <a:latin typeface="Arial"/>
              <a:cs typeface="Arial"/>
            </a:endParaRPr>
          </a:p>
          <a:p>
            <a:endParaRPr lang="en-US" sz="2400" b="1" dirty="0">
              <a:latin typeface="Arial"/>
              <a:cs typeface="Calibri"/>
            </a:endParaRPr>
          </a:p>
          <a:p>
            <a:endParaRPr lang="en-US" sz="2400" b="1" dirty="0">
              <a:solidFill>
                <a:srgbClr val="000000"/>
              </a:solidFill>
              <a:latin typeface="Arial"/>
              <a:cs typeface="Calibri"/>
            </a:endParaRPr>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53019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8156079"/>
          </a:xfrm>
          <a:prstGeom prst="rect">
            <a:avLst/>
          </a:prstGeom>
          <a:noFill/>
        </p:spPr>
        <p:txBody>
          <a:bodyPr wrap="square" lIns="91440" tIns="45720" rIns="91440" bIns="45720" anchor="t">
            <a:spAutoFit/>
          </a:bodyPr>
          <a:lstStyle/>
          <a:p>
            <a:r>
              <a:rPr lang="en-US" sz="2800" b="1" dirty="0">
                <a:cs typeface="Calibri"/>
              </a:rPr>
              <a:t>IOT  FOR TRAFFIC MANAGEMENT</a:t>
            </a:r>
          </a:p>
          <a:p>
            <a:r>
              <a:rPr lang="en-US" sz="2400" b="1" dirty="0">
                <a:solidFill>
                  <a:srgbClr val="000000"/>
                </a:solidFill>
                <a:latin typeface="Arial"/>
                <a:ea typeface="+mn-lt"/>
                <a:cs typeface="+mn-lt"/>
              </a:rPr>
              <a:t>Traffic Monitoring:</a:t>
            </a:r>
            <a:r>
              <a:rPr lang="en-US" sz="2400" dirty="0">
                <a:solidFill>
                  <a:srgbClr val="374151"/>
                </a:solidFill>
                <a:latin typeface="Arial"/>
                <a:ea typeface="+mn-lt"/>
                <a:cs typeface="+mn-lt"/>
              </a:rPr>
              <a:t> </a:t>
            </a:r>
            <a:r>
              <a:rPr lang="en-US" sz="2400" dirty="0">
                <a:latin typeface="Arial"/>
                <a:ea typeface="+mn-lt"/>
                <a:cs typeface="+mn-lt"/>
              </a:rPr>
              <a:t>IoT sensors, cameras, and other devices can collect real-time data on traffic conditions, including vehicle flow, speed, and congestion. This data is essential for traffic management and can be used to make informed decisions.</a:t>
            </a:r>
            <a:endParaRPr lang="en-US" sz="2400" dirty="0">
              <a:latin typeface="Arial"/>
              <a:cs typeface="Arial"/>
            </a:endParaRPr>
          </a:p>
          <a:p>
            <a:r>
              <a:rPr lang="en-US" sz="2400" b="1" dirty="0">
                <a:solidFill>
                  <a:srgbClr val="000000"/>
                </a:solidFill>
                <a:latin typeface="Arial"/>
                <a:ea typeface="+mn-lt"/>
                <a:cs typeface="+mn-lt"/>
              </a:rPr>
              <a:t>Intelligent Traffic Lights:</a:t>
            </a:r>
            <a:r>
              <a:rPr lang="en-US" sz="2400" dirty="0">
                <a:solidFill>
                  <a:srgbClr val="374151"/>
                </a:solidFill>
                <a:latin typeface="Arial"/>
                <a:ea typeface="+mn-lt"/>
                <a:cs typeface="+mn-lt"/>
              </a:rPr>
              <a:t> </a:t>
            </a:r>
            <a:r>
              <a:rPr lang="en-US" sz="2400" dirty="0">
                <a:latin typeface="Arial"/>
                <a:ea typeface="+mn-lt"/>
                <a:cs typeface="+mn-lt"/>
              </a:rPr>
              <a:t>IoT-enabled traffic lights can dynamically adjust signal timings based on traffic conditions. For example, they can prioritize lanes with heavier traffic to reduce congestion.</a:t>
            </a:r>
            <a:endParaRPr lang="en-US" sz="2400">
              <a:latin typeface="Arial"/>
              <a:cs typeface="Arial"/>
            </a:endParaRPr>
          </a:p>
          <a:p>
            <a:r>
              <a:rPr lang="en-US" sz="2400" b="1" dirty="0">
                <a:solidFill>
                  <a:srgbClr val="000000"/>
                </a:solidFill>
                <a:latin typeface="Arial"/>
                <a:ea typeface="+mn-lt"/>
                <a:cs typeface="+mn-lt"/>
              </a:rPr>
              <a:t>Parking Management:</a:t>
            </a:r>
            <a:r>
              <a:rPr lang="en-US" sz="2400" dirty="0">
                <a:solidFill>
                  <a:srgbClr val="374151"/>
                </a:solidFill>
                <a:latin typeface="Arial"/>
                <a:ea typeface="+mn-lt"/>
                <a:cs typeface="+mn-lt"/>
              </a:rPr>
              <a:t> </a:t>
            </a:r>
            <a:r>
              <a:rPr lang="en-US" sz="2400" dirty="0">
                <a:latin typeface="Arial"/>
                <a:ea typeface="+mn-lt"/>
                <a:cs typeface="+mn-lt"/>
              </a:rPr>
              <a:t>IoT sensors in parking spaces can provide information on available parking spots, helping drivers find parking quickly and reducing traffic caused by vehicles searching for parking.</a:t>
            </a:r>
            <a:endParaRPr lang="en-US" sz="2400">
              <a:latin typeface="Arial"/>
              <a:cs typeface="Arial"/>
            </a:endParaRPr>
          </a:p>
          <a:p>
            <a:r>
              <a:rPr lang="en-US" sz="2400" b="1" dirty="0">
                <a:solidFill>
                  <a:srgbClr val="000000"/>
                </a:solidFill>
                <a:latin typeface="Arial"/>
                <a:ea typeface="+mn-lt"/>
                <a:cs typeface="+mn-lt"/>
              </a:rPr>
              <a:t>Smart Traffic Signage:</a:t>
            </a:r>
            <a:r>
              <a:rPr lang="en-US" sz="2400" dirty="0">
                <a:solidFill>
                  <a:srgbClr val="374151"/>
                </a:solidFill>
                <a:latin typeface="Arial"/>
                <a:ea typeface="+mn-lt"/>
                <a:cs typeface="+mn-lt"/>
              </a:rPr>
              <a:t> </a:t>
            </a:r>
            <a:r>
              <a:rPr lang="en-US" sz="2400" dirty="0">
                <a:latin typeface="Arial"/>
                <a:ea typeface="+mn-lt"/>
                <a:cs typeface="+mn-lt"/>
              </a:rPr>
              <a:t>IoT-connected digital signs can convey real-time information to drivers, such as road closures, accident alerts, and detour instructions.</a:t>
            </a:r>
            <a:endParaRPr lang="en-US" sz="2400" dirty="0">
              <a:latin typeface="Arial"/>
              <a:cs typeface="Arial"/>
            </a:endParaRPr>
          </a:p>
          <a:p>
            <a:endParaRPr lang="en-US" sz="2400" b="1" dirty="0">
              <a:solidFill>
                <a:srgbClr val="000000"/>
              </a:solidFill>
              <a:latin typeface="Arial"/>
              <a:cs typeface="Calibri"/>
            </a:endParaRPr>
          </a:p>
          <a:p>
            <a:endParaRPr lang="en-US" sz="2400" dirty="0">
              <a:latin typeface="Arial"/>
              <a:cs typeface="Arial"/>
            </a:endParaRPr>
          </a:p>
          <a:p>
            <a:br>
              <a:rPr lang="en-US" dirty="0"/>
            </a:br>
            <a:endParaRPr lang="en-US" dirty="0"/>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6186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8248412"/>
          </a:xfrm>
          <a:prstGeom prst="rect">
            <a:avLst/>
          </a:prstGeom>
          <a:noFill/>
        </p:spPr>
        <p:txBody>
          <a:bodyPr wrap="square" lIns="91440" tIns="45720" rIns="91440" bIns="45720" anchor="t">
            <a:spAutoFit/>
          </a:bodyPr>
          <a:lstStyle/>
          <a:p>
            <a:r>
              <a:rPr lang="en-US" sz="2800" b="1" dirty="0">
                <a:cs typeface="Calibri"/>
              </a:rPr>
              <a:t>CAD  FOR TRAFFIC MANAGEMENT</a:t>
            </a:r>
          </a:p>
          <a:p>
            <a:r>
              <a:rPr lang="en-US" sz="2400" b="1" dirty="0">
                <a:latin typeface="Arial"/>
                <a:ea typeface="+mn-lt"/>
                <a:cs typeface="+mn-lt"/>
              </a:rPr>
              <a:t>Computer-Aided Design (CAD):</a:t>
            </a:r>
            <a:r>
              <a:rPr lang="en-US" sz="2400" dirty="0">
                <a:solidFill>
                  <a:srgbClr val="374151"/>
                </a:solidFill>
                <a:latin typeface="Arial"/>
                <a:ea typeface="+mn-lt"/>
                <a:cs typeface="+mn-lt"/>
              </a:rPr>
              <a:t> </a:t>
            </a:r>
            <a:r>
              <a:rPr lang="en-US" sz="2400" dirty="0">
                <a:latin typeface="Arial"/>
                <a:ea typeface="+mn-lt"/>
                <a:cs typeface="+mn-lt"/>
              </a:rPr>
              <a:t>CAD software is often used in the planning and design phase of traffic management projects. Engineers and urban planners use CAD software to create detailed, accurate, and precise drawings, maps, and plans for road infrastructure, traffic signals, and other elements of transportation systems. CAD tools help design traffic flow, parking facilities, and road layouts to optimize traffic management.</a:t>
            </a:r>
            <a:endParaRPr lang="en-US" sz="2400">
              <a:latin typeface="Arial"/>
              <a:cs typeface="Arial"/>
            </a:endParaRPr>
          </a:p>
          <a:p>
            <a:r>
              <a:rPr lang="en-US" sz="2400" b="1" dirty="0">
                <a:latin typeface="Arial"/>
                <a:ea typeface="+mn-lt"/>
                <a:cs typeface="+mn-lt"/>
              </a:rPr>
              <a:t>Computer-Aided Dispatch (CAD):</a:t>
            </a:r>
            <a:r>
              <a:rPr lang="en-US" sz="2400" dirty="0">
                <a:solidFill>
                  <a:srgbClr val="374151"/>
                </a:solidFill>
                <a:latin typeface="Arial"/>
                <a:ea typeface="+mn-lt"/>
                <a:cs typeface="+mn-lt"/>
              </a:rPr>
              <a:t> </a:t>
            </a:r>
            <a:r>
              <a:rPr lang="en-US" sz="2400" dirty="0">
                <a:latin typeface="Arial"/>
                <a:ea typeface="+mn-lt"/>
                <a:cs typeface="+mn-lt"/>
              </a:rPr>
              <a:t>CAD, in this context, refers to Computer-Aided Dispatch systems, which are used by public safety and emergency services, including traffic management. These systems help dispatchers manage and coordinate emergency responses, including those related to traffic incidents such as accidents, road closures, and traffic congestion. CAD systems enable dispatchers to allocate resources efficiently and ensure a rapid response to incidents, thereby contributing to traffic management.</a:t>
            </a:r>
            <a:endParaRPr lang="en-US" sz="2400">
              <a:latin typeface="Arial"/>
              <a:cs typeface="Arial"/>
            </a:endParaRPr>
          </a:p>
          <a:p>
            <a:br>
              <a:rPr lang="en-US" dirty="0"/>
            </a:br>
            <a:endParaRPr lang="en-US" sz="2400">
              <a:cs typeface="Calibri"/>
            </a:endParaRPr>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37378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57B5-F0BD-C799-EDBA-15401389CBE6}"/>
              </a:ext>
            </a:extLst>
          </p:cNvPr>
          <p:cNvSpPr>
            <a:spLocks noGrp="1"/>
          </p:cNvSpPr>
          <p:nvPr>
            <p:ph type="title"/>
          </p:nvPr>
        </p:nvSpPr>
        <p:spPr>
          <a:xfrm>
            <a:off x="2793520" y="163842"/>
            <a:ext cx="6044243" cy="1325563"/>
          </a:xfrm>
        </p:spPr>
        <p:txBody>
          <a:bodyPr>
            <a:normAutofit/>
          </a:bodyPr>
          <a:lstStyle/>
          <a:p>
            <a:r>
              <a:rPr lang="en-US" sz="3600" dirty="0">
                <a:cs typeface="Calibri Light"/>
                <a:hlinkClick r:id="rId2"/>
              </a:rPr>
              <a:t>Click here to check our website</a:t>
            </a:r>
            <a:endParaRPr lang="en-US" sz="3600">
              <a:cs typeface="Calibri Light"/>
            </a:endParaRPr>
          </a:p>
        </p:txBody>
      </p:sp>
      <p:pic>
        <p:nvPicPr>
          <p:cNvPr id="4" name="Content Placeholder 3" descr="A screenshot of a website&#10;&#10;Description automatically generated">
            <a:extLst>
              <a:ext uri="{FF2B5EF4-FFF2-40B4-BE49-F238E27FC236}">
                <a16:creationId xmlns:a16="http://schemas.microsoft.com/office/drawing/2014/main" id="{B64BC18F-E415-4ED7-063A-27F9F6989409}"/>
              </a:ext>
            </a:extLst>
          </p:cNvPr>
          <p:cNvPicPr>
            <a:picLocks noGrp="1" noChangeAspect="1"/>
          </p:cNvPicPr>
          <p:nvPr>
            <p:ph idx="1"/>
          </p:nvPr>
        </p:nvPicPr>
        <p:blipFill>
          <a:blip r:embed="rId3"/>
          <a:stretch>
            <a:fillRect/>
          </a:stretch>
        </p:blipFill>
        <p:spPr>
          <a:xfrm>
            <a:off x="1092680" y="1841933"/>
            <a:ext cx="8827697" cy="3815515"/>
          </a:xfrm>
        </p:spPr>
      </p:pic>
    </p:spTree>
    <p:extLst>
      <p:ext uri="{BB962C8B-B14F-4D97-AF65-F5344CB8AC3E}">
        <p14:creationId xmlns:p14="http://schemas.microsoft.com/office/powerpoint/2010/main" val="62596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298</TotalTime>
  <Words>991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ADLaM Display</vt:lpstr>
      <vt:lpstr>Angsana New</vt:lpstr>
      <vt:lpstr>Arial</vt:lpstr>
      <vt:lpstr>Bahnschrift SemiBold</vt:lpstr>
      <vt:lpstr>Bell MT</vt:lpstr>
      <vt:lpstr>Calibri</vt:lpstr>
      <vt:lpstr>Century Gothic</vt:lpstr>
      <vt:lpstr>Wingdings 3</vt:lpstr>
      <vt:lpstr>Ion</vt:lpstr>
      <vt:lpstr>PowerPoint Presentation</vt:lpstr>
      <vt:lpstr> </vt:lpstr>
      <vt:lpstr> </vt:lpstr>
      <vt:lpstr>PowerPoint Presentation</vt:lpstr>
      <vt:lpstr>PowerPoint Presentation</vt:lpstr>
      <vt:lpstr>PowerPoint Presentation</vt:lpstr>
      <vt:lpstr>PowerPoint Presentation</vt:lpstr>
      <vt:lpstr>Click here to check our website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j</dc:creator>
  <cp:lastModifiedBy>praveen j</cp:lastModifiedBy>
  <cp:revision>381</cp:revision>
  <dcterms:created xsi:type="dcterms:W3CDTF">2023-09-29T07:14:55Z</dcterms:created>
  <dcterms:modified xsi:type="dcterms:W3CDTF">2023-11-01T13:01:28Z</dcterms:modified>
</cp:coreProperties>
</file>