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8FE5-3313-DFC6-324C-623B87DE0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77C1F-F393-FAB5-8E3E-040B054A4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67833-D815-4A5E-013B-C9EA2232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CADD-4E09-4EEF-B9C1-12EF1680F0B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E739E-E12E-FC39-97E2-7AF7BF1B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E5322-6D12-6E32-9B16-8B7ABC58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11F9-2797-4FE9-A761-0544972B8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6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2C10-9381-8AA9-6A81-E4C27F31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173E5-9D71-1664-B73A-105CC3899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2F876-A224-B6D5-F57C-141BC4EA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CADD-4E09-4EEF-B9C1-12EF1680F0B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4F075-09A6-F601-D7F1-99849165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66F39-F8D3-8B66-CB4F-976F29CE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11F9-2797-4FE9-A761-0544972B8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60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24690-158A-4FD1-6EE8-A6397CE6E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DE0DE-9976-FADF-C974-31B85800F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C4744-8007-69D9-F108-2373BF9D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CADD-4E09-4EEF-B9C1-12EF1680F0B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35DF5-6FF9-BACD-91CB-883FB48B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C0732-1E7A-F805-22FE-54F46DFF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11F9-2797-4FE9-A761-0544972B8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38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E401A-69DF-C0D3-C883-DA6910E3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E1AC0-3398-DF68-2018-A147ACB65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9C909-B900-53BA-9E22-761C5B10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CADD-4E09-4EEF-B9C1-12EF1680F0B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FF66E-00D7-A8D9-04AC-C9407F4E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4B192-3D6C-CB89-1686-3952731C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11F9-2797-4FE9-A761-0544972B8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08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9CE5-B951-EFF1-C5A3-31D480C4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05A4E-E17A-069C-B309-D0252B21E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5F78C-8DB2-3779-F67C-A065F5BA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CADD-4E09-4EEF-B9C1-12EF1680F0B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9DFF7-C72A-4049-4375-38F3D34E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9DB3B-146A-9AA4-0E82-D06DFE01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11F9-2797-4FE9-A761-0544972B8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56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9B4F6-01ED-EA02-4C3F-429A803C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67BBD-DABA-7692-15E6-5ACD57B46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8B368-E5A8-3BD9-5F72-EF4A60B75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82DDE-4352-28F7-C3CE-108C2A10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CADD-4E09-4EEF-B9C1-12EF1680F0B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6C99B-2A54-C5D9-C946-7B1FDFBB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F628F-C596-A159-762A-824A6792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11F9-2797-4FE9-A761-0544972B8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44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A49F-EADB-774B-3C80-4123DC2F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7EF49-0852-EB33-105E-82A1598E4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A9C5F-4E9F-1081-C7AF-19DCC657F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027E0-214B-15C3-7932-0E904B29D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1A8FB-8734-68CF-898F-8A9F9E470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E6F12-7ED2-FAE4-F4A4-F07548B6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CADD-4E09-4EEF-B9C1-12EF1680F0B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D71E5B-C9B8-B1B2-1DE1-6F92452B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5C989-00B9-E71E-A878-FEA2628E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11F9-2797-4FE9-A761-0544972B8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9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9FC0-D1A2-8A9C-AEBB-6445C222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F9800-738B-41D4-C6AE-FAA47211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CADD-4E09-4EEF-B9C1-12EF1680F0B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EC44D-E7D5-5AED-CDBC-D81E389FC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BD6A3-99F6-EC89-C562-750A84C2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11F9-2797-4FE9-A761-0544972B8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79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9CA23F-DEEA-17AA-6588-652911F1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CADD-4E09-4EEF-B9C1-12EF1680F0B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889B4-A542-6CD8-C315-B06C8365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19C4D-65A5-1E61-DA7B-76EB2D8F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11F9-2797-4FE9-A761-0544972B8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06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A730-2B0D-A1B0-7E5B-A5B8B70B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B3754-0C6D-CDD5-E710-420A8BA26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F1E9D-9301-164B-31F3-CA5A9BB08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F416A-B9B7-0CD3-D4B6-8A0C9B50C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CADD-4E09-4EEF-B9C1-12EF1680F0B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43775-F8B9-B968-D3C7-DA5EDAD9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0AD42-9CB7-881C-4927-542A5D9C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11F9-2797-4FE9-A761-0544972B8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6D6D2-541F-756C-26C5-F932EA975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200428-9016-2D34-0BA6-49F75E46C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51D12-C634-A6B0-1B26-7DEDBB292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B61ED-4AC6-CC63-F0E9-D7E29FD1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CADD-4E09-4EEF-B9C1-12EF1680F0B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F957C-63DA-AE69-B701-890C8532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F6C19-3536-CB86-4F2B-6FECC4C7B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11F9-2797-4FE9-A761-0544972B8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64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A02EC5-3529-CD82-3ECB-F11B59791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83926-1367-4260-DFF1-B88C67D09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AA396-5A18-874E-21DD-40EEC8BD9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9CADD-4E09-4EEF-B9C1-12EF1680F0B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7ABFB-E0F2-CB11-E127-DDFDC2488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8B470-472F-BC43-8314-F84C133C8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611F9-2797-4FE9-A761-0544972B8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92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4A4179-2D0A-7C49-7251-BFB0A484C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493" y="1963271"/>
            <a:ext cx="10802471" cy="453614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MANAGEMENT</a:t>
            </a:r>
          </a:p>
          <a:p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NAME:                                                                      TEAM MEMBERS:</a:t>
            </a:r>
          </a:p>
          <a:p>
            <a:pPr algn="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Proj_224783_Team_2                                       Prajeet M 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(113321104076)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Peddu venkata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pavan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kumar(113321104074)</a:t>
            </a:r>
          </a:p>
          <a:p>
            <a:pPr algn="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Pragadesh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R(113321104077)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Praveen J(113321104078)</a:t>
            </a:r>
          </a:p>
          <a:p>
            <a:pPr algn="r"/>
            <a:endParaRPr 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1F60590-24B5-0CF5-C8E4-46023CB63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622" y="403413"/>
            <a:ext cx="9294660" cy="126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874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4040-B4E1-1358-96DF-60DCA64D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2706"/>
            <a:ext cx="10515600" cy="5827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MOBILE APP DEVELOPMENT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8D5B-0893-E1EE-80CB-65DFE14D9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870"/>
            <a:ext cx="10515600" cy="5432611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5"/>
              </a:spcBef>
              <a:buNone/>
            </a:pP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en-US" sz="30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1:</a:t>
            </a:r>
            <a:r>
              <a:rPr lang="en-US" sz="3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3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r>
              <a:rPr lang="en-US" sz="30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Design:</a:t>
            </a:r>
            <a:endParaRPr lang="en-IN" sz="3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0" marR="353060" algn="just">
              <a:lnSpc>
                <a:spcPct val="107000"/>
              </a:lnSpc>
              <a:spcBef>
                <a:spcPts val="93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Now, let's work on the user interface (UI) design. This is crucial because our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needs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user-friendly.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We'll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screens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400" spc="-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like</a:t>
            </a:r>
            <a:r>
              <a:rPr lang="en-US" sz="2400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</a:t>
            </a:r>
            <a:r>
              <a:rPr lang="en-US" sz="2400" spc="-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maps, incident reporting,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navigation.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5"/>
              </a:spcBef>
              <a:buNone/>
            </a:pPr>
            <a:r>
              <a:rPr lang="en-US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en-US" sz="3300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2:</a:t>
            </a:r>
            <a:r>
              <a:rPr lang="en-US" sz="33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33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Integration:</a:t>
            </a:r>
            <a:endParaRPr lang="en-IN" sz="3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07975" algn="just">
              <a:lnSpc>
                <a:spcPct val="107000"/>
              </a:lnSpc>
              <a:spcBef>
                <a:spcPts val="93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provide real-time traffic information, we'll integrate our app with data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sources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like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cameras,</a:t>
            </a:r>
            <a:r>
              <a:rPr lang="en-US" sz="2400" spc="-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GPS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data,</a:t>
            </a:r>
            <a:r>
              <a:rPr lang="en-US" sz="2400" spc="-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</a:t>
            </a:r>
            <a:r>
              <a:rPr lang="en-US" sz="2400" spc="-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feeds.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en-US" sz="2400" spc="-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ensure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accurate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up-to-date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en-US" sz="33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3:</a:t>
            </a:r>
            <a:r>
              <a:rPr lang="en-US" sz="33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Core</a:t>
            </a:r>
            <a:r>
              <a:rPr lang="en-US" sz="33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en-US" sz="33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353060" algn="just">
              <a:lnSpc>
                <a:spcPct val="107000"/>
              </a:lnSpc>
              <a:spcBef>
                <a:spcPts val="95"/>
              </a:spcBef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Traffic Data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We'll develop the functionality to collect and display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conditions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map,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including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congestion,</a:t>
            </a:r>
            <a:r>
              <a:rPr lang="en-US" sz="24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accidents,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4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road</a:t>
            </a:r>
            <a:r>
              <a:rPr lang="en-US" sz="2400" spc="-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closures.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701040" algn="just">
              <a:lnSpc>
                <a:spcPct val="107000"/>
              </a:lnSpc>
              <a:spcBef>
                <a:spcPts val="800"/>
              </a:spcBef>
              <a:buSzPts val="1400"/>
              <a:tabLst>
                <a:tab pos="15875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Navigation:</a:t>
            </a:r>
            <a:r>
              <a:rPr lang="en-US" sz="2400" b="1" spc="-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We'll</a:t>
            </a:r>
            <a:r>
              <a:rPr lang="en-US" sz="2400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integrate</a:t>
            </a:r>
            <a:r>
              <a:rPr lang="en-US" sz="2400" spc="-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GPS</a:t>
            </a:r>
            <a:r>
              <a:rPr lang="en-US" sz="2400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navigation</a:t>
            </a:r>
            <a:r>
              <a:rPr lang="en-US" sz="2400" spc="-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n-US" sz="2400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</a:t>
            </a:r>
            <a:r>
              <a:rPr lang="en-US" sz="2400" spc="-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updates,</a:t>
            </a:r>
            <a:r>
              <a:rPr lang="en-US" sz="2400" spc="-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suggesting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alternate</a:t>
            </a:r>
            <a:r>
              <a:rPr lang="en-US" sz="240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routes</a:t>
            </a:r>
            <a:r>
              <a:rPr lang="en-US" sz="240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avoid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congestion.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21945" algn="just">
              <a:lnSpc>
                <a:spcPct val="107000"/>
              </a:lnSpc>
              <a:spcBef>
                <a:spcPts val="800"/>
              </a:spcBef>
              <a:buSzPts val="1400"/>
              <a:tabLst>
                <a:tab pos="15875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Incident</a:t>
            </a:r>
            <a:r>
              <a:rPr lang="en-US" sz="2400" b="1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Reporting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able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report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incidents,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such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accidents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2400" spc="-3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potholes, by uploading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photos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adding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location tags.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108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795F-A56C-0DAB-B316-9CD4630A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30303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 IMPLEMENTATION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73E89-3CC2-0007-9DEB-74B0FECF3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239544"/>
          </a:xfrm>
        </p:spPr>
        <p:txBody>
          <a:bodyPr/>
          <a:lstStyle/>
          <a:p>
            <a:pPr marL="0" indent="0">
              <a:spcBef>
                <a:spcPts val="97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en-US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1:</a:t>
            </a:r>
            <a:r>
              <a:rPr lang="en-US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Collecting</a:t>
            </a:r>
            <a:r>
              <a:rPr lang="en-US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Historical</a:t>
            </a:r>
            <a:r>
              <a:rPr lang="en-US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en-US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0" marR="344170" algn="just">
              <a:lnSpc>
                <a:spcPct val="107000"/>
              </a:lnSpc>
              <a:spcBef>
                <a:spcPts val="910"/>
              </a:spcBef>
              <a:spcAft>
                <a:spcPts val="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first thing we need to do is gather historical traffic data. This data will be our foundation</a:t>
            </a:r>
            <a:r>
              <a:rPr lang="en-US" sz="1800" spc="-2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predicting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congestion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patterns.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APIs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databases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provided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transportation</a:t>
            </a:r>
            <a:r>
              <a:rPr lang="en-US" sz="1800" spc="-2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authorities 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third-party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 this data.</a:t>
            </a:r>
          </a:p>
          <a:p>
            <a:pPr marL="63500" marR="344170" algn="just">
              <a:lnSpc>
                <a:spcPct val="107000"/>
              </a:lnSpc>
              <a:spcBef>
                <a:spcPts val="910"/>
              </a:spcBef>
              <a:spcAft>
                <a:spcPts val="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59BBCAAF-EBD4-B7DA-15D5-EC6DBC4D700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6047" y="2913529"/>
            <a:ext cx="8713693" cy="357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48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E8516-96A6-F6C9-6F1C-3ABCED788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0306"/>
            <a:ext cx="10515600" cy="5746657"/>
          </a:xfrm>
        </p:spPr>
        <p:txBody>
          <a:bodyPr/>
          <a:lstStyle/>
          <a:p>
            <a:pPr marL="0" indent="0">
              <a:spcBef>
                <a:spcPts val="12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en-US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2:</a:t>
            </a:r>
            <a:r>
              <a:rPr lang="en-US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9250" indent="-285750" algn="just">
              <a:lnSpc>
                <a:spcPct val="107000"/>
              </a:lnSpc>
              <a:spcBef>
                <a:spcPts val="91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Now,</a:t>
            </a:r>
            <a:r>
              <a:rPr lang="en-US" sz="20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let's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prepare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0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machine-learning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model.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involves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cleaning,</a:t>
            </a:r>
            <a:r>
              <a:rPr lang="en-US" sz="2000" spc="-2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transforming,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structuring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it's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suitable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image3.jpeg">
            <a:extLst>
              <a:ext uri="{FF2B5EF4-FFF2-40B4-BE49-F238E27FC236}">
                <a16:creationId xmlns:a16="http://schemas.microsoft.com/office/drawing/2014/main" id="{B5036B29-ED31-C93E-6FF4-C8BB5F93233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6047" y="1999129"/>
            <a:ext cx="8597153" cy="442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18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17DEC-802F-D6EB-0DA5-2B53F281D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1671"/>
            <a:ext cx="10515600" cy="558529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en-US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3:</a:t>
            </a:r>
            <a:r>
              <a:rPr lang="en-US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</a:t>
            </a:r>
            <a:r>
              <a:rPr lang="en-US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Engineering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0" indent="457200" algn="just">
              <a:lnSpc>
                <a:spcPct val="107000"/>
              </a:lnSpc>
              <a:spcBef>
                <a:spcPts val="915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Next, we need to create relevant features from our data that will help our machine-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predictions.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could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include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things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like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day,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day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week,</a:t>
            </a:r>
            <a:r>
              <a:rPr lang="en-US" sz="2000" spc="-2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weather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conditions, and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more.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image4.jpeg">
            <a:extLst>
              <a:ext uri="{FF2B5EF4-FFF2-40B4-BE49-F238E27FC236}">
                <a16:creationId xmlns:a16="http://schemas.microsoft.com/office/drawing/2014/main" id="{372987D4-D524-4772-2417-B605405B64C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7765" y="2384613"/>
            <a:ext cx="8274423" cy="407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27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3C29A-1129-5CAE-E322-39C87794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9953"/>
            <a:ext cx="10515600" cy="5657010"/>
          </a:xfrm>
        </p:spPr>
        <p:txBody>
          <a:bodyPr/>
          <a:lstStyle/>
          <a:p>
            <a:pPr marL="0" indent="0">
              <a:spcBef>
                <a:spcPts val="12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en-US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4:</a:t>
            </a:r>
            <a:r>
              <a:rPr lang="en-US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Splitting the</a:t>
            </a:r>
            <a:r>
              <a:rPr lang="en-US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0" indent="457200" algn="just">
              <a:lnSpc>
                <a:spcPct val="107000"/>
              </a:lnSpc>
              <a:spcBef>
                <a:spcPts val="91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should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split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sets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evaluate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model's</a:t>
            </a:r>
            <a:r>
              <a:rPr lang="en-US" sz="2000" spc="-2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image5.jpeg">
            <a:extLst>
              <a:ext uri="{FF2B5EF4-FFF2-40B4-BE49-F238E27FC236}">
                <a16:creationId xmlns:a16="http://schemas.microsoft.com/office/drawing/2014/main" id="{E0156A1F-C1E3-A04A-509D-B8CF3BA20FA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7435" y="1837766"/>
            <a:ext cx="8346141" cy="461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82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747F-1AD0-72A2-13D7-34C8BF467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76" y="690142"/>
            <a:ext cx="10515600" cy="547771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en-US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5:</a:t>
            </a:r>
            <a:r>
              <a:rPr lang="en-US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Building</a:t>
            </a:r>
            <a:r>
              <a:rPr lang="en-US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</a:t>
            </a:r>
            <a:r>
              <a:rPr lang="en-US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en-US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0" marR="307975" indent="457200" algn="just">
              <a:lnSpc>
                <a:spcPct val="107000"/>
              </a:lnSpc>
              <a:spcBef>
                <a:spcPts val="91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Now,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let's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machine-learning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model.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example,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we'll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spc="-2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simple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regressor.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image6.jpeg">
            <a:extLst>
              <a:ext uri="{FF2B5EF4-FFF2-40B4-BE49-F238E27FC236}">
                <a16:creationId xmlns:a16="http://schemas.microsoft.com/office/drawing/2014/main" id="{5380B8A4-443F-6A18-6E5C-AD746583C17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0541" y="2172520"/>
            <a:ext cx="8700247" cy="434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71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A80F2-D00D-74DE-0A81-2A3F4DF10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95" y="663387"/>
            <a:ext cx="10515600" cy="5593977"/>
          </a:xfrm>
        </p:spPr>
        <p:txBody>
          <a:bodyPr/>
          <a:lstStyle/>
          <a:p>
            <a:pPr marL="292735" indent="0">
              <a:spcBef>
                <a:spcPts val="12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en-US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6:</a:t>
            </a:r>
            <a:r>
              <a:rPr lang="en-US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Making</a:t>
            </a:r>
            <a:r>
              <a:rPr lang="en-US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Predictions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21335" algn="just">
              <a:spcBef>
                <a:spcPts val="91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Finally,</a:t>
            </a:r>
            <a:r>
              <a:rPr lang="en-US" sz="20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trained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r>
              <a:rPr lang="en-US" sz="20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predictions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congestion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patterns.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image7.jpeg">
            <a:extLst>
              <a:ext uri="{FF2B5EF4-FFF2-40B4-BE49-F238E27FC236}">
                <a16:creationId xmlns:a16="http://schemas.microsoft.com/office/drawing/2014/main" id="{B8D1E99B-67E0-489D-A4C0-A954262B1B1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026024"/>
            <a:ext cx="8861612" cy="442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46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C6D2-CE65-E921-F7B9-BCFA0C988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6710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0354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6C18-6411-BEFF-D92D-54A551EF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579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8C6A7-0C5A-27EC-54F9-4EDDC92BF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353"/>
            <a:ext cx="10515600" cy="5058522"/>
          </a:xfrm>
        </p:spPr>
        <p:txBody>
          <a:bodyPr>
            <a:normAutofit/>
          </a:bodyPr>
          <a:lstStyle/>
          <a:p>
            <a:pPr marL="0" marR="307975" indent="0" algn="just">
              <a:lnSpc>
                <a:spcPct val="107000"/>
              </a:lnSpc>
              <a:spcBef>
                <a:spcPts val="96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objectives of a traffic management project typically revolve around</a:t>
            </a:r>
            <a:r>
              <a:rPr lang="en-US" sz="1800" spc="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improving the flow of traffic, enhancing safety, reducing congestion, and</a:t>
            </a:r>
            <a:r>
              <a:rPr lang="en-US" sz="1800" spc="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optimizing</a:t>
            </a:r>
            <a:r>
              <a:rPr lang="en-US" sz="1800" spc="-5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-3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en-US" sz="1800" spc="-5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-4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transportation</a:t>
            </a:r>
            <a:r>
              <a:rPr lang="en-US" sz="1800" spc="-5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infrastructure.</a:t>
            </a:r>
            <a:r>
              <a:rPr lang="en-US" sz="1800" spc="-2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</a:t>
            </a:r>
            <a:r>
              <a:rPr lang="en-US" sz="1800" spc="-5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sz="1800" spc="-5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sz="1800" spc="-3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common</a:t>
            </a:r>
            <a:r>
              <a:rPr lang="en-US" sz="1800" spc="-3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800" spc="-2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 for</a:t>
            </a:r>
            <a:r>
              <a:rPr lang="en-US" sz="1800" spc="-1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en-US" sz="1800" spc="2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management: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87985" algn="just">
              <a:lnSpc>
                <a:spcPct val="107000"/>
              </a:lnSpc>
              <a:spcBef>
                <a:spcPts val="800"/>
              </a:spcBef>
              <a:tabLst>
                <a:tab pos="520700" algn="l"/>
                <a:tab pos="521335" algn="l"/>
              </a:tabLst>
            </a:pPr>
            <a:r>
              <a:rPr lang="en-US" sz="1800" b="1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Reduce Congestion: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 of the primary objectives is to alleviate traffic</a:t>
            </a:r>
            <a:r>
              <a:rPr lang="en-US" sz="1800" spc="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congestion</a:t>
            </a:r>
            <a:r>
              <a:rPr lang="en-US" sz="1800" spc="-5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800" spc="-5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urban</a:t>
            </a:r>
            <a:r>
              <a:rPr lang="en-US" sz="1800" spc="-6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areas.</a:t>
            </a:r>
            <a:r>
              <a:rPr lang="en-US" sz="1800" spc="-5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1800" spc="-4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may</a:t>
            </a:r>
            <a:r>
              <a:rPr lang="en-US" sz="1800" spc="-4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involve</a:t>
            </a:r>
            <a:r>
              <a:rPr lang="en-US" sz="1800" spc="-5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implementing</a:t>
            </a:r>
            <a:r>
              <a:rPr lang="en-US" sz="1800" spc="-6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strategies</a:t>
            </a:r>
            <a:r>
              <a:rPr lang="en-US" sz="1800" spc="-3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like</a:t>
            </a:r>
            <a:r>
              <a:rPr lang="en-US" sz="1800" spc="-3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traffic signal control, lane management, and congestion</a:t>
            </a:r>
            <a:r>
              <a:rPr lang="en-US" sz="1800" spc="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pricing.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44805" lvl="0" algn="just">
              <a:lnSpc>
                <a:spcPct val="107000"/>
              </a:lnSpc>
              <a:tabLst>
                <a:tab pos="520700" algn="l"/>
                <a:tab pos="521335" algn="l"/>
              </a:tabLst>
            </a:pPr>
            <a:r>
              <a:rPr lang="en-US" sz="1800" b="1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Enhance</a:t>
            </a:r>
            <a:r>
              <a:rPr lang="en-US" sz="1800" b="1" spc="-3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Safety:</a:t>
            </a:r>
            <a:r>
              <a:rPr lang="en-US" sz="1800" b="1" spc="-2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Improving</a:t>
            </a:r>
            <a:r>
              <a:rPr lang="en-US" sz="1800" spc="-3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road</a:t>
            </a:r>
            <a:r>
              <a:rPr lang="en-US" sz="1800" spc="-5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safety</a:t>
            </a:r>
            <a:r>
              <a:rPr lang="en-US" sz="1800" spc="-5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1800" spc="-4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spc="-2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critical</a:t>
            </a:r>
            <a:r>
              <a:rPr lang="en-US" sz="1800" spc="-5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goal.</a:t>
            </a:r>
            <a:r>
              <a:rPr lang="en-US" sz="1800" spc="-3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Projects</a:t>
            </a:r>
            <a:r>
              <a:rPr lang="en-US" sz="1800" spc="-4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may</a:t>
            </a:r>
            <a:r>
              <a:rPr lang="en-US" sz="1800" spc="-3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aim</a:t>
            </a:r>
            <a:r>
              <a:rPr lang="en-US" sz="1800" spc="-3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reduce accidents and fatalities through measures such as improved</a:t>
            </a:r>
            <a:r>
              <a:rPr lang="en-US" sz="1800" spc="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road</a:t>
            </a:r>
            <a:r>
              <a:rPr lang="en-US" sz="1800" spc="-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design,</a:t>
            </a:r>
            <a:r>
              <a:rPr lang="en-US" sz="1800" spc="-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better</a:t>
            </a:r>
            <a:r>
              <a:rPr lang="en-US" sz="1800" spc="-2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signage,</a:t>
            </a:r>
            <a:r>
              <a:rPr lang="en-US" sz="1800" spc="-2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traffic</a:t>
            </a:r>
            <a:r>
              <a:rPr lang="en-US" sz="1800" spc="-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calming measures.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584200" lvl="0" algn="just">
              <a:lnSpc>
                <a:spcPct val="107000"/>
              </a:lnSpc>
              <a:tabLst>
                <a:tab pos="520700" algn="l"/>
                <a:tab pos="521335" algn="l"/>
              </a:tabLst>
            </a:pPr>
            <a:r>
              <a:rPr lang="en-US" sz="1800" b="1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Optimize Traffic Flow: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may seek to optimize the flow of</a:t>
            </a:r>
            <a:r>
              <a:rPr lang="en-US" sz="1800" spc="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en-US" sz="1800" spc="-4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spc="-4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1800" spc="-4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</a:t>
            </a:r>
            <a:r>
              <a:rPr lang="en-US" sz="1800" spc="-3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1800" spc="-5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800" spc="-6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adaptive</a:t>
            </a:r>
            <a:r>
              <a:rPr lang="en-US" sz="1800" spc="-3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en-US" sz="1800" spc="-4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signal</a:t>
            </a:r>
            <a:r>
              <a:rPr lang="en-US" sz="1800" spc="-4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systems.</a:t>
            </a:r>
            <a:r>
              <a:rPr lang="en-US" sz="1800" spc="-4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1800" spc="-3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n-US" sz="1800" spc="-2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help</a:t>
            </a:r>
            <a:r>
              <a:rPr lang="en-US" sz="1800" spc="-2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reduce</a:t>
            </a:r>
            <a:r>
              <a:rPr lang="en-US" sz="1800" spc="-1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travel</a:t>
            </a:r>
            <a:r>
              <a:rPr lang="en-US" sz="1800" spc="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times and fuel</a:t>
            </a:r>
            <a:r>
              <a:rPr lang="en-US" sz="1800" spc="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consumption.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65760" lvl="0" algn="just">
              <a:lnSpc>
                <a:spcPct val="107000"/>
              </a:lnSpc>
              <a:spcBef>
                <a:spcPts val="395"/>
              </a:spcBef>
              <a:spcAft>
                <a:spcPts val="0"/>
              </a:spcAft>
              <a:tabLst>
                <a:tab pos="520700" algn="l"/>
                <a:tab pos="521335" algn="l"/>
              </a:tabLst>
            </a:pPr>
            <a:r>
              <a:rPr lang="en-US" sz="1800" b="1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Promote Sustainable Transportation: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Encourage the use of public</a:t>
            </a:r>
            <a:r>
              <a:rPr lang="en-US" sz="1800" spc="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transportation,</a:t>
            </a:r>
            <a:r>
              <a:rPr lang="en-US" sz="1800" spc="-5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cycling,</a:t>
            </a:r>
            <a:r>
              <a:rPr lang="en-US" sz="1800" spc="-4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800" spc="-3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walking</a:t>
            </a:r>
            <a:r>
              <a:rPr lang="en-US" sz="1800" spc="-2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1800" spc="-1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reduce</a:t>
            </a:r>
            <a:r>
              <a:rPr lang="en-US" sz="1800" spc="-3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-1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US" sz="1800" spc="-4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-3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vehicles</a:t>
            </a:r>
            <a:r>
              <a:rPr lang="en-US" sz="1800" spc="-3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800" spc="-3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1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road</a:t>
            </a:r>
            <a:r>
              <a:rPr lang="en-US" sz="1800" spc="-2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800" spc="-2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minimize</a:t>
            </a:r>
            <a:r>
              <a:rPr lang="en-US" sz="1800" spc="-1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environmental</a:t>
            </a:r>
            <a:r>
              <a:rPr lang="en-US" sz="1800" spc="-1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impact.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484505" lvl="0" algn="just">
              <a:lnSpc>
                <a:spcPct val="107000"/>
              </a:lnSpc>
              <a:spcBef>
                <a:spcPts val="30"/>
              </a:spcBef>
              <a:spcAft>
                <a:spcPts val="0"/>
              </a:spcAft>
              <a:tabLst>
                <a:tab pos="520700" algn="l"/>
                <a:tab pos="521335" algn="l"/>
              </a:tabLst>
            </a:pPr>
            <a:r>
              <a:rPr lang="en-US" sz="1800" b="1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Reduce Emissions: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measures to reduce vehicle emissions,</a:t>
            </a:r>
            <a:r>
              <a:rPr lang="en-US" sz="1800" spc="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such</a:t>
            </a:r>
            <a:r>
              <a:rPr lang="en-US" sz="1800" spc="-4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sz="1800" spc="-2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encouraging</a:t>
            </a:r>
            <a:r>
              <a:rPr lang="en-US" sz="1800" spc="-2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spc="-3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en-US" sz="1800" spc="-3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-2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electric vehicles,</a:t>
            </a:r>
            <a:r>
              <a:rPr lang="en-US" sz="1800" spc="-2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promoting</a:t>
            </a:r>
            <a:r>
              <a:rPr lang="en-US" sz="1800" spc="-3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carpooling,</a:t>
            </a:r>
            <a:r>
              <a:rPr lang="en-US" sz="1800" spc="-3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800" spc="-2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optimizing</a:t>
            </a:r>
            <a:r>
              <a:rPr lang="en-US" sz="1800" spc="5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en-US" sz="1800" spc="2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reduce</a:t>
            </a:r>
            <a:r>
              <a:rPr lang="en-US" sz="1800" spc="2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idle</a:t>
            </a:r>
            <a:r>
              <a:rPr lang="en-US" sz="1800" spc="-1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times</a:t>
            </a:r>
            <a:r>
              <a:rPr lang="en-US" sz="1800" b="1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54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4AB4-FE1F-E600-B9CE-C8C2D21D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795368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SENSOR SETUP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B61CEA66-0376-19D5-96B3-8EB1B451065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6094" y="1663923"/>
            <a:ext cx="9538447" cy="44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8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946B-23DF-DA03-CD61-0ABB70F91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1647" y="394447"/>
            <a:ext cx="9816353" cy="923365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en-US" sz="44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1:</a:t>
            </a:r>
            <a:r>
              <a:rPr lang="en-US" sz="4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</a:t>
            </a:r>
            <a:r>
              <a:rPr lang="en-US" sz="4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Selection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7AE1E-E4EA-FD26-66A4-D914094E2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187" y="1317812"/>
            <a:ext cx="10425953" cy="4858870"/>
          </a:xfrm>
        </p:spPr>
        <p:txBody>
          <a:bodyPr>
            <a:normAutofit fontScale="92500"/>
          </a:bodyPr>
          <a:lstStyle/>
          <a:p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 Cameras: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 cameras capture real-time images or video of</a:t>
            </a:r>
            <a:r>
              <a:rPr lang="en-US" sz="2200" spc="-3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road</a:t>
            </a:r>
            <a:r>
              <a:rPr lang="en-US" sz="2200" spc="-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conditions,</a:t>
            </a:r>
            <a:r>
              <a:rPr lang="en-US" sz="22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includingtraffic</a:t>
            </a:r>
            <a:r>
              <a:rPr lang="en-US" sz="22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flow,</a:t>
            </a:r>
            <a:r>
              <a:rPr lang="en-US" sz="2200" spc="-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congestion,</a:t>
            </a:r>
            <a:r>
              <a:rPr lang="en-US" sz="2200" spc="-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2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accidents.</a:t>
            </a:r>
            <a:r>
              <a:rPr lang="en-US" sz="22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They</a:t>
            </a:r>
            <a:r>
              <a:rPr lang="en-US" sz="2200" spc="-3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help us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visually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monitor</a:t>
            </a:r>
            <a:r>
              <a:rPr lang="en-US" sz="22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2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road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network.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644525" lvl="0" indent="-342900" algn="just">
              <a:lnSpc>
                <a:spcPct val="105000"/>
              </a:lnSpc>
              <a:spcBef>
                <a:spcPts val="1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20700" algn="l"/>
                <a:tab pos="521335" algn="l"/>
              </a:tabLs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Inductive Loop Sensors: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 sensors are embedded in the road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surface</a:t>
            </a:r>
            <a:r>
              <a:rPr lang="en-US" sz="22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2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detect</a:t>
            </a:r>
            <a:r>
              <a:rPr lang="en-US" sz="22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2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presence</a:t>
            </a:r>
            <a:r>
              <a:rPr lang="en-US" sz="22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2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vehicles</a:t>
            </a:r>
            <a:r>
              <a:rPr lang="en-US" sz="22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22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measuring</a:t>
            </a:r>
            <a:r>
              <a:rPr lang="en-US" sz="22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changes</a:t>
            </a:r>
            <a:r>
              <a:rPr lang="en-US" sz="22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ininductance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200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They're</a:t>
            </a:r>
            <a:r>
              <a:rPr lang="en-US" sz="2200" spc="-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commonly</a:t>
            </a:r>
            <a:r>
              <a:rPr lang="en-US" sz="22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en-US" sz="22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en-US" sz="22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intersections</a:t>
            </a:r>
            <a:r>
              <a:rPr lang="en-US" sz="22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2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monitor</a:t>
            </a:r>
            <a:r>
              <a:rPr lang="en-US" sz="22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en-US" sz="2200" spc="-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volume</a:t>
            </a:r>
            <a:r>
              <a:rPr lang="en-US" sz="22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2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 signals.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415290" lvl="0" indent="-342900" algn="just">
              <a:lnSpc>
                <a:spcPct val="106000"/>
              </a:lnSpc>
              <a:spcBef>
                <a:spcPts val="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20700" algn="l"/>
                <a:tab pos="521335" algn="l"/>
              </a:tabLs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Acoustic Sensors: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Acoustic sensors use sound waves to detect vehicle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movement</a:t>
            </a:r>
            <a:r>
              <a:rPr lang="en-US" sz="22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2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congestion.</a:t>
            </a:r>
            <a:r>
              <a:rPr lang="en-US" sz="22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They</a:t>
            </a:r>
            <a:r>
              <a:rPr lang="en-US" sz="22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n-US" sz="22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US" sz="22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placed</a:t>
            </a:r>
            <a:r>
              <a:rPr lang="en-US" sz="22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22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lampposts</a:t>
            </a:r>
            <a:r>
              <a:rPr lang="en-US" sz="22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22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bridges</a:t>
            </a:r>
            <a:r>
              <a:rPr lang="en-US" sz="2200" spc="-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20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monitor</a:t>
            </a:r>
            <a:r>
              <a:rPr lang="en-US" sz="22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en-US" sz="220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without physical</a:t>
            </a:r>
            <a:r>
              <a:rPr lang="en-US" sz="22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contact.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496570" lvl="0" indent="-342900" algn="just">
              <a:lnSpc>
                <a:spcPct val="107000"/>
              </a:lnSpc>
              <a:spcBef>
                <a:spcPts val="3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20700" algn="l"/>
                <a:tab pos="521335" algn="l"/>
              </a:tabLs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Radar</a:t>
            </a:r>
            <a:r>
              <a:rPr lang="en-US" sz="2200" b="1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Sensors:</a:t>
            </a:r>
            <a:r>
              <a:rPr lang="en-US" sz="2200" b="1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Radar</a:t>
            </a:r>
            <a:r>
              <a:rPr lang="en-US" sz="22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sensors</a:t>
            </a:r>
            <a:r>
              <a:rPr lang="en-US" sz="22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en-US" sz="22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radio</a:t>
            </a:r>
            <a:r>
              <a:rPr lang="en-US" sz="22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waves</a:t>
            </a:r>
            <a:r>
              <a:rPr lang="en-US" sz="22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2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detect</a:t>
            </a:r>
            <a:r>
              <a:rPr lang="en-US" sz="22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2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speed</a:t>
            </a:r>
            <a:r>
              <a:rPr lang="en-US" sz="22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200" spc="-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distance of vehicles. They're useful for monitoring traffic speed and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identifying</a:t>
            </a:r>
            <a:r>
              <a:rPr lang="en-US" sz="22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congestion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hotspots.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429895" lvl="0" indent="-342900" algn="just">
              <a:lnSpc>
                <a:spcPct val="107000"/>
              </a:lnSpc>
              <a:spcBef>
                <a:spcPts val="1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20700" algn="l"/>
                <a:tab pos="521335" algn="l"/>
              </a:tabLs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GPS</a:t>
            </a:r>
            <a:r>
              <a:rPr lang="en-US" sz="2200" b="1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200" b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Mobile</a:t>
            </a:r>
            <a:r>
              <a:rPr lang="en-US" sz="2200" b="1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Apps:</a:t>
            </a:r>
            <a:r>
              <a:rPr lang="en-US" sz="2200" b="1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Many</a:t>
            </a:r>
            <a:r>
              <a:rPr lang="en-US" sz="22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vehicles</a:t>
            </a:r>
            <a:r>
              <a:rPr lang="en-US" sz="22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sz="22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equipped</a:t>
            </a:r>
            <a:r>
              <a:rPr lang="en-US" sz="22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n-US" sz="22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GPS devices</a:t>
            </a:r>
            <a:r>
              <a:rPr lang="en-US" sz="22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2200" spc="-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mobile apps with location services. Collecting data from these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sources can provide valuable information about traffic patterns and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vehicle</a:t>
            </a:r>
            <a:r>
              <a:rPr lang="en-US" sz="22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speeds.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762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A875-C13F-86B9-C7D5-856E720D9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588" y="654423"/>
            <a:ext cx="9547412" cy="1461247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en-US" sz="49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2:</a:t>
            </a:r>
            <a:r>
              <a:rPr lang="en-US" sz="49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49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Collection</a:t>
            </a:r>
            <a:b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C9C4C-0E28-453F-296E-90AD6DEC1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094" y="1739152"/>
            <a:ext cx="9421906" cy="3971365"/>
          </a:xfrm>
        </p:spPr>
        <p:txBody>
          <a:bodyPr/>
          <a:lstStyle/>
          <a:p>
            <a:pPr marL="63500" marR="307975" algn="just">
              <a:lnSpc>
                <a:spcPct val="107000"/>
              </a:lnSpc>
              <a:spcBef>
                <a:spcPts val="93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Once we've selected our sensors, we need a way to collect data from them.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typically</a:t>
            </a:r>
            <a:r>
              <a:rPr lang="en-US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involves</a:t>
            </a:r>
            <a:r>
              <a:rPr lang="en-US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setting</a:t>
            </a:r>
            <a:r>
              <a:rPr lang="en-US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</a:t>
            </a:r>
            <a:r>
              <a:rPr lang="en-US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network</a:t>
            </a:r>
            <a:r>
              <a:rPr lang="en-US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US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devices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transmit</a:t>
            </a:r>
            <a:r>
              <a:rPr lang="en-US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pc="-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central data</a:t>
            </a:r>
            <a:r>
              <a:rPr lang="en-US" spc="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hub.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spcBef>
                <a:spcPts val="8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  <a:tabLst>
                <a:tab pos="749300" algn="l"/>
                <a:tab pos="7499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en-US" sz="24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cameras</a:t>
            </a:r>
            <a:r>
              <a:rPr lang="en-US" sz="2400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send</a:t>
            </a:r>
            <a:r>
              <a:rPr lang="en-US" sz="2400" spc="-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images</a:t>
            </a:r>
            <a:r>
              <a:rPr lang="en-US" sz="24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2400" spc="-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video</a:t>
            </a:r>
            <a:r>
              <a:rPr lang="en-US" sz="24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feeds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4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central</a:t>
            </a:r>
            <a:r>
              <a:rPr lang="en-US" sz="2400" spc="-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marR="460375" lvl="1" indent="-342900" algn="just">
              <a:lnSpc>
                <a:spcPct val="107000"/>
              </a:lnSpc>
              <a:spcBef>
                <a:spcPts val="14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  <a:tabLst>
                <a:tab pos="749300" algn="l"/>
                <a:tab pos="7499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Inductive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loop</a:t>
            </a:r>
            <a:r>
              <a:rPr lang="en-US" sz="24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sensors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4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acoustic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sensors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transmit</a:t>
            </a:r>
            <a:r>
              <a:rPr lang="en-US" sz="2400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wirelessly</a:t>
            </a:r>
            <a:r>
              <a:rPr lang="en-US" sz="2400" spc="-3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a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central receiver.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marR="1051560" lvl="1" indent="-342900" algn="just">
              <a:lnSpc>
                <a:spcPct val="106000"/>
              </a:lnSpc>
              <a:spcBef>
                <a:spcPts val="5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  <a:tabLst>
                <a:tab pos="749300" algn="l"/>
                <a:tab pos="7499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Radar</a:t>
            </a:r>
            <a:r>
              <a:rPr lang="en-US" sz="24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sensors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4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GPS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devices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their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transmission</a:t>
            </a:r>
            <a:r>
              <a:rPr lang="en-US" sz="2400" spc="-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capabilities.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55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DED4-26DB-ED59-6621-19B6428A9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71244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en-US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3:</a:t>
            </a:r>
            <a:r>
              <a:rPr lang="en-US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Processing</a:t>
            </a:r>
            <a:b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7994-5C90-7AFD-4A08-89639884D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>
            <a:noAutofit/>
          </a:bodyPr>
          <a:lstStyle/>
          <a:p>
            <a:pPr marL="63500" marR="271780" algn="just">
              <a:lnSpc>
                <a:spcPct val="107000"/>
              </a:lnSpc>
              <a:spcBef>
                <a:spcPts val="935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Now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we're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collecting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data,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it.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magic</a:t>
            </a:r>
            <a:r>
              <a:rPr lang="en-US" sz="2400" spc="-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happens! We can use machine learning algorithms and data analytics to turn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raw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2400" spc="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valuable</a:t>
            </a:r>
            <a:r>
              <a:rPr lang="en-US" sz="240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insights.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530860" lvl="1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  <a:tabLst>
                <a:tab pos="749300" algn="l"/>
                <a:tab pos="749935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pc="-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en-US" spc="-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en-US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camera</a:t>
            </a:r>
            <a:r>
              <a:rPr lang="en-US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images</a:t>
            </a:r>
            <a:r>
              <a:rPr lang="en-US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</a:t>
            </a:r>
            <a:r>
              <a:rPr lang="en-US" spc="-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congestion,</a:t>
            </a:r>
            <a:r>
              <a:rPr lang="en-US" spc="-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accidents,</a:t>
            </a:r>
            <a:r>
              <a:rPr lang="en-US" spc="-3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traffic</a:t>
            </a:r>
            <a:r>
              <a:rPr lang="en-US" spc="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patterns.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51790" lvl="1" algn="just">
              <a:lnSpc>
                <a:spcPct val="107000"/>
              </a:lnSpc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  <a:tabLst>
                <a:tab pos="749300" algn="l"/>
                <a:tab pos="749935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Inductive</a:t>
            </a:r>
            <a:r>
              <a:rPr lang="en-US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loop</a:t>
            </a:r>
            <a:r>
              <a:rPr lang="en-US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</a:t>
            </a:r>
            <a:r>
              <a:rPr lang="en-US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helps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</a:t>
            </a:r>
            <a:r>
              <a:rPr lang="en-US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monitor</a:t>
            </a:r>
            <a:r>
              <a:rPr lang="en-US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volume</a:t>
            </a:r>
            <a:r>
              <a:rPr lang="en-US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adjust</a:t>
            </a:r>
            <a:r>
              <a:rPr lang="en-US" spc="-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 signal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timings.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1098550" lvl="1" algn="just">
              <a:lnSpc>
                <a:spcPct val="107000"/>
              </a:lnSpc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  <a:tabLst>
                <a:tab pos="749300" algn="l"/>
                <a:tab pos="749935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Acoustic</a:t>
            </a:r>
            <a:r>
              <a:rPr lang="en-US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</a:t>
            </a:r>
            <a:r>
              <a:rPr lang="en-US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n-US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detect</a:t>
            </a:r>
            <a:r>
              <a:rPr lang="en-US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honking</a:t>
            </a:r>
            <a:r>
              <a:rPr lang="en-US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unusual</a:t>
            </a:r>
            <a:r>
              <a:rPr lang="en-US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sounds</a:t>
            </a:r>
            <a:r>
              <a:rPr lang="en-US" spc="-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associated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accidents.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buSzPts val="1400"/>
              <a:buFont typeface="Wingdings" panose="05000000000000000000" pitchFamily="2" charset="2"/>
              <a:buChar char="Ø"/>
              <a:tabLst>
                <a:tab pos="749300" algn="l"/>
                <a:tab pos="749935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Radar</a:t>
            </a:r>
            <a:r>
              <a:rPr lang="en-US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processed</a:t>
            </a:r>
            <a:r>
              <a:rPr lang="en-US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</a:t>
            </a:r>
            <a:r>
              <a:rPr lang="en-US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vehicle</a:t>
            </a:r>
            <a:r>
              <a:rPr lang="en-US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speed</a:t>
            </a:r>
            <a:r>
              <a:rPr lang="en-US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density.</a:t>
            </a:r>
          </a:p>
          <a:p>
            <a:pPr marR="588010" lvl="1" algn="just">
              <a:lnSpc>
                <a:spcPct val="107000"/>
              </a:lnSpc>
              <a:spcBef>
                <a:spcPts val="95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  <a:tabLst>
                <a:tab pos="749300" algn="l"/>
                <a:tab pos="749935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GPS</a:t>
            </a:r>
            <a:r>
              <a:rPr lang="en-US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mobile</a:t>
            </a:r>
            <a:r>
              <a:rPr lang="en-US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r>
              <a:rPr lang="en-US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</a:t>
            </a:r>
            <a:r>
              <a:rPr lang="en-US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</a:t>
            </a:r>
            <a:r>
              <a:rPr lang="en-US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vehicle</a:t>
            </a:r>
            <a:r>
              <a:rPr lang="en-US" spc="-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locations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speeds.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588010" lvl="1" indent="-285750" algn="just">
              <a:lnSpc>
                <a:spcPct val="107000"/>
              </a:lnSpc>
              <a:spcBef>
                <a:spcPts val="95"/>
              </a:spcBef>
              <a:spcAft>
                <a:spcPts val="0"/>
              </a:spcAft>
              <a:buSzPts val="1400"/>
              <a:buFont typeface="Calibri" panose="020F0502020204030204" pitchFamily="34" charset="0"/>
              <a:buChar char="-"/>
              <a:tabLst>
                <a:tab pos="749300" algn="l"/>
                <a:tab pos="749935" algn="l"/>
              </a:tabLs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3138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A69FE-660A-B95C-BDF9-E48FE2DD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en-US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4:</a:t>
            </a:r>
            <a:r>
              <a:rPr lang="en-US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</a:t>
            </a:r>
            <a:r>
              <a:rPr lang="en-US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</a:t>
            </a:r>
            <a:b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B4CF-86E5-75EF-B367-7AD9F0D36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make sense of the data, we need user-friendly interfaces. This can include</a:t>
            </a:r>
            <a:r>
              <a:rPr lang="en-US" sz="3200" spc="-3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en-US" sz="32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</a:t>
            </a:r>
            <a:r>
              <a:rPr lang="en-US" sz="32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dashboards,</a:t>
            </a:r>
            <a:r>
              <a:rPr lang="en-US" sz="32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mobile</a:t>
            </a:r>
            <a:r>
              <a:rPr lang="en-US" sz="32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apps,</a:t>
            </a:r>
            <a:r>
              <a:rPr lang="en-US" sz="3200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32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</a:t>
            </a:r>
            <a:r>
              <a:rPr lang="en-US" sz="32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</a:t>
            </a:r>
            <a:r>
              <a:rPr lang="en-US" sz="32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road</a:t>
            </a:r>
            <a:r>
              <a:rPr lang="en-US" sz="3200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signs.</a:t>
            </a:r>
            <a:r>
              <a:rPr lang="en-US" sz="3200" spc="-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</a:t>
            </a:r>
            <a:r>
              <a:rPr lang="en-US" sz="32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tools</a:t>
            </a:r>
            <a:r>
              <a:rPr lang="en-US" sz="32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help</a:t>
            </a:r>
            <a:r>
              <a:rPr lang="en-US" sz="3200" spc="-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en-US" sz="32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managers</a:t>
            </a:r>
            <a:r>
              <a:rPr lang="en-US" sz="32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</a:t>
            </a:r>
            <a:r>
              <a:rPr lang="en-US" sz="32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informed</a:t>
            </a:r>
            <a:r>
              <a:rPr lang="en-US" sz="32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decisions</a:t>
            </a:r>
            <a:r>
              <a:rPr lang="en-US" sz="32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3200" spc="-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communicate</a:t>
            </a:r>
            <a:r>
              <a:rPr lang="en-US" sz="3200" spc="-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drivers.</a:t>
            </a:r>
            <a:endParaRPr lang="en-IN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032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6319E-3716-D1F4-D153-0B58BEB0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3059"/>
            <a:ext cx="105156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Raspberry</a:t>
            </a:r>
            <a:r>
              <a:rPr lang="en-US" spc="-6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</a:t>
            </a:r>
            <a:r>
              <a:rPr lang="en-US" spc="-4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7D20-910A-280D-EC1D-F67147E80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918"/>
            <a:ext cx="10515600" cy="488604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en-US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1:</a:t>
            </a:r>
            <a:r>
              <a:rPr lang="en-US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Raspberry</a:t>
            </a:r>
            <a:r>
              <a:rPr lang="en-US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0" marR="307975" algn="just">
              <a:lnSpc>
                <a:spcPct val="107000"/>
              </a:lnSpc>
              <a:spcBef>
                <a:spcPts val="955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Raspberry Pi is a small, affordable computer that we can use to enhance our</a:t>
            </a:r>
            <a:r>
              <a:rPr lang="en-US" sz="2000" spc="-3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 management system. It's like a tiny brain that can help us collect and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20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various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sensors.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Here's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n-US" sz="20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integrate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Raspberry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</a:t>
            </a:r>
            <a:r>
              <a:rPr lang="en-US" sz="2000" spc="-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en-US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2:</a:t>
            </a:r>
            <a:r>
              <a:rPr lang="en-US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</a:t>
            </a:r>
            <a:r>
              <a:rPr lang="en-US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0" marR="271780">
              <a:lnSpc>
                <a:spcPct val="107000"/>
              </a:lnSpc>
              <a:spcBef>
                <a:spcPts val="935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First,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connect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Raspberry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sensors.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sensors</a:t>
            </a:r>
            <a:r>
              <a:rPr lang="en-US" sz="2000" spc="-3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could be the ones we mentioned earlier, such as cameras, inductive loop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sensors, or even weather sensors. We do this by attaching the sensors to the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Raspberry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Pi's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GPIO pins or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USB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connections.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0" marR="367665" algn="just">
              <a:lnSpc>
                <a:spcPct val="107000"/>
              </a:lnSpc>
              <a:spcBef>
                <a:spcPts val="78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0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example,</a:t>
            </a:r>
            <a:r>
              <a:rPr lang="en-US" sz="20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cameras,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connect</a:t>
            </a:r>
            <a:r>
              <a:rPr lang="en-US" sz="20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them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Raspberry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Pi's</a:t>
            </a:r>
            <a:r>
              <a:rPr lang="en-US" sz="2000" spc="-3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USB ports. If we're using inductive loop sensors, we connect them to the GPIO</a:t>
            </a:r>
            <a:r>
              <a:rPr lang="en-US" sz="2000" spc="-3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pins.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6052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4B8C-DC5C-A7E4-5C5E-1385E5270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4423"/>
            <a:ext cx="10515600" cy="58629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en-US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3:</a:t>
            </a:r>
            <a:r>
              <a:rPr lang="en-US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Collection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0" marR="334010" algn="just">
              <a:lnSpc>
                <a:spcPct val="107000"/>
              </a:lnSpc>
              <a:spcBef>
                <a:spcPts val="935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Now that our Raspberry Pi is connected to the sensors, it can start collecting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data.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cameras,</a:t>
            </a:r>
            <a:r>
              <a:rPr lang="en-US" sz="20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000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captures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images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20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videos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road.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inductiveloop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sensors,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records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vehicle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presence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counts.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stored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2000" spc="-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Raspberry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Pi's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memory.</a:t>
            </a:r>
          </a:p>
          <a:p>
            <a:pPr marL="0" marR="334010" indent="0" algn="just">
              <a:lnSpc>
                <a:spcPct val="107000"/>
              </a:lnSpc>
              <a:spcBef>
                <a:spcPts val="935"/>
              </a:spcBef>
              <a:spcAft>
                <a:spcPts val="0"/>
              </a:spcAft>
              <a:buNone/>
            </a:pP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en-US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4:</a:t>
            </a:r>
            <a:r>
              <a:rPr lang="en-US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Processing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0" marR="271780" algn="just">
              <a:lnSpc>
                <a:spcPct val="107000"/>
              </a:lnSpc>
              <a:spcBef>
                <a:spcPts val="935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Once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data,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Raspberry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</a:t>
            </a:r>
            <a:r>
              <a:rPr lang="en-US" sz="20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it.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n-US" sz="20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programs</a:t>
            </a:r>
            <a:r>
              <a:rPr lang="en-US" sz="2000" spc="-3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languages like Python to analyze the data. For example, we can use image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recognition algorithms to detect traffic congestion in camera images or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density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inductive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loop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 data.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spcBef>
                <a:spcPts val="5"/>
              </a:spcBef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en-US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5:</a:t>
            </a:r>
            <a:r>
              <a:rPr lang="en-US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Storage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0" marR="271780" algn="just">
              <a:lnSpc>
                <a:spcPct val="107000"/>
              </a:lnSpc>
              <a:spcBef>
                <a:spcPts val="93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don't</a:t>
            </a:r>
            <a:r>
              <a:rPr lang="en-US" sz="20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lose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important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data,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n-US" sz="20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also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connect</a:t>
            </a:r>
            <a:r>
              <a:rPr lang="en-US" sz="20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Raspberry</a:t>
            </a:r>
            <a:r>
              <a:rPr lang="en-US" sz="2000" spc="-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 to external storage devices, like external hard drives or cloud storage. This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way,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backup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collect.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712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1351</Words>
  <Application>Microsoft Office PowerPoint</Application>
  <PresentationFormat>Widescreen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PROJECT OBJECTIVES</vt:lpstr>
      <vt:lpstr>IOT SENSOR SETUP </vt:lpstr>
      <vt:lpstr>Step 1: Sensor Selection</vt:lpstr>
      <vt:lpstr>Step 2: Data Collection </vt:lpstr>
      <vt:lpstr>Step 3: Data Processing </vt:lpstr>
      <vt:lpstr>Step 4: Visualization and Control </vt:lpstr>
      <vt:lpstr>Raspberry Pi integration </vt:lpstr>
      <vt:lpstr>PowerPoint Presentation</vt:lpstr>
      <vt:lpstr>MOBILE APP DEVELOPMENT </vt:lpstr>
      <vt:lpstr>CODE IMPLEMENTATION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Mannem Hemasri</dc:creator>
  <cp:lastModifiedBy>vignamchaaran@gmail.com</cp:lastModifiedBy>
  <cp:revision>2</cp:revision>
  <dcterms:created xsi:type="dcterms:W3CDTF">2023-10-10T15:45:09Z</dcterms:created>
  <dcterms:modified xsi:type="dcterms:W3CDTF">2023-10-11T10:04:56Z</dcterms:modified>
</cp:coreProperties>
</file>