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82" r:id="rId5"/>
    <p:sldId id="296" r:id="rId6"/>
    <p:sldId id="324" r:id="rId7"/>
    <p:sldId id="333" r:id="rId8"/>
    <p:sldId id="334" r:id="rId9"/>
    <p:sldId id="325" r:id="rId10"/>
    <p:sldId id="326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654C2A4-C0FA-4E1A-A07A-00D8CDCFEB9E}">
          <p14:sldIdLst>
            <p14:sldId id="282"/>
            <p14:sldId id="296"/>
            <p14:sldId id="324"/>
            <p14:sldId id="333"/>
            <p14:sldId id="334"/>
            <p14:sldId id="325"/>
            <p14:sldId id="326"/>
          </p14:sldIdLst>
        </p14:section>
        <p14:section name="Untitled Section" id="{DAAC4AFE-0896-4BF6-85FB-4EB84F2FB6DA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DEEAF6"/>
    <a:srgbClr val="EAEFF7"/>
    <a:srgbClr val="003F7D"/>
    <a:srgbClr val="F7F7F7"/>
    <a:srgbClr val="CC99FF"/>
    <a:srgbClr val="5B9BD5"/>
    <a:srgbClr val="00A4C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67" autoAdjust="0"/>
    <p:restoredTop sz="94660"/>
  </p:normalViewPr>
  <p:slideViewPr>
    <p:cSldViewPr snapToGrid="0">
      <p:cViewPr varScale="1">
        <p:scale>
          <a:sx n="72" d="100"/>
          <a:sy n="72" d="100"/>
        </p:scale>
        <p:origin x="3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5323FB4-5B61-44CD-8A51-6697C8EABE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CAED0-FC64-4E44-86E6-6D60CD5456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A4197-109E-47D8-B64A-0B2675EFFB6D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41CCF-6390-4CDD-A9E9-244523047F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A88FF-1FFE-4435-9427-DC21008512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2CF1E-21D8-4073-842F-A7CFA8697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25336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6DD12-0DDB-4414-A84D-A8DA9F47A98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CB2B3-9F8C-4DFD-AD9A-DD52D0A2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7053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CB2B3-9F8C-4DFD-AD9A-DD52D0A2066F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039BE-A124-4731-A6DF-5FD93E0457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69191E12-72CE-4BEA-B196-D0F4490BB59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47526" y="152400"/>
            <a:ext cx="11875859" cy="6569075"/>
            <a:chOff x="147526" y="152400"/>
            <a:chExt cx="11875859" cy="656907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147526" y="152400"/>
              <a:ext cx="2968207" cy="62039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47526" y="6356350"/>
              <a:ext cx="11875859" cy="365125"/>
            </a:xfrm>
            <a:prstGeom prst="rect">
              <a:avLst/>
            </a:prstGeom>
            <a:solidFill>
              <a:srgbClr val="00A4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94179" y="1122363"/>
            <a:ext cx="6859621" cy="2387600"/>
          </a:xfrm>
        </p:spPr>
        <p:txBody>
          <a:bodyPr anchor="ctr"/>
          <a:lstStyle>
            <a:lvl1pPr algn="ctr">
              <a:defRPr sz="6000">
                <a:solidFill>
                  <a:srgbClr val="003F7D"/>
                </a:solidFill>
                <a:latin typeface="+mn-lt"/>
              </a:defRPr>
            </a:lvl1pPr>
          </a:lstStyle>
          <a:p>
            <a:r>
              <a:rPr lang="en-US" dirty="0"/>
              <a:t>&lt;Title&gt;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94179" y="3602038"/>
            <a:ext cx="6859621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rgbClr val="003F7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By &lt;Author&gt;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dd-Mmm-yyyy</a:t>
            </a:r>
            <a:r>
              <a:rPr lang="en-US" dirty="0"/>
              <a:t>&gt;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28055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IN"/>
              <a:t>AVIN Systems Private Limited - Confidential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91" y="2011588"/>
            <a:ext cx="2174875" cy="248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0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I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47525" y="6356350"/>
            <a:ext cx="11875859" cy="365125"/>
          </a:xfrm>
          <a:prstGeom prst="rect">
            <a:avLst/>
          </a:prstGeom>
          <a:solidFill>
            <a:srgbClr val="00A4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465"/>
            <a:ext cx="11185184" cy="1325563"/>
          </a:xfrm>
        </p:spPr>
        <p:txBody>
          <a:bodyPr>
            <a:noAutofit/>
          </a:bodyPr>
          <a:lstStyle>
            <a:lvl1pPr>
              <a:defRPr lang="en-US" sz="3600" b="1" kern="1200" dirty="0">
                <a:solidFill>
                  <a:srgbClr val="003F7D"/>
                </a:solidFill>
                <a:latin typeface="Eras Demi ITC" panose="020B08050305040208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147524" y="919979"/>
            <a:ext cx="11875860" cy="365125"/>
            <a:chOff x="147524" y="1224777"/>
            <a:chExt cx="11206276" cy="365125"/>
          </a:xfrm>
        </p:grpSpPr>
        <p:sp>
          <p:nvSpPr>
            <p:cNvPr id="7" name="Rectangle 6"/>
            <p:cNvSpPr/>
            <p:nvPr userDrawn="1"/>
          </p:nvSpPr>
          <p:spPr>
            <a:xfrm>
              <a:off x="147524" y="1224777"/>
              <a:ext cx="690675" cy="3651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 userDrawn="1"/>
          </p:nvCxnSpPr>
          <p:spPr>
            <a:xfrm>
              <a:off x="838200" y="1407340"/>
              <a:ext cx="10515600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475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28055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IN"/>
              <a:t>AVIN Systems Private Limited - Confidential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018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203460F0-4862-405A-ACB0-65ABA3A83F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47524" y="1825625"/>
            <a:ext cx="118758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919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hank_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47526" y="152400"/>
            <a:ext cx="11875859" cy="6569075"/>
            <a:chOff x="147526" y="152400"/>
            <a:chExt cx="11875859" cy="6569075"/>
          </a:xfrm>
        </p:grpSpPr>
        <p:sp>
          <p:nvSpPr>
            <p:cNvPr id="10" name="Rectangle 9"/>
            <p:cNvSpPr/>
            <p:nvPr userDrawn="1"/>
          </p:nvSpPr>
          <p:spPr>
            <a:xfrm>
              <a:off x="147526" y="152400"/>
              <a:ext cx="2968207" cy="62039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47526" y="6356350"/>
              <a:ext cx="11875859" cy="365125"/>
            </a:xfrm>
            <a:prstGeom prst="rect">
              <a:avLst/>
            </a:prstGeom>
            <a:solidFill>
              <a:srgbClr val="00A4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94179" y="1122363"/>
            <a:ext cx="6859621" cy="2387600"/>
          </a:xfrm>
        </p:spPr>
        <p:txBody>
          <a:bodyPr anchor="b"/>
          <a:lstStyle>
            <a:lvl1pPr algn="ctr">
              <a:defRPr sz="6000">
                <a:solidFill>
                  <a:srgbClr val="003F7D"/>
                </a:solidFill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Eras Bold ITC" panose="020B0907030504020204" pitchFamily="34" charset="0"/>
              </a:rPr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94179" y="3602038"/>
            <a:ext cx="6859621" cy="1655762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b="1" kern="1200" dirty="0">
                <a:solidFill>
                  <a:srgbClr val="003F7D"/>
                </a:solidFill>
                <a:latin typeface="Eras Bold ITC" panose="020B0907030504020204" pitchFamily="34" charset="0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&lt;Name&gt;</a:t>
            </a:r>
          </a:p>
          <a:p>
            <a:r>
              <a:rPr lang="en-US" dirty="0"/>
              <a:t>&lt;Email&gt;</a:t>
            </a:r>
          </a:p>
          <a:p>
            <a:r>
              <a:rPr lang="en-US" dirty="0"/>
              <a:t>&lt;Phone&gt;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475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28055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IN"/>
              <a:t>AVIN Systems Private Limited - Confidential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018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03460F0-4862-405A-ACB0-65ABA3A83FA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91" y="2011588"/>
            <a:ext cx="2174875" cy="248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5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2438" y="644939"/>
            <a:ext cx="8953500" cy="3664528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Eras Bold ITC" panose="020B0907030504020204" pitchFamily="34" charset="0"/>
              </a:rPr>
              <a:t>Docker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6852" y="4869873"/>
            <a:ext cx="6859621" cy="1253973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Eras Demi ITC" panose="020B0805030504020804" pitchFamily="34" charset="0"/>
              </a:rPr>
              <a:t>25-Sep-23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IN" sz="2000" dirty="0">
                <a:latin typeface="Eras Demi ITC" panose="020B0805030504020804" pitchFamily="34" charset="0"/>
              </a:rPr>
              <a:t>AVIN Systems Private Limited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1400" dirty="0">
              <a:latin typeface="Eras Demi ITC" panose="020B0805030504020804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5433391" y="2650437"/>
            <a:ext cx="43202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4189378" y="1608523"/>
            <a:ext cx="6859621" cy="868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03F7D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sz="4000" dirty="0">
              <a:latin typeface="Eras Bold ITC" panose="020B0907030504020204" pitchFamily="34" charset="0"/>
            </a:endParaRP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5E6C02D0-19E7-4CA5-94E4-743C154E4CFB}"/>
              </a:ext>
            </a:extLst>
          </p:cNvPr>
          <p:cNvSpPr txBox="1">
            <a:spLocks/>
          </p:cNvSpPr>
          <p:nvPr/>
        </p:nvSpPr>
        <p:spPr>
          <a:xfrm>
            <a:off x="40386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AVIN Systems Private Limited - Confidential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409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1B5C-503C-4086-AEF3-30E4B818E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Contents</a:t>
            </a:r>
            <a:endParaRPr lang="en-IN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9EACEE-ADDA-4008-B859-E3CA6D4CC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460F0-4862-405A-ACB0-65ABA3A83FA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E7F91-F219-456C-92E6-6DCF5C725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24" y="1352028"/>
            <a:ext cx="11875860" cy="5004322"/>
          </a:xfrm>
        </p:spPr>
        <p:txBody>
          <a:bodyPr>
            <a:normAutofit/>
          </a:bodyPr>
          <a:lstStyle/>
          <a:p>
            <a:r>
              <a:rPr lang="en-US" dirty="0"/>
              <a:t>Docker Introduction</a:t>
            </a:r>
          </a:p>
          <a:p>
            <a:r>
              <a:rPr lang="en-US" dirty="0"/>
              <a:t>Docker and Containers</a:t>
            </a:r>
          </a:p>
          <a:p>
            <a:r>
              <a:rPr lang="en-US" dirty="0"/>
              <a:t>Docker Platform</a:t>
            </a:r>
          </a:p>
          <a:p>
            <a:r>
              <a:rPr lang="en-US" dirty="0"/>
              <a:t>Use Cases of Docker</a:t>
            </a:r>
          </a:p>
          <a:p>
            <a:r>
              <a:rPr lang="en-US" dirty="0"/>
              <a:t>Features of Docker</a:t>
            </a:r>
          </a:p>
          <a:p>
            <a:r>
              <a:rPr lang="en-US" dirty="0"/>
              <a:t>Conclusion </a:t>
            </a:r>
          </a:p>
          <a:p>
            <a:endParaRPr lang="en-US" b="1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0121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E405-A720-42C7-936F-F563D9E5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Docker Introduction</a:t>
            </a:r>
            <a:endParaRPr lang="en-IN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07D4FD-5EF5-4380-966E-16D3F7339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460F0-4862-405A-ACB0-65ABA3A83FA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8CC98-488D-46DE-AFC7-548E09637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24" y="1352028"/>
            <a:ext cx="11875860" cy="500432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Docker is an </a:t>
            </a:r>
            <a:r>
              <a:rPr lang="en-US" dirty="0">
                <a:solidFill>
                  <a:schemeClr val="accent1"/>
                </a:solidFill>
              </a:rPr>
              <a:t>open platform for developing, shipping, and running applications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Docker enables you to separate your applications from your infrastructure(OS) so you can deliver software quickly. </a:t>
            </a:r>
          </a:p>
          <a:p>
            <a:pPr algn="just"/>
            <a:r>
              <a:rPr lang="en-US" dirty="0"/>
              <a:t>With Docker, you can manage your infrastructure in the same ways you manage your applications. </a:t>
            </a:r>
          </a:p>
          <a:p>
            <a:pPr algn="just"/>
            <a:r>
              <a:rPr lang="en-US" dirty="0"/>
              <a:t>By taking advantage of Docker's methodologies for shipping, testing, and deploying code, you can significantly reduce the delay between writing code and running it in production.</a:t>
            </a:r>
          </a:p>
        </p:txBody>
      </p:sp>
    </p:spTree>
    <p:extLst>
      <p:ext uri="{BB962C8B-B14F-4D97-AF65-F5344CB8AC3E}">
        <p14:creationId xmlns:p14="http://schemas.microsoft.com/office/powerpoint/2010/main" val="288071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E405-A720-42C7-936F-F563D9E5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Docker and  Container</a:t>
            </a:r>
            <a:endParaRPr lang="en-IN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07D4FD-5EF5-4380-966E-16D3F7339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460F0-4862-405A-ACB0-65ABA3A83FA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8CC98-488D-46DE-AFC7-548E09637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24" y="1352028"/>
            <a:ext cx="11875860" cy="500432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Docker provides the </a:t>
            </a:r>
            <a:r>
              <a:rPr lang="en-US" dirty="0">
                <a:solidFill>
                  <a:schemeClr val="accent1"/>
                </a:solidFill>
              </a:rPr>
              <a:t>ability to package and run an application in a loosely isolated environment</a:t>
            </a:r>
            <a:r>
              <a:rPr lang="en-US" dirty="0"/>
              <a:t> called a container. </a:t>
            </a:r>
          </a:p>
          <a:p>
            <a:pPr algn="just"/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isolation and security</a:t>
            </a:r>
            <a:r>
              <a:rPr lang="en-US" dirty="0"/>
              <a:t> lets you to run many containers simultaneously on a given host. </a:t>
            </a:r>
          </a:p>
          <a:p>
            <a:pPr algn="just"/>
            <a:r>
              <a:rPr lang="en-US" dirty="0"/>
              <a:t>Containers are </a:t>
            </a:r>
            <a:r>
              <a:rPr lang="en-US" dirty="0">
                <a:solidFill>
                  <a:schemeClr val="accent1"/>
                </a:solidFill>
              </a:rPr>
              <a:t>lightweight and contain everything (software, libraries, and configuration files) needed to run the application</a:t>
            </a:r>
            <a:r>
              <a:rPr lang="en-US" dirty="0"/>
              <a:t>, so you don't need to rely on what's installed on the host.</a:t>
            </a:r>
          </a:p>
          <a:p>
            <a:pPr algn="just"/>
            <a:r>
              <a:rPr lang="en-US" dirty="0"/>
              <a:t>Container can </a:t>
            </a:r>
            <a:r>
              <a:rPr lang="en-US" dirty="0">
                <a:solidFill>
                  <a:schemeClr val="accent1"/>
                </a:solidFill>
              </a:rPr>
              <a:t>communicate with each other through well-defined channels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All containers are </a:t>
            </a:r>
            <a:r>
              <a:rPr lang="en-US" dirty="0">
                <a:solidFill>
                  <a:schemeClr val="accent1"/>
                </a:solidFill>
              </a:rPr>
              <a:t>run by a single operating system kernel and therefore use fewer resources</a:t>
            </a:r>
            <a:r>
              <a:rPr lang="en-US" dirty="0"/>
              <a:t> than a virtual machine.</a:t>
            </a:r>
          </a:p>
        </p:txBody>
      </p:sp>
    </p:spTree>
    <p:extLst>
      <p:ext uri="{BB962C8B-B14F-4D97-AF65-F5344CB8AC3E}">
        <p14:creationId xmlns:p14="http://schemas.microsoft.com/office/powerpoint/2010/main" val="246267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E405-A720-42C7-936F-F563D9E5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 Docker Platform</a:t>
            </a:r>
            <a:endParaRPr lang="en-IN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07D4FD-5EF5-4380-966E-16D3F7339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460F0-4862-405A-ACB0-65ABA3A83FA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8CC98-488D-46DE-AFC7-548E09637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24" y="1352028"/>
            <a:ext cx="11875860" cy="5004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Docker provides tooling and a platform to manage the lifecycle of your containers:</a:t>
            </a:r>
          </a:p>
          <a:p>
            <a:r>
              <a:rPr lang="en-US" dirty="0"/>
              <a:t>Develop your application and its supporting components using containers.</a:t>
            </a:r>
          </a:p>
          <a:p>
            <a:r>
              <a:rPr lang="en-US" dirty="0"/>
              <a:t>The container becomes the unit for distributing and testing your application.</a:t>
            </a:r>
          </a:p>
          <a:p>
            <a:r>
              <a:rPr lang="en-US" dirty="0"/>
              <a:t>When you're ready, deploy your application into your production environment, as a container or an orchestrated service. This works the same whether your production environment is a local data center, a cloud provider, or a hybrid of the two.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E405-A720-42C7-936F-F563D9E5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Use Cases of Docker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07D4FD-5EF5-4380-966E-16D3F7339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460F0-4862-405A-ACB0-65ABA3A83FA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8CC98-488D-46DE-AFC7-548E09637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24" y="1352028"/>
            <a:ext cx="11875860" cy="5004322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Fast, consistent delivery of your applications</a:t>
            </a:r>
          </a:p>
          <a:p>
            <a:pPr lvl="1" algn="just"/>
            <a:r>
              <a:rPr lang="en-US" dirty="0"/>
              <a:t>Docker streamlines the development lifecycle by allowing </a:t>
            </a:r>
            <a:r>
              <a:rPr lang="en-US" b="1" dirty="0"/>
              <a:t>developers to work in standardized environments</a:t>
            </a:r>
            <a:r>
              <a:rPr lang="en-US" dirty="0"/>
              <a:t> </a:t>
            </a:r>
            <a:r>
              <a:rPr lang="en-US" b="1" dirty="0"/>
              <a:t>using local containers</a:t>
            </a:r>
            <a:r>
              <a:rPr lang="en-US" dirty="0"/>
              <a:t> which provide your applications and services. Containers are great for continuous integration and continuous delivery (CI/CD) workflows.</a:t>
            </a:r>
            <a:endParaRPr lang="en-IN" b="1" dirty="0"/>
          </a:p>
          <a:p>
            <a:pPr algn="just"/>
            <a:r>
              <a:rPr lang="en-IN" b="1" dirty="0"/>
              <a:t>Responsive deployment and scaling</a:t>
            </a:r>
          </a:p>
          <a:p>
            <a:pPr lvl="1" algn="just"/>
            <a:r>
              <a:rPr lang="en-US" b="1" dirty="0"/>
              <a:t>Docker's container-based platform allows for highly portable workloads</a:t>
            </a:r>
            <a:r>
              <a:rPr lang="en-US" dirty="0"/>
              <a:t>. Docker containers can run on a developer's local laptop, on physical or virtual machines in a data center, on cloud providers, or in a mixture of environments.</a:t>
            </a:r>
          </a:p>
          <a:p>
            <a:pPr lvl="1" algn="just"/>
            <a:r>
              <a:rPr lang="en-US" b="1" dirty="0"/>
              <a:t>Docker's portability and lightweight nature also make it easy to dynamically manage workloads</a:t>
            </a:r>
            <a:r>
              <a:rPr lang="en-US" dirty="0"/>
              <a:t>, scaling up or tearing down applications and services as business needs dictate, in near real time.</a:t>
            </a:r>
            <a:endParaRPr lang="en-IN" b="1" dirty="0"/>
          </a:p>
          <a:p>
            <a:pPr lvl="1" algn="just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4424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E405-A720-42C7-936F-F563D9E5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Use Cases of Docker</a:t>
            </a:r>
            <a:endParaRPr lang="en-IN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07D4FD-5EF5-4380-966E-16D3F7339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460F0-4862-405A-ACB0-65ABA3A83FA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8CC98-488D-46DE-AFC7-548E09637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24" y="1352028"/>
            <a:ext cx="11875860" cy="5004322"/>
          </a:xfrm>
        </p:spPr>
        <p:txBody>
          <a:bodyPr>
            <a:normAutofit/>
          </a:bodyPr>
          <a:lstStyle/>
          <a:p>
            <a:r>
              <a:rPr lang="en-US" b="1" dirty="0"/>
              <a:t>Running more workloads on the same hardware</a:t>
            </a:r>
          </a:p>
          <a:p>
            <a:pPr lvl="1"/>
            <a:r>
              <a:rPr lang="en-US" b="1" dirty="0"/>
              <a:t>Docker is lightweight and fast</a:t>
            </a:r>
            <a:r>
              <a:rPr lang="en-US" dirty="0"/>
              <a:t>. It provides a viable, cost-effective alternative to hypervisor-based virtual machines, so you can use more of your server capacity to achieve your business goals. </a:t>
            </a:r>
            <a:r>
              <a:rPr lang="en-US" b="1" dirty="0"/>
              <a:t>Docker is perfect for high density environments and for small and medium deployments where you need to do more with fewer resources. </a:t>
            </a:r>
            <a:r>
              <a:rPr lang="en-US" dirty="0"/>
              <a:t>Which means we can deploy more containers using the same resource for a single Virtual Machine.</a:t>
            </a:r>
            <a:endParaRPr lang="en-US" b="1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043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9287" y="1603513"/>
            <a:ext cx="7465148" cy="2199861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Eras Bold ITC" panose="020B0907030504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71258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40820_AVIN_MS_Powerpoint_Template.potx" id="{D1603E34-85DD-4DF4-9F55-06EEE6CF0970}" vid="{96FF43C4-87CB-43E3-8A3D-15A45BECBD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35CFB857DDC442ABFC5CD523A12354" ma:contentTypeVersion="1" ma:contentTypeDescription="Create a new document." ma:contentTypeScope="" ma:versionID="0a52bb77b8b6acb96627b8e5f39e915e">
  <xsd:schema xmlns:xsd="http://www.w3.org/2001/XMLSchema" xmlns:xs="http://www.w3.org/2001/XMLSchema" xmlns:p="http://schemas.microsoft.com/office/2006/metadata/properties" xmlns:ns3="0b2fd674-e432-4080-a762-81b8bd143b64" targetNamespace="http://schemas.microsoft.com/office/2006/metadata/properties" ma:root="true" ma:fieldsID="db443bd06911b2b35c16277f5f8b0e2e" ns3:_="">
    <xsd:import namespace="0b2fd674-e432-4080-a762-81b8bd143b64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2fd674-e432-4080-a762-81b8bd143b6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DD93A3-A8AA-4161-93E9-CC2E300B64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2fd674-e432-4080-a762-81b8bd143b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583EAB5-19E2-4665-95A1-35C0652F750D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0b2fd674-e432-4080-a762-81b8bd143b64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EC3094D-4FDF-46B2-BD09-C356B41D5F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20140820_AVIN_MS_Powerpoint_Template</Template>
  <TotalTime>21003</TotalTime>
  <Words>517</Words>
  <Application>Microsoft Office PowerPoint</Application>
  <PresentationFormat>Widescreen</PresentationFormat>
  <Paragraphs>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Eras Bold ITC</vt:lpstr>
      <vt:lpstr>Eras Demi ITC</vt:lpstr>
      <vt:lpstr>Office Theme</vt:lpstr>
      <vt:lpstr>Docker Overview</vt:lpstr>
      <vt:lpstr>Contents</vt:lpstr>
      <vt:lpstr>Docker Introduction</vt:lpstr>
      <vt:lpstr>Docker and  Container</vt:lpstr>
      <vt:lpstr>The Docker Platform</vt:lpstr>
      <vt:lpstr>Use Cases of Docker</vt:lpstr>
      <vt:lpstr>Use Cases of Docker</vt:lpstr>
      <vt:lpstr>Thank You</vt:lpstr>
    </vt:vector>
  </TitlesOfParts>
  <Company>AVIN Systems Private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QT_Jenkins_Setup</dc:title>
  <dc:subject/>
  <dc:creator>Arun Mozhi</dc:creator>
  <dc:description>Template ver. 1.0 - Jul.1,'16</dc:description>
  <cp:lastModifiedBy>Isaa Kazi</cp:lastModifiedBy>
  <cp:revision>693</cp:revision>
  <dcterms:created xsi:type="dcterms:W3CDTF">2014-08-20T13:12:36Z</dcterms:created>
  <dcterms:modified xsi:type="dcterms:W3CDTF">2023-09-25T12:33:04Z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0x0101001F35CFB857DDC442ABFC5CD523A12354</vt:lpwstr>
  </property>
  <property fmtid="{D5CDD505-2E9C-101B-9397-08002B2CF9AE}" pid="3" name="IsMyDocuments">
    <vt:bool>true</vt:bool>
  </property>
</Properties>
</file>