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2" r:id="rId5"/>
    <p:sldId id="296" r:id="rId6"/>
    <p:sldId id="324" r:id="rId7"/>
    <p:sldId id="334" r:id="rId8"/>
    <p:sldId id="333" r:id="rId9"/>
    <p:sldId id="335" r:id="rId10"/>
    <p:sldId id="326" r:id="rId11"/>
    <p:sldId id="336" r:id="rId12"/>
    <p:sldId id="337" r:id="rId13"/>
    <p:sldId id="342" r:id="rId14"/>
    <p:sldId id="338" r:id="rId15"/>
    <p:sldId id="339" r:id="rId16"/>
    <p:sldId id="340" r:id="rId17"/>
    <p:sldId id="341" r:id="rId18"/>
    <p:sldId id="343" r:id="rId19"/>
    <p:sldId id="344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54C2A4-C0FA-4E1A-A07A-00D8CDCFEB9E}">
          <p14:sldIdLst>
            <p14:sldId id="282"/>
            <p14:sldId id="296"/>
            <p14:sldId id="324"/>
            <p14:sldId id="334"/>
            <p14:sldId id="333"/>
            <p14:sldId id="335"/>
            <p14:sldId id="326"/>
            <p14:sldId id="336"/>
            <p14:sldId id="337"/>
            <p14:sldId id="342"/>
            <p14:sldId id="338"/>
            <p14:sldId id="339"/>
            <p14:sldId id="340"/>
            <p14:sldId id="341"/>
            <p14:sldId id="343"/>
            <p14:sldId id="344"/>
          </p14:sldIdLst>
        </p14:section>
        <p14:section name="Untitled Section" id="{DAAC4AFE-0896-4BF6-85FB-4EB84F2FB6DA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DEEAF6"/>
    <a:srgbClr val="EAEFF7"/>
    <a:srgbClr val="003F7D"/>
    <a:srgbClr val="F7F7F7"/>
    <a:srgbClr val="CC99FF"/>
    <a:srgbClr val="5B9BD5"/>
    <a:srgbClr val="00A4C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67" autoAdjust="0"/>
    <p:restoredTop sz="94660"/>
  </p:normalViewPr>
  <p:slideViewPr>
    <p:cSldViewPr snapToGrid="0">
      <p:cViewPr>
        <p:scale>
          <a:sx n="75" d="100"/>
          <a:sy n="75" d="100"/>
        </p:scale>
        <p:origin x="228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323FB4-5B61-44CD-8A51-6697C8EABE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CAED0-FC64-4E44-86E6-6D60CD5456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4197-109E-47D8-B64A-0B2675EFFB6D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1CCF-6390-4CDD-A9E9-244523047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A88FF-1FFE-4435-9427-DC21008512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CF1E-21D8-4073-842F-A7CFA8697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25336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DD12-0DDB-4414-A84D-A8DA9F47A989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B2B3-9F8C-4DFD-AD9A-DD52D0A20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053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CB2B3-9F8C-4DFD-AD9A-DD52D0A2066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39BE-A124-4731-A6DF-5FD93E0457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69191E12-72CE-4BEA-B196-D0F4490BB59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147526" y="152400"/>
            <a:ext cx="11875859" cy="6569075"/>
            <a:chOff x="147526" y="152400"/>
            <a:chExt cx="11875859" cy="65690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147526" y="152400"/>
              <a:ext cx="2968207" cy="62039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47526" y="6356350"/>
              <a:ext cx="11875859" cy="365125"/>
            </a:xfrm>
            <a:prstGeom prst="rect">
              <a:avLst/>
            </a:prstGeom>
            <a:solidFill>
              <a:srgbClr val="00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4179" y="1122363"/>
            <a:ext cx="6859621" cy="2387600"/>
          </a:xfrm>
        </p:spPr>
        <p:txBody>
          <a:bodyPr anchor="ctr"/>
          <a:lstStyle>
            <a:lvl1pPr algn="ctr">
              <a:defRPr sz="6000">
                <a:solidFill>
                  <a:srgbClr val="003F7D"/>
                </a:solidFill>
                <a:latin typeface="+mn-lt"/>
              </a:defRPr>
            </a:lvl1pPr>
          </a:lstStyle>
          <a:p>
            <a:r>
              <a:rPr lang="en-US" dirty="0"/>
              <a:t>&lt;Title&gt;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4179" y="3602038"/>
            <a:ext cx="6859621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3F7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&lt;Author&gt;</a:t>
            </a:r>
          </a:p>
          <a:p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dd-Mmm-yyyy</a:t>
            </a:r>
            <a:r>
              <a:rPr lang="en-US" dirty="0"/>
              <a:t>&gt;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1" y="2011588"/>
            <a:ext cx="2174875" cy="24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0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47525" y="6356350"/>
            <a:ext cx="11875859" cy="365125"/>
          </a:xfrm>
          <a:prstGeom prst="rect">
            <a:avLst/>
          </a:prstGeom>
          <a:solidFill>
            <a:srgbClr val="00A4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1185184" cy="1325563"/>
          </a:xfrm>
        </p:spPr>
        <p:txBody>
          <a:bodyPr>
            <a:noAutofit/>
          </a:bodyPr>
          <a:lstStyle>
            <a:lvl1pPr>
              <a:defRPr lang="en-US" sz="3600" b="1" kern="1200" dirty="0">
                <a:solidFill>
                  <a:srgbClr val="003F7D"/>
                </a:solidFill>
                <a:latin typeface="Eras Demi ITC" panose="020B0805030504020804" pitchFamily="34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147524" y="919979"/>
            <a:ext cx="11875860" cy="365125"/>
            <a:chOff x="147524" y="1224777"/>
            <a:chExt cx="11206276" cy="365125"/>
          </a:xfrm>
        </p:grpSpPr>
        <p:sp>
          <p:nvSpPr>
            <p:cNvPr id="7" name="Rectangle 6"/>
            <p:cNvSpPr/>
            <p:nvPr userDrawn="1"/>
          </p:nvSpPr>
          <p:spPr>
            <a:xfrm>
              <a:off x="147524" y="1224777"/>
              <a:ext cx="690675" cy="365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838200" y="1407340"/>
              <a:ext cx="10515600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475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1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203460F0-4862-405A-ACB0-65ABA3A83F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7524" y="1825625"/>
            <a:ext cx="118758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91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_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47526" y="152400"/>
            <a:ext cx="11875859" cy="6569075"/>
            <a:chOff x="147526" y="152400"/>
            <a:chExt cx="11875859" cy="65690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47526" y="152400"/>
              <a:ext cx="2968207" cy="62039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47526" y="6356350"/>
              <a:ext cx="11875859" cy="365125"/>
            </a:xfrm>
            <a:prstGeom prst="rect">
              <a:avLst/>
            </a:prstGeom>
            <a:solidFill>
              <a:srgbClr val="00A4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94179" y="1122363"/>
            <a:ext cx="6859621" cy="2387600"/>
          </a:xfrm>
        </p:spPr>
        <p:txBody>
          <a:bodyPr anchor="b"/>
          <a:lstStyle>
            <a:lvl1pPr algn="ctr">
              <a:defRPr sz="6000">
                <a:solidFill>
                  <a:srgbClr val="003F7D"/>
                </a:solidFill>
              </a:defRPr>
            </a:lvl1pPr>
          </a:lstStyle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94179" y="3602038"/>
            <a:ext cx="6859621" cy="165576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b="1" kern="1200" dirty="0">
                <a:solidFill>
                  <a:srgbClr val="003F7D"/>
                </a:solidFill>
                <a:latin typeface="Eras Bold ITC" panose="020B0907030504020204" pitchFamily="34" charset="0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&lt;Name&gt;</a:t>
            </a:r>
          </a:p>
          <a:p>
            <a:r>
              <a:rPr lang="en-US" dirty="0"/>
              <a:t>&lt;Email&gt;</a:t>
            </a:r>
          </a:p>
          <a:p>
            <a:r>
              <a:rPr lang="en-US" dirty="0"/>
              <a:t>&lt;Phone&gt;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1475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055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IN"/>
              <a:t>AVIN Systems Private Limited - Confidential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018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03460F0-4862-405A-ACB0-65ABA3A83FA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91" y="2011588"/>
            <a:ext cx="2174875" cy="248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2438" y="644939"/>
            <a:ext cx="8953500" cy="3664528"/>
          </a:xfrm>
        </p:spPr>
        <p:txBody>
          <a:bodyPr>
            <a:normAutofit/>
          </a:bodyPr>
          <a:lstStyle/>
          <a:p>
            <a:r>
              <a:rPr lang="en-US" sz="3800" b="1" dirty="0">
                <a:latin typeface="Eras Bold ITC" panose="020B0907030504020204" pitchFamily="34" charset="0"/>
              </a:rPr>
              <a:t>Docker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6852" y="4869873"/>
            <a:ext cx="6859621" cy="125397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Eras Demi ITC" panose="020B0805030504020804" pitchFamily="34" charset="0"/>
              </a:rPr>
              <a:t>25-Sep-23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IN" sz="2000" dirty="0">
                <a:latin typeface="Eras Demi ITC" panose="020B0805030504020804" pitchFamily="34" charset="0"/>
              </a:rPr>
              <a:t>AVIN Systems Private Limited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sz="1400" dirty="0">
              <a:latin typeface="Eras Demi ITC" panose="020B0805030504020804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5062330" y="2650437"/>
            <a:ext cx="50888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 txBox="1">
            <a:spLocks/>
          </p:cNvSpPr>
          <p:nvPr/>
        </p:nvSpPr>
        <p:spPr>
          <a:xfrm>
            <a:off x="4189378" y="1608523"/>
            <a:ext cx="6859621" cy="868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3F7D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sz="4000" dirty="0">
              <a:latin typeface="Eras Bold ITC" panose="020B0907030504020204" pitchFamily="34" charset="0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E6C02D0-19E7-4CA5-94E4-743C154E4CFB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AVIN Systems Private Limited - Confidential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409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Dockerfiles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6" y="1229791"/>
            <a:ext cx="11875860" cy="54408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Dockerfile is a text file that contains a set of instructions for building a Docker image. </a:t>
            </a:r>
          </a:p>
          <a:p>
            <a:r>
              <a:rPr lang="en-US" dirty="0"/>
              <a:t>Docker images serve as the blueprints for creating containers, and a </a:t>
            </a:r>
            <a:r>
              <a:rPr lang="en-US" dirty="0">
                <a:solidFill>
                  <a:schemeClr val="accent1"/>
                </a:solidFill>
              </a:rPr>
              <a:t>Dockerfile provides a clear and repeatable way to define the components and configuration of an image.</a:t>
            </a:r>
            <a:endParaRPr lang="en-US" dirty="0"/>
          </a:p>
          <a:p>
            <a:r>
              <a:rPr lang="en-US" dirty="0"/>
              <a:t>Once you've created a Dockerfile, </a:t>
            </a:r>
            <a:r>
              <a:rPr lang="en-US" dirty="0">
                <a:solidFill>
                  <a:schemeClr val="accent1"/>
                </a:solidFill>
              </a:rPr>
              <a:t>you can use the </a:t>
            </a:r>
            <a:r>
              <a:rPr lang="en-US" dirty="0"/>
              <a:t>`docker build` </a:t>
            </a:r>
            <a:r>
              <a:rPr lang="en-US" dirty="0">
                <a:solidFill>
                  <a:schemeClr val="accent1"/>
                </a:solidFill>
              </a:rPr>
              <a:t>command to build an image from it</a:t>
            </a:r>
            <a:r>
              <a:rPr lang="en-US" dirty="0"/>
              <a:t>. </a:t>
            </a:r>
          </a:p>
          <a:p>
            <a:r>
              <a:rPr lang="en-US" dirty="0"/>
              <a:t>The resulting image can then be used to create and run containers. </a:t>
            </a:r>
          </a:p>
          <a:p>
            <a:r>
              <a:rPr lang="en-US" dirty="0"/>
              <a:t>Dockerfiles provide a way to automate the image creation process, ensuring consistency and repeatability in application deployment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46129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Image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images are lightweight, standalone, and executable packages</a:t>
            </a:r>
            <a:r>
              <a:rPr lang="en-US" dirty="0"/>
              <a:t> that include the application's code, runtime, system tools, libraries, and settings.</a:t>
            </a:r>
          </a:p>
          <a:p>
            <a:r>
              <a:rPr lang="en-US" dirty="0"/>
              <a:t> Images are used to create containers, and </a:t>
            </a:r>
            <a:r>
              <a:rPr lang="en-US" dirty="0">
                <a:solidFill>
                  <a:schemeClr val="accent1"/>
                </a:solidFill>
              </a:rPr>
              <a:t>they are built using a Dockerfile, which specifies the instructions for creating the image</a:t>
            </a:r>
            <a:r>
              <a:rPr lang="en-US" dirty="0"/>
              <a:t>. </a:t>
            </a:r>
          </a:p>
          <a:p>
            <a:r>
              <a:rPr lang="en-US" dirty="0"/>
              <a:t>Images are typically layered, </a:t>
            </a:r>
            <a:r>
              <a:rPr lang="en-US" dirty="0">
                <a:solidFill>
                  <a:schemeClr val="accent1"/>
                </a:solidFill>
              </a:rPr>
              <a:t>allowing for efficient sharing of common layers between images</a:t>
            </a:r>
            <a:r>
              <a:rPr lang="en-US" dirty="0"/>
              <a:t>.</a:t>
            </a:r>
          </a:p>
          <a:p>
            <a:r>
              <a:rPr lang="en-US" dirty="0"/>
              <a:t>Some Features of Docker Image are:</a:t>
            </a:r>
          </a:p>
          <a:p>
            <a:pPr lvl="1"/>
            <a:r>
              <a:rPr lang="en-US" dirty="0"/>
              <a:t>Layered</a:t>
            </a:r>
          </a:p>
          <a:p>
            <a:pPr lvl="1"/>
            <a:r>
              <a:rPr lang="en-US" dirty="0"/>
              <a:t>Immutable</a:t>
            </a:r>
          </a:p>
          <a:p>
            <a:pPr lvl="1"/>
            <a:r>
              <a:rPr lang="en-US" dirty="0"/>
              <a:t>Stored In Registry</a:t>
            </a:r>
          </a:p>
          <a:p>
            <a:pPr lvl="1"/>
            <a:r>
              <a:rPr lang="en-IN" dirty="0"/>
              <a:t>Portability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3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Container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Docker container is a runnable instance of a Docker image</a:t>
            </a:r>
            <a:r>
              <a:rPr lang="en-US" dirty="0"/>
              <a:t>. It is a lightweight and isolated environment that encapsulates an application and its dependencies. </a:t>
            </a:r>
          </a:p>
          <a:p>
            <a:r>
              <a:rPr lang="en-US" dirty="0">
                <a:solidFill>
                  <a:schemeClr val="accent1"/>
                </a:solidFill>
              </a:rPr>
              <a:t>Containers are created from Docker images</a:t>
            </a:r>
            <a:r>
              <a:rPr lang="en-US" dirty="0"/>
              <a:t> and run as separate processes on the host system.</a:t>
            </a:r>
          </a:p>
          <a:p>
            <a:r>
              <a:rPr lang="en-US" dirty="0"/>
              <a:t>Some Features of Docker Container are:</a:t>
            </a:r>
          </a:p>
          <a:p>
            <a:pPr lvl="1"/>
            <a:r>
              <a:rPr lang="en-US" dirty="0"/>
              <a:t>Runnable</a:t>
            </a:r>
          </a:p>
          <a:p>
            <a:pPr lvl="1"/>
            <a:r>
              <a:rPr lang="en-US" dirty="0"/>
              <a:t>Mutable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Lifecycle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3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Registery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Docker registry is a central repository for storing, managing, and distributing Docker images.</a:t>
            </a:r>
            <a:r>
              <a:rPr lang="en-US" dirty="0"/>
              <a:t> </a:t>
            </a:r>
          </a:p>
          <a:p>
            <a:r>
              <a:rPr lang="en-US" dirty="0"/>
              <a:t>Docker images serve as the blueprints for creating containers, and </a:t>
            </a:r>
            <a:r>
              <a:rPr lang="en-US" dirty="0">
                <a:solidFill>
                  <a:schemeClr val="accent1"/>
                </a:solidFill>
              </a:rPr>
              <a:t>a registry is where these images are hosted and made available to users and systems</a:t>
            </a:r>
            <a:r>
              <a:rPr lang="en-US" dirty="0"/>
              <a:t>.</a:t>
            </a:r>
          </a:p>
          <a:p>
            <a:r>
              <a:rPr lang="en-US" dirty="0"/>
              <a:t>Docker registries play a </a:t>
            </a:r>
            <a:r>
              <a:rPr lang="en-US" dirty="0">
                <a:solidFill>
                  <a:schemeClr val="accent1"/>
                </a:solidFill>
              </a:rPr>
              <a:t>critical role in the Docker ecosystem by facilitating the sharing, distribution, and version control of Docker images</a:t>
            </a:r>
            <a:r>
              <a:rPr lang="en-US" dirty="0"/>
              <a:t>. </a:t>
            </a:r>
          </a:p>
          <a:p>
            <a:r>
              <a:rPr lang="en-US" dirty="0"/>
              <a:t>They are essential for collaborative development, application deployment, and container orchestration in both public and private cloud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98651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Compose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6" y="1229791"/>
            <a:ext cx="11875860" cy="54408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Docker Compose is a tool for defining and running multi-container applications</a:t>
            </a:r>
            <a:r>
              <a:rPr lang="en-US" dirty="0"/>
              <a:t>. </a:t>
            </a:r>
          </a:p>
          <a:p>
            <a:r>
              <a:rPr lang="en-US" dirty="0"/>
              <a:t>It uses a simple, declarative YAML (Yet Another Markup Language) file to define the services, networks, and volumes that make up an application stack. </a:t>
            </a:r>
          </a:p>
          <a:p>
            <a:r>
              <a:rPr lang="en-US" dirty="0">
                <a:solidFill>
                  <a:schemeClr val="accent1"/>
                </a:solidFill>
              </a:rPr>
              <a:t>Docker Compose allows you to start and manage multiple containers as a single application</a:t>
            </a:r>
            <a:r>
              <a:rPr lang="en-US" dirty="0"/>
              <a:t>, making it easier to develop, test, and deploy complex applications that consist of multiple interconnected components. </a:t>
            </a:r>
          </a:p>
          <a:p>
            <a:r>
              <a:rPr lang="en-US" dirty="0">
                <a:solidFill>
                  <a:schemeClr val="accent1"/>
                </a:solidFill>
              </a:rPr>
              <a:t>Docker Compose simplifies the management of multi-container applications, allowing developers to define their application's architecture and dependencies in a single file.</a:t>
            </a:r>
          </a:p>
          <a:p>
            <a:r>
              <a:rPr lang="en-US" dirty="0"/>
              <a:t>It streamlines the process of setting up complex development environments, enabling faster and more reliable development and testing of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9472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Network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6" y="1229791"/>
            <a:ext cx="11875860" cy="5440883"/>
          </a:xfrm>
        </p:spPr>
        <p:txBody>
          <a:bodyPr>
            <a:normAutofit/>
          </a:bodyPr>
          <a:lstStyle/>
          <a:p>
            <a:r>
              <a:rPr lang="en-US" dirty="0"/>
              <a:t>Docker provides </a:t>
            </a:r>
            <a:r>
              <a:rPr lang="en-US" dirty="0">
                <a:solidFill>
                  <a:schemeClr val="accent1"/>
                </a:solidFill>
              </a:rPr>
              <a:t>networking capabilities that allow containers to communicate with each other </a:t>
            </a:r>
            <a:r>
              <a:rPr lang="en-US" dirty="0"/>
              <a:t>and the outside world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dirty="0"/>
              <a:t>Docker networks are used to </a:t>
            </a:r>
            <a:r>
              <a:rPr lang="en-US" dirty="0">
                <a:solidFill>
                  <a:schemeClr val="accent1"/>
                </a:solidFill>
              </a:rPr>
              <a:t>create isolated communication channels for containers, making it possible for them to interact securely and efficiently, </a:t>
            </a:r>
            <a:r>
              <a:rPr lang="en-US" dirty="0"/>
              <a:t>and because of this, </a:t>
            </a:r>
            <a:r>
              <a:rPr lang="en-US" dirty="0">
                <a:solidFill>
                  <a:schemeClr val="accent1"/>
                </a:solidFill>
              </a:rPr>
              <a:t>it is easier to deploy and manage distributed systems and microservices architectures using Docker.</a:t>
            </a:r>
          </a:p>
          <a:p>
            <a:r>
              <a:rPr lang="en-US" dirty="0"/>
              <a:t>Docker networking is a powerful feature that allows you to </a:t>
            </a:r>
            <a:r>
              <a:rPr lang="en-US" dirty="0">
                <a:solidFill>
                  <a:schemeClr val="accent1"/>
                </a:solidFill>
              </a:rPr>
              <a:t>create complex network topologies</a:t>
            </a:r>
            <a:r>
              <a:rPr lang="en-US" dirty="0"/>
              <a:t> for your containerized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78991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Security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6" y="1229791"/>
            <a:ext cx="11875860" cy="5440883"/>
          </a:xfrm>
        </p:spPr>
        <p:txBody>
          <a:bodyPr>
            <a:normAutofit/>
          </a:bodyPr>
          <a:lstStyle/>
          <a:p>
            <a:r>
              <a:rPr lang="en-US" dirty="0"/>
              <a:t>Docker security is a critical aspect of containerization </a:t>
            </a:r>
            <a:r>
              <a:rPr lang="en-US" dirty="0">
                <a:solidFill>
                  <a:schemeClr val="accent1"/>
                </a:solidFill>
              </a:rPr>
              <a:t>because containers share the same kernel as the host operating system, making it essential to implement robust security practices to protect both the host system and the containers themselves.</a:t>
            </a:r>
          </a:p>
          <a:p>
            <a:r>
              <a:rPr lang="en-US" dirty="0"/>
              <a:t>Docker security ensures that your applications and data remain safe and protected when using Docker containers.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Docker security is an ongoing process, </a:t>
            </a:r>
            <a:r>
              <a:rPr lang="en-US" dirty="0">
                <a:solidFill>
                  <a:schemeClr val="accent1"/>
                </a:solidFill>
              </a:rPr>
              <a:t>and it's essential to stay up to date with the latest security practices and tools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to protect</a:t>
            </a:r>
            <a:r>
              <a:rPr lang="en-US" dirty="0"/>
              <a:t> your containerized environments effectively. </a:t>
            </a:r>
          </a:p>
          <a:p>
            <a:r>
              <a:rPr lang="en-US" dirty="0"/>
              <a:t>Regularly assess and update your security measures as new threats and vulnerabilities emerge.</a:t>
            </a:r>
          </a:p>
        </p:txBody>
      </p:sp>
    </p:spTree>
    <p:extLst>
      <p:ext uri="{BB962C8B-B14F-4D97-AF65-F5344CB8AC3E}">
        <p14:creationId xmlns:p14="http://schemas.microsoft.com/office/powerpoint/2010/main" val="25651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29287" y="1603513"/>
            <a:ext cx="7465148" cy="2199861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Eras Bold ITC" panose="020B0907030504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12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1B5C-503C-4086-AEF3-30E4B818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Contents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EACEE-ADDA-4008-B859-E3CA6D4CC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7F91-F219-456C-92E6-6DCF5C725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Docker Architecture</a:t>
            </a:r>
          </a:p>
          <a:p>
            <a:r>
              <a:rPr lang="en-US" dirty="0"/>
              <a:t>Components of Docker Architecture</a:t>
            </a:r>
          </a:p>
          <a:p>
            <a:r>
              <a:rPr lang="en-US" dirty="0"/>
              <a:t>Docker Engine</a:t>
            </a:r>
          </a:p>
          <a:p>
            <a:r>
              <a:rPr lang="en-US" dirty="0"/>
              <a:t>Docker Image</a:t>
            </a:r>
          </a:p>
          <a:p>
            <a:r>
              <a:rPr lang="en-US" dirty="0"/>
              <a:t>Docker Container</a:t>
            </a:r>
          </a:p>
          <a:p>
            <a:r>
              <a:rPr lang="en-US" dirty="0"/>
              <a:t>Dockerfile</a:t>
            </a:r>
          </a:p>
          <a:p>
            <a:r>
              <a:rPr lang="en-US" dirty="0"/>
              <a:t>Docker Registry</a:t>
            </a:r>
          </a:p>
          <a:p>
            <a:r>
              <a:rPr lang="en-US" dirty="0"/>
              <a:t>Docker Compose</a:t>
            </a:r>
          </a:p>
          <a:p>
            <a:r>
              <a:rPr lang="en-IN" dirty="0"/>
              <a:t>Docker Network</a:t>
            </a:r>
            <a:endParaRPr lang="en-US" dirty="0"/>
          </a:p>
          <a:p>
            <a:r>
              <a:rPr lang="en-IN" dirty="0"/>
              <a:t>Docker Security</a:t>
            </a:r>
            <a:endParaRPr lang="en-US" dirty="0"/>
          </a:p>
          <a:p>
            <a:r>
              <a:rPr lang="en-US" dirty="0"/>
              <a:t>Conclusion </a:t>
            </a:r>
          </a:p>
          <a:p>
            <a:endParaRPr lang="en-US" b="1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012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Architecture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Docker uses a client-server architecture. </a:t>
            </a:r>
          </a:p>
          <a:p>
            <a:pPr algn="just"/>
            <a:r>
              <a:rPr lang="en-US" dirty="0"/>
              <a:t>The Docker client talks to the Docker daemon, which does the heavy lifting of building, running, and distributing your Docker containers. </a:t>
            </a:r>
          </a:p>
          <a:p>
            <a:pPr algn="just"/>
            <a:r>
              <a:rPr lang="en-US" dirty="0"/>
              <a:t>The Docker client and daemon can run on the same system, or you can connect a Docker client to a remote Docker daemon. </a:t>
            </a:r>
          </a:p>
          <a:p>
            <a:pPr algn="just"/>
            <a:r>
              <a:rPr lang="en-US" dirty="0"/>
              <a:t>The Docker client and daemon communicate using a REST API, over UNIX sockets or a network interface. Another Docker client is Docker Compose, that lets you work with applications consisting of a set of containers.</a:t>
            </a:r>
          </a:p>
        </p:txBody>
      </p:sp>
    </p:spTree>
    <p:extLst>
      <p:ext uri="{BB962C8B-B14F-4D97-AF65-F5344CB8AC3E}">
        <p14:creationId xmlns:p14="http://schemas.microsoft.com/office/powerpoint/2010/main" val="288071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Components of Docker Architecture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sz="2600" dirty="0"/>
              <a:t>Docker Engine</a:t>
            </a:r>
          </a:p>
          <a:p>
            <a:pPr lvl="1"/>
            <a:r>
              <a:rPr lang="en-US" sz="2200" dirty="0"/>
              <a:t>Docker Deamon</a:t>
            </a:r>
          </a:p>
          <a:p>
            <a:pPr lvl="1"/>
            <a:r>
              <a:rPr lang="en-US" sz="2200" dirty="0"/>
              <a:t>REST API</a:t>
            </a:r>
          </a:p>
          <a:p>
            <a:pPr lvl="1"/>
            <a:r>
              <a:rPr lang="en-US" sz="2200" dirty="0"/>
              <a:t>Docker Client (Command Line Interface)</a:t>
            </a:r>
          </a:p>
          <a:p>
            <a:r>
              <a:rPr lang="en-IN" sz="2600" dirty="0"/>
              <a:t>Dockerfile</a:t>
            </a:r>
            <a:endParaRPr lang="en-US" sz="2600" dirty="0"/>
          </a:p>
          <a:p>
            <a:r>
              <a:rPr lang="en-US" sz="2600" dirty="0"/>
              <a:t>Docker Image</a:t>
            </a:r>
            <a:endParaRPr lang="en-IN" sz="2600" dirty="0"/>
          </a:p>
          <a:p>
            <a:r>
              <a:rPr lang="en-IN" sz="2600" dirty="0"/>
              <a:t>Docker Container</a:t>
            </a:r>
            <a:endParaRPr lang="en-US" sz="2600" dirty="0"/>
          </a:p>
          <a:p>
            <a:r>
              <a:rPr lang="en-US" sz="2600" dirty="0"/>
              <a:t>Docker Registery</a:t>
            </a:r>
            <a:endParaRPr lang="en-IN" sz="2600" dirty="0"/>
          </a:p>
          <a:p>
            <a:r>
              <a:rPr lang="en-US" sz="2600" dirty="0"/>
              <a:t>Docker Compose</a:t>
            </a:r>
          </a:p>
          <a:p>
            <a:r>
              <a:rPr lang="en-IN" sz="2600" dirty="0"/>
              <a:t>Docker Network</a:t>
            </a:r>
            <a:endParaRPr lang="en-US" sz="2600" dirty="0"/>
          </a:p>
          <a:p>
            <a:r>
              <a:rPr lang="en-US" sz="2600" dirty="0"/>
              <a:t>Docker Security</a:t>
            </a:r>
          </a:p>
        </p:txBody>
      </p:sp>
    </p:spTree>
    <p:extLst>
      <p:ext uri="{BB962C8B-B14F-4D97-AF65-F5344CB8AC3E}">
        <p14:creationId xmlns:p14="http://schemas.microsoft.com/office/powerpoint/2010/main" val="212999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Architecture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2AC0E-6E97-4F5A-8428-72479CF82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5" y="1352550"/>
            <a:ext cx="11854769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7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Engine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/>
              <a:t>Docker Engine is the core software component of the Docker platform, that hosts and manages containers.</a:t>
            </a:r>
          </a:p>
          <a:p>
            <a:r>
              <a:rPr lang="en-US" dirty="0"/>
              <a:t>It comprises of the Docker Daemon, REST API, and Docker Client, working together to create, run and manage containers and also to provide a user-friendly interface for containerization and container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1155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Deamon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Docker Daemon, often referred to simply as the "Docker daemon" or "Docker server," is a long-running background service that runs on a host system. It is responsible for:</a:t>
            </a:r>
          </a:p>
          <a:p>
            <a:r>
              <a:rPr lang="en-US" dirty="0"/>
              <a:t>Creating and managing Docker containers.</a:t>
            </a:r>
          </a:p>
          <a:p>
            <a:r>
              <a:rPr lang="en-US" dirty="0"/>
              <a:t>Storing and managing Docker images.</a:t>
            </a:r>
          </a:p>
          <a:p>
            <a:r>
              <a:rPr lang="en-US" dirty="0"/>
              <a:t>Configuring and managing Docker networks and volumes.</a:t>
            </a:r>
          </a:p>
          <a:p>
            <a:r>
              <a:rPr lang="en-US" dirty="0"/>
              <a:t>Handling container lifecycle operations, including starting, stopping, and removing containers.</a:t>
            </a:r>
          </a:p>
        </p:txBody>
      </p:sp>
    </p:spTree>
    <p:extLst>
      <p:ext uri="{BB962C8B-B14F-4D97-AF65-F5344CB8AC3E}">
        <p14:creationId xmlns:p14="http://schemas.microsoft.com/office/powerpoint/2010/main" val="38150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REST API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/>
              <a:t>REST APIs provide a standardized way to interact with and manage Docker containers, making it easier to automate, orchestrate, and integrate containerized applications into your overall software ecosystem. </a:t>
            </a:r>
          </a:p>
          <a:p>
            <a:r>
              <a:rPr lang="en-US" dirty="0"/>
              <a:t>REST APIs can be used to interact with the Docker Daemon, the core component of Docker Engine, to perform operations such as creating, starting, stopping, and removing containers.</a:t>
            </a:r>
          </a:p>
          <a:p>
            <a:r>
              <a:rPr lang="en-US" dirty="0"/>
              <a:t>The REST API is a crucial part of Docker's architecture because it enables programmatic control and automation of Docker containers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64299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E405-A720-42C7-936F-F563D9E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Docker Client</a:t>
            </a:r>
            <a:endParaRPr lang="en-IN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07D4FD-5EF5-4380-966E-16D3F733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3460F0-4862-405A-ACB0-65ABA3A83FA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8CC98-488D-46DE-AFC7-548E09637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24" y="1352028"/>
            <a:ext cx="11875860" cy="5004322"/>
          </a:xfrm>
        </p:spPr>
        <p:txBody>
          <a:bodyPr>
            <a:normAutofit/>
          </a:bodyPr>
          <a:lstStyle/>
          <a:p>
            <a:r>
              <a:rPr lang="en-US" dirty="0"/>
              <a:t>The Docker Client, also known as the Docker CLI (Command-Line Interface), is a command-line tool that allows users to interact with the Docker Daemon.</a:t>
            </a:r>
          </a:p>
          <a:p>
            <a:r>
              <a:rPr lang="en-US" dirty="0"/>
              <a:t> Users issue Docker commands through the CLI to manage containers, images, networks, volumes, and other Docker-related operations. </a:t>
            </a:r>
          </a:p>
          <a:p>
            <a:r>
              <a:rPr lang="en-US" dirty="0"/>
              <a:t>The Docker Client communicates with the Docker Daemon via the REST API.</a:t>
            </a:r>
          </a:p>
        </p:txBody>
      </p:sp>
    </p:spTree>
    <p:extLst>
      <p:ext uri="{BB962C8B-B14F-4D97-AF65-F5344CB8AC3E}">
        <p14:creationId xmlns:p14="http://schemas.microsoft.com/office/powerpoint/2010/main" val="156878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40820_AVIN_MS_Powerpoint_Template.potx" id="{D1603E34-85DD-4DF4-9F55-06EEE6CF0970}" vid="{96FF43C4-87CB-43E3-8A3D-15A45BECBD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35CFB857DDC442ABFC5CD523A12354" ma:contentTypeVersion="1" ma:contentTypeDescription="Create a new document." ma:contentTypeScope="" ma:versionID="0a52bb77b8b6acb96627b8e5f39e915e">
  <xsd:schema xmlns:xsd="http://www.w3.org/2001/XMLSchema" xmlns:xs="http://www.w3.org/2001/XMLSchema" xmlns:p="http://schemas.microsoft.com/office/2006/metadata/properties" xmlns:ns3="0b2fd674-e432-4080-a762-81b8bd143b64" targetNamespace="http://schemas.microsoft.com/office/2006/metadata/properties" ma:root="true" ma:fieldsID="db443bd06911b2b35c16277f5f8b0e2e" ns3:_="">
    <xsd:import namespace="0b2fd674-e432-4080-a762-81b8bd143b64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fd674-e432-4080-a762-81b8bd143b6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C3094D-4FDF-46B2-BD09-C356B41D5F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DD93A3-A8AA-4161-93E9-CC2E300B6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2fd674-e432-4080-a762-81b8bd143b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83EAB5-19E2-4665-95A1-35C0652F750D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0b2fd674-e432-4080-a762-81b8bd143b64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20140820_AVIN_MS_Powerpoint_Template</Template>
  <TotalTime>21263</TotalTime>
  <Words>1108</Words>
  <Application>Microsoft Office PowerPoint</Application>
  <PresentationFormat>Widescreen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Eras Bold ITC</vt:lpstr>
      <vt:lpstr>Eras Demi ITC</vt:lpstr>
      <vt:lpstr>Office Theme</vt:lpstr>
      <vt:lpstr>Docker Architecture</vt:lpstr>
      <vt:lpstr>Contents</vt:lpstr>
      <vt:lpstr>Docker Architecture</vt:lpstr>
      <vt:lpstr>Components of Docker Architecture</vt:lpstr>
      <vt:lpstr>Docker Architecture</vt:lpstr>
      <vt:lpstr>Docker Engine</vt:lpstr>
      <vt:lpstr>Docker Deamon</vt:lpstr>
      <vt:lpstr>Docker REST API</vt:lpstr>
      <vt:lpstr>Docker Client</vt:lpstr>
      <vt:lpstr>Dockerfiles</vt:lpstr>
      <vt:lpstr>Docker Image</vt:lpstr>
      <vt:lpstr>Docker Container</vt:lpstr>
      <vt:lpstr>Docker Registery</vt:lpstr>
      <vt:lpstr>Docker Compose</vt:lpstr>
      <vt:lpstr>Docker Network</vt:lpstr>
      <vt:lpstr>Docker Security</vt:lpstr>
      <vt:lpstr>Thank You</vt:lpstr>
    </vt:vector>
  </TitlesOfParts>
  <Company>AVIN Systems Private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QT_Jenkins_Setup</dc:title>
  <dc:subject/>
  <dc:creator>Arun Mozhi</dc:creator>
  <dc:description>Template ver. 1.0 - Jul.1,'16</dc:description>
  <cp:lastModifiedBy>Isaa Kazi</cp:lastModifiedBy>
  <cp:revision>786</cp:revision>
  <dcterms:created xsi:type="dcterms:W3CDTF">2014-08-20T13:12:36Z</dcterms:created>
  <dcterms:modified xsi:type="dcterms:W3CDTF">2023-09-25T12:46:03Z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0x0101001F35CFB857DDC442ABFC5CD523A12354</vt:lpwstr>
  </property>
  <property fmtid="{D5CDD505-2E9C-101B-9397-08002B2CF9AE}" pid="3" name="IsMyDocuments">
    <vt:bool>true</vt:bool>
  </property>
</Properties>
</file>