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82" r:id="rId5"/>
    <p:sldId id="296" r:id="rId6"/>
    <p:sldId id="324" r:id="rId7"/>
    <p:sldId id="333" r:id="rId8"/>
    <p:sldId id="326" r:id="rId9"/>
    <p:sldId id="335" r:id="rId10"/>
    <p:sldId id="334" r:id="rId11"/>
    <p:sldId id="303" r:id="rId12"/>
    <p:sldId id="329" r:id="rId13"/>
    <p:sldId id="330" r:id="rId14"/>
    <p:sldId id="331" r:id="rId15"/>
    <p:sldId id="332" r:id="rId16"/>
    <p:sldId id="25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654C2A4-C0FA-4E1A-A07A-00D8CDCFEB9E}">
          <p14:sldIdLst>
            <p14:sldId id="282"/>
            <p14:sldId id="296"/>
            <p14:sldId id="324"/>
            <p14:sldId id="333"/>
            <p14:sldId id="326"/>
            <p14:sldId id="335"/>
            <p14:sldId id="334"/>
            <p14:sldId id="303"/>
            <p14:sldId id="329"/>
            <p14:sldId id="330"/>
            <p14:sldId id="331"/>
            <p14:sldId id="332"/>
          </p14:sldIdLst>
        </p14:section>
        <p14:section name="Untitled Section" id="{DAAC4AFE-0896-4BF6-85FB-4EB84F2FB6DA}">
          <p14:sldIdLst>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a:srgbClr val="DEEAF6"/>
    <a:srgbClr val="EAEFF7"/>
    <a:srgbClr val="003F7D"/>
    <a:srgbClr val="F7F7F7"/>
    <a:srgbClr val="CC99FF"/>
    <a:srgbClr val="5B9BD5"/>
    <a:srgbClr val="00A4C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667" autoAdjust="0"/>
    <p:restoredTop sz="94660"/>
  </p:normalViewPr>
  <p:slideViewPr>
    <p:cSldViewPr snapToGrid="0">
      <p:cViewPr varScale="1">
        <p:scale>
          <a:sx n="72" d="100"/>
          <a:sy n="72" d="100"/>
        </p:scale>
        <p:origin x="348" y="7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5323FB4-5B61-44CD-8A51-6697C8EABED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7DFCAED0-FC64-4E44-86E6-6D60CD5456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BA4197-109E-47D8-B64A-0B2675EFFB6D}" type="datetimeFigureOut">
              <a:rPr lang="en-IN" smtClean="0"/>
              <a:t>25-09-2023</a:t>
            </a:fld>
            <a:endParaRPr lang="en-IN"/>
          </a:p>
        </p:txBody>
      </p:sp>
      <p:sp>
        <p:nvSpPr>
          <p:cNvPr id="4" name="Footer Placeholder 3">
            <a:extLst>
              <a:ext uri="{FF2B5EF4-FFF2-40B4-BE49-F238E27FC236}">
                <a16:creationId xmlns:a16="http://schemas.microsoft.com/office/drawing/2014/main" id="{06841CCF-6390-4CDD-A9E9-244523047F1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F2AA88FF-1FFE-4435-9427-DC210085120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02CF1E-21D8-4073-842F-A7CFA8697CDB}" type="slidenum">
              <a:rPr lang="en-IN" smtClean="0"/>
              <a:t>‹#›</a:t>
            </a:fld>
            <a:endParaRPr lang="en-IN"/>
          </a:p>
        </p:txBody>
      </p:sp>
    </p:spTree>
    <p:extLst>
      <p:ext uri="{BB962C8B-B14F-4D97-AF65-F5344CB8AC3E}">
        <p14:creationId xmlns:p14="http://schemas.microsoft.com/office/powerpoint/2010/main" val="1879253368"/>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D6DD12-0DDB-4414-A84D-A8DA9F47A989}" type="datetimeFigureOut">
              <a:rPr lang="en-US" smtClean="0"/>
              <a:t>9/25/2023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3CB2B3-9F8C-4DFD-AD9A-DD52D0A2066F}" type="slidenum">
              <a:rPr lang="en-US" smtClean="0"/>
              <a:t>‹#›</a:t>
            </a:fld>
            <a:endParaRPr lang="en-US"/>
          </a:p>
        </p:txBody>
      </p:sp>
    </p:spTree>
    <p:extLst>
      <p:ext uri="{BB962C8B-B14F-4D97-AF65-F5344CB8AC3E}">
        <p14:creationId xmlns:p14="http://schemas.microsoft.com/office/powerpoint/2010/main" val="3301670534"/>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E3CB2B3-9F8C-4DFD-AD9A-DD52D0A2066F}" type="slidenum">
              <a:rPr lang="en-US" smtClean="0"/>
              <a:t>1</a:t>
            </a:fld>
            <a:endParaRPr lang="en-US"/>
          </a:p>
        </p:txBody>
      </p:sp>
      <p:sp>
        <p:nvSpPr>
          <p:cNvPr id="5" name="Footer Placeholder 4">
            <a:extLst>
              <a:ext uri="{FF2B5EF4-FFF2-40B4-BE49-F238E27FC236}">
                <a16:creationId xmlns:a16="http://schemas.microsoft.com/office/drawing/2014/main" id="{D24039BE-A124-4731-A6DF-5FD93E045758}"/>
              </a:ext>
            </a:extLst>
          </p:cNvPr>
          <p:cNvSpPr>
            <a:spLocks noGrp="1"/>
          </p:cNvSpPr>
          <p:nvPr>
            <p:ph type="ftr" sz="quarter" idx="4"/>
          </p:nvPr>
        </p:nvSpPr>
        <p:spPr/>
        <p:txBody>
          <a:bodyPr/>
          <a:lstStyle/>
          <a:p>
            <a:endParaRPr lang="en-US"/>
          </a:p>
        </p:txBody>
      </p:sp>
      <p:sp>
        <p:nvSpPr>
          <p:cNvPr id="6" name="Header Placeholder 5">
            <a:extLst>
              <a:ext uri="{FF2B5EF4-FFF2-40B4-BE49-F238E27FC236}">
                <a16:creationId xmlns:a16="http://schemas.microsoft.com/office/drawing/2014/main" id="{69191E12-72CE-4BEA-B196-D0F4490BB590}"/>
              </a:ext>
            </a:extLst>
          </p:cNvPr>
          <p:cNvSpPr>
            <a:spLocks noGrp="1"/>
          </p:cNvSpPr>
          <p:nvPr>
            <p:ph type="hdr" sz="quarter"/>
          </p:nvPr>
        </p:nvSpPr>
        <p:spPr/>
        <p:txBody>
          <a:bodyPr/>
          <a:lstStyle/>
          <a:p>
            <a:endParaRPr lang="en-US"/>
          </a:p>
        </p:txBody>
      </p:sp>
    </p:spTree>
    <p:extLst>
      <p:ext uri="{BB962C8B-B14F-4D97-AF65-F5344CB8AC3E}">
        <p14:creationId xmlns:p14="http://schemas.microsoft.com/office/powerpoint/2010/main" val="3565305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147526" y="152400"/>
            <a:ext cx="11875859" cy="6569075"/>
            <a:chOff x="147526" y="152400"/>
            <a:chExt cx="11875859" cy="6569075"/>
          </a:xfrm>
        </p:grpSpPr>
        <p:sp>
          <p:nvSpPr>
            <p:cNvPr id="12" name="Rectangle 11"/>
            <p:cNvSpPr/>
            <p:nvPr userDrawn="1"/>
          </p:nvSpPr>
          <p:spPr>
            <a:xfrm>
              <a:off x="147526" y="152400"/>
              <a:ext cx="2968207" cy="62039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147526" y="6356350"/>
              <a:ext cx="11875859" cy="365125"/>
            </a:xfrm>
            <a:prstGeom prst="rect">
              <a:avLst/>
            </a:prstGeom>
            <a:solidFill>
              <a:srgbClr val="00A4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hasCustomPrompt="1"/>
          </p:nvPr>
        </p:nvSpPr>
        <p:spPr>
          <a:xfrm>
            <a:off x="4494179" y="1122363"/>
            <a:ext cx="6859621" cy="2387600"/>
          </a:xfrm>
        </p:spPr>
        <p:txBody>
          <a:bodyPr anchor="ctr"/>
          <a:lstStyle>
            <a:lvl1pPr algn="ctr">
              <a:defRPr sz="6000">
                <a:solidFill>
                  <a:srgbClr val="003F7D"/>
                </a:solidFill>
                <a:latin typeface="+mn-lt"/>
              </a:defRPr>
            </a:lvl1pPr>
          </a:lstStyle>
          <a:p>
            <a:r>
              <a:rPr lang="en-US" dirty="0"/>
              <a:t>&lt;Title&gt;</a:t>
            </a:r>
          </a:p>
        </p:txBody>
      </p:sp>
      <p:sp>
        <p:nvSpPr>
          <p:cNvPr id="3" name="Subtitle 2"/>
          <p:cNvSpPr>
            <a:spLocks noGrp="1"/>
          </p:cNvSpPr>
          <p:nvPr>
            <p:ph type="subTitle" idx="1" hasCustomPrompt="1"/>
          </p:nvPr>
        </p:nvSpPr>
        <p:spPr>
          <a:xfrm>
            <a:off x="4494179" y="3602038"/>
            <a:ext cx="6859621" cy="1655762"/>
          </a:xfrm>
        </p:spPr>
        <p:txBody>
          <a:bodyPr/>
          <a:lstStyle>
            <a:lvl1pPr marL="0" indent="0" algn="ctr">
              <a:buNone/>
              <a:defRPr sz="1800">
                <a:solidFill>
                  <a:srgbClr val="003F7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By &lt;Author&gt;</a:t>
            </a:r>
          </a:p>
          <a:p>
            <a:endParaRPr lang="en-US" dirty="0"/>
          </a:p>
          <a:p>
            <a:r>
              <a:rPr lang="en-US" dirty="0"/>
              <a:t>&lt;</a:t>
            </a:r>
            <a:r>
              <a:rPr lang="en-US" dirty="0" err="1"/>
              <a:t>dd-Mmm-yyyy</a:t>
            </a:r>
            <a:r>
              <a:rPr lang="en-US" dirty="0"/>
              <a:t>&gt;</a:t>
            </a:r>
          </a:p>
        </p:txBody>
      </p:sp>
      <p:sp>
        <p:nvSpPr>
          <p:cNvPr id="11" name="Footer Placeholder 4"/>
          <p:cNvSpPr>
            <a:spLocks noGrp="1"/>
          </p:cNvSpPr>
          <p:nvPr>
            <p:ph type="ftr" sz="quarter" idx="3"/>
          </p:nvPr>
        </p:nvSpPr>
        <p:spPr>
          <a:xfrm>
            <a:off x="4028055" y="6356349"/>
            <a:ext cx="4114800" cy="365125"/>
          </a:xfrm>
          <a:prstGeom prst="rect">
            <a:avLst/>
          </a:prstGeom>
        </p:spPr>
        <p:txBody>
          <a:bodyPr vert="horz" lIns="91440" tIns="45720" rIns="91440" bIns="45720" rtlCol="0" anchor="ctr"/>
          <a:lstStyle>
            <a:lvl1pPr algn="ctr">
              <a:defRPr sz="1200">
                <a:solidFill>
                  <a:schemeClr val="bg1"/>
                </a:solidFill>
              </a:defRPr>
            </a:lvl1pPr>
          </a:lstStyle>
          <a:p>
            <a:r>
              <a:rPr lang="en-IN"/>
              <a:t>AVIN Systems Private Limited - Confidential</a:t>
            </a: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4191" y="2011588"/>
            <a:ext cx="2174875" cy="2485571"/>
          </a:xfrm>
          <a:prstGeom prst="rect">
            <a:avLst/>
          </a:prstGeom>
        </p:spPr>
      </p:pic>
    </p:spTree>
    <p:extLst>
      <p:ext uri="{BB962C8B-B14F-4D97-AF65-F5344CB8AC3E}">
        <p14:creationId xmlns:p14="http://schemas.microsoft.com/office/powerpoint/2010/main" val="2439500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VIN Layout">
    <p:spTree>
      <p:nvGrpSpPr>
        <p:cNvPr id="1" name=""/>
        <p:cNvGrpSpPr/>
        <p:nvPr/>
      </p:nvGrpSpPr>
      <p:grpSpPr>
        <a:xfrm>
          <a:off x="0" y="0"/>
          <a:ext cx="0" cy="0"/>
          <a:chOff x="0" y="0"/>
          <a:chExt cx="0" cy="0"/>
        </a:xfrm>
      </p:grpSpPr>
      <p:sp>
        <p:nvSpPr>
          <p:cNvPr id="9" name="Rectangle 8"/>
          <p:cNvSpPr/>
          <p:nvPr userDrawn="1"/>
        </p:nvSpPr>
        <p:spPr>
          <a:xfrm>
            <a:off x="147525" y="6356350"/>
            <a:ext cx="11875859" cy="365125"/>
          </a:xfrm>
          <a:prstGeom prst="rect">
            <a:avLst/>
          </a:prstGeom>
          <a:solidFill>
            <a:srgbClr val="00A4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6465"/>
            <a:ext cx="11185184" cy="1325563"/>
          </a:xfrm>
        </p:spPr>
        <p:txBody>
          <a:bodyPr>
            <a:noAutofit/>
          </a:bodyPr>
          <a:lstStyle>
            <a:lvl1pPr>
              <a:defRPr lang="en-US" sz="3600" b="1" kern="1200" dirty="0">
                <a:solidFill>
                  <a:srgbClr val="003F7D"/>
                </a:solidFill>
                <a:latin typeface="Eras Demi ITC" panose="020B0805030504020804" pitchFamily="34" charset="0"/>
                <a:ea typeface="+mj-ea"/>
                <a:cs typeface="+mj-cs"/>
              </a:defRPr>
            </a:lvl1pPr>
          </a:lstStyle>
          <a:p>
            <a:r>
              <a:rPr lang="en-US"/>
              <a:t>Click to edit Master title style</a:t>
            </a:r>
            <a:endParaRPr lang="en-US" dirty="0"/>
          </a:p>
        </p:txBody>
      </p:sp>
      <p:grpSp>
        <p:nvGrpSpPr>
          <p:cNvPr id="6" name="Group 5"/>
          <p:cNvGrpSpPr/>
          <p:nvPr userDrawn="1"/>
        </p:nvGrpSpPr>
        <p:grpSpPr>
          <a:xfrm>
            <a:off x="147524" y="919979"/>
            <a:ext cx="11875860" cy="365125"/>
            <a:chOff x="147524" y="1224777"/>
            <a:chExt cx="11206276" cy="365125"/>
          </a:xfrm>
        </p:grpSpPr>
        <p:sp>
          <p:nvSpPr>
            <p:cNvPr id="7" name="Rectangle 6"/>
            <p:cNvSpPr/>
            <p:nvPr userDrawn="1"/>
          </p:nvSpPr>
          <p:spPr>
            <a:xfrm>
              <a:off x="147524" y="1224777"/>
              <a:ext cx="690675" cy="3651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838200" y="1407340"/>
              <a:ext cx="10515600" cy="0"/>
            </a:xfrm>
            <a:prstGeom prst="line">
              <a:avLst/>
            </a:prstGeom>
            <a:ln w="50800"/>
          </p:spPr>
          <p:style>
            <a:lnRef idx="1">
              <a:schemeClr val="accent1"/>
            </a:lnRef>
            <a:fillRef idx="0">
              <a:schemeClr val="accent1"/>
            </a:fillRef>
            <a:effectRef idx="0">
              <a:schemeClr val="accent1"/>
            </a:effectRef>
            <a:fontRef idx="minor">
              <a:schemeClr val="tx1"/>
            </a:fontRef>
          </p:style>
        </p:cxnSp>
      </p:grpSp>
      <p:sp>
        <p:nvSpPr>
          <p:cNvPr id="10" name="Date Placeholder 3"/>
          <p:cNvSpPr>
            <a:spLocks noGrp="1"/>
          </p:cNvSpPr>
          <p:nvPr>
            <p:ph type="dt" sz="half" idx="2"/>
          </p:nvPr>
        </p:nvSpPr>
        <p:spPr>
          <a:xfrm>
            <a:off x="147526" y="6356350"/>
            <a:ext cx="2743200" cy="365125"/>
          </a:xfrm>
          <a:prstGeom prst="rect">
            <a:avLst/>
          </a:prstGeom>
        </p:spPr>
        <p:txBody>
          <a:bodyPr vert="horz" lIns="91440" tIns="45720" rIns="91440" bIns="45720" rtlCol="0" anchor="ctr"/>
          <a:lstStyle>
            <a:lvl1pPr algn="l">
              <a:defRPr sz="1200">
                <a:solidFill>
                  <a:schemeClr val="bg1"/>
                </a:solidFill>
              </a:defRPr>
            </a:lvl1pPr>
          </a:lstStyle>
          <a:p>
            <a:endParaRPr lang="en-US" dirty="0"/>
          </a:p>
        </p:txBody>
      </p:sp>
      <p:sp>
        <p:nvSpPr>
          <p:cNvPr id="11" name="Footer Placeholder 4"/>
          <p:cNvSpPr>
            <a:spLocks noGrp="1"/>
          </p:cNvSpPr>
          <p:nvPr>
            <p:ph type="ftr" sz="quarter" idx="3"/>
          </p:nvPr>
        </p:nvSpPr>
        <p:spPr>
          <a:xfrm>
            <a:off x="4028055" y="6356349"/>
            <a:ext cx="4114800" cy="365125"/>
          </a:xfrm>
          <a:prstGeom prst="rect">
            <a:avLst/>
          </a:prstGeom>
        </p:spPr>
        <p:txBody>
          <a:bodyPr vert="horz" lIns="91440" tIns="45720" rIns="91440" bIns="45720" rtlCol="0" anchor="ctr"/>
          <a:lstStyle>
            <a:lvl1pPr algn="ctr">
              <a:defRPr sz="1200" b="1">
                <a:solidFill>
                  <a:schemeClr val="bg1"/>
                </a:solidFill>
              </a:defRPr>
            </a:lvl1pPr>
          </a:lstStyle>
          <a:p>
            <a:r>
              <a:rPr lang="en-IN"/>
              <a:t>AVIN Systems Private Limited - Confidential</a:t>
            </a:r>
            <a:endParaRPr lang="en-US" dirty="0"/>
          </a:p>
        </p:txBody>
      </p:sp>
      <p:sp>
        <p:nvSpPr>
          <p:cNvPr id="12" name="Slide Number Placeholder 5"/>
          <p:cNvSpPr>
            <a:spLocks noGrp="1"/>
          </p:cNvSpPr>
          <p:nvPr>
            <p:ph type="sldNum" sz="quarter" idx="4"/>
          </p:nvPr>
        </p:nvSpPr>
        <p:spPr>
          <a:xfrm>
            <a:off x="9280185" y="6356350"/>
            <a:ext cx="2743200" cy="365125"/>
          </a:xfrm>
          <a:prstGeom prst="rect">
            <a:avLst/>
          </a:prstGeom>
        </p:spPr>
        <p:txBody>
          <a:bodyPr vert="horz" lIns="91440" tIns="45720" rIns="91440" bIns="45720" rtlCol="0" anchor="ctr"/>
          <a:lstStyle>
            <a:lvl1pPr algn="r">
              <a:defRPr sz="1200" b="1">
                <a:solidFill>
                  <a:schemeClr val="bg1"/>
                </a:solidFill>
              </a:defRPr>
            </a:lvl1pPr>
          </a:lstStyle>
          <a:p>
            <a:fld id="{203460F0-4862-405A-ACB0-65ABA3A83FAB}" type="slidenum">
              <a:rPr lang="en-US" smtClean="0"/>
              <a:pPr/>
              <a:t>‹#›</a:t>
            </a:fld>
            <a:endParaRPr lang="en-US" dirty="0"/>
          </a:p>
        </p:txBody>
      </p:sp>
      <p:sp>
        <p:nvSpPr>
          <p:cNvPr id="13" name="Content Placeholder 2"/>
          <p:cNvSpPr>
            <a:spLocks noGrp="1"/>
          </p:cNvSpPr>
          <p:nvPr>
            <p:ph idx="1"/>
          </p:nvPr>
        </p:nvSpPr>
        <p:spPr>
          <a:xfrm>
            <a:off x="147524" y="1825625"/>
            <a:ext cx="118758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49193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hank_You">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147526" y="152400"/>
            <a:ext cx="11875859" cy="6569075"/>
            <a:chOff x="147526" y="152400"/>
            <a:chExt cx="11875859" cy="6569075"/>
          </a:xfrm>
        </p:grpSpPr>
        <p:sp>
          <p:nvSpPr>
            <p:cNvPr id="10" name="Rectangle 9"/>
            <p:cNvSpPr/>
            <p:nvPr userDrawn="1"/>
          </p:nvSpPr>
          <p:spPr>
            <a:xfrm>
              <a:off x="147526" y="152400"/>
              <a:ext cx="2968207" cy="62039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47526" y="6356350"/>
              <a:ext cx="11875859" cy="365125"/>
            </a:xfrm>
            <a:prstGeom prst="rect">
              <a:avLst/>
            </a:prstGeom>
            <a:solidFill>
              <a:srgbClr val="00A4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hasCustomPrompt="1"/>
          </p:nvPr>
        </p:nvSpPr>
        <p:spPr>
          <a:xfrm>
            <a:off x="4494179" y="1122363"/>
            <a:ext cx="6859621" cy="2387600"/>
          </a:xfrm>
        </p:spPr>
        <p:txBody>
          <a:bodyPr anchor="b"/>
          <a:lstStyle>
            <a:lvl1pPr algn="ctr">
              <a:defRPr sz="6000">
                <a:solidFill>
                  <a:srgbClr val="003F7D"/>
                </a:solidFill>
              </a:defRPr>
            </a:lvl1pPr>
          </a:lstStyle>
          <a:p>
            <a:r>
              <a:rPr lang="en-US" b="1" dirty="0">
                <a:solidFill>
                  <a:schemeClr val="accent1">
                    <a:lumMod val="75000"/>
                  </a:schemeClr>
                </a:solidFill>
                <a:latin typeface="Eras Bold ITC" panose="020B0907030504020204" pitchFamily="34" charset="0"/>
              </a:rPr>
              <a:t>Thank you</a:t>
            </a:r>
            <a:endParaRPr lang="en-US" dirty="0"/>
          </a:p>
        </p:txBody>
      </p:sp>
      <p:sp>
        <p:nvSpPr>
          <p:cNvPr id="3" name="Subtitle 2"/>
          <p:cNvSpPr>
            <a:spLocks noGrp="1"/>
          </p:cNvSpPr>
          <p:nvPr>
            <p:ph type="subTitle" idx="1" hasCustomPrompt="1"/>
          </p:nvPr>
        </p:nvSpPr>
        <p:spPr>
          <a:xfrm>
            <a:off x="4494179" y="3602038"/>
            <a:ext cx="6859621" cy="1655762"/>
          </a:xfrm>
        </p:spPr>
        <p:txBody>
          <a:bodyPr>
            <a:noAutofit/>
          </a:bodyPr>
          <a:lstStyle>
            <a:lvl1pPr marL="0" indent="0" algn="ctr">
              <a:buNone/>
              <a:defRPr lang="en-US" sz="1400" b="1" kern="1200" dirty="0">
                <a:solidFill>
                  <a:srgbClr val="003F7D"/>
                </a:solidFill>
                <a:latin typeface="Eras Bold ITC" panose="020B0907030504020204" pitchFamily="34" charset="0"/>
                <a:ea typeface="+mj-ea"/>
                <a:cs typeface="+mj-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&lt;Name&gt;</a:t>
            </a:r>
          </a:p>
          <a:p>
            <a:r>
              <a:rPr lang="en-US" dirty="0"/>
              <a:t>&lt;Email&gt;</a:t>
            </a:r>
          </a:p>
          <a:p>
            <a:r>
              <a:rPr lang="en-US" dirty="0"/>
              <a:t>&lt;Phone&gt;</a:t>
            </a:r>
          </a:p>
        </p:txBody>
      </p:sp>
      <p:sp>
        <p:nvSpPr>
          <p:cNvPr id="12" name="Date Placeholder 3"/>
          <p:cNvSpPr>
            <a:spLocks noGrp="1"/>
          </p:cNvSpPr>
          <p:nvPr>
            <p:ph type="dt" sz="half" idx="2"/>
          </p:nvPr>
        </p:nvSpPr>
        <p:spPr>
          <a:xfrm>
            <a:off x="147526" y="6356350"/>
            <a:ext cx="2743200" cy="365125"/>
          </a:xfrm>
          <a:prstGeom prst="rect">
            <a:avLst/>
          </a:prstGeom>
        </p:spPr>
        <p:txBody>
          <a:bodyPr vert="horz" lIns="91440" tIns="45720" rIns="91440" bIns="45720" rtlCol="0" anchor="ctr"/>
          <a:lstStyle>
            <a:lvl1pPr algn="l">
              <a:defRPr sz="1200">
                <a:solidFill>
                  <a:schemeClr val="bg1"/>
                </a:solidFill>
              </a:defRPr>
            </a:lvl1pPr>
          </a:lstStyle>
          <a:p>
            <a:endParaRPr lang="en-US" dirty="0"/>
          </a:p>
        </p:txBody>
      </p:sp>
      <p:sp>
        <p:nvSpPr>
          <p:cNvPr id="13" name="Footer Placeholder 4"/>
          <p:cNvSpPr>
            <a:spLocks noGrp="1"/>
          </p:cNvSpPr>
          <p:nvPr>
            <p:ph type="ftr" sz="quarter" idx="3"/>
          </p:nvPr>
        </p:nvSpPr>
        <p:spPr>
          <a:xfrm>
            <a:off x="4028055" y="6356349"/>
            <a:ext cx="4114800" cy="365125"/>
          </a:xfrm>
          <a:prstGeom prst="rect">
            <a:avLst/>
          </a:prstGeom>
        </p:spPr>
        <p:txBody>
          <a:bodyPr vert="horz" lIns="91440" tIns="45720" rIns="91440" bIns="45720" rtlCol="0" anchor="ctr"/>
          <a:lstStyle>
            <a:lvl1pPr algn="ctr">
              <a:defRPr sz="1200">
                <a:solidFill>
                  <a:schemeClr val="bg1"/>
                </a:solidFill>
              </a:defRPr>
            </a:lvl1pPr>
          </a:lstStyle>
          <a:p>
            <a:r>
              <a:rPr lang="en-IN"/>
              <a:t>AVIN Systems Private Limited - Confidential</a:t>
            </a:r>
            <a:endParaRPr lang="en-US" dirty="0"/>
          </a:p>
        </p:txBody>
      </p:sp>
      <p:sp>
        <p:nvSpPr>
          <p:cNvPr id="14" name="Slide Number Placeholder 5"/>
          <p:cNvSpPr>
            <a:spLocks noGrp="1"/>
          </p:cNvSpPr>
          <p:nvPr>
            <p:ph type="sldNum" sz="quarter" idx="4"/>
          </p:nvPr>
        </p:nvSpPr>
        <p:spPr>
          <a:xfrm>
            <a:off x="9280185"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203460F0-4862-405A-ACB0-65ABA3A83FAB}" type="slidenum">
              <a:rPr lang="en-US" smtClean="0"/>
              <a:pPr/>
              <a:t>‹#›</a:t>
            </a:fld>
            <a:endParaRPr lang="en-US" dirty="0"/>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4191" y="2011588"/>
            <a:ext cx="2174875" cy="2485571"/>
          </a:xfrm>
          <a:prstGeom prst="rect">
            <a:avLst/>
          </a:prstGeom>
        </p:spPr>
      </p:pic>
    </p:spTree>
    <p:extLst>
      <p:ext uri="{BB962C8B-B14F-4D97-AF65-F5344CB8AC3E}">
        <p14:creationId xmlns:p14="http://schemas.microsoft.com/office/powerpoint/2010/main" val="18967535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4332596"/>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42438" y="644939"/>
            <a:ext cx="8953500" cy="3664528"/>
          </a:xfrm>
        </p:spPr>
        <p:txBody>
          <a:bodyPr>
            <a:normAutofit/>
          </a:bodyPr>
          <a:lstStyle/>
          <a:p>
            <a:r>
              <a:rPr lang="en-US" sz="3800" b="1" dirty="0">
                <a:latin typeface="Eras Bold ITC" panose="020B0907030504020204" pitchFamily="34" charset="0"/>
              </a:rPr>
              <a:t>Docker Architecture</a:t>
            </a:r>
          </a:p>
        </p:txBody>
      </p:sp>
      <p:sp>
        <p:nvSpPr>
          <p:cNvPr id="3" name="Subtitle 2"/>
          <p:cNvSpPr>
            <a:spLocks noGrp="1"/>
          </p:cNvSpPr>
          <p:nvPr>
            <p:ph type="subTitle" idx="1"/>
          </p:nvPr>
        </p:nvSpPr>
        <p:spPr>
          <a:xfrm>
            <a:off x="4176852" y="4869873"/>
            <a:ext cx="6859621" cy="1253973"/>
          </a:xfrm>
        </p:spPr>
        <p:txBody>
          <a:bodyPr>
            <a:normAutofit/>
          </a:bodyPr>
          <a:lstStyle/>
          <a:p>
            <a:r>
              <a:rPr lang="en-IN" sz="2000" dirty="0">
                <a:latin typeface="Eras Demi ITC" panose="020B0805030504020804" pitchFamily="34" charset="0"/>
              </a:rPr>
              <a:t>25-Sep-23</a:t>
            </a:r>
          </a:p>
          <a:p>
            <a:pPr>
              <a:lnSpc>
                <a:spcPct val="100000"/>
              </a:lnSpc>
              <a:spcBef>
                <a:spcPts val="300"/>
              </a:spcBef>
            </a:pPr>
            <a:r>
              <a:rPr lang="en-IN" sz="2000" dirty="0">
                <a:latin typeface="Eras Demi ITC" panose="020B0805030504020804" pitchFamily="34" charset="0"/>
              </a:rPr>
              <a:t>AVIN Systems Private Limited</a:t>
            </a:r>
          </a:p>
          <a:p>
            <a:pPr>
              <a:lnSpc>
                <a:spcPct val="100000"/>
              </a:lnSpc>
              <a:spcBef>
                <a:spcPts val="300"/>
              </a:spcBef>
            </a:pPr>
            <a:endParaRPr lang="en-US" sz="1400" dirty="0">
              <a:latin typeface="Eras Demi ITC" panose="020B0805030504020804" pitchFamily="34" charset="0"/>
            </a:endParaRPr>
          </a:p>
        </p:txBody>
      </p:sp>
      <p:cxnSp>
        <p:nvCxnSpPr>
          <p:cNvPr id="5" name="Straight Connector 4"/>
          <p:cNvCxnSpPr>
            <a:cxnSpLocks/>
          </p:cNvCxnSpPr>
          <p:nvPr/>
        </p:nvCxnSpPr>
        <p:spPr>
          <a:xfrm>
            <a:off x="5062330" y="2650437"/>
            <a:ext cx="508883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a:xfrm>
            <a:off x="4189378" y="1608523"/>
            <a:ext cx="6859621" cy="86868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rgbClr val="003F7D"/>
                </a:solidFill>
                <a:latin typeface="+mn-lt"/>
                <a:ea typeface="+mj-ea"/>
                <a:cs typeface="+mj-cs"/>
              </a:defRPr>
            </a:lvl1pPr>
          </a:lstStyle>
          <a:p>
            <a:endParaRPr lang="en-US" sz="4000" dirty="0">
              <a:latin typeface="Eras Bold ITC" panose="020B0907030504020204" pitchFamily="34" charset="0"/>
            </a:endParaRPr>
          </a:p>
        </p:txBody>
      </p:sp>
      <p:sp>
        <p:nvSpPr>
          <p:cNvPr id="11" name="Footer Placeholder 3">
            <a:extLst>
              <a:ext uri="{FF2B5EF4-FFF2-40B4-BE49-F238E27FC236}">
                <a16:creationId xmlns:a16="http://schemas.microsoft.com/office/drawing/2014/main" id="{5E6C02D0-19E7-4CA5-94E4-743C154E4CFB}"/>
              </a:ext>
            </a:extLst>
          </p:cNvPr>
          <p:cNvSpPr txBox="1">
            <a:spLocks/>
          </p:cNvSpPr>
          <p:nvPr/>
        </p:nvSpPr>
        <p:spPr>
          <a:xfrm>
            <a:off x="4038600" y="6356349"/>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t>AVIN Systems Private Limited - Confidential</a:t>
            </a:r>
            <a:endParaRPr lang="en-US" b="1" dirty="0"/>
          </a:p>
        </p:txBody>
      </p:sp>
    </p:spTree>
    <p:extLst>
      <p:ext uri="{BB962C8B-B14F-4D97-AF65-F5344CB8AC3E}">
        <p14:creationId xmlns:p14="http://schemas.microsoft.com/office/powerpoint/2010/main" val="1524091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CE405-A720-42C7-936F-F563D9E5944B}"/>
              </a:ext>
            </a:extLst>
          </p:cNvPr>
          <p:cNvSpPr>
            <a:spLocks noGrp="1"/>
          </p:cNvSpPr>
          <p:nvPr>
            <p:ph type="title"/>
          </p:nvPr>
        </p:nvSpPr>
        <p:spPr/>
        <p:txBody>
          <a:bodyPr/>
          <a:lstStyle/>
          <a:p>
            <a:r>
              <a:rPr lang="en-US" sz="2800" dirty="0"/>
              <a:t>Some key Characteristics and Concepts elated to Instances</a:t>
            </a:r>
            <a:endParaRPr lang="en-IN" sz="2800" dirty="0"/>
          </a:p>
        </p:txBody>
      </p:sp>
      <p:sp>
        <p:nvSpPr>
          <p:cNvPr id="3" name="Slide Number Placeholder 2">
            <a:extLst>
              <a:ext uri="{FF2B5EF4-FFF2-40B4-BE49-F238E27FC236}">
                <a16:creationId xmlns:a16="http://schemas.microsoft.com/office/drawing/2014/main" id="{A807D4FD-5EF5-4380-966E-16D3F7339EED}"/>
              </a:ext>
            </a:extLst>
          </p:cNvPr>
          <p:cNvSpPr>
            <a:spLocks noGrp="1"/>
          </p:cNvSpPr>
          <p:nvPr>
            <p:ph type="sldNum" sz="quarter" idx="4"/>
          </p:nvPr>
        </p:nvSpPr>
        <p:spPr/>
        <p:txBody>
          <a:bodyPr/>
          <a:lstStyle/>
          <a:p>
            <a:fld id="{203460F0-4862-405A-ACB0-65ABA3A83FAB}" type="slidenum">
              <a:rPr lang="en-US" smtClean="0"/>
              <a:pPr/>
              <a:t>10</a:t>
            </a:fld>
            <a:endParaRPr lang="en-US" dirty="0"/>
          </a:p>
        </p:txBody>
      </p:sp>
      <p:sp>
        <p:nvSpPr>
          <p:cNvPr id="4" name="Content Placeholder 3">
            <a:extLst>
              <a:ext uri="{FF2B5EF4-FFF2-40B4-BE49-F238E27FC236}">
                <a16:creationId xmlns:a16="http://schemas.microsoft.com/office/drawing/2014/main" id="{EE08CC98-488D-46DE-AFC7-548E09637600}"/>
              </a:ext>
            </a:extLst>
          </p:cNvPr>
          <p:cNvSpPr>
            <a:spLocks noGrp="1"/>
          </p:cNvSpPr>
          <p:nvPr>
            <p:ph idx="1"/>
          </p:nvPr>
        </p:nvSpPr>
        <p:spPr>
          <a:xfrm>
            <a:off x="147524" y="1352028"/>
            <a:ext cx="11875860" cy="5260807"/>
          </a:xfrm>
        </p:spPr>
        <p:txBody>
          <a:bodyPr>
            <a:normAutofit/>
          </a:bodyPr>
          <a:lstStyle/>
          <a:p>
            <a:r>
              <a:rPr lang="en-US" b="1" dirty="0"/>
              <a:t>Networking</a:t>
            </a:r>
            <a:r>
              <a:rPr lang="en-US" dirty="0"/>
              <a:t>: Instances have their own network interfaces and IP addresses. You can configure networking settings, including security groups, firewalls, and routing, to control network access to and from your instances.</a:t>
            </a:r>
          </a:p>
          <a:p>
            <a:r>
              <a:rPr lang="en-US" b="1" dirty="0"/>
              <a:t>Scalability</a:t>
            </a:r>
            <a:r>
              <a:rPr lang="en-US" dirty="0"/>
              <a:t>: Cloud providers offer the ability to scale instances up or down based on your needs. You can increase resources during periods of high demand and reduce resources during periods of lower demand.</a:t>
            </a:r>
          </a:p>
          <a:p>
            <a:r>
              <a:rPr lang="en-US" b="1" dirty="0"/>
              <a:t>Elasticity</a:t>
            </a:r>
            <a:r>
              <a:rPr lang="en-US" dirty="0"/>
              <a:t>: Instances can be part of auto-scaling groups that automatically adjust the number of instances based on traffic or resource utilization. This helps ensure that your applications are responsive and cost-efficient.</a:t>
            </a:r>
          </a:p>
          <a:p>
            <a:r>
              <a:rPr lang="en-US" b="1" dirty="0"/>
              <a:t>Lifecycle</a:t>
            </a:r>
            <a:r>
              <a:rPr lang="en-US" dirty="0"/>
              <a:t>: Instances have a lifecycle that includes creation, running, stopping, starting, and termination. Termination permanently removes the instance and associated resources.</a:t>
            </a:r>
          </a:p>
        </p:txBody>
      </p:sp>
    </p:spTree>
    <p:extLst>
      <p:ext uri="{BB962C8B-B14F-4D97-AF65-F5344CB8AC3E}">
        <p14:creationId xmlns:p14="http://schemas.microsoft.com/office/powerpoint/2010/main" val="2103540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CE405-A720-42C7-936F-F563D9E5944B}"/>
              </a:ext>
            </a:extLst>
          </p:cNvPr>
          <p:cNvSpPr>
            <a:spLocks noGrp="1"/>
          </p:cNvSpPr>
          <p:nvPr>
            <p:ph type="title"/>
          </p:nvPr>
        </p:nvSpPr>
        <p:spPr/>
        <p:txBody>
          <a:bodyPr/>
          <a:lstStyle/>
          <a:p>
            <a:r>
              <a:rPr lang="en-US" sz="2800" dirty="0"/>
              <a:t>Some key Characteristics and Concepts elated to Instances</a:t>
            </a:r>
            <a:endParaRPr lang="en-IN" sz="2800" dirty="0"/>
          </a:p>
        </p:txBody>
      </p:sp>
      <p:sp>
        <p:nvSpPr>
          <p:cNvPr id="3" name="Slide Number Placeholder 2">
            <a:extLst>
              <a:ext uri="{FF2B5EF4-FFF2-40B4-BE49-F238E27FC236}">
                <a16:creationId xmlns:a16="http://schemas.microsoft.com/office/drawing/2014/main" id="{A807D4FD-5EF5-4380-966E-16D3F7339EED}"/>
              </a:ext>
            </a:extLst>
          </p:cNvPr>
          <p:cNvSpPr>
            <a:spLocks noGrp="1"/>
          </p:cNvSpPr>
          <p:nvPr>
            <p:ph type="sldNum" sz="quarter" idx="4"/>
          </p:nvPr>
        </p:nvSpPr>
        <p:spPr/>
        <p:txBody>
          <a:bodyPr/>
          <a:lstStyle/>
          <a:p>
            <a:fld id="{203460F0-4862-405A-ACB0-65ABA3A83FAB}" type="slidenum">
              <a:rPr lang="en-US" smtClean="0"/>
              <a:pPr/>
              <a:t>11</a:t>
            </a:fld>
            <a:endParaRPr lang="en-US" dirty="0"/>
          </a:p>
        </p:txBody>
      </p:sp>
      <p:sp>
        <p:nvSpPr>
          <p:cNvPr id="4" name="Content Placeholder 3">
            <a:extLst>
              <a:ext uri="{FF2B5EF4-FFF2-40B4-BE49-F238E27FC236}">
                <a16:creationId xmlns:a16="http://schemas.microsoft.com/office/drawing/2014/main" id="{EE08CC98-488D-46DE-AFC7-548E09637600}"/>
              </a:ext>
            </a:extLst>
          </p:cNvPr>
          <p:cNvSpPr>
            <a:spLocks noGrp="1"/>
          </p:cNvSpPr>
          <p:nvPr>
            <p:ph idx="1"/>
          </p:nvPr>
        </p:nvSpPr>
        <p:spPr>
          <a:xfrm>
            <a:off x="147524" y="1352028"/>
            <a:ext cx="11875860" cy="5260807"/>
          </a:xfrm>
        </p:spPr>
        <p:txBody>
          <a:bodyPr>
            <a:normAutofit/>
          </a:bodyPr>
          <a:lstStyle/>
          <a:p>
            <a:r>
              <a:rPr lang="en-US" b="1" dirty="0"/>
              <a:t>Storage</a:t>
            </a:r>
            <a:r>
              <a:rPr lang="en-US" dirty="0"/>
              <a:t>: Instances may have associated storage options, including local instance store (ephemeral storage) and block storage (e.g., Amazon EBS in AWS, Azure Disk in Azure). The choice of storage affects data durability and persistence.</a:t>
            </a:r>
          </a:p>
          <a:p>
            <a:r>
              <a:rPr lang="en-US" b="1" dirty="0"/>
              <a:t>Images</a:t>
            </a:r>
            <a:r>
              <a:rPr lang="en-US" dirty="0"/>
              <a:t>: To create an instance, you often start with an image (also known as an Amazon Machine Image, AMI, in AWS). An image is a template that defines the initial configuration and software setup for the instance.</a:t>
            </a:r>
          </a:p>
          <a:p>
            <a:r>
              <a:rPr lang="en-US" b="1" dirty="0"/>
              <a:t>Access Control</a:t>
            </a:r>
            <a:r>
              <a:rPr lang="en-US" dirty="0"/>
              <a:t>: You can control access to instances using key pairs (for SSH access) or username/password combinations. Security groups and network ACLs allow you to define network-level access controls.</a:t>
            </a:r>
          </a:p>
        </p:txBody>
      </p:sp>
    </p:spTree>
    <p:extLst>
      <p:ext uri="{BB962C8B-B14F-4D97-AF65-F5344CB8AC3E}">
        <p14:creationId xmlns:p14="http://schemas.microsoft.com/office/powerpoint/2010/main" val="2959920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CE405-A720-42C7-936F-F563D9E5944B}"/>
              </a:ext>
            </a:extLst>
          </p:cNvPr>
          <p:cNvSpPr>
            <a:spLocks noGrp="1"/>
          </p:cNvSpPr>
          <p:nvPr>
            <p:ph type="title"/>
          </p:nvPr>
        </p:nvSpPr>
        <p:spPr/>
        <p:txBody>
          <a:bodyPr/>
          <a:lstStyle/>
          <a:p>
            <a:r>
              <a:rPr lang="en-US" sz="2800" dirty="0"/>
              <a:t>Conclusion </a:t>
            </a:r>
            <a:endParaRPr lang="en-IN" sz="2800" dirty="0"/>
          </a:p>
        </p:txBody>
      </p:sp>
      <p:sp>
        <p:nvSpPr>
          <p:cNvPr id="3" name="Slide Number Placeholder 2">
            <a:extLst>
              <a:ext uri="{FF2B5EF4-FFF2-40B4-BE49-F238E27FC236}">
                <a16:creationId xmlns:a16="http://schemas.microsoft.com/office/drawing/2014/main" id="{A807D4FD-5EF5-4380-966E-16D3F7339EED}"/>
              </a:ext>
            </a:extLst>
          </p:cNvPr>
          <p:cNvSpPr>
            <a:spLocks noGrp="1"/>
          </p:cNvSpPr>
          <p:nvPr>
            <p:ph type="sldNum" sz="quarter" idx="4"/>
          </p:nvPr>
        </p:nvSpPr>
        <p:spPr/>
        <p:txBody>
          <a:bodyPr/>
          <a:lstStyle/>
          <a:p>
            <a:fld id="{203460F0-4862-405A-ACB0-65ABA3A83FAB}" type="slidenum">
              <a:rPr lang="en-US" smtClean="0"/>
              <a:pPr/>
              <a:t>12</a:t>
            </a:fld>
            <a:endParaRPr lang="en-US" dirty="0"/>
          </a:p>
        </p:txBody>
      </p:sp>
      <p:sp>
        <p:nvSpPr>
          <p:cNvPr id="4" name="Content Placeholder 3">
            <a:extLst>
              <a:ext uri="{FF2B5EF4-FFF2-40B4-BE49-F238E27FC236}">
                <a16:creationId xmlns:a16="http://schemas.microsoft.com/office/drawing/2014/main" id="{EE08CC98-488D-46DE-AFC7-548E09637600}"/>
              </a:ext>
            </a:extLst>
          </p:cNvPr>
          <p:cNvSpPr>
            <a:spLocks noGrp="1"/>
          </p:cNvSpPr>
          <p:nvPr>
            <p:ph idx="1"/>
          </p:nvPr>
        </p:nvSpPr>
        <p:spPr>
          <a:xfrm>
            <a:off x="147524" y="1352028"/>
            <a:ext cx="11875860" cy="5260807"/>
          </a:xfrm>
        </p:spPr>
        <p:txBody>
          <a:bodyPr>
            <a:normAutofit/>
          </a:bodyPr>
          <a:lstStyle/>
          <a:p>
            <a:r>
              <a:rPr lang="en-US" dirty="0"/>
              <a:t>Cloud computing has transformed the way organizations and individuals use and manage IT resources. </a:t>
            </a:r>
          </a:p>
          <a:p>
            <a:r>
              <a:rPr lang="en-US" dirty="0"/>
              <a:t>It offers scalability, flexibility, cost efficiency, and the ability to focus on core business functions while leaving infrastructure management to cloud providers. </a:t>
            </a:r>
          </a:p>
          <a:p>
            <a:r>
              <a:rPr lang="en-US" dirty="0"/>
              <a:t>As a result, cloud computing has become an integral part of modern technology ecosystems across various industries.</a:t>
            </a:r>
          </a:p>
        </p:txBody>
      </p:sp>
    </p:spTree>
    <p:extLst>
      <p:ext uri="{BB962C8B-B14F-4D97-AF65-F5344CB8AC3E}">
        <p14:creationId xmlns:p14="http://schemas.microsoft.com/office/powerpoint/2010/main" val="1993295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29287" y="1603513"/>
            <a:ext cx="7465148" cy="2199861"/>
          </a:xfrm>
        </p:spPr>
        <p:txBody>
          <a:bodyPr>
            <a:normAutofit/>
          </a:bodyPr>
          <a:lstStyle/>
          <a:p>
            <a:r>
              <a:rPr lang="en-US" sz="5400" b="1" dirty="0">
                <a:latin typeface="Eras Bold ITC" panose="020B0907030504020204" pitchFamily="34" charset="0"/>
              </a:rPr>
              <a:t>Thank You</a:t>
            </a:r>
          </a:p>
        </p:txBody>
      </p:sp>
    </p:spTree>
    <p:extLst>
      <p:ext uri="{BB962C8B-B14F-4D97-AF65-F5344CB8AC3E}">
        <p14:creationId xmlns:p14="http://schemas.microsoft.com/office/powerpoint/2010/main" val="1371258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51B5C-503C-4086-AEF3-30E4B818E0AC}"/>
              </a:ext>
            </a:extLst>
          </p:cNvPr>
          <p:cNvSpPr>
            <a:spLocks noGrp="1"/>
          </p:cNvSpPr>
          <p:nvPr>
            <p:ph type="title"/>
          </p:nvPr>
        </p:nvSpPr>
        <p:spPr/>
        <p:txBody>
          <a:bodyPr/>
          <a:lstStyle/>
          <a:p>
            <a:r>
              <a:rPr lang="en-US" sz="2800" dirty="0"/>
              <a:t>Contents</a:t>
            </a:r>
            <a:endParaRPr lang="en-IN" sz="2800" dirty="0"/>
          </a:p>
        </p:txBody>
      </p:sp>
      <p:sp>
        <p:nvSpPr>
          <p:cNvPr id="3" name="Slide Number Placeholder 2">
            <a:extLst>
              <a:ext uri="{FF2B5EF4-FFF2-40B4-BE49-F238E27FC236}">
                <a16:creationId xmlns:a16="http://schemas.microsoft.com/office/drawing/2014/main" id="{939EACEE-ADDA-4008-B859-E3CA6D4CC186}"/>
              </a:ext>
            </a:extLst>
          </p:cNvPr>
          <p:cNvSpPr>
            <a:spLocks noGrp="1"/>
          </p:cNvSpPr>
          <p:nvPr>
            <p:ph type="sldNum" sz="quarter" idx="4"/>
          </p:nvPr>
        </p:nvSpPr>
        <p:spPr/>
        <p:txBody>
          <a:bodyPr/>
          <a:lstStyle/>
          <a:p>
            <a:fld id="{203460F0-4862-405A-ACB0-65ABA3A83FAB}" type="slidenum">
              <a:rPr lang="en-US" smtClean="0"/>
              <a:pPr/>
              <a:t>2</a:t>
            </a:fld>
            <a:endParaRPr lang="en-US" dirty="0"/>
          </a:p>
        </p:txBody>
      </p:sp>
      <p:sp>
        <p:nvSpPr>
          <p:cNvPr id="4" name="Content Placeholder 3">
            <a:extLst>
              <a:ext uri="{FF2B5EF4-FFF2-40B4-BE49-F238E27FC236}">
                <a16:creationId xmlns:a16="http://schemas.microsoft.com/office/drawing/2014/main" id="{1FBE7F91-F219-456C-92E6-6DCF5C725005}"/>
              </a:ext>
            </a:extLst>
          </p:cNvPr>
          <p:cNvSpPr>
            <a:spLocks noGrp="1"/>
          </p:cNvSpPr>
          <p:nvPr>
            <p:ph idx="1"/>
          </p:nvPr>
        </p:nvSpPr>
        <p:spPr>
          <a:xfrm>
            <a:off x="147524" y="1352028"/>
            <a:ext cx="11875860" cy="5004322"/>
          </a:xfrm>
        </p:spPr>
        <p:txBody>
          <a:bodyPr>
            <a:normAutofit/>
          </a:bodyPr>
          <a:lstStyle/>
          <a:p>
            <a:r>
              <a:rPr lang="en-US" dirty="0"/>
              <a:t>Docker Architecture</a:t>
            </a:r>
          </a:p>
          <a:p>
            <a:r>
              <a:rPr lang="en-US" dirty="0"/>
              <a:t>Conclusion </a:t>
            </a:r>
          </a:p>
          <a:p>
            <a:endParaRPr lang="en-US" b="1" dirty="0"/>
          </a:p>
          <a:p>
            <a:pPr lvl="1"/>
            <a:endParaRPr lang="en-GB" dirty="0"/>
          </a:p>
        </p:txBody>
      </p:sp>
    </p:spTree>
    <p:extLst>
      <p:ext uri="{BB962C8B-B14F-4D97-AF65-F5344CB8AC3E}">
        <p14:creationId xmlns:p14="http://schemas.microsoft.com/office/powerpoint/2010/main" val="3590121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CE405-A720-42C7-936F-F563D9E5944B}"/>
              </a:ext>
            </a:extLst>
          </p:cNvPr>
          <p:cNvSpPr>
            <a:spLocks noGrp="1"/>
          </p:cNvSpPr>
          <p:nvPr>
            <p:ph type="title"/>
          </p:nvPr>
        </p:nvSpPr>
        <p:spPr/>
        <p:txBody>
          <a:bodyPr/>
          <a:lstStyle/>
          <a:p>
            <a:r>
              <a:rPr lang="en-US" sz="2800" dirty="0"/>
              <a:t>Docker Architecture</a:t>
            </a:r>
            <a:endParaRPr lang="en-IN" sz="2800" dirty="0"/>
          </a:p>
        </p:txBody>
      </p:sp>
      <p:sp>
        <p:nvSpPr>
          <p:cNvPr id="3" name="Slide Number Placeholder 2">
            <a:extLst>
              <a:ext uri="{FF2B5EF4-FFF2-40B4-BE49-F238E27FC236}">
                <a16:creationId xmlns:a16="http://schemas.microsoft.com/office/drawing/2014/main" id="{A807D4FD-5EF5-4380-966E-16D3F7339EED}"/>
              </a:ext>
            </a:extLst>
          </p:cNvPr>
          <p:cNvSpPr>
            <a:spLocks noGrp="1"/>
          </p:cNvSpPr>
          <p:nvPr>
            <p:ph type="sldNum" sz="quarter" idx="4"/>
          </p:nvPr>
        </p:nvSpPr>
        <p:spPr/>
        <p:txBody>
          <a:bodyPr/>
          <a:lstStyle/>
          <a:p>
            <a:fld id="{203460F0-4862-405A-ACB0-65ABA3A83FAB}" type="slidenum">
              <a:rPr lang="en-US" smtClean="0"/>
              <a:pPr/>
              <a:t>3</a:t>
            </a:fld>
            <a:endParaRPr lang="en-US" dirty="0"/>
          </a:p>
        </p:txBody>
      </p:sp>
      <p:sp>
        <p:nvSpPr>
          <p:cNvPr id="4" name="Content Placeholder 3">
            <a:extLst>
              <a:ext uri="{FF2B5EF4-FFF2-40B4-BE49-F238E27FC236}">
                <a16:creationId xmlns:a16="http://schemas.microsoft.com/office/drawing/2014/main" id="{EE08CC98-488D-46DE-AFC7-548E09637600}"/>
              </a:ext>
            </a:extLst>
          </p:cNvPr>
          <p:cNvSpPr>
            <a:spLocks noGrp="1"/>
          </p:cNvSpPr>
          <p:nvPr>
            <p:ph idx="1"/>
          </p:nvPr>
        </p:nvSpPr>
        <p:spPr>
          <a:xfrm>
            <a:off x="147524" y="1352028"/>
            <a:ext cx="11875860" cy="5004322"/>
          </a:xfrm>
        </p:spPr>
        <p:txBody>
          <a:bodyPr>
            <a:normAutofit/>
          </a:bodyPr>
          <a:lstStyle/>
          <a:p>
            <a:pPr algn="just"/>
            <a:r>
              <a:rPr lang="en-US" dirty="0"/>
              <a:t>Docker uses a client-server architecture. </a:t>
            </a:r>
          </a:p>
          <a:p>
            <a:pPr algn="just"/>
            <a:r>
              <a:rPr lang="en-US" dirty="0"/>
              <a:t>The Docker client talks to the Docker daemon, which does the heavy lifting of building, running, and distributing your Docker containers. </a:t>
            </a:r>
          </a:p>
          <a:p>
            <a:pPr algn="just"/>
            <a:r>
              <a:rPr lang="en-US" dirty="0"/>
              <a:t>The Docker client and daemon can run on the same system, or you can connect a Docker client to a remote Docker daemon. </a:t>
            </a:r>
          </a:p>
          <a:p>
            <a:pPr algn="just"/>
            <a:r>
              <a:rPr lang="en-US" dirty="0"/>
              <a:t>The Docker client and daemon communicate using a REST API, over UNIX sockets or a network interface. Another Docker client is Docker Compose, that lets you work with applications consisting of a set of containers.</a:t>
            </a:r>
          </a:p>
        </p:txBody>
      </p:sp>
    </p:spTree>
    <p:extLst>
      <p:ext uri="{BB962C8B-B14F-4D97-AF65-F5344CB8AC3E}">
        <p14:creationId xmlns:p14="http://schemas.microsoft.com/office/powerpoint/2010/main" val="2880710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CE405-A720-42C7-936F-F563D9E5944B}"/>
              </a:ext>
            </a:extLst>
          </p:cNvPr>
          <p:cNvSpPr>
            <a:spLocks noGrp="1"/>
          </p:cNvSpPr>
          <p:nvPr>
            <p:ph type="title"/>
          </p:nvPr>
        </p:nvSpPr>
        <p:spPr/>
        <p:txBody>
          <a:bodyPr/>
          <a:lstStyle/>
          <a:p>
            <a:r>
              <a:rPr lang="en-US" sz="2800" dirty="0"/>
              <a:t>Docker Architecture</a:t>
            </a:r>
            <a:endParaRPr lang="en-IN" sz="2800" dirty="0"/>
          </a:p>
        </p:txBody>
      </p:sp>
      <p:sp>
        <p:nvSpPr>
          <p:cNvPr id="3" name="Slide Number Placeholder 2">
            <a:extLst>
              <a:ext uri="{FF2B5EF4-FFF2-40B4-BE49-F238E27FC236}">
                <a16:creationId xmlns:a16="http://schemas.microsoft.com/office/drawing/2014/main" id="{A807D4FD-5EF5-4380-966E-16D3F7339EED}"/>
              </a:ext>
            </a:extLst>
          </p:cNvPr>
          <p:cNvSpPr>
            <a:spLocks noGrp="1"/>
          </p:cNvSpPr>
          <p:nvPr>
            <p:ph type="sldNum" sz="quarter" idx="4"/>
          </p:nvPr>
        </p:nvSpPr>
        <p:spPr/>
        <p:txBody>
          <a:bodyPr/>
          <a:lstStyle/>
          <a:p>
            <a:fld id="{203460F0-4862-405A-ACB0-65ABA3A83FAB}" type="slidenum">
              <a:rPr lang="en-US" smtClean="0"/>
              <a:pPr/>
              <a:t>4</a:t>
            </a:fld>
            <a:endParaRPr lang="en-US" dirty="0"/>
          </a:p>
        </p:txBody>
      </p:sp>
      <p:pic>
        <p:nvPicPr>
          <p:cNvPr id="5" name="Content Placeholder 4">
            <a:extLst>
              <a:ext uri="{FF2B5EF4-FFF2-40B4-BE49-F238E27FC236}">
                <a16:creationId xmlns:a16="http://schemas.microsoft.com/office/drawing/2014/main" id="{5D92AC0E-6E97-4F5A-8428-72479CF82442}"/>
              </a:ext>
            </a:extLst>
          </p:cNvPr>
          <p:cNvPicPr>
            <a:picLocks noGrp="1" noChangeAspect="1"/>
          </p:cNvPicPr>
          <p:nvPr>
            <p:ph idx="1"/>
          </p:nvPr>
        </p:nvPicPr>
        <p:blipFill>
          <a:blip r:embed="rId2"/>
          <a:stretch>
            <a:fillRect/>
          </a:stretch>
        </p:blipFill>
        <p:spPr>
          <a:xfrm>
            <a:off x="168615" y="1352550"/>
            <a:ext cx="11854769" cy="5003800"/>
          </a:xfrm>
          <a:prstGeom prst="rect">
            <a:avLst/>
          </a:prstGeom>
        </p:spPr>
      </p:pic>
    </p:spTree>
    <p:extLst>
      <p:ext uri="{BB962C8B-B14F-4D97-AF65-F5344CB8AC3E}">
        <p14:creationId xmlns:p14="http://schemas.microsoft.com/office/powerpoint/2010/main" val="2462671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CE405-A720-42C7-936F-F563D9E5944B}"/>
              </a:ext>
            </a:extLst>
          </p:cNvPr>
          <p:cNvSpPr>
            <a:spLocks noGrp="1"/>
          </p:cNvSpPr>
          <p:nvPr>
            <p:ph type="title"/>
          </p:nvPr>
        </p:nvSpPr>
        <p:spPr/>
        <p:txBody>
          <a:bodyPr/>
          <a:lstStyle/>
          <a:p>
            <a:r>
              <a:rPr lang="en-US" sz="2800" dirty="0"/>
              <a:t>Docker Deamon</a:t>
            </a:r>
            <a:endParaRPr lang="en-IN" sz="2800" dirty="0"/>
          </a:p>
        </p:txBody>
      </p:sp>
      <p:sp>
        <p:nvSpPr>
          <p:cNvPr id="3" name="Slide Number Placeholder 2">
            <a:extLst>
              <a:ext uri="{FF2B5EF4-FFF2-40B4-BE49-F238E27FC236}">
                <a16:creationId xmlns:a16="http://schemas.microsoft.com/office/drawing/2014/main" id="{A807D4FD-5EF5-4380-966E-16D3F7339EED}"/>
              </a:ext>
            </a:extLst>
          </p:cNvPr>
          <p:cNvSpPr>
            <a:spLocks noGrp="1"/>
          </p:cNvSpPr>
          <p:nvPr>
            <p:ph type="sldNum" sz="quarter" idx="4"/>
          </p:nvPr>
        </p:nvSpPr>
        <p:spPr/>
        <p:txBody>
          <a:bodyPr/>
          <a:lstStyle/>
          <a:p>
            <a:fld id="{203460F0-4862-405A-ACB0-65ABA3A83FAB}" type="slidenum">
              <a:rPr lang="en-US" smtClean="0"/>
              <a:pPr/>
              <a:t>5</a:t>
            </a:fld>
            <a:endParaRPr lang="en-US" dirty="0"/>
          </a:p>
        </p:txBody>
      </p:sp>
      <p:sp>
        <p:nvSpPr>
          <p:cNvPr id="4" name="Content Placeholder 3">
            <a:extLst>
              <a:ext uri="{FF2B5EF4-FFF2-40B4-BE49-F238E27FC236}">
                <a16:creationId xmlns:a16="http://schemas.microsoft.com/office/drawing/2014/main" id="{EE08CC98-488D-46DE-AFC7-548E09637600}"/>
              </a:ext>
            </a:extLst>
          </p:cNvPr>
          <p:cNvSpPr>
            <a:spLocks noGrp="1"/>
          </p:cNvSpPr>
          <p:nvPr>
            <p:ph idx="1"/>
          </p:nvPr>
        </p:nvSpPr>
        <p:spPr>
          <a:xfrm>
            <a:off x="147524" y="1352028"/>
            <a:ext cx="11875860" cy="5004322"/>
          </a:xfrm>
        </p:spPr>
        <p:txBody>
          <a:bodyPr>
            <a:normAutofit/>
          </a:bodyPr>
          <a:lstStyle/>
          <a:p>
            <a:r>
              <a:rPr lang="en-US" dirty="0"/>
              <a:t>The Docker daemon, often referred to as `dockerd` , is a core component of the Docker architecture. It is a background service that runs on a host system and is responsible for managing Docker containers.</a:t>
            </a:r>
          </a:p>
        </p:txBody>
      </p:sp>
    </p:spTree>
    <p:extLst>
      <p:ext uri="{BB962C8B-B14F-4D97-AF65-F5344CB8AC3E}">
        <p14:creationId xmlns:p14="http://schemas.microsoft.com/office/powerpoint/2010/main" val="3815043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CE405-A720-42C7-936F-F563D9E5944B}"/>
              </a:ext>
            </a:extLst>
          </p:cNvPr>
          <p:cNvSpPr>
            <a:spLocks noGrp="1"/>
          </p:cNvSpPr>
          <p:nvPr>
            <p:ph type="title"/>
          </p:nvPr>
        </p:nvSpPr>
        <p:spPr/>
        <p:txBody>
          <a:bodyPr/>
          <a:lstStyle/>
          <a:p>
            <a:r>
              <a:rPr lang="en-US" sz="2800" dirty="0"/>
              <a:t>Key aspects of the Docker Daemon</a:t>
            </a:r>
            <a:endParaRPr lang="en-IN" sz="2800" dirty="0"/>
          </a:p>
        </p:txBody>
      </p:sp>
      <p:sp>
        <p:nvSpPr>
          <p:cNvPr id="3" name="Slide Number Placeholder 2">
            <a:extLst>
              <a:ext uri="{FF2B5EF4-FFF2-40B4-BE49-F238E27FC236}">
                <a16:creationId xmlns:a16="http://schemas.microsoft.com/office/drawing/2014/main" id="{A807D4FD-5EF5-4380-966E-16D3F7339EED}"/>
              </a:ext>
            </a:extLst>
          </p:cNvPr>
          <p:cNvSpPr>
            <a:spLocks noGrp="1"/>
          </p:cNvSpPr>
          <p:nvPr>
            <p:ph type="sldNum" sz="quarter" idx="4"/>
          </p:nvPr>
        </p:nvSpPr>
        <p:spPr/>
        <p:txBody>
          <a:bodyPr/>
          <a:lstStyle/>
          <a:p>
            <a:fld id="{203460F0-4862-405A-ACB0-65ABA3A83FAB}" type="slidenum">
              <a:rPr lang="en-US" smtClean="0"/>
              <a:pPr/>
              <a:t>6</a:t>
            </a:fld>
            <a:endParaRPr lang="en-US" dirty="0"/>
          </a:p>
        </p:txBody>
      </p:sp>
      <p:sp>
        <p:nvSpPr>
          <p:cNvPr id="4" name="Content Placeholder 3">
            <a:extLst>
              <a:ext uri="{FF2B5EF4-FFF2-40B4-BE49-F238E27FC236}">
                <a16:creationId xmlns:a16="http://schemas.microsoft.com/office/drawing/2014/main" id="{EE08CC98-488D-46DE-AFC7-548E09637600}"/>
              </a:ext>
            </a:extLst>
          </p:cNvPr>
          <p:cNvSpPr>
            <a:spLocks noGrp="1"/>
          </p:cNvSpPr>
          <p:nvPr>
            <p:ph idx="1"/>
          </p:nvPr>
        </p:nvSpPr>
        <p:spPr>
          <a:xfrm>
            <a:off x="147524" y="1352028"/>
            <a:ext cx="11875860" cy="5004322"/>
          </a:xfrm>
        </p:spPr>
        <p:txBody>
          <a:bodyPr>
            <a:normAutofit/>
          </a:bodyPr>
          <a:lstStyle/>
          <a:p>
            <a:r>
              <a:rPr lang="en-US" b="1" dirty="0"/>
              <a:t>Container Management</a:t>
            </a:r>
            <a:r>
              <a:rPr lang="en-US" dirty="0"/>
              <a:t>: </a:t>
            </a:r>
            <a:r>
              <a:rPr lang="en-US" dirty="0">
                <a:solidFill>
                  <a:schemeClr val="accent1"/>
                </a:solidFill>
              </a:rPr>
              <a:t>The Docker daemon is responsible for creating, running, stopping, and managing containers</a:t>
            </a:r>
            <a:r>
              <a:rPr lang="en-US" dirty="0"/>
              <a:t>. It listens for commands and requests from the Docker client, which is typically accessed via the Docker Command-Line Interface (CLI) or other Docker client tools. When you issue a command to create a container, such as `docker run`, the Docker client communicates with the Docker daemon to carry out the requested action.</a:t>
            </a:r>
          </a:p>
          <a:p>
            <a:r>
              <a:rPr lang="en-US" b="1" dirty="0"/>
              <a:t>API Server</a:t>
            </a:r>
            <a:r>
              <a:rPr lang="en-US" dirty="0"/>
              <a:t>: </a:t>
            </a:r>
            <a:r>
              <a:rPr lang="en-US" dirty="0">
                <a:solidFill>
                  <a:schemeClr val="accent1"/>
                </a:solidFill>
              </a:rPr>
              <a:t>The Docker daemon exposes a REST API that allows clients to interact with it. The Docker client communicates with the daemon over this API, sending commands and receiving responses</a:t>
            </a:r>
            <a:r>
              <a:rPr lang="en-US" dirty="0"/>
              <a:t>. This API provides a standardized way to manage containers and images, and it can be accessed locally or remotely, depending on your configuration.</a:t>
            </a:r>
          </a:p>
        </p:txBody>
      </p:sp>
    </p:spTree>
    <p:extLst>
      <p:ext uri="{BB962C8B-B14F-4D97-AF65-F5344CB8AC3E}">
        <p14:creationId xmlns:p14="http://schemas.microsoft.com/office/powerpoint/2010/main" val="1201158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CE405-A720-42C7-936F-F563D9E5944B}"/>
              </a:ext>
            </a:extLst>
          </p:cNvPr>
          <p:cNvSpPr>
            <a:spLocks noGrp="1"/>
          </p:cNvSpPr>
          <p:nvPr>
            <p:ph type="title"/>
          </p:nvPr>
        </p:nvSpPr>
        <p:spPr/>
        <p:txBody>
          <a:bodyPr/>
          <a:lstStyle/>
          <a:p>
            <a:r>
              <a:rPr lang="en-US" sz="2800" dirty="0"/>
              <a:t>Key aspects of the Docker Daemon</a:t>
            </a:r>
            <a:endParaRPr lang="en-IN" sz="2800" dirty="0"/>
          </a:p>
        </p:txBody>
      </p:sp>
      <p:sp>
        <p:nvSpPr>
          <p:cNvPr id="3" name="Slide Number Placeholder 2">
            <a:extLst>
              <a:ext uri="{FF2B5EF4-FFF2-40B4-BE49-F238E27FC236}">
                <a16:creationId xmlns:a16="http://schemas.microsoft.com/office/drawing/2014/main" id="{A807D4FD-5EF5-4380-966E-16D3F7339EED}"/>
              </a:ext>
            </a:extLst>
          </p:cNvPr>
          <p:cNvSpPr>
            <a:spLocks noGrp="1"/>
          </p:cNvSpPr>
          <p:nvPr>
            <p:ph type="sldNum" sz="quarter" idx="4"/>
          </p:nvPr>
        </p:nvSpPr>
        <p:spPr/>
        <p:txBody>
          <a:bodyPr/>
          <a:lstStyle/>
          <a:p>
            <a:fld id="{203460F0-4862-405A-ACB0-65ABA3A83FAB}" type="slidenum">
              <a:rPr lang="en-US" smtClean="0"/>
              <a:pPr/>
              <a:t>7</a:t>
            </a:fld>
            <a:endParaRPr lang="en-US" dirty="0"/>
          </a:p>
        </p:txBody>
      </p:sp>
      <p:sp>
        <p:nvSpPr>
          <p:cNvPr id="4" name="Content Placeholder 3">
            <a:extLst>
              <a:ext uri="{FF2B5EF4-FFF2-40B4-BE49-F238E27FC236}">
                <a16:creationId xmlns:a16="http://schemas.microsoft.com/office/drawing/2014/main" id="{EE08CC98-488D-46DE-AFC7-548E09637600}"/>
              </a:ext>
            </a:extLst>
          </p:cNvPr>
          <p:cNvSpPr>
            <a:spLocks noGrp="1"/>
          </p:cNvSpPr>
          <p:nvPr>
            <p:ph idx="1"/>
          </p:nvPr>
        </p:nvSpPr>
        <p:spPr>
          <a:xfrm>
            <a:off x="147524" y="1352028"/>
            <a:ext cx="11875860" cy="5004322"/>
          </a:xfrm>
        </p:spPr>
        <p:txBody>
          <a:bodyPr>
            <a:normAutofit lnSpcReduction="10000"/>
          </a:bodyPr>
          <a:lstStyle/>
          <a:p>
            <a:r>
              <a:rPr lang="en-US" b="1" dirty="0"/>
              <a:t>Image Management</a:t>
            </a:r>
            <a:r>
              <a:rPr lang="en-US" dirty="0"/>
              <a:t>: Docker images, which are read-only templates for containers, </a:t>
            </a:r>
            <a:r>
              <a:rPr lang="en-US" dirty="0">
                <a:solidFill>
                  <a:schemeClr val="accent1"/>
                </a:solidFill>
              </a:rPr>
              <a:t>are stored and managed by the Docker daemon</a:t>
            </a:r>
            <a:r>
              <a:rPr lang="en-US" dirty="0"/>
              <a:t>. Images can be pulled from Docker registries, stored locally, and used to create containers. The Docker daemon handles image downloads, caching, and storage.</a:t>
            </a:r>
          </a:p>
          <a:p>
            <a:r>
              <a:rPr lang="en-US" b="1" dirty="0"/>
              <a:t>Resource Management</a:t>
            </a:r>
            <a:r>
              <a:rPr lang="en-US" dirty="0"/>
              <a:t>: The Docker daemon is responsible for allocating system resources (such as CPU, memory, and disk space) to containers. It ensures that containers run in isolated environments and enforces resource limits and constraints that you specify when creating containers.</a:t>
            </a:r>
          </a:p>
          <a:p>
            <a:r>
              <a:rPr lang="en-US" b="1" dirty="0"/>
              <a:t>Networking</a:t>
            </a:r>
            <a:r>
              <a:rPr lang="en-US" dirty="0"/>
              <a:t>: Docker provides networking capabilities for containers, and the Docker daemon manages container networking on the host. It sets up network bridges, overlay networks, and user-defined networks to facilitate communication between containers, between containers and the host, and between containers and external services.</a:t>
            </a:r>
          </a:p>
          <a:p>
            <a:endParaRPr lang="en-US" dirty="0"/>
          </a:p>
        </p:txBody>
      </p:sp>
    </p:spTree>
    <p:extLst>
      <p:ext uri="{BB962C8B-B14F-4D97-AF65-F5344CB8AC3E}">
        <p14:creationId xmlns:p14="http://schemas.microsoft.com/office/powerpoint/2010/main" val="1346764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CE405-A720-42C7-936F-F563D9E5944B}"/>
              </a:ext>
            </a:extLst>
          </p:cNvPr>
          <p:cNvSpPr>
            <a:spLocks noGrp="1"/>
          </p:cNvSpPr>
          <p:nvPr>
            <p:ph type="title"/>
          </p:nvPr>
        </p:nvSpPr>
        <p:spPr/>
        <p:txBody>
          <a:bodyPr/>
          <a:lstStyle/>
          <a:p>
            <a:r>
              <a:rPr lang="en-US" sz="2800" dirty="0"/>
              <a:t>What is Instances In Cloud Computing?</a:t>
            </a:r>
            <a:endParaRPr lang="en-IN" sz="2800" dirty="0"/>
          </a:p>
        </p:txBody>
      </p:sp>
      <p:sp>
        <p:nvSpPr>
          <p:cNvPr id="3" name="Slide Number Placeholder 2">
            <a:extLst>
              <a:ext uri="{FF2B5EF4-FFF2-40B4-BE49-F238E27FC236}">
                <a16:creationId xmlns:a16="http://schemas.microsoft.com/office/drawing/2014/main" id="{A807D4FD-5EF5-4380-966E-16D3F7339EED}"/>
              </a:ext>
            </a:extLst>
          </p:cNvPr>
          <p:cNvSpPr>
            <a:spLocks noGrp="1"/>
          </p:cNvSpPr>
          <p:nvPr>
            <p:ph type="sldNum" sz="quarter" idx="4"/>
          </p:nvPr>
        </p:nvSpPr>
        <p:spPr/>
        <p:txBody>
          <a:bodyPr/>
          <a:lstStyle/>
          <a:p>
            <a:fld id="{203460F0-4862-405A-ACB0-65ABA3A83FAB}" type="slidenum">
              <a:rPr lang="en-US" smtClean="0"/>
              <a:pPr/>
              <a:t>8</a:t>
            </a:fld>
            <a:endParaRPr lang="en-US" dirty="0"/>
          </a:p>
        </p:txBody>
      </p:sp>
      <p:sp>
        <p:nvSpPr>
          <p:cNvPr id="4" name="Content Placeholder 3">
            <a:extLst>
              <a:ext uri="{FF2B5EF4-FFF2-40B4-BE49-F238E27FC236}">
                <a16:creationId xmlns:a16="http://schemas.microsoft.com/office/drawing/2014/main" id="{EE08CC98-488D-46DE-AFC7-548E09637600}"/>
              </a:ext>
            </a:extLst>
          </p:cNvPr>
          <p:cNvSpPr>
            <a:spLocks noGrp="1"/>
          </p:cNvSpPr>
          <p:nvPr>
            <p:ph idx="1"/>
          </p:nvPr>
        </p:nvSpPr>
        <p:spPr>
          <a:xfrm>
            <a:off x="147524" y="1352027"/>
            <a:ext cx="11875860" cy="5479507"/>
          </a:xfrm>
        </p:spPr>
        <p:txBody>
          <a:bodyPr>
            <a:normAutofit/>
          </a:bodyPr>
          <a:lstStyle/>
          <a:p>
            <a:r>
              <a:rPr lang="en-US" dirty="0"/>
              <a:t>In the context of cloud computing, an "instance" refers to a </a:t>
            </a:r>
            <a:r>
              <a:rPr lang="en-US" dirty="0">
                <a:solidFill>
                  <a:schemeClr val="accent1"/>
                </a:solidFill>
              </a:rPr>
              <a:t>virtual server(VM) that you can deploy and run in a cloud environment</a:t>
            </a:r>
            <a:r>
              <a:rPr lang="en-US" dirty="0"/>
              <a:t>.</a:t>
            </a:r>
            <a:r>
              <a:rPr lang="en-US" dirty="0">
                <a:solidFill>
                  <a:schemeClr val="accent1"/>
                </a:solidFill>
              </a:rPr>
              <a:t> </a:t>
            </a:r>
          </a:p>
          <a:p>
            <a:r>
              <a:rPr lang="en-US" dirty="0"/>
              <a:t>Instances provide a </a:t>
            </a:r>
            <a:r>
              <a:rPr lang="en-US" dirty="0">
                <a:solidFill>
                  <a:schemeClr val="accent1"/>
                </a:solidFill>
              </a:rPr>
              <a:t>flexible and scalable way to deploy and manage your computing workloads in the cloud</a:t>
            </a:r>
            <a:r>
              <a:rPr lang="en-US" dirty="0"/>
              <a:t>. </a:t>
            </a:r>
          </a:p>
          <a:p>
            <a:r>
              <a:rPr lang="en-US" dirty="0"/>
              <a:t>They are essentially virtualized compute resources (CPU, Storage…) and fundamental building block of cloud infrastructure and are used for a wide range of applications, from hosting websites and web applications to running data analytics, machine learning, and more.</a:t>
            </a:r>
          </a:p>
          <a:p>
            <a:r>
              <a:rPr lang="en-US" dirty="0"/>
              <a:t>Instances are a fundamental concept in cloud computing and are a key component of Infrastructure as a Service (IaaS) offerings like Amazon EC2 (Elastic Compute Cloud) in AWS, Azure Virtual Machines in Microsoft Azure, and Google Compute Engine in Google Cloud</a:t>
            </a:r>
            <a:r>
              <a:rPr lang="en-US" sz="2400" dirty="0"/>
              <a:t>.</a:t>
            </a:r>
          </a:p>
          <a:p>
            <a:pPr marL="0" indent="0">
              <a:buNone/>
            </a:pPr>
            <a:endParaRPr lang="en-GB" sz="2600" dirty="0"/>
          </a:p>
        </p:txBody>
      </p:sp>
    </p:spTree>
    <p:extLst>
      <p:ext uri="{BB962C8B-B14F-4D97-AF65-F5344CB8AC3E}">
        <p14:creationId xmlns:p14="http://schemas.microsoft.com/office/powerpoint/2010/main" val="1835668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CE405-A720-42C7-936F-F563D9E5944B}"/>
              </a:ext>
            </a:extLst>
          </p:cNvPr>
          <p:cNvSpPr>
            <a:spLocks noGrp="1"/>
          </p:cNvSpPr>
          <p:nvPr>
            <p:ph type="title"/>
          </p:nvPr>
        </p:nvSpPr>
        <p:spPr/>
        <p:txBody>
          <a:bodyPr/>
          <a:lstStyle/>
          <a:p>
            <a:r>
              <a:rPr lang="en-US" sz="2800" dirty="0"/>
              <a:t>Some key Characteristics and Concepts elated to Instances</a:t>
            </a:r>
            <a:endParaRPr lang="en-IN" sz="2800" dirty="0"/>
          </a:p>
        </p:txBody>
      </p:sp>
      <p:sp>
        <p:nvSpPr>
          <p:cNvPr id="3" name="Slide Number Placeholder 2">
            <a:extLst>
              <a:ext uri="{FF2B5EF4-FFF2-40B4-BE49-F238E27FC236}">
                <a16:creationId xmlns:a16="http://schemas.microsoft.com/office/drawing/2014/main" id="{A807D4FD-5EF5-4380-966E-16D3F7339EED}"/>
              </a:ext>
            </a:extLst>
          </p:cNvPr>
          <p:cNvSpPr>
            <a:spLocks noGrp="1"/>
          </p:cNvSpPr>
          <p:nvPr>
            <p:ph type="sldNum" sz="quarter" idx="4"/>
          </p:nvPr>
        </p:nvSpPr>
        <p:spPr/>
        <p:txBody>
          <a:bodyPr/>
          <a:lstStyle/>
          <a:p>
            <a:fld id="{203460F0-4862-405A-ACB0-65ABA3A83FAB}" type="slidenum">
              <a:rPr lang="en-US" smtClean="0"/>
              <a:pPr/>
              <a:t>9</a:t>
            </a:fld>
            <a:endParaRPr lang="en-US" dirty="0"/>
          </a:p>
        </p:txBody>
      </p:sp>
      <p:sp>
        <p:nvSpPr>
          <p:cNvPr id="4" name="Content Placeholder 3">
            <a:extLst>
              <a:ext uri="{FF2B5EF4-FFF2-40B4-BE49-F238E27FC236}">
                <a16:creationId xmlns:a16="http://schemas.microsoft.com/office/drawing/2014/main" id="{EE08CC98-488D-46DE-AFC7-548E09637600}"/>
              </a:ext>
            </a:extLst>
          </p:cNvPr>
          <p:cNvSpPr>
            <a:spLocks noGrp="1"/>
          </p:cNvSpPr>
          <p:nvPr>
            <p:ph idx="1"/>
          </p:nvPr>
        </p:nvSpPr>
        <p:spPr>
          <a:xfrm>
            <a:off x="147524" y="1352028"/>
            <a:ext cx="11875860" cy="5004322"/>
          </a:xfrm>
        </p:spPr>
        <p:txBody>
          <a:bodyPr>
            <a:normAutofit/>
          </a:bodyPr>
          <a:lstStyle/>
          <a:p>
            <a:r>
              <a:rPr lang="en-US" b="1" dirty="0"/>
              <a:t>Virtualization</a:t>
            </a:r>
            <a:r>
              <a:rPr lang="en-US" dirty="0"/>
              <a:t>: Instances are virtual machines (VMs) that run on physical servers in data centers. Multiple instances can run on a single physical server, and virtualization technology allows for the isolation and efficient utilization of resources.</a:t>
            </a:r>
          </a:p>
          <a:p>
            <a:r>
              <a:rPr lang="en-US" b="1" dirty="0"/>
              <a:t>Resource Configuration</a:t>
            </a:r>
            <a:r>
              <a:rPr lang="en-US" dirty="0"/>
              <a:t>: When you create an instance, you can specify its resource configuration, including the amount of CPU (vCPUs), memory (RAM), storage (disk space), and other resources. The specific configurations available depend on the cloud provider and the instance types offered.</a:t>
            </a:r>
          </a:p>
          <a:p>
            <a:r>
              <a:rPr lang="en-US" b="1" dirty="0"/>
              <a:t>Operating System</a:t>
            </a:r>
            <a:r>
              <a:rPr lang="en-US" dirty="0"/>
              <a:t>: Instances typically run an operating system (OS) of your choice. You can choose from a variety of OS options, including Linux distributions (e.g., Ubuntu, CentOS) and Windows Server editions.</a:t>
            </a:r>
          </a:p>
        </p:txBody>
      </p:sp>
    </p:spTree>
    <p:extLst>
      <p:ext uri="{BB962C8B-B14F-4D97-AF65-F5344CB8AC3E}">
        <p14:creationId xmlns:p14="http://schemas.microsoft.com/office/powerpoint/2010/main" val="1350620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40820_AVIN_MS_Powerpoint_Template.potx" id="{D1603E34-85DD-4DF4-9F55-06EEE6CF0970}" vid="{96FF43C4-87CB-43E3-8A3D-15A45BECBDC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F35CFB857DDC442ABFC5CD523A12354" ma:contentTypeVersion="1" ma:contentTypeDescription="Create a new document." ma:contentTypeScope="" ma:versionID="0a52bb77b8b6acb96627b8e5f39e915e">
  <xsd:schema xmlns:xsd="http://www.w3.org/2001/XMLSchema" xmlns:xs="http://www.w3.org/2001/XMLSchema" xmlns:p="http://schemas.microsoft.com/office/2006/metadata/properties" xmlns:ns3="0b2fd674-e432-4080-a762-81b8bd143b64" targetNamespace="http://schemas.microsoft.com/office/2006/metadata/properties" ma:root="true" ma:fieldsID="db443bd06911b2b35c16277f5f8b0e2e" ns3:_="">
    <xsd:import namespace="0b2fd674-e432-4080-a762-81b8bd143b64"/>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2fd674-e432-4080-a762-81b8bd143b6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EC3094D-4FDF-46B2-BD09-C356B41D5F76}">
  <ds:schemaRefs>
    <ds:schemaRef ds:uri="http://schemas.microsoft.com/sharepoint/v3/contenttype/forms"/>
  </ds:schemaRefs>
</ds:datastoreItem>
</file>

<file path=customXml/itemProps2.xml><?xml version="1.0" encoding="utf-8"?>
<ds:datastoreItem xmlns:ds="http://schemas.openxmlformats.org/officeDocument/2006/customXml" ds:itemID="{C7DD93A3-A8AA-4161-93E9-CC2E300B64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b2fd674-e432-4080-a762-81b8bd143b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583EAB5-19E2-4665-95A1-35C0652F750D}">
  <ds:schemaRefs>
    <ds:schemaRef ds:uri="http://schemas.openxmlformats.org/package/2006/metadata/core-properties"/>
    <ds:schemaRef ds:uri="http://purl.org/dc/elements/1.1/"/>
    <ds:schemaRef ds:uri="http://schemas.microsoft.com/office/2006/metadata/properties"/>
    <ds:schemaRef ds:uri="http://schemas.microsoft.com/office/2006/documentManagement/types"/>
    <ds:schemaRef ds:uri="http://www.w3.org/XML/1998/namespace"/>
    <ds:schemaRef ds:uri="http://schemas.microsoft.com/office/infopath/2007/PartnerControls"/>
    <ds:schemaRef ds:uri="0b2fd674-e432-4080-a762-81b8bd143b64"/>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20140820_AVIN_MS_Powerpoint_Template</Template>
  <TotalTime>20989</TotalTime>
  <Words>1102</Words>
  <Application>Microsoft Office PowerPoint</Application>
  <PresentationFormat>Widescreen</PresentationFormat>
  <Paragraphs>57</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Eras Bold ITC</vt:lpstr>
      <vt:lpstr>Eras Demi ITC</vt:lpstr>
      <vt:lpstr>Office Theme</vt:lpstr>
      <vt:lpstr>Docker Architecture</vt:lpstr>
      <vt:lpstr>Contents</vt:lpstr>
      <vt:lpstr>Docker Architecture</vt:lpstr>
      <vt:lpstr>Docker Architecture</vt:lpstr>
      <vt:lpstr>Docker Deamon</vt:lpstr>
      <vt:lpstr>Key aspects of the Docker Daemon</vt:lpstr>
      <vt:lpstr>Key aspects of the Docker Daemon</vt:lpstr>
      <vt:lpstr>What is Instances In Cloud Computing?</vt:lpstr>
      <vt:lpstr>Some key Characteristics and Concepts elated to Instances</vt:lpstr>
      <vt:lpstr>Some key Characteristics and Concepts elated to Instances</vt:lpstr>
      <vt:lpstr>Some key Characteristics and Concepts elated to Instances</vt:lpstr>
      <vt:lpstr>Conclusion </vt:lpstr>
      <vt:lpstr>Thank You</vt:lpstr>
    </vt:vector>
  </TitlesOfParts>
  <Company>AVIN Systems Private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QT_Jenkins_Setup</dc:title>
  <dc:subject/>
  <dc:creator>Arun Mozhi</dc:creator>
  <dc:description>Template ver. 1.0 - Jul.1,'16</dc:description>
  <cp:lastModifiedBy>Isaa Kazi</cp:lastModifiedBy>
  <cp:revision>704</cp:revision>
  <dcterms:created xsi:type="dcterms:W3CDTF">2014-08-20T13:12:36Z</dcterms:created>
  <dcterms:modified xsi:type="dcterms:W3CDTF">2023-09-25T08:11:29Z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0x0101001F35CFB857DDC442ABFC5CD523A12354</vt:lpwstr>
  </property>
  <property fmtid="{D5CDD505-2E9C-101B-9397-08002B2CF9AE}" pid="3" name="IsMyDocuments">
    <vt:bool>true</vt:bool>
  </property>
</Properties>
</file>