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271" r:id="rId4"/>
    <p:sldId id="282" r:id="rId5"/>
    <p:sldId id="272" r:id="rId6"/>
    <p:sldId id="273" r:id="rId7"/>
    <p:sldId id="281" r:id="rId8"/>
    <p:sldId id="274" r:id="rId9"/>
    <p:sldId id="275" r:id="rId10"/>
    <p:sldId id="283" r:id="rId11"/>
    <p:sldId id="287" r:id="rId12"/>
    <p:sldId id="286" r:id="rId13"/>
    <p:sldId id="288" r:id="rId14"/>
    <p:sldId id="290" r:id="rId15"/>
    <p:sldId id="291" r:id="rId16"/>
    <p:sldId id="289" r:id="rId17"/>
    <p:sldId id="295" r:id="rId18"/>
    <p:sldId id="296" r:id="rId19"/>
    <p:sldId id="293" r:id="rId20"/>
    <p:sldId id="292" r:id="rId21"/>
    <p:sldId id="303" r:id="rId22"/>
    <p:sldId id="302" r:id="rId23"/>
    <p:sldId id="301" r:id="rId24"/>
    <p:sldId id="300" r:id="rId25"/>
    <p:sldId id="299" r:id="rId26"/>
    <p:sldId id="305" r:id="rId27"/>
    <p:sldId id="298" r:id="rId28"/>
    <p:sldId id="304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D0D"/>
    <a:srgbClr val="5E2E92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conducting research, it is easy to go to one source: Wikipedia.  However, you need to include a variety of sources in your research. Consider the following 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Who can I interview to get more information on the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 topic current and will it be relevant to my audience?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articles, blogs, and magazines may have something related to my topic?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there a YouTube video on the topic? If so, what is it about?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I find related to the topic?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5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6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71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15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9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6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53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02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2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9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8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8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8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7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1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3.png" /><Relationship Id="rId5" Type="http://schemas.openxmlformats.org/officeDocument/2006/relationships/image" Target="../media/image16.jpeg" /><Relationship Id="rId4" Type="http://schemas.openxmlformats.org/officeDocument/2006/relationships/image" Target="../media/image8.sv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26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.png" /><Relationship Id="rId5" Type="http://schemas.openxmlformats.org/officeDocument/2006/relationships/image" Target="../media/image24.png" /><Relationship Id="rId4" Type="http://schemas.openxmlformats.org/officeDocument/2006/relationships/image" Target="../media/image8.sv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28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18.png" /><Relationship Id="rId4" Type="http://schemas.openxmlformats.org/officeDocument/2006/relationships/image" Target="../media/image8.sv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0.png" /><Relationship Id="rId5" Type="http://schemas.openxmlformats.org/officeDocument/2006/relationships/image" Target="../media/image29.png" /><Relationship Id="rId4" Type="http://schemas.openxmlformats.org/officeDocument/2006/relationships/image" Target="../media/image8.sv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32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1.png" /><Relationship Id="rId5" Type="http://schemas.openxmlformats.org/officeDocument/2006/relationships/image" Target="../media/image29.png" /><Relationship Id="rId4" Type="http://schemas.openxmlformats.org/officeDocument/2006/relationships/image" Target="../media/image8.sv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3.png" /><Relationship Id="rId4" Type="http://schemas.openxmlformats.org/officeDocument/2006/relationships/image" Target="../media/image8.sv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4.png" /><Relationship Id="rId4" Type="http://schemas.openxmlformats.org/officeDocument/2006/relationships/image" Target="../media/image8.sv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5.png" /><Relationship Id="rId4" Type="http://schemas.openxmlformats.org/officeDocument/2006/relationships/image" Target="../media/image8.sv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6.png" /><Relationship Id="rId4" Type="http://schemas.openxmlformats.org/officeDocument/2006/relationships/image" Target="../media/image8.sv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7.png" /><Relationship Id="rId4" Type="http://schemas.openxmlformats.org/officeDocument/2006/relationships/image" Target="../media/image8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6.sv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9.png" /><Relationship Id="rId5" Type="http://schemas.openxmlformats.org/officeDocument/2006/relationships/image" Target="../media/image38.png" /><Relationship Id="rId4" Type="http://schemas.openxmlformats.org/officeDocument/2006/relationships/image" Target="../media/image8.svg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 /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 /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6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7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yanimelist.net/" TargetMode="External" /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svg" /><Relationship Id="rId9" Type="http://schemas.openxmlformats.org/officeDocument/2006/relationships/image" Target="../media/image1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jpeg" /><Relationship Id="rId4" Type="http://schemas.openxmlformats.org/officeDocument/2006/relationships/image" Target="../media/image8.sv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png" /><Relationship Id="rId4" Type="http://schemas.openxmlformats.org/officeDocument/2006/relationships/image" Target="../media/image8.sv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5.jpeg" /><Relationship Id="rId4" Type="http://schemas.openxmlformats.org/officeDocument/2006/relationships/image" Target="../media/image8.sv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3" Type="http://schemas.openxmlformats.org/officeDocument/2006/relationships/image" Target="../media/image7.png" /><Relationship Id="rId7" Type="http://schemas.openxmlformats.org/officeDocument/2006/relationships/image" Target="../media/image1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11" Type="http://schemas.openxmlformats.org/officeDocument/2006/relationships/image" Target="../media/image22.jpeg" /><Relationship Id="rId5" Type="http://schemas.openxmlformats.org/officeDocument/2006/relationships/image" Target="../media/image16.jpeg" /><Relationship Id="rId10" Type="http://schemas.openxmlformats.org/officeDocument/2006/relationships/image" Target="../media/image21.png" /><Relationship Id="rId4" Type="http://schemas.openxmlformats.org/officeDocument/2006/relationships/image" Target="../media/image8.svg" /><Relationship Id="rId9" Type="http://schemas.openxmlformats.org/officeDocument/2006/relationships/image" Target="../media/image20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hyperlink" Target="https://www.kaggle.com/datasets/dbdmobile/myanimelist-dataset/data" TargetMode="External" /><Relationship Id="rId4" Type="http://schemas.openxmlformats.org/officeDocument/2006/relationships/image" Target="../media/image8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32" y="3864659"/>
            <a:ext cx="8247991" cy="696518"/>
          </a:xfrm>
        </p:spPr>
        <p:txBody>
          <a:bodyPr anchor="t">
            <a:noAutofit/>
          </a:bodyPr>
          <a:lstStyle/>
          <a:p>
            <a:r>
              <a:rPr lang="en-US" sz="3600" dirty="0">
                <a:latin typeface="Franklin Gothic Book" panose="020B0503020102020204" pitchFamily="34" charset="0"/>
                <a:cs typeface="Segoe UI" panose="020B0502040204020203" pitchFamily="34" charset="0"/>
              </a:rPr>
              <a:t>Data Analysis on Anime Recommendation System using </a:t>
            </a:r>
            <a:r>
              <a:rPr lang="en-US" sz="3600" i="1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MyAnimeList</a:t>
            </a:r>
            <a:r>
              <a:rPr lang="en-US" sz="3600" dirty="0">
                <a:latin typeface="Franklin Gothic Book" panose="020B0503020102020204" pitchFamily="34" charset="0"/>
                <a:cs typeface="Segoe UI" panose="020B0502040204020203" pitchFamily="34" charset="0"/>
              </a:rPr>
              <a:t> dataset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ata processing Generic Outline Color icon">
            <a:extLst>
              <a:ext uri="{FF2B5EF4-FFF2-40B4-BE49-F238E27FC236}">
                <a16:creationId xmlns:a16="http://schemas.microsoft.com/office/drawing/2014/main" id="{65AC43BF-2FE4-2E10-8230-41BFC4EE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827" y="371055"/>
            <a:ext cx="2162386" cy="216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earch - Free marketing icons">
            <a:extLst>
              <a:ext uri="{FF2B5EF4-FFF2-40B4-BE49-F238E27FC236}">
                <a16:creationId xmlns:a16="http://schemas.microsoft.com/office/drawing/2014/main" id="{E1232B79-98C3-419B-7AA9-70963954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0" y="3351245"/>
            <a:ext cx="2972012" cy="297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c - Free computer icons">
            <a:extLst>
              <a:ext uri="{FF2B5EF4-FFF2-40B4-BE49-F238E27FC236}">
                <a16:creationId xmlns:a16="http://schemas.microsoft.com/office/drawing/2014/main" id="{15BE4C70-28A6-C440-7CB0-829B7A15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918" y="1137112"/>
            <a:ext cx="2060510" cy="206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chnology - Free technology icons">
            <a:extLst>
              <a:ext uri="{FF2B5EF4-FFF2-40B4-BE49-F238E27FC236}">
                <a16:creationId xmlns:a16="http://schemas.microsoft.com/office/drawing/2014/main" id="{A51BC2E0-3176-EEE6-CC20-568BD77A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43" y="216002"/>
            <a:ext cx="1592508" cy="15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75FD00-7185-3114-D130-D0A3E25FC6EE}"/>
              </a:ext>
            </a:extLst>
          </p:cNvPr>
          <p:cNvSpPr txBox="1"/>
          <p:nvPr/>
        </p:nvSpPr>
        <p:spPr>
          <a:xfrm>
            <a:off x="8320637" y="5307594"/>
            <a:ext cx="3730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Book" panose="020B0503020102020204" pitchFamily="34" charset="0"/>
              </a:rPr>
              <a:t>Pavan Sundar Reddy Guthikonda</a:t>
            </a:r>
            <a:br>
              <a:rPr lang="en-US" sz="2000" dirty="0">
                <a:latin typeface="Franklin Gothic Book" panose="020B0503020102020204" pitchFamily="34" charset="0"/>
              </a:rPr>
            </a:br>
            <a:r>
              <a:rPr lang="en-US" sz="2000" dirty="0">
                <a:latin typeface="Franklin Gothic Book" panose="020B0503020102020204" pitchFamily="34" charset="0"/>
              </a:rPr>
              <a:t>Padma Sai </a:t>
            </a:r>
            <a:r>
              <a:rPr lang="en-US" sz="2000" dirty="0" err="1">
                <a:latin typeface="Franklin Gothic Book" panose="020B0503020102020204" pitchFamily="34" charset="0"/>
              </a:rPr>
              <a:t>Paladugu</a:t>
            </a:r>
            <a:br>
              <a:rPr lang="en-US" sz="2000" dirty="0">
                <a:latin typeface="Franklin Gothic Book" panose="020B0503020102020204" pitchFamily="34" charset="0"/>
              </a:rPr>
            </a:br>
            <a:r>
              <a:rPr lang="en-US" sz="2000" dirty="0">
                <a:latin typeface="Franklin Gothic Book" panose="020B0503020102020204" pitchFamily="34" charset="0"/>
              </a:rPr>
              <a:t>Chandu </a:t>
            </a:r>
            <a:r>
              <a:rPr lang="en-US" sz="2000" dirty="0" err="1">
                <a:latin typeface="Franklin Gothic Book" panose="020B0503020102020204" pitchFamily="34" charset="0"/>
              </a:rPr>
              <a:t>Bodepudi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452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Storage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6.2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24232-61C1-3B53-818C-018803D7B450}"/>
              </a:ext>
            </a:extLst>
          </p:cNvPr>
          <p:cNvSpPr txBox="1"/>
          <p:nvPr/>
        </p:nvSpPr>
        <p:spPr>
          <a:xfrm>
            <a:off x="2709921" y="3597748"/>
            <a:ext cx="67721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I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n order to save the storage, used </a:t>
            </a:r>
            <a:r>
              <a:rPr lang="en-US" b="1" i="0" dirty="0">
                <a:effectLst/>
                <a:latin typeface="Franklin Gothic Book" panose="020B0503020102020204" pitchFamily="34" charset="0"/>
              </a:rPr>
              <a:t>parquet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 instead of </a:t>
            </a:r>
            <a:r>
              <a:rPr lang="en-US" b="1" i="0" dirty="0">
                <a:effectLst/>
                <a:latin typeface="Franklin Gothic Book" panose="020B0503020102020204" pitchFamily="34" charset="0"/>
              </a:rPr>
              <a:t>csv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 format</a:t>
            </a:r>
          </a:p>
          <a:p>
            <a:pPr algn="just"/>
            <a:endParaRPr lang="en-US" i="0" dirty="0">
              <a:effectLst/>
              <a:latin typeface="Franklin Gothic Book" panose="020B0503020102020204" pitchFamily="34" charset="0"/>
            </a:endParaRP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S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tored all the data which is in .</a:t>
            </a:r>
            <a:r>
              <a:rPr lang="en-US" b="1" i="0" dirty="0">
                <a:effectLst/>
                <a:latin typeface="Franklin Gothic Book" panose="020B0503020102020204" pitchFamily="34" charset="0"/>
              </a:rPr>
              <a:t>parquet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 format into Hadoop (hdfs)</a:t>
            </a: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i="0" dirty="0">
              <a:effectLst/>
              <a:latin typeface="Franklin Gothic Book" panose="020B0503020102020204" pitchFamily="34" charset="0"/>
            </a:endParaRP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i="0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830D79-5330-3EF7-E973-8D769C4730ED}"/>
              </a:ext>
            </a:extLst>
          </p:cNvPr>
          <p:cNvSpPr/>
          <p:nvPr/>
        </p:nvSpPr>
        <p:spPr>
          <a:xfrm>
            <a:off x="4768942" y="1354169"/>
            <a:ext cx="1870371" cy="22435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BFEFC3-1016-A3BA-4219-78A6E338C4C6}"/>
              </a:ext>
            </a:extLst>
          </p:cNvPr>
          <p:cNvCxnSpPr/>
          <p:nvPr/>
        </p:nvCxnSpPr>
        <p:spPr>
          <a:xfrm>
            <a:off x="4768942" y="1856148"/>
            <a:ext cx="187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A Dive into the Basics of Big Data Storage with HDFS">
            <a:extLst>
              <a:ext uri="{FF2B5EF4-FFF2-40B4-BE49-F238E27FC236}">
                <a16:creationId xmlns:a16="http://schemas.microsoft.com/office/drawing/2014/main" id="{51BD2880-F4C6-CF80-7E24-7453D54B4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2" t="16847" r="22987" b="22476"/>
          <a:stretch/>
        </p:blipFill>
        <p:spPr bwMode="auto">
          <a:xfrm>
            <a:off x="5036526" y="2040142"/>
            <a:ext cx="1378367" cy="101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D8D9B-DD0F-CAFD-58B4-1BBBE1125E8D}"/>
              </a:ext>
            </a:extLst>
          </p:cNvPr>
          <p:cNvSpPr txBox="1"/>
          <p:nvPr/>
        </p:nvSpPr>
        <p:spPr>
          <a:xfrm flipH="1">
            <a:off x="4884399" y="1459764"/>
            <a:ext cx="16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Data Storage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06D561-CF23-40A6-2571-EFFC098B0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79" y="3154729"/>
            <a:ext cx="1033695" cy="21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1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452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Storage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6.2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40CD2-72E5-ACA7-0A6F-EAF9C10AD71C}"/>
              </a:ext>
            </a:extLst>
          </p:cNvPr>
          <p:cNvSpPr/>
          <p:nvPr/>
        </p:nvSpPr>
        <p:spPr>
          <a:xfrm>
            <a:off x="1463040" y="1950720"/>
            <a:ext cx="9788434" cy="4458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C3CF5-0CE8-30B5-5D42-A0FA144A0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876" y="2889804"/>
            <a:ext cx="3490701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1D26E-59BF-C204-53BE-5B7F1A2F7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870" y="2898388"/>
            <a:ext cx="3283207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4C91A4-1631-0B9C-0B07-8FD46D98FB77}"/>
              </a:ext>
            </a:extLst>
          </p:cNvPr>
          <p:cNvCxnSpPr/>
          <p:nvPr/>
        </p:nvCxnSpPr>
        <p:spPr>
          <a:xfrm>
            <a:off x="1463040" y="2455817"/>
            <a:ext cx="9788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8D0D46-6063-8B98-0A8C-4B45FB3E83EF}"/>
              </a:ext>
            </a:extLst>
          </p:cNvPr>
          <p:cNvCxnSpPr>
            <a:cxnSpLocks/>
          </p:cNvCxnSpPr>
          <p:nvPr/>
        </p:nvCxnSpPr>
        <p:spPr>
          <a:xfrm>
            <a:off x="6627223" y="1950720"/>
            <a:ext cx="0" cy="2464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3E267F-2337-C665-4669-4A0F0F1800AB}"/>
              </a:ext>
            </a:extLst>
          </p:cNvPr>
          <p:cNvCxnSpPr/>
          <p:nvPr/>
        </p:nvCxnSpPr>
        <p:spPr>
          <a:xfrm>
            <a:off x="6635931" y="4415246"/>
            <a:ext cx="46155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86EEC-96C1-0F32-54D7-C07128BC11E0}"/>
              </a:ext>
            </a:extLst>
          </p:cNvPr>
          <p:cNvCxnSpPr/>
          <p:nvPr/>
        </p:nvCxnSpPr>
        <p:spPr>
          <a:xfrm flipH="1">
            <a:off x="1463040" y="4415246"/>
            <a:ext cx="5164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3B26C5A-FF3D-8568-F320-DBDAAD99A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951" y="4550376"/>
            <a:ext cx="5034460" cy="16891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743CC8-80C3-347A-0F95-423142BB9544}"/>
              </a:ext>
            </a:extLst>
          </p:cNvPr>
          <p:cNvSpPr txBox="1"/>
          <p:nvPr/>
        </p:nvSpPr>
        <p:spPr>
          <a:xfrm>
            <a:off x="2439876" y="2025523"/>
            <a:ext cx="283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CSV Format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70C9F-66CD-8C2F-D71D-79BF0B5E1761}"/>
              </a:ext>
            </a:extLst>
          </p:cNvPr>
          <p:cNvSpPr txBox="1"/>
          <p:nvPr/>
        </p:nvSpPr>
        <p:spPr>
          <a:xfrm>
            <a:off x="5829651" y="20280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PARQUET </a:t>
            </a:r>
            <a:r>
              <a:rPr lang="en-US" dirty="0">
                <a:latin typeface="Franklin Gothic Book" panose="020B0503020102020204" pitchFamily="34" charset="0"/>
              </a:rPr>
              <a:t>Format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5D6C7C-39BB-0072-DC2A-795337C6B6EA}"/>
              </a:ext>
            </a:extLst>
          </p:cNvPr>
          <p:cNvCxnSpPr>
            <a:cxnSpLocks/>
          </p:cNvCxnSpPr>
          <p:nvPr/>
        </p:nvCxnSpPr>
        <p:spPr>
          <a:xfrm>
            <a:off x="2926080" y="4415246"/>
            <a:ext cx="0" cy="1994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19832B1-C45C-28A6-4B9F-DE51280DDFED}"/>
              </a:ext>
            </a:extLst>
          </p:cNvPr>
          <p:cNvSpPr txBox="1"/>
          <p:nvPr/>
        </p:nvSpPr>
        <p:spPr>
          <a:xfrm>
            <a:off x="1534187" y="4436577"/>
            <a:ext cx="1320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Franklin Gothic Book" panose="020B0503020102020204" pitchFamily="34" charset="0"/>
              </a:rPr>
              <a:t>HDFS DATA 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INSERTION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5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658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Preprocessing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6.3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24232-61C1-3B53-818C-018803D7B450}"/>
              </a:ext>
            </a:extLst>
          </p:cNvPr>
          <p:cNvSpPr txBox="1"/>
          <p:nvPr/>
        </p:nvSpPr>
        <p:spPr>
          <a:xfrm>
            <a:off x="1212345" y="1745812"/>
            <a:ext cx="677215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I</a:t>
            </a:r>
            <a:r>
              <a:rPr lang="en-US" dirty="0">
                <a:latin typeface="Franklin Gothic Book" panose="020B0503020102020204" pitchFamily="34" charset="0"/>
              </a:rPr>
              <a:t>n the data there some noisy data which has been taken care like below.</a:t>
            </a:r>
          </a:p>
          <a:p>
            <a:pPr algn="just"/>
            <a:endParaRPr lang="en-US" i="0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314B6C-15FA-ED9E-5A41-B3A7C939F5D4}"/>
              </a:ext>
            </a:extLst>
          </p:cNvPr>
          <p:cNvSpPr/>
          <p:nvPr/>
        </p:nvSpPr>
        <p:spPr>
          <a:xfrm>
            <a:off x="8664469" y="2171496"/>
            <a:ext cx="1783330" cy="22435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Franklin Gothic Book" panose="020B0503020102020204" pitchFamily="34" charset="0"/>
              </a:rPr>
              <a:t>Data Pre-processing </a:t>
            </a:r>
            <a:endParaRPr lang="en-US" sz="1800" dirty="0">
              <a:latin typeface="Franklin Gothic Book" panose="020B05030201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8D6C8-974D-EFB7-773D-DA01E1A85EF1}"/>
              </a:ext>
            </a:extLst>
          </p:cNvPr>
          <p:cNvCxnSpPr/>
          <p:nvPr/>
        </p:nvCxnSpPr>
        <p:spPr>
          <a:xfrm>
            <a:off x="8664468" y="2666405"/>
            <a:ext cx="1783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PySpark Filter : Filter data with single or multiple conditions - AmiraData">
            <a:extLst>
              <a:ext uri="{FF2B5EF4-FFF2-40B4-BE49-F238E27FC236}">
                <a16:creationId xmlns:a16="http://schemas.microsoft.com/office/drawing/2014/main" id="{8B67EEE7-AD6A-42F3-872E-6C093D20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537" y="2921284"/>
            <a:ext cx="1509252" cy="11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18" descr="Citing and logo — seaborn 0.12.2 documentation">
            <a:extLst>
              <a:ext uri="{FF2B5EF4-FFF2-40B4-BE49-F238E27FC236}">
                <a16:creationId xmlns:a16="http://schemas.microsoft.com/office/drawing/2014/main" id="{F5B72E70-9A8E-B185-5021-A35A97E4D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66555" y="3102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E9E4F5-CE60-C808-CA4B-8F94EE5AB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201" y="2884585"/>
            <a:ext cx="273367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54ABBA-1D52-006C-B4E0-4AD24F0BF5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732" y="2921284"/>
            <a:ext cx="277177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8DB3E4-D7D1-2445-044E-B6C2F9E941B3}"/>
              </a:ext>
            </a:extLst>
          </p:cNvPr>
          <p:cNvSpPr txBox="1"/>
          <p:nvPr/>
        </p:nvSpPr>
        <p:spPr>
          <a:xfrm>
            <a:off x="1212345" y="5126604"/>
            <a:ext cx="677215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lgerian" panose="04020705040A02060702" pitchFamily="82" charset="0"/>
              </a:rPr>
              <a:t>H</a:t>
            </a:r>
            <a:r>
              <a:rPr lang="en-US" dirty="0">
                <a:latin typeface="Franklin Gothic Book" panose="020B0503020102020204" pitchFamily="34" charset="0"/>
              </a:rPr>
              <a:t>ere, </a:t>
            </a:r>
            <a:r>
              <a:rPr lang="en-US" i="1" dirty="0">
                <a:latin typeface="Franklin Gothic Book" panose="020B0503020102020204" pitchFamily="34" charset="0"/>
              </a:rPr>
              <a:t>score</a:t>
            </a:r>
            <a:r>
              <a:rPr lang="en-US" dirty="0">
                <a:latin typeface="Franklin Gothic Book" panose="020B0503020102020204" pitchFamily="34" charset="0"/>
              </a:rPr>
              <a:t> column has some UNKNOWN value present in the dataset, which has been pre-processed by using mean method.</a:t>
            </a:r>
          </a:p>
          <a:p>
            <a:pPr algn="just"/>
            <a:endParaRPr lang="en-US" i="0" dirty="0"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82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658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Preprocessing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6.3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9B16E-A08C-0FE8-C755-8ECF4F1E6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756" y="2300806"/>
            <a:ext cx="2034716" cy="2834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BFB43D-5BDC-1E27-B3D6-669FE4BB69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7322" r="49975"/>
          <a:stretch/>
        </p:blipFill>
        <p:spPr>
          <a:xfrm>
            <a:off x="6960515" y="2342719"/>
            <a:ext cx="2108840" cy="27929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1F3D72E-A90F-F025-A30E-01BF34124CCE}"/>
              </a:ext>
            </a:extLst>
          </p:cNvPr>
          <p:cNvSpPr/>
          <p:nvPr/>
        </p:nvSpPr>
        <p:spPr>
          <a:xfrm>
            <a:off x="4572000" y="3299898"/>
            <a:ext cx="2248678" cy="58477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658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Preprocessing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6.3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9B16E-A08C-0FE8-C755-8ECF4F1E6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756" y="2300806"/>
            <a:ext cx="2034716" cy="28348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1F3D72E-A90F-F025-A30E-01BF34124CCE}"/>
              </a:ext>
            </a:extLst>
          </p:cNvPr>
          <p:cNvSpPr/>
          <p:nvPr/>
        </p:nvSpPr>
        <p:spPr>
          <a:xfrm>
            <a:off x="4572000" y="3299898"/>
            <a:ext cx="2248678" cy="58477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47E5D-3E9E-C014-67CD-AE121169F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6663" y="1965649"/>
            <a:ext cx="2095500" cy="350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E4B691-3178-43B2-1775-7FE10C536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206" y="1965649"/>
            <a:ext cx="1762125" cy="3438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188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658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Preprocessing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6.3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1F3D72E-A90F-F025-A30E-01BF34124CCE}"/>
              </a:ext>
            </a:extLst>
          </p:cNvPr>
          <p:cNvSpPr/>
          <p:nvPr/>
        </p:nvSpPr>
        <p:spPr>
          <a:xfrm>
            <a:off x="4572000" y="3299898"/>
            <a:ext cx="2248678" cy="58477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BE6D0-51E3-3481-12AD-1056E211DC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742" b="71080"/>
          <a:stretch/>
        </p:blipFill>
        <p:spPr>
          <a:xfrm>
            <a:off x="2779891" y="3139068"/>
            <a:ext cx="1606129" cy="870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86A1F-CC10-B86C-26EE-13AC01B1BF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885" r="62427"/>
          <a:stretch/>
        </p:blipFill>
        <p:spPr>
          <a:xfrm>
            <a:off x="7192638" y="3121088"/>
            <a:ext cx="1363533" cy="906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656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658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Visualization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6.4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utoShape 18" descr="Citing and logo — seaborn 0.12.2 documentation">
            <a:extLst>
              <a:ext uri="{FF2B5EF4-FFF2-40B4-BE49-F238E27FC236}">
                <a16:creationId xmlns:a16="http://schemas.microsoft.com/office/drawing/2014/main" id="{F5B72E70-9A8E-B185-5021-A35A97E4D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66555" y="3102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D78149C-9CC7-3F3E-7BA2-F88FF46EF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645" y="2001707"/>
            <a:ext cx="5934440" cy="3307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013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658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Visualization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6.4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utoShape 18" descr="Citing and logo — seaborn 0.12.2 documentation">
            <a:extLst>
              <a:ext uri="{FF2B5EF4-FFF2-40B4-BE49-F238E27FC236}">
                <a16:creationId xmlns:a16="http://schemas.microsoft.com/office/drawing/2014/main" id="{F5B72E70-9A8E-B185-5021-A35A97E4D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66555" y="3102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00630-C0A0-212B-D250-CD77EBBDD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22" y="1942240"/>
            <a:ext cx="9299715" cy="3805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19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6589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Visualization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6.4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utoShape 18" descr="Citing and logo — seaborn 0.12.2 documentation">
            <a:extLst>
              <a:ext uri="{FF2B5EF4-FFF2-40B4-BE49-F238E27FC236}">
                <a16:creationId xmlns:a16="http://schemas.microsoft.com/office/drawing/2014/main" id="{F5B72E70-9A8E-B185-5021-A35A97E4D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66555" y="3102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6C84A-C4C5-2D1D-786C-23E643530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02" y="2138183"/>
            <a:ext cx="7293117" cy="2984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720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8174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Plan of Action &amp; recommendation system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6.5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AutoShape 18" descr="Citing and logo — seaborn 0.12.2 documentation">
            <a:extLst>
              <a:ext uri="{FF2B5EF4-FFF2-40B4-BE49-F238E27FC236}">
                <a16:creationId xmlns:a16="http://schemas.microsoft.com/office/drawing/2014/main" id="{F5B72E70-9A8E-B185-5021-A35A97E4D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66555" y="3102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9DED3-847A-0619-EAAD-51BB9898C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869" y="1687975"/>
            <a:ext cx="7333862" cy="4688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0E23156-BA0C-3249-792B-CB038A6FFD1B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1135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D03B543-92A7-7271-C234-E07796B1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52" y="13899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Table of Content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52032-BFFA-0136-94FC-582D0709CA02}"/>
              </a:ext>
            </a:extLst>
          </p:cNvPr>
          <p:cNvSpPr/>
          <p:nvPr/>
        </p:nvSpPr>
        <p:spPr>
          <a:xfrm>
            <a:off x="1421578" y="1320703"/>
            <a:ext cx="586154" cy="57594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E96FFE-DFCA-471A-DFCC-81EA1752690F}"/>
              </a:ext>
            </a:extLst>
          </p:cNvPr>
          <p:cNvSpPr/>
          <p:nvPr/>
        </p:nvSpPr>
        <p:spPr>
          <a:xfrm>
            <a:off x="1421578" y="1962442"/>
            <a:ext cx="586154" cy="57594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A30C19-73DB-204E-9403-B72FECE3F26E}"/>
              </a:ext>
            </a:extLst>
          </p:cNvPr>
          <p:cNvSpPr/>
          <p:nvPr/>
        </p:nvSpPr>
        <p:spPr>
          <a:xfrm>
            <a:off x="1421578" y="3338970"/>
            <a:ext cx="586154" cy="57594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79CF0E-4B6E-F4C1-7D62-70353DCE8188}"/>
              </a:ext>
            </a:extLst>
          </p:cNvPr>
          <p:cNvSpPr/>
          <p:nvPr/>
        </p:nvSpPr>
        <p:spPr>
          <a:xfrm>
            <a:off x="1421578" y="3998780"/>
            <a:ext cx="586154" cy="575941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D2C4AA-47F6-C949-4F16-5D5D9BC32EA8}"/>
              </a:ext>
            </a:extLst>
          </p:cNvPr>
          <p:cNvSpPr/>
          <p:nvPr/>
        </p:nvSpPr>
        <p:spPr>
          <a:xfrm>
            <a:off x="1421578" y="4658590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9930AA-96EB-E089-2AA3-3E62DBAF0859}"/>
              </a:ext>
            </a:extLst>
          </p:cNvPr>
          <p:cNvSpPr txBox="1"/>
          <p:nvPr/>
        </p:nvSpPr>
        <p:spPr>
          <a:xfrm>
            <a:off x="1976434" y="2767561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Problem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5C8D05-315A-19DB-F766-FCB9D8CE9E29}"/>
              </a:ext>
            </a:extLst>
          </p:cNvPr>
          <p:cNvSpPr txBox="1"/>
          <p:nvPr/>
        </p:nvSpPr>
        <p:spPr>
          <a:xfrm>
            <a:off x="1976434" y="4121640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Proposed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E50047-6BAA-752F-CB10-3F8AC8175338}"/>
              </a:ext>
            </a:extLst>
          </p:cNvPr>
          <p:cNvSpPr txBox="1"/>
          <p:nvPr/>
        </p:nvSpPr>
        <p:spPr>
          <a:xfrm>
            <a:off x="1976434" y="4804273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System Architecture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7FFDB-C031-B1E1-FDD7-3DD82E3FDB93}"/>
              </a:ext>
            </a:extLst>
          </p:cNvPr>
          <p:cNvSpPr txBox="1"/>
          <p:nvPr/>
        </p:nvSpPr>
        <p:spPr>
          <a:xfrm>
            <a:off x="1993955" y="2043649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Authors Contribution</a:t>
            </a:r>
          </a:p>
        </p:txBody>
      </p:sp>
      <p:pic>
        <p:nvPicPr>
          <p:cNvPr id="20" name="Graphic 3">
            <a:extLst>
              <a:ext uri="{FF2B5EF4-FFF2-40B4-BE49-F238E27FC236}">
                <a16:creationId xmlns:a16="http://schemas.microsoft.com/office/drawing/2014/main" id="{CAF8BD8E-00A4-4074-8F57-78FF28871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4257" y="226134"/>
            <a:ext cx="1652501" cy="7354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09C291-E054-4E55-5400-64CEDF3E757C}"/>
              </a:ext>
            </a:extLst>
          </p:cNvPr>
          <p:cNvSpPr txBox="1"/>
          <p:nvPr/>
        </p:nvSpPr>
        <p:spPr>
          <a:xfrm>
            <a:off x="2007732" y="1426866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Introduction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7B0796-A4A6-2C1F-320F-0323F94520FE}"/>
              </a:ext>
            </a:extLst>
          </p:cNvPr>
          <p:cNvSpPr/>
          <p:nvPr/>
        </p:nvSpPr>
        <p:spPr>
          <a:xfrm>
            <a:off x="1421578" y="2650706"/>
            <a:ext cx="586154" cy="57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7C6B5-75C3-29AF-6376-4C1687EAAF3F}"/>
              </a:ext>
            </a:extLst>
          </p:cNvPr>
          <p:cNvSpPr txBox="1"/>
          <p:nvPr/>
        </p:nvSpPr>
        <p:spPr>
          <a:xfrm>
            <a:off x="1993955" y="3466517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Medium" panose="020B0603020102020204" pitchFamily="34" charset="0"/>
              </a:rPr>
              <a:t>Objective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705BC5-AC72-7625-B5C4-6C02A573A3CF}"/>
              </a:ext>
            </a:extLst>
          </p:cNvPr>
          <p:cNvSpPr/>
          <p:nvPr/>
        </p:nvSpPr>
        <p:spPr>
          <a:xfrm>
            <a:off x="1421578" y="5337061"/>
            <a:ext cx="586154" cy="57594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32DD54-02A1-6D84-498C-00826B949A2C}"/>
              </a:ext>
            </a:extLst>
          </p:cNvPr>
          <p:cNvSpPr txBox="1"/>
          <p:nvPr/>
        </p:nvSpPr>
        <p:spPr>
          <a:xfrm>
            <a:off x="1976434" y="5464083"/>
            <a:ext cx="438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Plan of Action &amp;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15" name="AutoShape 18" descr="Citing and logo — seaborn 0.12.2 documentation">
            <a:extLst>
              <a:ext uri="{FF2B5EF4-FFF2-40B4-BE49-F238E27FC236}">
                <a16:creationId xmlns:a16="http://schemas.microsoft.com/office/drawing/2014/main" id="{F5B72E70-9A8E-B185-5021-A35A97E4D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66555" y="3102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D9B4E-9EF9-B5DF-EEA9-B5137FB07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DC59C-DDDA-D88B-E59A-362B411BCC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8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BB59DF-98AD-FA41-BE1C-E695A6A6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6" r="15452"/>
          <a:stretch/>
        </p:blipFill>
        <p:spPr>
          <a:xfrm>
            <a:off x="410547" y="833535"/>
            <a:ext cx="10972799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03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3D4B0-D19E-736E-5CE2-F9EBB824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9189A8-0C7A-3FE8-4110-AD956345D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3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3D4B0-D19E-736E-5CE2-F9EBB824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4E0663-6EA8-E736-7A0C-B16DDEB3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3D4B0-D19E-736E-5CE2-F9EBB824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B33526-D580-B935-74AB-DE437F6FB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85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3D4B0-D19E-736E-5CE2-F9EBB824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C1B2F2-C763-6023-82DA-363C2EE5C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3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41A16E-AFF6-17C4-8204-BE5FDE4C8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3D4B0-D19E-736E-5CE2-F9EBB824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08683D-B9F0-FFEB-36EB-9DC07BBF2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C6565D-6510-6E27-E3B3-446898E19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3AEB01-B58B-F8C3-C6D0-69E1B1D9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7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3D4B0-D19E-736E-5CE2-F9EBB8241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08683D-B9F0-FFEB-36EB-9DC07BBF2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09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extLst>
              <a:ext uri="{FF2B5EF4-FFF2-40B4-BE49-F238E27FC236}">
                <a16:creationId xmlns:a16="http://schemas.microsoft.com/office/drawing/2014/main" id="{692BF920-4BBC-03CF-D25D-8F88188D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pic>
        <p:nvPicPr>
          <p:cNvPr id="8198" name="Picture 6" descr="Thank you - Anita Baarns">
            <a:extLst>
              <a:ext uri="{FF2B5EF4-FFF2-40B4-BE49-F238E27FC236}">
                <a16:creationId xmlns:a16="http://schemas.microsoft.com/office/drawing/2014/main" id="{FE965CBE-FC84-AFD7-612E-FBBBD2CF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516" y="2351314"/>
            <a:ext cx="3091981" cy="162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9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1249280" y="802457"/>
            <a:ext cx="586154" cy="57594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452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8410A-B7AD-CF25-DDD1-11D7D76CF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132" y="2698592"/>
            <a:ext cx="2126194" cy="1552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BA6315-9C68-CFBB-B864-FFA9CF25B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592" y="5348432"/>
            <a:ext cx="2126195" cy="14049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4F37AE-D4FD-51CE-112A-2DFE5C4A4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4403" y="4017845"/>
            <a:ext cx="2126196" cy="133058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7C9368-F049-36CB-F997-B618FC7EB475}"/>
              </a:ext>
            </a:extLst>
          </p:cNvPr>
          <p:cNvSpPr txBox="1"/>
          <p:nvPr/>
        </p:nvSpPr>
        <p:spPr>
          <a:xfrm>
            <a:off x="1249280" y="1443841"/>
            <a:ext cx="583967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A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nime is a diverse and dynamic form of animated entertainment originating in Japan.</a:t>
            </a: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N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urtured by Japanese culture, anime is a captivating medium that seamlessly blends narrative innovation with diverse artistic expressions.</a:t>
            </a: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I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t has gained global popularity and continues to captivate viewers with its creativity and cultural significance.</a:t>
            </a:r>
            <a:endParaRPr lang="en-US" dirty="0">
              <a:latin typeface="Franklin Gothic Book" panose="020B0503020102020204" pitchFamily="34" charset="0"/>
            </a:endParaRPr>
          </a:p>
          <a:p>
            <a:pPr algn="just"/>
            <a:r>
              <a:rPr lang="en-US" sz="3200" i="0" dirty="0" err="1">
                <a:effectLst/>
                <a:latin typeface="Algerian" panose="04020705040A02060702" pitchFamily="82" charset="0"/>
              </a:rPr>
              <a:t>M</a:t>
            </a:r>
            <a:r>
              <a:rPr lang="en-US" dirty="0" err="1">
                <a:latin typeface="Franklin Gothic Book" panose="020B0503020102020204" pitchFamily="34" charset="0"/>
              </a:rPr>
              <a:t>yAnimeList</a:t>
            </a:r>
            <a:r>
              <a:rPr lang="en-US" dirty="0">
                <a:latin typeface="Franklin Gothic Book" panose="020B0503020102020204" pitchFamily="34" charset="0"/>
              </a:rPr>
              <a:t>, often abbreviated as MAL, is a popular online platform and community-driven website dedicated to anime and manga enthusiasts. </a:t>
            </a:r>
            <a:endParaRPr lang="en-US" i="0" dirty="0">
              <a:effectLst/>
              <a:latin typeface="Franklin Gothic Book" panose="020B0503020102020204" pitchFamily="34" charset="0"/>
            </a:endParaRP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E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pic storytelling and emotional depth are hallmarks of anime.</a:t>
            </a:r>
          </a:p>
        </p:txBody>
      </p:sp>
      <p:pic>
        <p:nvPicPr>
          <p:cNvPr id="28" name="Picture 27">
            <a:hlinkClick r:id="rId8"/>
            <a:extLst>
              <a:ext uri="{FF2B5EF4-FFF2-40B4-BE49-F238E27FC236}">
                <a16:creationId xmlns:a16="http://schemas.microsoft.com/office/drawing/2014/main" id="{F491E274-B9D3-4ED8-07E7-FD809EB202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5228" y="1378398"/>
            <a:ext cx="4456922" cy="10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1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5585411-DE61-42EC-8DAB-BA853F129791}"/>
              </a:ext>
            </a:extLst>
          </p:cNvPr>
          <p:cNvSpPr/>
          <p:nvPr/>
        </p:nvSpPr>
        <p:spPr>
          <a:xfrm>
            <a:off x="1249280" y="802457"/>
            <a:ext cx="586154" cy="5759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6103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Author’s Contribution &amp; Phases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C9368-F049-36CB-F997-B618FC7EB475}"/>
              </a:ext>
            </a:extLst>
          </p:cNvPr>
          <p:cNvSpPr txBox="1"/>
          <p:nvPr/>
        </p:nvSpPr>
        <p:spPr>
          <a:xfrm>
            <a:off x="2266434" y="1843422"/>
            <a:ext cx="790860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0" dirty="0">
                <a:effectLst/>
                <a:latin typeface="Algerian" panose="04020705040A02060702" pitchFamily="82" charset="0"/>
              </a:rPr>
              <a:t>W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e as a team, collaboratively</a:t>
            </a:r>
            <a:r>
              <a:rPr lang="en-US" dirty="0">
                <a:latin typeface="Franklin Gothic Book" panose="020B0503020102020204" pitchFamily="34" charset="0"/>
              </a:rPr>
              <a:t>, worked on the project.</a:t>
            </a:r>
          </a:p>
          <a:p>
            <a:pPr algn="ctr"/>
            <a:endParaRPr lang="en-US" dirty="0">
              <a:latin typeface="Franklin Gothic Book" panose="020B0503020102020204" pitchFamily="34" charset="0"/>
            </a:endParaRPr>
          </a:p>
          <a:p>
            <a:pPr algn="ctr"/>
            <a:r>
              <a:rPr lang="en-US" sz="3200" dirty="0">
                <a:latin typeface="Algerian" panose="04020705040A02060702" pitchFamily="82" charset="0"/>
              </a:rPr>
              <a:t>Phase -1</a:t>
            </a:r>
          </a:p>
          <a:p>
            <a:pPr algn="ctr"/>
            <a:r>
              <a:rPr lang="en-US" sz="3200" dirty="0">
                <a:latin typeface="Algerian" panose="04020705040A02060702" pitchFamily="82" charset="0"/>
              </a:rPr>
              <a:t>B</a:t>
            </a:r>
            <a:r>
              <a:rPr lang="en-US" dirty="0">
                <a:latin typeface="Franklin Gothic Book" panose="020B0503020102020204" pitchFamily="34" charset="0"/>
              </a:rPr>
              <a:t>rainstormed the existing  methodologies and place of improvement area.</a:t>
            </a:r>
          </a:p>
          <a:p>
            <a:pPr algn="ctr"/>
            <a:endParaRPr lang="en-US" dirty="0">
              <a:latin typeface="Franklin Gothic Book" panose="020B0503020102020204" pitchFamily="34" charset="0"/>
            </a:endParaRPr>
          </a:p>
          <a:p>
            <a:pPr algn="ctr"/>
            <a:r>
              <a:rPr lang="en-US" sz="3200" dirty="0">
                <a:latin typeface="Algerian" panose="04020705040A02060702" pitchFamily="82" charset="0"/>
              </a:rPr>
              <a:t>PHASE - 2 </a:t>
            </a:r>
          </a:p>
          <a:p>
            <a:pPr algn="ctr"/>
            <a:r>
              <a:rPr lang="en-US" sz="3200" dirty="0">
                <a:latin typeface="Algerian" panose="04020705040A02060702" pitchFamily="82" charset="0"/>
              </a:rPr>
              <a:t>D</a:t>
            </a:r>
            <a:r>
              <a:rPr lang="en-US" dirty="0">
                <a:latin typeface="Franklin Gothic Book" panose="020B0503020102020204" pitchFamily="34" charset="0"/>
              </a:rPr>
              <a:t>ata Preprocessing &amp; Analysis of the dataset.</a:t>
            </a:r>
          </a:p>
          <a:p>
            <a:pPr algn="ctr"/>
            <a:endParaRPr lang="en-US" dirty="0">
              <a:latin typeface="Franklin Gothic Book" panose="020B0503020102020204" pitchFamily="34" charset="0"/>
            </a:endParaRPr>
          </a:p>
          <a:p>
            <a:pPr algn="ctr"/>
            <a:r>
              <a:rPr lang="en-US" sz="3200" dirty="0">
                <a:latin typeface="Algerian" panose="04020705040A02060702" pitchFamily="82" charset="0"/>
              </a:rPr>
              <a:t>PHASE – 3</a:t>
            </a:r>
          </a:p>
          <a:p>
            <a:pPr algn="ctr"/>
            <a:r>
              <a:rPr lang="en-US" sz="3200" dirty="0">
                <a:latin typeface="Algerian" panose="04020705040A02060702" pitchFamily="82" charset="0"/>
              </a:rPr>
              <a:t>G</a:t>
            </a:r>
            <a:r>
              <a:rPr lang="en-US" dirty="0">
                <a:latin typeface="Franklin Gothic Book" panose="020B0503020102020204" pitchFamily="34" charset="0"/>
              </a:rPr>
              <a:t>et the prediction of the models &amp; develop recommendation system.</a:t>
            </a:r>
          </a:p>
          <a:p>
            <a:pPr algn="ctr"/>
            <a:endParaRPr lang="en-US" i="0" dirty="0">
              <a:effectLst/>
              <a:latin typeface="Franklin Gothic Book" panose="020B0503020102020204" pitchFamily="34" charset="0"/>
            </a:endParaRPr>
          </a:p>
          <a:p>
            <a:pPr algn="ctr"/>
            <a:endParaRPr lang="en-US" i="0" dirty="0">
              <a:effectLst/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452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Problem Statement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C9368-F049-36CB-F997-B618FC7EB475}"/>
              </a:ext>
            </a:extLst>
          </p:cNvPr>
          <p:cNvSpPr txBox="1"/>
          <p:nvPr/>
        </p:nvSpPr>
        <p:spPr>
          <a:xfrm>
            <a:off x="1212345" y="1745812"/>
            <a:ext cx="677215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D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ue to the COVID-9 pandemic, there has been a significant increase in the demand for anime content, with more people turning to online entertainment. </a:t>
            </a:r>
          </a:p>
          <a:p>
            <a:pPr algn="just"/>
            <a:endParaRPr lang="en-US" i="0" dirty="0">
              <a:effectLst/>
              <a:latin typeface="Franklin Gothic Book" panose="020B0503020102020204" pitchFamily="34" charset="0"/>
            </a:endParaRP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H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owever, the vast array of available anime presents a challenge for viewers seeking personalized recommendations. </a:t>
            </a:r>
          </a:p>
          <a:p>
            <a:pPr algn="just"/>
            <a:endParaRPr lang="en-US" i="0" dirty="0">
              <a:effectLst/>
              <a:latin typeface="Franklin Gothic Book" panose="020B0503020102020204" pitchFamily="34" charset="0"/>
            </a:endParaRP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T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o tackle this issue and enhance the anime streaming experience, our goal is to create an anime recommendation system that harnesses the power of big data concepts.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pic>
        <p:nvPicPr>
          <p:cNvPr id="4098" name="Picture 2" descr="Problem Statements Icon Flat Design Stock Illustration - Download Image Now  - Bank Statement, Problems, Illustration - iStock">
            <a:extLst>
              <a:ext uri="{FF2B5EF4-FFF2-40B4-BE49-F238E27FC236}">
                <a16:creationId xmlns:a16="http://schemas.microsoft.com/office/drawing/2014/main" id="{E4628052-8438-E26C-1F59-7ACFA315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294" y="1745812"/>
            <a:ext cx="3369493" cy="336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3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452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C9368-F049-36CB-F997-B618FC7EB475}"/>
              </a:ext>
            </a:extLst>
          </p:cNvPr>
          <p:cNvSpPr txBox="1"/>
          <p:nvPr/>
        </p:nvSpPr>
        <p:spPr>
          <a:xfrm>
            <a:off x="1212345" y="2132831"/>
            <a:ext cx="67721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C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reate a recommendation system that offers personalized anime recommendations to each user based on their viewing history, ratings, and preferences.</a:t>
            </a:r>
          </a:p>
          <a:p>
            <a:pPr algn="just"/>
            <a:endParaRPr lang="en-US" i="0" dirty="0">
              <a:effectLst/>
              <a:latin typeface="Franklin Gothic Book" panose="020B0503020102020204" pitchFamily="34" charset="0"/>
            </a:endParaRP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T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o tackle this issue and enhance the anime streaming experience, our goal is to create an anime recommendation system that harnesses the power of big data concepts.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pic>
        <p:nvPicPr>
          <p:cNvPr id="5122" name="Picture 2" descr="Objective - Free arrows icons">
            <a:extLst>
              <a:ext uri="{FF2B5EF4-FFF2-40B4-BE49-F238E27FC236}">
                <a16:creationId xmlns:a16="http://schemas.microsoft.com/office/drawing/2014/main" id="{D7C92047-AC63-7262-20A0-5A38DF92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85" y="1635035"/>
            <a:ext cx="3180806" cy="318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75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452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Proposed System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5E2E9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4E1CF-238A-A979-87A1-A2EB309DBD8A}"/>
              </a:ext>
            </a:extLst>
          </p:cNvPr>
          <p:cNvSpPr txBox="1"/>
          <p:nvPr/>
        </p:nvSpPr>
        <p:spPr>
          <a:xfrm>
            <a:off x="1212345" y="1373980"/>
            <a:ext cx="725238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lgerian" panose="04020705040A02060702" pitchFamily="82" charset="0"/>
              </a:rPr>
              <a:t>I</a:t>
            </a:r>
            <a:r>
              <a:rPr lang="en-US" dirty="0">
                <a:latin typeface="Franklin Gothic Book" panose="020B0503020102020204" pitchFamily="34" charset="0"/>
              </a:rPr>
              <a:t>ngest and store the data in HDFS for scalable and fault-tolerant storage.</a:t>
            </a: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r>
              <a:rPr lang="en-US" sz="3200" dirty="0">
                <a:latin typeface="Algerian" panose="04020705040A02060702" pitchFamily="82" charset="0"/>
              </a:rPr>
              <a:t>P</a:t>
            </a:r>
            <a:r>
              <a:rPr lang="en-US" dirty="0">
                <a:latin typeface="Franklin Gothic Book" panose="020B0503020102020204" pitchFamily="34" charset="0"/>
              </a:rPr>
              <a:t>rocess the stored data using </a:t>
            </a:r>
            <a:r>
              <a:rPr lang="en-US" dirty="0" err="1">
                <a:latin typeface="Franklin Gothic Book" panose="020B0503020102020204" pitchFamily="34" charset="0"/>
              </a:rPr>
              <a:t>PySpark</a:t>
            </a:r>
            <a:r>
              <a:rPr lang="en-US" dirty="0">
                <a:latin typeface="Franklin Gothic Book" panose="020B0503020102020204" pitchFamily="34" charset="0"/>
              </a:rPr>
              <a:t> to clean, transform, and prepare the anime data. Handle missing values, remove duplicates, and standardize data formats.</a:t>
            </a: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r>
              <a:rPr lang="en-US" sz="3200" dirty="0">
                <a:latin typeface="Algerian" panose="04020705040A02060702" pitchFamily="82" charset="0"/>
              </a:rPr>
              <a:t>V</a:t>
            </a:r>
            <a:r>
              <a:rPr lang="en-US" dirty="0">
                <a:latin typeface="Franklin Gothic Book" panose="020B0503020102020204" pitchFamily="34" charset="0"/>
              </a:rPr>
              <a:t>isualize the analyzed data using Tableau for creating interactive dashboards and visualizations to display recommendation results and user engagement metrics.</a:t>
            </a: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r>
              <a:rPr lang="en-US" sz="3200" dirty="0">
                <a:latin typeface="Algerian" panose="04020705040A02060702" pitchFamily="82" charset="0"/>
              </a:rPr>
              <a:t>A</a:t>
            </a:r>
            <a:r>
              <a:rPr lang="en-US" dirty="0">
                <a:latin typeface="Franklin Gothic Book" panose="020B0503020102020204" pitchFamily="34" charset="0"/>
              </a:rPr>
              <a:t>nalyze the processed data, by implementing collaborative filtering algorithms using </a:t>
            </a:r>
            <a:r>
              <a:rPr lang="en-US" dirty="0" err="1">
                <a:latin typeface="Franklin Gothic Book" panose="020B0503020102020204" pitchFamily="34" charset="0"/>
              </a:rPr>
              <a:t>PySpark’s</a:t>
            </a:r>
            <a:r>
              <a:rPr lang="en-US" dirty="0">
                <a:latin typeface="Franklin Gothic Book" panose="020B0503020102020204" pitchFamily="34" charset="0"/>
              </a:rPr>
              <a:t> machine-learning libraries.</a:t>
            </a: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r>
              <a:rPr lang="en-US" dirty="0">
                <a:latin typeface="Franklin Gothic Book" panose="020B0503020102020204" pitchFamily="34" charset="0"/>
              </a:rPr>
              <a:t> </a:t>
            </a:r>
            <a:endParaRPr lang="en-US" i="0" dirty="0">
              <a:effectLst/>
              <a:latin typeface="Franklin Gothic Book" panose="020B0503020102020204" pitchFamily="34" charset="0"/>
            </a:endParaRPr>
          </a:p>
        </p:txBody>
      </p:sp>
      <p:pic>
        <p:nvPicPr>
          <p:cNvPr id="12290" name="Picture 2" descr="Propose Brilliant Idea Suggest Offer Present New Ideasolution Plan Vector  Icon Stock Illustration - Download Image Now - iStock">
            <a:extLst>
              <a:ext uri="{FF2B5EF4-FFF2-40B4-BE49-F238E27FC236}">
                <a16:creationId xmlns:a16="http://schemas.microsoft.com/office/drawing/2014/main" id="{669E500F-30AF-6BDB-98CC-17551695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83" y="1855490"/>
            <a:ext cx="3289296" cy="32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8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452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System Architecture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173989" y="806873"/>
            <a:ext cx="586154" cy="575941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5275CF-4967-1DF6-DD02-2D8BF686995E}"/>
              </a:ext>
            </a:extLst>
          </p:cNvPr>
          <p:cNvSpPr/>
          <p:nvPr/>
        </p:nvSpPr>
        <p:spPr>
          <a:xfrm>
            <a:off x="867265" y="2314279"/>
            <a:ext cx="1873275" cy="22118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8905E1-0718-F854-C4DB-B45A22D1E174}"/>
              </a:ext>
            </a:extLst>
          </p:cNvPr>
          <p:cNvCxnSpPr/>
          <p:nvPr/>
        </p:nvCxnSpPr>
        <p:spPr>
          <a:xfrm>
            <a:off x="867265" y="2809188"/>
            <a:ext cx="187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0B8F6E-6317-0BEE-E3A5-A28D7A73BB57}"/>
              </a:ext>
            </a:extLst>
          </p:cNvPr>
          <p:cNvSpPr/>
          <p:nvPr/>
        </p:nvSpPr>
        <p:spPr>
          <a:xfrm>
            <a:off x="3167077" y="2320785"/>
            <a:ext cx="1870371" cy="22435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9927D6-EFBF-C3E4-9144-772AE951B8C6}"/>
              </a:ext>
            </a:extLst>
          </p:cNvPr>
          <p:cNvCxnSpPr/>
          <p:nvPr/>
        </p:nvCxnSpPr>
        <p:spPr>
          <a:xfrm>
            <a:off x="3167077" y="2822764"/>
            <a:ext cx="187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9716EA-0F10-7C5D-27B4-35A740ADF0BE}"/>
              </a:ext>
            </a:extLst>
          </p:cNvPr>
          <p:cNvSpPr/>
          <p:nvPr/>
        </p:nvSpPr>
        <p:spPr>
          <a:xfrm>
            <a:off x="5566705" y="2320786"/>
            <a:ext cx="1783330" cy="22435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C9819F-52E1-96CB-E3BD-A5B74C245274}"/>
              </a:ext>
            </a:extLst>
          </p:cNvPr>
          <p:cNvCxnSpPr/>
          <p:nvPr/>
        </p:nvCxnSpPr>
        <p:spPr>
          <a:xfrm>
            <a:off x="5566704" y="2815695"/>
            <a:ext cx="1783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1D98FF0-516B-7C15-B7CF-D2FFF49A91BF}"/>
              </a:ext>
            </a:extLst>
          </p:cNvPr>
          <p:cNvSpPr/>
          <p:nvPr/>
        </p:nvSpPr>
        <p:spPr>
          <a:xfrm>
            <a:off x="8007100" y="2320785"/>
            <a:ext cx="1783330" cy="22500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29C10F-522F-281F-22E1-A9454500880A}"/>
              </a:ext>
            </a:extLst>
          </p:cNvPr>
          <p:cNvCxnSpPr>
            <a:cxnSpLocks/>
          </p:cNvCxnSpPr>
          <p:nvPr/>
        </p:nvCxnSpPr>
        <p:spPr>
          <a:xfrm>
            <a:off x="8007099" y="2815695"/>
            <a:ext cx="1783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A Dive into the Basics of Big Data Storage with HDFS">
            <a:extLst>
              <a:ext uri="{FF2B5EF4-FFF2-40B4-BE49-F238E27FC236}">
                <a16:creationId xmlns:a16="http://schemas.microsoft.com/office/drawing/2014/main" id="{467C9B6A-4179-5B92-C5B8-4E6EF0A9A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2" t="16847" r="22987" b="22476"/>
          <a:stretch/>
        </p:blipFill>
        <p:spPr bwMode="auto">
          <a:xfrm>
            <a:off x="3433292" y="3238112"/>
            <a:ext cx="1378367" cy="101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y Experience from 3 years of Kaggle | by Vishnu U | MLearning.ai | Medium">
            <a:extLst>
              <a:ext uri="{FF2B5EF4-FFF2-40B4-BE49-F238E27FC236}">
                <a16:creationId xmlns:a16="http://schemas.microsoft.com/office/drawing/2014/main" id="{7D58B89D-50AC-8384-F982-2D9AE453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06" y="3158396"/>
            <a:ext cx="1390674" cy="9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PySpark Filter : Filter data with single or multiple conditions - AmiraData">
            <a:extLst>
              <a:ext uri="{FF2B5EF4-FFF2-40B4-BE49-F238E27FC236}">
                <a16:creationId xmlns:a16="http://schemas.microsoft.com/office/drawing/2014/main" id="{7583A52A-7B16-734A-FB37-24B3ADE0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73" y="3070574"/>
            <a:ext cx="1509252" cy="110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Matplotlib logo — Matplotlib 3.8.0 documentation">
            <a:extLst>
              <a:ext uri="{FF2B5EF4-FFF2-40B4-BE49-F238E27FC236}">
                <a16:creationId xmlns:a16="http://schemas.microsoft.com/office/drawing/2014/main" id="{D80DD6DA-7D0D-2D23-EB4B-21B39037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96" y="3531646"/>
            <a:ext cx="1461275" cy="29225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AutoShape 18" descr="Citing and logo — seaborn 0.12.2 documentation">
            <a:extLst>
              <a:ext uri="{FF2B5EF4-FFF2-40B4-BE49-F238E27FC236}">
                <a16:creationId xmlns:a16="http://schemas.microsoft.com/office/drawing/2014/main" id="{9A2C0B3C-D281-61B0-B908-36C1B6520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8791" y="325196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64" name="Picture 20" descr="Discussion of seaborn logo · Issue #2243 · mwaskom/seaborn · GitHub">
            <a:extLst>
              <a:ext uri="{FF2B5EF4-FFF2-40B4-BE49-F238E27FC236}">
                <a16:creationId xmlns:a16="http://schemas.microsoft.com/office/drawing/2014/main" id="{47245832-23E2-C208-FDF8-093EF42B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299" y="3842214"/>
            <a:ext cx="1461272" cy="4453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3F9497-8C5C-7DD0-1F3E-55E5C9A524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3423" y="3199341"/>
            <a:ext cx="1461276" cy="309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C98079-E06E-1C9F-8877-0ED919A0FD22}"/>
              </a:ext>
            </a:extLst>
          </p:cNvPr>
          <p:cNvSpPr txBox="1"/>
          <p:nvPr/>
        </p:nvSpPr>
        <p:spPr>
          <a:xfrm flipH="1">
            <a:off x="982721" y="2405056"/>
            <a:ext cx="16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Data Collection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70204-C806-FB1A-D383-9FF3AF4346C4}"/>
              </a:ext>
            </a:extLst>
          </p:cNvPr>
          <p:cNvSpPr txBox="1"/>
          <p:nvPr/>
        </p:nvSpPr>
        <p:spPr>
          <a:xfrm flipH="1">
            <a:off x="3282534" y="2426380"/>
            <a:ext cx="165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Data Storage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EDF7E8-47D0-A1A4-48AA-B55DC24EBDE5}"/>
              </a:ext>
            </a:extLst>
          </p:cNvPr>
          <p:cNvSpPr txBox="1"/>
          <p:nvPr/>
        </p:nvSpPr>
        <p:spPr>
          <a:xfrm flipH="1">
            <a:off x="8251850" y="2279692"/>
            <a:ext cx="1370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Franklin Gothic Book" panose="020B0503020102020204" pitchFamily="34" charset="0"/>
              </a:rPr>
              <a:t>Data Visualization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6F206C-F39A-E66E-FB3C-399C40EF52D7}"/>
              </a:ext>
            </a:extLst>
          </p:cNvPr>
          <p:cNvSpPr txBox="1"/>
          <p:nvPr/>
        </p:nvSpPr>
        <p:spPr>
          <a:xfrm flipH="1">
            <a:off x="4694981" y="2446516"/>
            <a:ext cx="35440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Franklin Gothic Book" panose="020B0503020102020204" pitchFamily="34" charset="0"/>
              </a:rPr>
              <a:t>Data Pre-processing 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26CF4D1-9ADC-FF5A-00E0-1C4AD30CE80E}"/>
              </a:ext>
            </a:extLst>
          </p:cNvPr>
          <p:cNvSpPr/>
          <p:nvPr/>
        </p:nvSpPr>
        <p:spPr>
          <a:xfrm>
            <a:off x="2692247" y="3394194"/>
            <a:ext cx="457441" cy="11782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AE30FF5-2236-5758-7A68-56EB5F8CB3DC}"/>
              </a:ext>
            </a:extLst>
          </p:cNvPr>
          <p:cNvSpPr/>
          <p:nvPr/>
        </p:nvSpPr>
        <p:spPr>
          <a:xfrm>
            <a:off x="7237967" y="3389071"/>
            <a:ext cx="769133" cy="19378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7B3623E-5D7E-2D69-555C-1147B976B164}"/>
              </a:ext>
            </a:extLst>
          </p:cNvPr>
          <p:cNvSpPr/>
          <p:nvPr/>
        </p:nvSpPr>
        <p:spPr>
          <a:xfrm>
            <a:off x="4803663" y="3354237"/>
            <a:ext cx="769133" cy="19378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C6B81B-967B-71E6-D7BE-4E0FF794A693}"/>
              </a:ext>
            </a:extLst>
          </p:cNvPr>
          <p:cNvSpPr/>
          <p:nvPr/>
        </p:nvSpPr>
        <p:spPr>
          <a:xfrm>
            <a:off x="10231690" y="2317531"/>
            <a:ext cx="1490047" cy="22500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>
              <a:latin typeface="Franklin Gothic Book" panose="020B05030201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C9CD17-213F-47B9-92AD-B4FF332D2854}"/>
              </a:ext>
            </a:extLst>
          </p:cNvPr>
          <p:cNvCxnSpPr>
            <a:cxnSpLocks/>
          </p:cNvCxnSpPr>
          <p:nvPr/>
        </p:nvCxnSpPr>
        <p:spPr>
          <a:xfrm>
            <a:off x="10231690" y="2795712"/>
            <a:ext cx="14900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9CDD0E-0A6F-3931-3FA4-57C422370A96}"/>
              </a:ext>
            </a:extLst>
          </p:cNvPr>
          <p:cNvSpPr txBox="1"/>
          <p:nvPr/>
        </p:nvSpPr>
        <p:spPr>
          <a:xfrm>
            <a:off x="10085239" y="2347523"/>
            <a:ext cx="187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Recommendation </a:t>
            </a:r>
          </a:p>
          <a:p>
            <a:pPr algn="ctr"/>
            <a:r>
              <a:rPr lang="en-US" sz="1200" dirty="0">
                <a:latin typeface="Franklin Gothic Book" panose="020B0503020102020204" pitchFamily="34" charset="0"/>
              </a:rPr>
              <a:t>System</a:t>
            </a:r>
          </a:p>
        </p:txBody>
      </p:sp>
      <p:pic>
        <p:nvPicPr>
          <p:cNvPr id="1026" name="Picture 2" descr="Recommendation icon vector isolated on white background, Recommendation  sign , thin symbols or lined elements in outline style Stock Vector | Adobe  Stock">
            <a:extLst>
              <a:ext uri="{FF2B5EF4-FFF2-40B4-BE49-F238E27FC236}">
                <a16:creationId xmlns:a16="http://schemas.microsoft.com/office/drawing/2014/main" id="{125328A6-4B30-37C3-3215-1963E03B4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t="9128" r="12073" b="22546"/>
          <a:stretch/>
        </p:blipFill>
        <p:spPr bwMode="auto">
          <a:xfrm>
            <a:off x="10583969" y="3263615"/>
            <a:ext cx="769133" cy="6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51AF333E-1157-FDB4-1F46-39038B9A824A}"/>
              </a:ext>
            </a:extLst>
          </p:cNvPr>
          <p:cNvSpPr/>
          <p:nvPr/>
        </p:nvSpPr>
        <p:spPr>
          <a:xfrm>
            <a:off x="9747750" y="3362978"/>
            <a:ext cx="483940" cy="193787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3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extLst>
              <a:ext uri="{FF2B5EF4-FFF2-40B4-BE49-F238E27FC236}">
                <a16:creationId xmlns:a16="http://schemas.microsoft.com/office/drawing/2014/main" id="{72C05AE8-F3A4-CA2D-64A8-41189048A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286" y="169573"/>
            <a:ext cx="1652501" cy="7354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773F45-5AEA-C121-F047-6AEC6A09E016}"/>
              </a:ext>
            </a:extLst>
          </p:cNvPr>
          <p:cNvSpPr txBox="1"/>
          <p:nvPr/>
        </p:nvSpPr>
        <p:spPr>
          <a:xfrm>
            <a:off x="1893006" y="798039"/>
            <a:ext cx="4521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Data Collection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ECFDE6-7154-5232-940C-E0B46562872E}"/>
              </a:ext>
            </a:extLst>
          </p:cNvPr>
          <p:cNvSpPr/>
          <p:nvPr/>
        </p:nvSpPr>
        <p:spPr>
          <a:xfrm>
            <a:off x="1212345" y="798039"/>
            <a:ext cx="586154" cy="575941"/>
          </a:xfrm>
          <a:prstGeom prst="ellipse">
            <a:avLst/>
          </a:prstGeom>
          <a:solidFill>
            <a:srgbClr val="B31D0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6.1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24232-61C1-3B53-818C-018803D7B450}"/>
              </a:ext>
            </a:extLst>
          </p:cNvPr>
          <p:cNvSpPr txBox="1"/>
          <p:nvPr/>
        </p:nvSpPr>
        <p:spPr>
          <a:xfrm>
            <a:off x="1212345" y="1745812"/>
            <a:ext cx="677215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O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btained required data from the </a:t>
            </a:r>
            <a:r>
              <a:rPr lang="en-US" i="0" dirty="0">
                <a:effectLst/>
                <a:latin typeface="Franklin Gothic Book" panose="020B0503020102020204" pitchFamily="34" charset="0"/>
                <a:hlinkClick r:id="rId5"/>
              </a:rPr>
              <a:t>Kaggle dataset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.</a:t>
            </a: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D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ataset size</a:t>
            </a:r>
            <a:r>
              <a:rPr lang="en-US" i="0">
                <a:effectLst/>
                <a:latin typeface="Franklin Gothic Book" panose="020B0503020102020204" pitchFamily="34" charset="0"/>
              </a:rPr>
              <a:t>: ~6800MB</a:t>
            </a:r>
            <a:endParaRPr lang="en-US" i="0" dirty="0">
              <a:effectLst/>
              <a:latin typeface="Franklin Gothic Book" panose="020B0503020102020204" pitchFamily="34" charset="0"/>
            </a:endParaRP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D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ataset timeline: Based on 2020 &amp; latest data</a:t>
            </a:r>
          </a:p>
          <a:p>
            <a:pPr algn="just"/>
            <a:endParaRPr lang="en-US" dirty="0">
              <a:latin typeface="Franklin Gothic Book" panose="020B0503020102020204" pitchFamily="34" charset="0"/>
            </a:endParaRPr>
          </a:p>
          <a:p>
            <a:pPr algn="just"/>
            <a:r>
              <a:rPr lang="en-US" sz="3200" i="0" dirty="0">
                <a:effectLst/>
                <a:latin typeface="Algerian" panose="04020705040A02060702" pitchFamily="82" charset="0"/>
              </a:rPr>
              <a:t>T</a:t>
            </a:r>
            <a:r>
              <a:rPr lang="en-US" i="0" dirty="0">
                <a:effectLst/>
                <a:latin typeface="Franklin Gothic Book" panose="020B0503020102020204" pitchFamily="34" charset="0"/>
              </a:rPr>
              <a:t>ype of dataset: Structured data in CSV format.</a:t>
            </a:r>
            <a:endParaRPr lang="en-US" dirty="0">
              <a:latin typeface="Franklin Gothic Book" panose="020B0503020102020204" pitchFamily="34" charset="0"/>
            </a:endParaRPr>
          </a:p>
          <a:p>
            <a:pPr algn="just"/>
            <a:endParaRPr lang="en-US" i="0" dirty="0">
              <a:effectLst/>
              <a:latin typeface="Franklin Gothic Book" panose="020B05030201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E1E195-72D2-DF11-87F1-4FE1987F5DF5}"/>
              </a:ext>
            </a:extLst>
          </p:cNvPr>
          <p:cNvSpPr/>
          <p:nvPr/>
        </p:nvSpPr>
        <p:spPr>
          <a:xfrm>
            <a:off x="8367271" y="2087856"/>
            <a:ext cx="1873275" cy="22118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1F9299-9FAB-BF9E-B8DA-11A1CF222DF2}"/>
              </a:ext>
            </a:extLst>
          </p:cNvPr>
          <p:cNvCxnSpPr/>
          <p:nvPr/>
        </p:nvCxnSpPr>
        <p:spPr>
          <a:xfrm>
            <a:off x="8367271" y="2582765"/>
            <a:ext cx="1873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My Experience from 3 years of Kaggle | by Vishnu U | MLearning.ai | Medium">
            <a:extLst>
              <a:ext uri="{FF2B5EF4-FFF2-40B4-BE49-F238E27FC236}">
                <a16:creationId xmlns:a16="http://schemas.microsoft.com/office/drawing/2014/main" id="{B39CAC29-AC64-A547-7E12-B9D6144BE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812" y="2931973"/>
            <a:ext cx="1390674" cy="9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3420C-BB69-18BE-E134-CFA77E11111E}"/>
              </a:ext>
            </a:extLst>
          </p:cNvPr>
          <p:cNvSpPr txBox="1"/>
          <p:nvPr/>
        </p:nvSpPr>
        <p:spPr>
          <a:xfrm flipH="1">
            <a:off x="8482727" y="2178633"/>
            <a:ext cx="165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264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4180</TotalTime>
  <Words>679</Words>
  <Application>Microsoft Office PowerPoint</Application>
  <PresentationFormat>Widescreen</PresentationFormat>
  <Paragraphs>146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Analysis on Anime Recommendation System using MyAnimeList dataset 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Recommendation Analysis</dc:title>
  <dc:creator>Pavan Reddy</dc:creator>
  <cp:lastModifiedBy>Pavan Reddy</cp:lastModifiedBy>
  <cp:revision>12</cp:revision>
  <dcterms:created xsi:type="dcterms:W3CDTF">2023-09-26T03:51:15Z</dcterms:created>
  <dcterms:modified xsi:type="dcterms:W3CDTF">2024-05-02T21:03:29Z</dcterms:modified>
</cp:coreProperties>
</file>