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sldIdLst>
    <p:sldId id="269" r:id="rId2"/>
    <p:sldId id="268" r:id="rId3"/>
    <p:sldId id="257" r:id="rId4"/>
    <p:sldId id="258" r:id="rId5"/>
    <p:sldId id="264" r:id="rId6"/>
    <p:sldId id="260" r:id="rId7"/>
    <p:sldId id="26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EB25C81-B188-4474-9425-09F5DFA4567E}" type="datetimeFigureOut">
              <a:rPr lang="en-GB" smtClean="0"/>
              <a:t>06/08/2020</a:t>
            </a:fld>
            <a:endParaRPr lang="en-GB"/>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98C3AA1-B3ED-408D-8F9A-97F9ABBCDAC8}" type="slidenum">
              <a:rPr lang="en-GB" smtClean="0"/>
              <a:t>‹#›</a:t>
            </a:fld>
            <a:endParaRPr lang="en-GB"/>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33229485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B25C81-B188-4474-9425-09F5DFA4567E}" type="datetimeFigureOut">
              <a:rPr lang="en-GB" smtClean="0"/>
              <a:t>06/08/2020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8C3AA1-B3ED-408D-8F9A-97F9ABBCDAC8}" type="slidenum">
              <a:rPr lang="en-GB" smtClean="0"/>
              <a:t>‹#›</a:t>
            </a:fld>
            <a:endParaRPr lang="en-GB"/>
          </a:p>
        </p:txBody>
      </p:sp>
    </p:spTree>
    <p:extLst>
      <p:ext uri="{BB962C8B-B14F-4D97-AF65-F5344CB8AC3E}">
        <p14:creationId xmlns:p14="http://schemas.microsoft.com/office/powerpoint/2010/main" val="3190294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B25C81-B188-4474-9425-09F5DFA4567E}" type="datetimeFigureOut">
              <a:rPr lang="en-GB" smtClean="0"/>
              <a:t>06/08/2020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8C3AA1-B3ED-408D-8F9A-97F9ABBCDAC8}" type="slidenum">
              <a:rPr lang="en-GB" smtClean="0"/>
              <a:t>‹#›</a:t>
            </a:fld>
            <a:endParaRPr lang="en-GB"/>
          </a:p>
        </p:txBody>
      </p:sp>
    </p:spTree>
    <p:extLst>
      <p:ext uri="{BB962C8B-B14F-4D97-AF65-F5344CB8AC3E}">
        <p14:creationId xmlns:p14="http://schemas.microsoft.com/office/powerpoint/2010/main" val="1027544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B25C81-B188-4474-9425-09F5DFA4567E}" type="datetimeFigureOut">
              <a:rPr lang="en-GB" smtClean="0"/>
              <a:t>06/08/2020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8C3AA1-B3ED-408D-8F9A-97F9ABBCDAC8}" type="slidenum">
              <a:rPr lang="en-GB" smtClean="0"/>
              <a:t>‹#›</a:t>
            </a:fld>
            <a:endParaRPr lang="en-GB"/>
          </a:p>
        </p:txBody>
      </p:sp>
    </p:spTree>
    <p:extLst>
      <p:ext uri="{BB962C8B-B14F-4D97-AF65-F5344CB8AC3E}">
        <p14:creationId xmlns:p14="http://schemas.microsoft.com/office/powerpoint/2010/main" val="2066062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EB25C81-B188-4474-9425-09F5DFA4567E}" type="datetimeFigureOut">
              <a:rPr lang="en-GB" smtClean="0"/>
              <a:t>06/08/2020</a:t>
            </a:fld>
            <a:endParaRPr lang="en-GB"/>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98C3AA1-B3ED-408D-8F9A-97F9ABBCDAC8}" type="slidenum">
              <a:rPr lang="en-GB" smtClean="0"/>
              <a:t>‹#›</a:t>
            </a:fld>
            <a:endParaRPr lang="en-G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48700235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B25C81-B188-4474-9425-09F5DFA4567E}" type="datetimeFigureOut">
              <a:rPr lang="en-GB" smtClean="0"/>
              <a:t>06/08/2020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98C3AA1-B3ED-408D-8F9A-97F9ABBCDAC8}" type="slidenum">
              <a:rPr lang="en-GB" smtClean="0"/>
              <a:t>‹#›</a:t>
            </a:fld>
            <a:endParaRPr lang="en-GB"/>
          </a:p>
        </p:txBody>
      </p:sp>
    </p:spTree>
    <p:extLst>
      <p:ext uri="{BB962C8B-B14F-4D97-AF65-F5344CB8AC3E}">
        <p14:creationId xmlns:p14="http://schemas.microsoft.com/office/powerpoint/2010/main" val="1407055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B25C81-B188-4474-9425-09F5DFA4567E}" type="datetimeFigureOut">
              <a:rPr lang="en-GB" smtClean="0"/>
              <a:t>06/08/2020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98C3AA1-B3ED-408D-8F9A-97F9ABBCDAC8}" type="slidenum">
              <a:rPr lang="en-GB" smtClean="0"/>
              <a:t>‹#›</a:t>
            </a:fld>
            <a:endParaRPr lang="en-GB"/>
          </a:p>
        </p:txBody>
      </p:sp>
    </p:spTree>
    <p:extLst>
      <p:ext uri="{BB962C8B-B14F-4D97-AF65-F5344CB8AC3E}">
        <p14:creationId xmlns:p14="http://schemas.microsoft.com/office/powerpoint/2010/main" val="3313876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B25C81-B188-4474-9425-09F5DFA4567E}" type="datetimeFigureOut">
              <a:rPr lang="en-GB" smtClean="0"/>
              <a:t>06/08/2020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98C3AA1-B3ED-408D-8F9A-97F9ABBCDAC8}" type="slidenum">
              <a:rPr lang="en-GB" smtClean="0"/>
              <a:t>‹#›</a:t>
            </a:fld>
            <a:endParaRPr lang="en-GB"/>
          </a:p>
        </p:txBody>
      </p:sp>
    </p:spTree>
    <p:extLst>
      <p:ext uri="{BB962C8B-B14F-4D97-AF65-F5344CB8AC3E}">
        <p14:creationId xmlns:p14="http://schemas.microsoft.com/office/powerpoint/2010/main" val="3409025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B25C81-B188-4474-9425-09F5DFA4567E}" type="datetimeFigureOut">
              <a:rPr lang="en-GB" smtClean="0"/>
              <a:t>06/08/2020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98C3AA1-B3ED-408D-8F9A-97F9ABBCDAC8}" type="slidenum">
              <a:rPr lang="en-GB" smtClean="0"/>
              <a:t>‹#›</a:t>
            </a:fld>
            <a:endParaRPr lang="en-GB"/>
          </a:p>
        </p:txBody>
      </p:sp>
    </p:spTree>
    <p:extLst>
      <p:ext uri="{BB962C8B-B14F-4D97-AF65-F5344CB8AC3E}">
        <p14:creationId xmlns:p14="http://schemas.microsoft.com/office/powerpoint/2010/main" val="4112477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EB25C81-B188-4474-9425-09F5DFA4567E}" type="datetimeFigureOut">
              <a:rPr lang="en-GB" smtClean="0"/>
              <a:t>06/08/2020</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98C3AA1-B3ED-408D-8F9A-97F9ABBCDAC8}"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4863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EB25C81-B188-4474-9425-09F5DFA4567E}" type="datetimeFigureOut">
              <a:rPr lang="en-GB" smtClean="0"/>
              <a:t>06/08/2020</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98C3AA1-B3ED-408D-8F9A-97F9ABBCDAC8}"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7129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EB25C81-B188-4474-9425-09F5DFA4567E}" type="datetimeFigureOut">
              <a:rPr lang="en-GB" smtClean="0"/>
              <a:t>06/08/2020</a:t>
            </a:fld>
            <a:endParaRPr lang="en-GB"/>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GB"/>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98C3AA1-B3ED-408D-8F9A-97F9ABBCDAC8}" type="slidenum">
              <a:rPr lang="en-GB" smtClean="0"/>
              <a:t>‹#›</a:t>
            </a:fld>
            <a:endParaRPr lang="en-G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7553697"/>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BB447-436C-4A3D-A4A0-E5E7BE83AA15}"/>
              </a:ext>
            </a:extLst>
          </p:cNvPr>
          <p:cNvSpPr>
            <a:spLocks noGrp="1"/>
          </p:cNvSpPr>
          <p:nvPr>
            <p:ph type="title"/>
          </p:nvPr>
        </p:nvSpPr>
        <p:spPr>
          <a:xfrm>
            <a:off x="712365" y="2569332"/>
            <a:ext cx="10067488" cy="1490939"/>
          </a:xfrm>
        </p:spPr>
        <p:txBody>
          <a:bodyPr>
            <a:normAutofit fontScale="90000"/>
          </a:bodyPr>
          <a:lstStyle/>
          <a:p>
            <a:r>
              <a:rPr lang="en-GB" sz="2800" b="1" dirty="0">
                <a:solidFill>
                  <a:srgbClr val="292929"/>
                </a:solidFill>
                <a:latin typeface="Georgia" panose="02040502050405020303" pitchFamily="18" charset="0"/>
                <a:ea typeface="Calibri" panose="020F0502020204030204" pitchFamily="34" charset="0"/>
                <a:cs typeface="Times New Roman" panose="02020603050405020304" pitchFamily="18" charset="0"/>
              </a:rPr>
              <a:t>Exploring Toronto Neighbourhoods - to open a Gym</a:t>
            </a:r>
            <a:br>
              <a:rPr lang="en-GB" sz="2800" b="1" dirty="0">
                <a:solidFill>
                  <a:srgbClr val="292929"/>
                </a:solidFill>
                <a:latin typeface="Georgia" panose="02040502050405020303" pitchFamily="18" charset="0"/>
                <a:ea typeface="Calibri" panose="020F0502020204030204" pitchFamily="34" charset="0"/>
                <a:cs typeface="Times New Roman" panose="02020603050405020304" pitchFamily="18" charset="0"/>
              </a:rPr>
            </a:br>
            <a:br>
              <a:rPr lang="en-GB" sz="2800" b="1" dirty="0">
                <a:solidFill>
                  <a:srgbClr val="292929"/>
                </a:solidFill>
                <a:latin typeface="Georgia" panose="02040502050405020303" pitchFamily="18" charset="0"/>
                <a:ea typeface="Calibri" panose="020F0502020204030204" pitchFamily="34" charset="0"/>
                <a:cs typeface="Times New Roman" panose="02020603050405020304" pitchFamily="18" charset="0"/>
              </a:rPr>
            </a:br>
            <a:r>
              <a:rPr lang="en-GB" sz="2800" b="1" dirty="0">
                <a:solidFill>
                  <a:srgbClr val="292929"/>
                </a:solidFill>
                <a:latin typeface="Georgia" panose="02040502050405020303" pitchFamily="18" charset="0"/>
                <a:ea typeface="Calibri" panose="020F0502020204030204" pitchFamily="34" charset="0"/>
                <a:cs typeface="Times New Roman" panose="02020603050405020304" pitchFamily="18" charset="0"/>
              </a:rPr>
              <a:t>L V Pavan Kumar Maddula</a:t>
            </a:r>
            <a:br>
              <a:rPr lang="en-GB" sz="2800" b="1" dirty="0">
                <a:solidFill>
                  <a:srgbClr val="292929"/>
                </a:solidFill>
                <a:latin typeface="Georgia" panose="02040502050405020303" pitchFamily="18" charset="0"/>
                <a:ea typeface="Calibri" panose="020F0502020204030204" pitchFamily="34" charset="0"/>
                <a:cs typeface="Times New Roman" panose="02020603050405020304" pitchFamily="18" charset="0"/>
              </a:rPr>
            </a:br>
            <a:r>
              <a:rPr lang="en-GB" sz="2800" b="1" dirty="0">
                <a:solidFill>
                  <a:srgbClr val="292929"/>
                </a:solidFill>
                <a:latin typeface="Georgia" panose="02040502050405020303" pitchFamily="18" charset="0"/>
                <a:ea typeface="Calibri" panose="020F0502020204030204" pitchFamily="34" charset="0"/>
                <a:cs typeface="Times New Roman" panose="02020603050405020304" pitchFamily="18" charset="0"/>
              </a:rPr>
              <a:t>IBM Capstone Project</a:t>
            </a:r>
            <a:br>
              <a:rPr lang="en-GB" sz="2800" dirty="0"/>
            </a:br>
            <a:endParaRPr lang="en-GB" sz="2800" dirty="0"/>
          </a:p>
        </p:txBody>
      </p:sp>
    </p:spTree>
    <p:extLst>
      <p:ext uri="{BB962C8B-B14F-4D97-AF65-F5344CB8AC3E}">
        <p14:creationId xmlns:p14="http://schemas.microsoft.com/office/powerpoint/2010/main" val="1324340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D37F1EB-2979-420B-B5A6-8E005E405436}"/>
              </a:ext>
            </a:extLst>
          </p:cNvPr>
          <p:cNvSpPr/>
          <p:nvPr/>
        </p:nvSpPr>
        <p:spPr>
          <a:xfrm>
            <a:off x="844006" y="1790162"/>
            <a:ext cx="10860948" cy="2308324"/>
          </a:xfrm>
          <a:prstGeom prst="rect">
            <a:avLst/>
          </a:prstGeom>
        </p:spPr>
        <p:txBody>
          <a:bodyPr wrap="square">
            <a:spAutoFit/>
          </a:bodyPr>
          <a:lstStyle/>
          <a:p>
            <a:r>
              <a:rPr lang="en-GB" u="sng" dirty="0"/>
              <a:t>Objective</a:t>
            </a:r>
          </a:p>
          <a:p>
            <a:pPr marL="342900" indent="-342900">
              <a:buAutoNum type="arabicPeriod"/>
            </a:pPr>
            <a:r>
              <a:rPr lang="en-GB" dirty="0"/>
              <a:t>General perception is populated area means there is more chance of subscription to gym and hence more Profitable.</a:t>
            </a:r>
          </a:p>
          <a:p>
            <a:pPr marL="342900" indent="-342900">
              <a:buAutoNum type="arabicPeriod"/>
            </a:pPr>
            <a:r>
              <a:rPr lang="en-GB" dirty="0"/>
              <a:t>Verify this assumption by consolidating data in to this format population Vs gyms correlate with existing gyms </a:t>
            </a:r>
          </a:p>
          <a:p>
            <a:pPr marL="342900" indent="-342900">
              <a:buAutoNum type="arabicPeriod"/>
            </a:pPr>
            <a:r>
              <a:rPr lang="en-GB" dirty="0"/>
              <a:t>Find best neighbourhood area to open a gym where there is less competition and more populous area</a:t>
            </a:r>
          </a:p>
          <a:p>
            <a:pPr marL="342900" indent="-342900">
              <a:buAutoNum type="arabicPeriod"/>
            </a:pPr>
            <a:endParaRPr lang="en-GB" dirty="0"/>
          </a:p>
          <a:p>
            <a:pPr marL="342900" indent="-342900">
              <a:buAutoNum type="arabicPeriod"/>
            </a:pPr>
            <a:endParaRPr lang="en-GB" dirty="0"/>
          </a:p>
        </p:txBody>
      </p:sp>
      <p:sp>
        <p:nvSpPr>
          <p:cNvPr id="2" name="Rectangle 1">
            <a:extLst>
              <a:ext uri="{FF2B5EF4-FFF2-40B4-BE49-F238E27FC236}">
                <a16:creationId xmlns:a16="http://schemas.microsoft.com/office/drawing/2014/main" id="{86D434C3-0574-46F6-A752-0CC13B474449}"/>
              </a:ext>
            </a:extLst>
          </p:cNvPr>
          <p:cNvSpPr/>
          <p:nvPr/>
        </p:nvSpPr>
        <p:spPr>
          <a:xfrm>
            <a:off x="711539" y="1314543"/>
            <a:ext cx="1603965" cy="369332"/>
          </a:xfrm>
          <a:prstGeom prst="rect">
            <a:avLst/>
          </a:prstGeom>
        </p:spPr>
        <p:txBody>
          <a:bodyPr wrap="none">
            <a:spAutoFit/>
          </a:bodyPr>
          <a:lstStyle/>
          <a:p>
            <a:r>
              <a:rPr lang="en-US" u="sng" dirty="0"/>
              <a:t>1. Introduction</a:t>
            </a:r>
          </a:p>
        </p:txBody>
      </p:sp>
    </p:spTree>
    <p:extLst>
      <p:ext uri="{BB962C8B-B14F-4D97-AF65-F5344CB8AC3E}">
        <p14:creationId xmlns:p14="http://schemas.microsoft.com/office/powerpoint/2010/main" val="32340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3E385-3995-44F9-95FC-0818E9CAC448}"/>
              </a:ext>
            </a:extLst>
          </p:cNvPr>
          <p:cNvSpPr>
            <a:spLocks noGrp="1"/>
          </p:cNvSpPr>
          <p:nvPr>
            <p:ph idx="1"/>
          </p:nvPr>
        </p:nvSpPr>
        <p:spPr>
          <a:xfrm>
            <a:off x="838200" y="450772"/>
            <a:ext cx="10515600" cy="4351338"/>
          </a:xfrm>
        </p:spPr>
        <p:txBody>
          <a:bodyPr>
            <a:normAutofit/>
          </a:bodyPr>
          <a:lstStyle/>
          <a:p>
            <a:pPr marL="0" indent="0">
              <a:buNone/>
            </a:pPr>
            <a:r>
              <a:rPr lang="en-US" u="sng" dirty="0"/>
              <a:t>2. Data acquisition and cleaning</a:t>
            </a:r>
          </a:p>
          <a:p>
            <a:endParaRPr lang="en-US" dirty="0"/>
          </a:p>
          <a:p>
            <a:pPr marL="0" indent="0">
              <a:buNone/>
            </a:pPr>
            <a:r>
              <a:rPr lang="en-US" dirty="0"/>
              <a:t>2.1 </a:t>
            </a:r>
            <a:r>
              <a:rPr lang="en-US" u="sng" dirty="0"/>
              <a:t>Data sources</a:t>
            </a:r>
          </a:p>
          <a:p>
            <a:pPr marL="0" indent="0">
              <a:buNone/>
            </a:pPr>
            <a:r>
              <a:rPr lang="en-US" sz="2000" dirty="0"/>
              <a:t>2.1.1) https://en.wikipedia.org/wiki/List_of_postal_codes_of_Canada:_M - this  wiki page contains information about the neighborhoods present in Toronto. This page has the postal code, borough &amp; the name of all the neighborhoods present in Toronto.</a:t>
            </a:r>
          </a:p>
          <a:p>
            <a:pPr marL="0" indent="0">
              <a:buNone/>
            </a:pPr>
            <a:r>
              <a:rPr lang="en-US" sz="2000" dirty="0"/>
              <a:t>2.1.2) “https://cocl.us/</a:t>
            </a:r>
            <a:r>
              <a:rPr lang="en-US" sz="2000" dirty="0" err="1"/>
              <a:t>Geospatial_data</a:t>
            </a:r>
            <a:r>
              <a:rPr lang="en-US" sz="2000" dirty="0"/>
              <a:t>” csv file to get all the geographical coordinates of the neighborhoods.</a:t>
            </a:r>
          </a:p>
          <a:p>
            <a:pPr marL="0" indent="0">
              <a:buNone/>
            </a:pPr>
            <a:r>
              <a:rPr lang="en-US" sz="2000" dirty="0"/>
              <a:t>2.1.3 ) Location  (latitude and longitude) and other information about various venues in Toronto  (https://developer.foursquare.com/docs), Following information collected from this API ,-  Name, category, Latitude, Longitude</a:t>
            </a:r>
            <a:endParaRPr lang="en-GB" sz="2000" dirty="0"/>
          </a:p>
        </p:txBody>
      </p:sp>
    </p:spTree>
    <p:extLst>
      <p:ext uri="{BB962C8B-B14F-4D97-AF65-F5344CB8AC3E}">
        <p14:creationId xmlns:p14="http://schemas.microsoft.com/office/powerpoint/2010/main" val="4252894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0AB51D-866A-431D-B925-157517DD13AB}"/>
              </a:ext>
            </a:extLst>
          </p:cNvPr>
          <p:cNvPicPr>
            <a:picLocks noChangeAspect="1"/>
          </p:cNvPicPr>
          <p:nvPr/>
        </p:nvPicPr>
        <p:blipFill rotWithShape="1">
          <a:blip r:embed="rId2"/>
          <a:srcRect l="9291" t="29252" r="6438"/>
          <a:stretch/>
        </p:blipFill>
        <p:spPr>
          <a:xfrm>
            <a:off x="3884103" y="3573005"/>
            <a:ext cx="4799992" cy="2430962"/>
          </a:xfrm>
          <a:prstGeom prst="rect">
            <a:avLst/>
          </a:prstGeom>
        </p:spPr>
      </p:pic>
      <p:pic>
        <p:nvPicPr>
          <p:cNvPr id="3" name="Picture 2">
            <a:extLst>
              <a:ext uri="{FF2B5EF4-FFF2-40B4-BE49-F238E27FC236}">
                <a16:creationId xmlns:a16="http://schemas.microsoft.com/office/drawing/2014/main" id="{9EC40DBB-00F5-4110-A83A-936F25098039}"/>
              </a:ext>
            </a:extLst>
          </p:cNvPr>
          <p:cNvPicPr>
            <a:picLocks noChangeAspect="1"/>
          </p:cNvPicPr>
          <p:nvPr/>
        </p:nvPicPr>
        <p:blipFill rotWithShape="1">
          <a:blip r:embed="rId3"/>
          <a:srcRect l="31427" r="21422"/>
          <a:stretch/>
        </p:blipFill>
        <p:spPr>
          <a:xfrm>
            <a:off x="3968737" y="821125"/>
            <a:ext cx="5015483" cy="2430962"/>
          </a:xfrm>
          <a:prstGeom prst="rect">
            <a:avLst/>
          </a:prstGeom>
        </p:spPr>
      </p:pic>
      <p:sp>
        <p:nvSpPr>
          <p:cNvPr id="4" name="TextBox 3">
            <a:extLst>
              <a:ext uri="{FF2B5EF4-FFF2-40B4-BE49-F238E27FC236}">
                <a16:creationId xmlns:a16="http://schemas.microsoft.com/office/drawing/2014/main" id="{E0B6761B-0358-4079-810D-F7DC422BFFEE}"/>
              </a:ext>
            </a:extLst>
          </p:cNvPr>
          <p:cNvSpPr txBox="1"/>
          <p:nvPr/>
        </p:nvSpPr>
        <p:spPr>
          <a:xfrm>
            <a:off x="4275450" y="408281"/>
            <a:ext cx="4177718" cy="369332"/>
          </a:xfrm>
          <a:prstGeom prst="rect">
            <a:avLst/>
          </a:prstGeom>
          <a:noFill/>
        </p:spPr>
        <p:txBody>
          <a:bodyPr wrap="square" rtlCol="0">
            <a:spAutoFit/>
          </a:bodyPr>
          <a:lstStyle/>
          <a:p>
            <a:r>
              <a:rPr lang="en-GB" dirty="0"/>
              <a:t>All Neighbourhood areas  Toronto city</a:t>
            </a:r>
          </a:p>
        </p:txBody>
      </p:sp>
      <p:sp>
        <p:nvSpPr>
          <p:cNvPr id="5" name="TextBox 4">
            <a:extLst>
              <a:ext uri="{FF2B5EF4-FFF2-40B4-BE49-F238E27FC236}">
                <a16:creationId xmlns:a16="http://schemas.microsoft.com/office/drawing/2014/main" id="{B41889A7-22ED-4F1A-90C4-7406CC8CB364}"/>
              </a:ext>
            </a:extLst>
          </p:cNvPr>
          <p:cNvSpPr txBox="1"/>
          <p:nvPr/>
        </p:nvSpPr>
        <p:spPr>
          <a:xfrm>
            <a:off x="4596421" y="3252087"/>
            <a:ext cx="3054339" cy="369332"/>
          </a:xfrm>
          <a:prstGeom prst="rect">
            <a:avLst/>
          </a:prstGeom>
          <a:noFill/>
        </p:spPr>
        <p:txBody>
          <a:bodyPr wrap="square" rtlCol="0">
            <a:spAutoFit/>
          </a:bodyPr>
          <a:lstStyle/>
          <a:p>
            <a:r>
              <a:rPr lang="en-GB" dirty="0"/>
              <a:t>Boroughs Vs number of gyms </a:t>
            </a:r>
          </a:p>
        </p:txBody>
      </p:sp>
      <p:sp>
        <p:nvSpPr>
          <p:cNvPr id="6" name="TextBox 5">
            <a:extLst>
              <a:ext uri="{FF2B5EF4-FFF2-40B4-BE49-F238E27FC236}">
                <a16:creationId xmlns:a16="http://schemas.microsoft.com/office/drawing/2014/main" id="{13149DE0-5161-4C67-A5F9-9D2DFCD3E2D2}"/>
              </a:ext>
            </a:extLst>
          </p:cNvPr>
          <p:cNvSpPr txBox="1"/>
          <p:nvPr/>
        </p:nvSpPr>
        <p:spPr>
          <a:xfrm>
            <a:off x="1094716" y="6090992"/>
            <a:ext cx="10057748" cy="646331"/>
          </a:xfrm>
          <a:prstGeom prst="rect">
            <a:avLst/>
          </a:prstGeom>
          <a:noFill/>
        </p:spPr>
        <p:txBody>
          <a:bodyPr wrap="square" rtlCol="0">
            <a:spAutoFit/>
          </a:bodyPr>
          <a:lstStyle/>
          <a:p>
            <a:r>
              <a:rPr lang="en-GB" dirty="0"/>
              <a:t>Boroughs Vs number of gyms shows north York, Etobicoke, Mississauga are having more gyms in comparison with other boroughs </a:t>
            </a:r>
          </a:p>
        </p:txBody>
      </p:sp>
      <p:sp>
        <p:nvSpPr>
          <p:cNvPr id="7" name="TextBox 6">
            <a:extLst>
              <a:ext uri="{FF2B5EF4-FFF2-40B4-BE49-F238E27FC236}">
                <a16:creationId xmlns:a16="http://schemas.microsoft.com/office/drawing/2014/main" id="{D6D178FA-3B38-44FB-AA8A-08F62F12C31D}"/>
              </a:ext>
            </a:extLst>
          </p:cNvPr>
          <p:cNvSpPr txBox="1"/>
          <p:nvPr/>
        </p:nvSpPr>
        <p:spPr>
          <a:xfrm>
            <a:off x="862528" y="50675"/>
            <a:ext cx="4177718" cy="400110"/>
          </a:xfrm>
          <a:prstGeom prst="rect">
            <a:avLst/>
          </a:prstGeom>
          <a:noFill/>
        </p:spPr>
        <p:txBody>
          <a:bodyPr wrap="square" rtlCol="0">
            <a:spAutoFit/>
          </a:bodyPr>
          <a:lstStyle/>
          <a:p>
            <a:r>
              <a:rPr lang="en-GB" sz="2000" u="sng" dirty="0">
                <a:solidFill>
                  <a:schemeClr val="tx2"/>
                </a:solidFill>
              </a:rPr>
              <a:t>3. Exploratory data analysis</a:t>
            </a:r>
          </a:p>
        </p:txBody>
      </p:sp>
    </p:spTree>
    <p:extLst>
      <p:ext uri="{BB962C8B-B14F-4D97-AF65-F5344CB8AC3E}">
        <p14:creationId xmlns:p14="http://schemas.microsoft.com/office/powerpoint/2010/main" val="1991070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2C9682-8579-4446-8DF6-0445415082C9}"/>
              </a:ext>
            </a:extLst>
          </p:cNvPr>
          <p:cNvPicPr>
            <a:picLocks noChangeAspect="1"/>
          </p:cNvPicPr>
          <p:nvPr/>
        </p:nvPicPr>
        <p:blipFill>
          <a:blip r:embed="rId2"/>
          <a:stretch>
            <a:fillRect/>
          </a:stretch>
        </p:blipFill>
        <p:spPr>
          <a:xfrm>
            <a:off x="911306" y="685757"/>
            <a:ext cx="6518473" cy="2491573"/>
          </a:xfrm>
          <a:prstGeom prst="rect">
            <a:avLst/>
          </a:prstGeom>
        </p:spPr>
      </p:pic>
      <p:pic>
        <p:nvPicPr>
          <p:cNvPr id="2" name="Picture 1">
            <a:extLst>
              <a:ext uri="{FF2B5EF4-FFF2-40B4-BE49-F238E27FC236}">
                <a16:creationId xmlns:a16="http://schemas.microsoft.com/office/drawing/2014/main" id="{1BCB9DA4-AC3C-4CE2-8716-F26434C0DF24}"/>
              </a:ext>
            </a:extLst>
          </p:cNvPr>
          <p:cNvPicPr>
            <a:picLocks noChangeAspect="1"/>
          </p:cNvPicPr>
          <p:nvPr/>
        </p:nvPicPr>
        <p:blipFill rotWithShape="1">
          <a:blip r:embed="rId3"/>
          <a:srcRect l="8013" t="26392" r="58365"/>
          <a:stretch/>
        </p:blipFill>
        <p:spPr>
          <a:xfrm>
            <a:off x="8808667" y="685757"/>
            <a:ext cx="2902364" cy="2678371"/>
          </a:xfrm>
          <a:prstGeom prst="rect">
            <a:avLst/>
          </a:prstGeom>
        </p:spPr>
      </p:pic>
      <p:sp>
        <p:nvSpPr>
          <p:cNvPr id="6" name="TextBox 5">
            <a:extLst>
              <a:ext uri="{FF2B5EF4-FFF2-40B4-BE49-F238E27FC236}">
                <a16:creationId xmlns:a16="http://schemas.microsoft.com/office/drawing/2014/main" id="{0FD73A72-9197-4EEE-880B-7C74FBD47B57}"/>
              </a:ext>
            </a:extLst>
          </p:cNvPr>
          <p:cNvSpPr txBox="1"/>
          <p:nvPr/>
        </p:nvSpPr>
        <p:spPr>
          <a:xfrm>
            <a:off x="2290194" y="316425"/>
            <a:ext cx="4362275" cy="369332"/>
          </a:xfrm>
          <a:prstGeom prst="rect">
            <a:avLst/>
          </a:prstGeom>
          <a:noFill/>
        </p:spPr>
        <p:txBody>
          <a:bodyPr wrap="square" rtlCol="0">
            <a:spAutoFit/>
          </a:bodyPr>
          <a:lstStyle/>
          <a:p>
            <a:r>
              <a:rPr lang="en-GB" dirty="0"/>
              <a:t>Neighbourhood Vs Number of gyms </a:t>
            </a:r>
          </a:p>
        </p:txBody>
      </p:sp>
      <p:sp>
        <p:nvSpPr>
          <p:cNvPr id="7" name="TextBox 6">
            <a:extLst>
              <a:ext uri="{FF2B5EF4-FFF2-40B4-BE49-F238E27FC236}">
                <a16:creationId xmlns:a16="http://schemas.microsoft.com/office/drawing/2014/main" id="{08DDBB39-ABE2-4694-B8E4-7A33098B628D}"/>
              </a:ext>
            </a:extLst>
          </p:cNvPr>
          <p:cNvSpPr txBox="1"/>
          <p:nvPr/>
        </p:nvSpPr>
        <p:spPr>
          <a:xfrm>
            <a:off x="8383695" y="297290"/>
            <a:ext cx="3249337" cy="369332"/>
          </a:xfrm>
          <a:prstGeom prst="rect">
            <a:avLst/>
          </a:prstGeom>
          <a:noFill/>
        </p:spPr>
        <p:txBody>
          <a:bodyPr wrap="square" rtlCol="0">
            <a:spAutoFit/>
          </a:bodyPr>
          <a:lstStyle/>
          <a:p>
            <a:r>
              <a:rPr lang="en-GB" dirty="0"/>
              <a:t>Neighbourhood Vs Population</a:t>
            </a:r>
          </a:p>
        </p:txBody>
      </p:sp>
      <p:sp>
        <p:nvSpPr>
          <p:cNvPr id="8" name="Rectangle 7">
            <a:extLst>
              <a:ext uri="{FF2B5EF4-FFF2-40B4-BE49-F238E27FC236}">
                <a16:creationId xmlns:a16="http://schemas.microsoft.com/office/drawing/2014/main" id="{EE35C751-5B64-4010-86E1-15355A4CF1E6}"/>
              </a:ext>
            </a:extLst>
          </p:cNvPr>
          <p:cNvSpPr/>
          <p:nvPr/>
        </p:nvSpPr>
        <p:spPr>
          <a:xfrm>
            <a:off x="3994529" y="3779491"/>
            <a:ext cx="5315879" cy="375552"/>
          </a:xfrm>
          <a:prstGeom prst="rect">
            <a:avLst/>
          </a:prstGeom>
        </p:spPr>
        <p:txBody>
          <a:bodyPr wrap="none">
            <a:spAutoFit/>
          </a:bodyPr>
          <a:lstStyle/>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Neighbourhood Vs Population Vs Number of gyms  	 </a:t>
            </a:r>
          </a:p>
        </p:txBody>
      </p:sp>
      <p:pic>
        <p:nvPicPr>
          <p:cNvPr id="9" name="Picture 8">
            <a:extLst>
              <a:ext uri="{FF2B5EF4-FFF2-40B4-BE49-F238E27FC236}">
                <a16:creationId xmlns:a16="http://schemas.microsoft.com/office/drawing/2014/main" id="{FEB7E374-EB75-43DE-A5F2-3F478617CCE9}"/>
              </a:ext>
            </a:extLst>
          </p:cNvPr>
          <p:cNvPicPr/>
          <p:nvPr/>
        </p:nvPicPr>
        <p:blipFill rotWithShape="1">
          <a:blip r:embed="rId4"/>
          <a:srcRect l="12376" t="30198" r="57910" b="-582"/>
          <a:stretch/>
        </p:blipFill>
        <p:spPr>
          <a:xfrm>
            <a:off x="5654180" y="4271110"/>
            <a:ext cx="1702965" cy="1111528"/>
          </a:xfrm>
          <a:prstGeom prst="rect">
            <a:avLst/>
          </a:prstGeom>
        </p:spPr>
      </p:pic>
      <p:sp>
        <p:nvSpPr>
          <p:cNvPr id="10" name="TextBox 9">
            <a:extLst>
              <a:ext uri="{FF2B5EF4-FFF2-40B4-BE49-F238E27FC236}">
                <a16:creationId xmlns:a16="http://schemas.microsoft.com/office/drawing/2014/main" id="{18E47AE3-CE2D-41FE-A97A-B5922594C8AE}"/>
              </a:ext>
            </a:extLst>
          </p:cNvPr>
          <p:cNvSpPr txBox="1"/>
          <p:nvPr/>
        </p:nvSpPr>
        <p:spPr>
          <a:xfrm>
            <a:off x="1276851" y="5570875"/>
            <a:ext cx="9175832" cy="369332"/>
          </a:xfrm>
          <a:prstGeom prst="rect">
            <a:avLst/>
          </a:prstGeom>
          <a:noFill/>
        </p:spPr>
        <p:txBody>
          <a:bodyPr wrap="square" rtlCol="0">
            <a:spAutoFit/>
          </a:bodyPr>
          <a:lstStyle/>
          <a:p>
            <a:r>
              <a:rPr lang="en-GB" dirty="0"/>
              <a:t>From above table we can see that their no correlation between population &amp; Number of gyms</a:t>
            </a:r>
          </a:p>
        </p:txBody>
      </p:sp>
    </p:spTree>
    <p:extLst>
      <p:ext uri="{BB962C8B-B14F-4D97-AF65-F5344CB8AC3E}">
        <p14:creationId xmlns:p14="http://schemas.microsoft.com/office/powerpoint/2010/main" val="2724460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90D6-8C7F-41FE-91EC-EEEC7C38E4D0}"/>
              </a:ext>
            </a:extLst>
          </p:cNvPr>
          <p:cNvSpPr>
            <a:spLocks noGrp="1"/>
          </p:cNvSpPr>
          <p:nvPr>
            <p:ph type="title"/>
          </p:nvPr>
        </p:nvSpPr>
        <p:spPr>
          <a:xfrm>
            <a:off x="872294" y="115350"/>
            <a:ext cx="4454715" cy="480269"/>
          </a:xfrm>
        </p:spPr>
        <p:txBody>
          <a:bodyPr>
            <a:noAutofit/>
          </a:bodyPr>
          <a:lstStyle/>
          <a:p>
            <a:r>
              <a:rPr lang="en-GB" sz="2000" u="sng" dirty="0">
                <a:latin typeface="+mn-lt"/>
                <a:ea typeface="+mn-ea"/>
                <a:cs typeface="+mn-cs"/>
              </a:rPr>
              <a:t>4. Predictive Modelling</a:t>
            </a:r>
            <a:br>
              <a:rPr lang="en-GB" sz="2400" dirty="0"/>
            </a:br>
            <a:endParaRPr lang="en-GB" sz="2400" dirty="0"/>
          </a:p>
        </p:txBody>
      </p:sp>
      <p:pic>
        <p:nvPicPr>
          <p:cNvPr id="5" name="Content Placeholder 4">
            <a:extLst>
              <a:ext uri="{FF2B5EF4-FFF2-40B4-BE49-F238E27FC236}">
                <a16:creationId xmlns:a16="http://schemas.microsoft.com/office/drawing/2014/main" id="{A49020B4-22FC-4FF0-A42D-BEAF3F4A6C38}"/>
              </a:ext>
            </a:extLst>
          </p:cNvPr>
          <p:cNvPicPr>
            <a:picLocks noGrp="1" noChangeAspect="1"/>
          </p:cNvPicPr>
          <p:nvPr>
            <p:ph idx="1"/>
          </p:nvPr>
        </p:nvPicPr>
        <p:blipFill>
          <a:blip r:embed="rId2"/>
          <a:stretch>
            <a:fillRect/>
          </a:stretch>
        </p:blipFill>
        <p:spPr>
          <a:xfrm>
            <a:off x="6959019" y="977097"/>
            <a:ext cx="3771547" cy="2201985"/>
          </a:xfrm>
          <a:prstGeom prst="rect">
            <a:avLst/>
          </a:prstGeom>
        </p:spPr>
      </p:pic>
      <p:pic>
        <p:nvPicPr>
          <p:cNvPr id="4" name="Picture 3">
            <a:extLst>
              <a:ext uri="{FF2B5EF4-FFF2-40B4-BE49-F238E27FC236}">
                <a16:creationId xmlns:a16="http://schemas.microsoft.com/office/drawing/2014/main" id="{97BF5C42-AC0D-4057-B98C-9BFD38B07609}"/>
              </a:ext>
            </a:extLst>
          </p:cNvPr>
          <p:cNvPicPr>
            <a:picLocks noChangeAspect="1"/>
          </p:cNvPicPr>
          <p:nvPr/>
        </p:nvPicPr>
        <p:blipFill>
          <a:blip r:embed="rId3"/>
          <a:stretch>
            <a:fillRect/>
          </a:stretch>
        </p:blipFill>
        <p:spPr>
          <a:xfrm>
            <a:off x="1461434" y="1067170"/>
            <a:ext cx="3771547" cy="2149314"/>
          </a:xfrm>
          <a:prstGeom prst="rect">
            <a:avLst/>
          </a:prstGeom>
        </p:spPr>
      </p:pic>
      <p:pic>
        <p:nvPicPr>
          <p:cNvPr id="6" name="Picture 5">
            <a:extLst>
              <a:ext uri="{FF2B5EF4-FFF2-40B4-BE49-F238E27FC236}">
                <a16:creationId xmlns:a16="http://schemas.microsoft.com/office/drawing/2014/main" id="{FDD0D989-CD5B-49A6-B05C-5FA843A16718}"/>
              </a:ext>
            </a:extLst>
          </p:cNvPr>
          <p:cNvPicPr/>
          <p:nvPr/>
        </p:nvPicPr>
        <p:blipFill rotWithShape="1">
          <a:blip r:embed="rId4"/>
          <a:srcRect l="30875" t="6172" r="15116"/>
          <a:stretch/>
        </p:blipFill>
        <p:spPr>
          <a:xfrm>
            <a:off x="3607267" y="4319200"/>
            <a:ext cx="4395831" cy="2538800"/>
          </a:xfrm>
          <a:prstGeom prst="rect">
            <a:avLst/>
          </a:prstGeom>
        </p:spPr>
      </p:pic>
      <p:sp>
        <p:nvSpPr>
          <p:cNvPr id="3" name="TextBox 2">
            <a:extLst>
              <a:ext uri="{FF2B5EF4-FFF2-40B4-BE49-F238E27FC236}">
                <a16:creationId xmlns:a16="http://schemas.microsoft.com/office/drawing/2014/main" id="{6B12AEED-7345-4DEA-A481-DD17DFC10566}"/>
              </a:ext>
            </a:extLst>
          </p:cNvPr>
          <p:cNvSpPr txBox="1"/>
          <p:nvPr/>
        </p:nvSpPr>
        <p:spPr>
          <a:xfrm>
            <a:off x="1461434" y="595619"/>
            <a:ext cx="9160778" cy="369332"/>
          </a:xfrm>
          <a:prstGeom prst="rect">
            <a:avLst/>
          </a:prstGeom>
          <a:noFill/>
        </p:spPr>
        <p:txBody>
          <a:bodyPr wrap="square" rtlCol="0">
            <a:spAutoFit/>
          </a:bodyPr>
          <a:lstStyle/>
          <a:p>
            <a:r>
              <a:rPr lang="en-GB" dirty="0"/>
              <a:t>Elbow method and distortion score shows to use 6 clusters is optimum number of clusters</a:t>
            </a:r>
          </a:p>
        </p:txBody>
      </p:sp>
      <p:sp>
        <p:nvSpPr>
          <p:cNvPr id="7" name="TextBox 6">
            <a:extLst>
              <a:ext uri="{FF2B5EF4-FFF2-40B4-BE49-F238E27FC236}">
                <a16:creationId xmlns:a16="http://schemas.microsoft.com/office/drawing/2014/main" id="{FD70E420-9D6B-4ECA-82AB-FB46E7104A66}"/>
              </a:ext>
            </a:extLst>
          </p:cNvPr>
          <p:cNvSpPr txBox="1"/>
          <p:nvPr/>
        </p:nvSpPr>
        <p:spPr>
          <a:xfrm>
            <a:off x="956345" y="3626702"/>
            <a:ext cx="10397107" cy="646331"/>
          </a:xfrm>
          <a:prstGeom prst="rect">
            <a:avLst/>
          </a:prstGeom>
          <a:noFill/>
        </p:spPr>
        <p:txBody>
          <a:bodyPr wrap="square" rtlCol="0">
            <a:spAutoFit/>
          </a:bodyPr>
          <a:lstStyle/>
          <a:p>
            <a:r>
              <a:rPr lang="en-GB" dirty="0"/>
              <a:t>Clusters examination shows cluster 0 red in colour shows where there are less number of gyms. Combining this with populous area could give the best place to open a gym </a:t>
            </a:r>
          </a:p>
        </p:txBody>
      </p:sp>
    </p:spTree>
    <p:extLst>
      <p:ext uri="{BB962C8B-B14F-4D97-AF65-F5344CB8AC3E}">
        <p14:creationId xmlns:p14="http://schemas.microsoft.com/office/powerpoint/2010/main" val="145199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DFE744-ACB0-4806-AFDE-8A860404365E}"/>
              </a:ext>
            </a:extLst>
          </p:cNvPr>
          <p:cNvSpPr>
            <a:spLocks noGrp="1"/>
          </p:cNvSpPr>
          <p:nvPr>
            <p:ph idx="1"/>
          </p:nvPr>
        </p:nvSpPr>
        <p:spPr>
          <a:xfrm>
            <a:off x="645254" y="592442"/>
            <a:ext cx="11546746" cy="5657355"/>
          </a:xfrm>
        </p:spPr>
        <p:txBody>
          <a:bodyPr>
            <a:normAutofit lnSpcReduction="10000"/>
          </a:bodyPr>
          <a:lstStyle/>
          <a:p>
            <a:pPr marL="0" indent="0">
              <a:buNone/>
            </a:pPr>
            <a:r>
              <a:rPr lang="en-GB" u="sng" dirty="0"/>
              <a:t>5. Results and discussion</a:t>
            </a:r>
          </a:p>
          <a:p>
            <a:r>
              <a:rPr lang="en-GB" dirty="0"/>
              <a:t>According to this analysis, Scarborough borough will provide least competition for the new upcoming Gym as there are very less gyms in neighbourhoods. Also looking at the population distribution looks like it is densely populated which helps the new gyms by providing high customer visit possibility. So, this region could potentially be a perfect place for starting a gym.</a:t>
            </a:r>
          </a:p>
          <a:p>
            <a:r>
              <a:rPr lang="en-GB" dirty="0"/>
              <a:t> Since population distribution of in each neighbourhood &amp; number of gyms are the major feature in this analysis and it is not fully up-to date data, this analysis is definitely not far from being conclusory &amp; it has lot of areas where it can be improved. </a:t>
            </a:r>
          </a:p>
          <a:p>
            <a:pPr marL="0" indent="0">
              <a:lnSpc>
                <a:spcPct val="104000"/>
              </a:lnSpc>
              <a:buNone/>
            </a:pPr>
            <a:r>
              <a:rPr lang="en-GB" u="sng" dirty="0"/>
              <a:t>6. Conclusion:</a:t>
            </a:r>
          </a:p>
          <a:p>
            <a:r>
              <a:rPr lang="en-GB" dirty="0"/>
              <a:t>We have used many python libraries to fetch the data , to manipulate the contents &amp; to analyse and visualize those datasets. We have made use of Foursquare API to explore the venues in neighbourhoods of Toronto, then get good amount of data from Wikipedia which we scraped with help of Wikipedia python library and visualized using various plots present in seaborn &amp; matplotlib. We also applied machine learning technique to predict the output given the data and used Folium to visualize it on a map. Also, some of the drawbacks or areas of improvements shows us that this analysis can further be improved with help more data and different machine learning technique. Similarly we can use this project to analysis any scenario such opening a different cuisine etc. Hopefully, this project helps acts as initial guidance to take more complex real-life challenges using data-science.</a:t>
            </a:r>
          </a:p>
          <a:p>
            <a:endParaRPr lang="en-GB" dirty="0"/>
          </a:p>
          <a:p>
            <a:pPr marL="0" indent="0">
              <a:buNone/>
            </a:pPr>
            <a:endParaRPr lang="en-GB" dirty="0"/>
          </a:p>
        </p:txBody>
      </p:sp>
    </p:spTree>
    <p:extLst>
      <p:ext uri="{BB962C8B-B14F-4D97-AF65-F5344CB8AC3E}">
        <p14:creationId xmlns:p14="http://schemas.microsoft.com/office/powerpoint/2010/main" val="197463410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522</TotalTime>
  <Words>590</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Franklin Gothic Book</vt:lpstr>
      <vt:lpstr>Georgia</vt:lpstr>
      <vt:lpstr>Crop</vt:lpstr>
      <vt:lpstr>Exploring Toronto Neighbourhoods - to open a Gym  L V Pavan Kumar Maddula IBM Capstone Project </vt:lpstr>
      <vt:lpstr>PowerPoint Presentation</vt:lpstr>
      <vt:lpstr>PowerPoint Presentation</vt:lpstr>
      <vt:lpstr>PowerPoint Presentation</vt:lpstr>
      <vt:lpstr>PowerPoint Presentation</vt:lpstr>
      <vt:lpstr>4. Predictive Modelling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 V PAVAN KUMA Maddula</dc:creator>
  <cp:lastModifiedBy>Maddula, L V PAVAN KUMA  (L.V.)</cp:lastModifiedBy>
  <cp:revision>18</cp:revision>
  <dcterms:created xsi:type="dcterms:W3CDTF">2020-08-03T15:59:50Z</dcterms:created>
  <dcterms:modified xsi:type="dcterms:W3CDTF">2020-08-06T08:07:44Z</dcterms:modified>
</cp:coreProperties>
</file>