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2" r:id="rId7"/>
    <p:sldId id="263" r:id="rId8"/>
    <p:sldId id="264" r:id="rId9"/>
    <p:sldId id="265" r:id="rId10"/>
    <p:sldId id="287" r:id="rId11"/>
    <p:sldId id="269" r:id="rId12"/>
    <p:sldId id="275" r:id="rId13"/>
    <p:sldId id="277" r:id="rId14"/>
    <p:sldId id="276" r:id="rId15"/>
    <p:sldId id="278" r:id="rId16"/>
    <p:sldId id="274" r:id="rId17"/>
    <p:sldId id="279" r:id="rId18"/>
    <p:sldId id="280" r:id="rId19"/>
    <p:sldId id="285" r:id="rId20"/>
    <p:sldId id="283" r:id="rId21"/>
    <p:sldId id="282" r:id="rId22"/>
    <p:sldId id="286" r:id="rId23"/>
    <p:sldId id="281" r:id="rId24"/>
    <p:sldId id="284" r:id="rId25"/>
    <p:sldId id="290" r:id="rId26"/>
    <p:sldId id="288" r:id="rId27"/>
    <p:sldId id="26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210B611-6389-4ADB-AF37-FD1DDBC4E3B9}">
          <p14:sldIdLst>
            <p14:sldId id="256"/>
            <p14:sldId id="257"/>
            <p14:sldId id="258"/>
            <p14:sldId id="259"/>
            <p14:sldId id="260"/>
          </p14:sldIdLst>
        </p14:section>
        <p14:section name="Untitled Section" id="{090268EA-1BBF-4791-BE52-52490CDB2E43}">
          <p14:sldIdLst>
            <p14:sldId id="262"/>
            <p14:sldId id="263"/>
            <p14:sldId id="264"/>
            <p14:sldId id="265"/>
            <p14:sldId id="287"/>
            <p14:sldId id="269"/>
            <p14:sldId id="275"/>
            <p14:sldId id="277"/>
            <p14:sldId id="276"/>
            <p14:sldId id="278"/>
            <p14:sldId id="274"/>
            <p14:sldId id="279"/>
            <p14:sldId id="280"/>
            <p14:sldId id="285"/>
            <p14:sldId id="283"/>
            <p14:sldId id="282"/>
            <p14:sldId id="286"/>
            <p14:sldId id="281"/>
            <p14:sldId id="284"/>
            <p14:sldId id="290"/>
            <p14:sldId id="288"/>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462697-1ACF-4D8A-8098-6E60FF2A0B5B}"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AB0C787-9CA7-45CE-B9A5-FD66D1046E9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462697-1ACF-4D8A-8098-6E60FF2A0B5B}"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B0C787-9CA7-45CE-B9A5-FD66D1046E9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462697-1ACF-4D8A-8098-6E60FF2A0B5B}"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B0C787-9CA7-45CE-B9A5-FD66D1046E9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462697-1ACF-4D8A-8098-6E60FF2A0B5B}"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B0C787-9CA7-45CE-B9A5-FD66D1046E98}"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462697-1ACF-4D8A-8098-6E60FF2A0B5B}"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B0C787-9CA7-45CE-B9A5-FD66D1046E9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462697-1ACF-4D8A-8098-6E60FF2A0B5B}"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B0C787-9CA7-45CE-B9A5-FD66D1046E98}"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462697-1ACF-4D8A-8098-6E60FF2A0B5B}"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B0C787-9CA7-45CE-B9A5-FD66D1046E98}"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462697-1ACF-4D8A-8098-6E60FF2A0B5B}"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B0C787-9CA7-45CE-B9A5-FD66D1046E98}"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462697-1ACF-4D8A-8098-6E60FF2A0B5B}"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B0C787-9CA7-45CE-B9A5-FD66D1046E9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462697-1ACF-4D8A-8098-6E60FF2A0B5B}"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B0C787-9CA7-45CE-B9A5-FD66D1046E9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462697-1ACF-4D8A-8098-6E60FF2A0B5B}"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B0C787-9CA7-45CE-B9A5-FD66D1046E9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462697-1ACF-4D8A-8098-6E60FF2A0B5B}"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AB0C787-9CA7-45CE-B9A5-FD66D1046E9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462697-1ACF-4D8A-8098-6E60FF2A0B5B}" type="datetimeFigureOut">
              <a:rPr lang="en-IN" smtClean="0"/>
              <a:t>23-04-2024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AB0C787-9CA7-45CE-B9A5-FD66D1046E9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462697-1ACF-4D8A-8098-6E60FF2A0B5B}" type="datetimeFigureOut">
              <a:rPr lang="en-IN" smtClean="0"/>
              <a:t>23-04-2024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AB0C787-9CA7-45CE-B9A5-FD66D1046E9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462697-1ACF-4D8A-8098-6E60FF2A0B5B}" type="datetimeFigureOut">
              <a:rPr lang="en-IN" smtClean="0"/>
              <a:t>23-04-2024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AB0C787-9CA7-45CE-B9A5-FD66D1046E9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462697-1ACF-4D8A-8098-6E60FF2A0B5B}"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AB0C787-9CA7-45CE-B9A5-FD66D1046E9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462697-1ACF-4D8A-8098-6E60FF2A0B5B}"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B0C787-9CA7-45CE-B9A5-FD66D1046E9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C462697-1ACF-4D8A-8098-6E60FF2A0B5B}" type="datetimeFigureOut">
              <a:rPr lang="en-IN" smtClean="0"/>
              <a:t>23-04-2024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AB0C787-9CA7-45CE-B9A5-FD66D1046E9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9065" y="3196206"/>
            <a:ext cx="9486488" cy="923330"/>
          </a:xfrm>
        </p:spPr>
        <p:txBody>
          <a:bodyPr>
            <a:normAutofit fontScale="90000"/>
          </a:bodyPr>
          <a:lstStyle/>
          <a:p>
            <a:pPr algn="ctr"/>
            <a:r>
              <a:rPr lang="en-IN" sz="2900" b="1" dirty="0">
                <a:latin typeface="Times New Roman" panose="02020603050405020304" pitchFamily="18" charset="0"/>
                <a:cs typeface="Times New Roman" panose="02020603050405020304" pitchFamily="18" charset="0"/>
              </a:rPr>
              <a:t>ENHANCING HAND GESTURE RECOGNITION THROUGH 	DEEP LEARNING ARCHITECTURES</a:t>
            </a:r>
          </a:p>
        </p:txBody>
      </p:sp>
      <p:sp>
        <p:nvSpPr>
          <p:cNvPr id="3" name="Subtitle 2"/>
          <p:cNvSpPr>
            <a:spLocks noGrp="1"/>
          </p:cNvSpPr>
          <p:nvPr>
            <p:ph type="subTitle" idx="1"/>
          </p:nvPr>
        </p:nvSpPr>
        <p:spPr>
          <a:xfrm>
            <a:off x="7152640" y="3802379"/>
            <a:ext cx="4589002" cy="2861232"/>
          </a:xfrm>
        </p:spPr>
        <p:txBody>
          <a:bodyPr>
            <a:normAutofit/>
          </a:bodyPr>
          <a:lstStyle/>
          <a:p>
            <a:endParaRPr lang="en-IN" dirty="0"/>
          </a:p>
          <a:p>
            <a:r>
              <a:rPr lang="en-IN" b="1" dirty="0">
                <a:latin typeface="Times New Roman" panose="02020603050405020304" pitchFamily="18" charset="0"/>
                <a:cs typeface="Times New Roman" panose="02020603050405020304" pitchFamily="18" charset="0"/>
              </a:rPr>
              <a:t>BATCH B8</a:t>
            </a:r>
          </a:p>
          <a:p>
            <a:r>
              <a:rPr lang="en-IN" b="1" dirty="0">
                <a:latin typeface="Times New Roman" panose="02020603050405020304" pitchFamily="18" charset="0"/>
                <a:cs typeface="Times New Roman" panose="02020603050405020304" pitchFamily="18" charset="0"/>
              </a:rPr>
              <a:t>TEAM MEMBERS:</a:t>
            </a:r>
          </a:p>
          <a:p>
            <a:r>
              <a:rPr lang="en-IN" b="1" dirty="0">
                <a:latin typeface="Times New Roman" panose="02020603050405020304" pitchFamily="18" charset="0"/>
                <a:cs typeface="Times New Roman" panose="02020603050405020304" pitchFamily="18" charset="0"/>
              </a:rPr>
              <a:t>D.MOUNIKA(20B81A1279)</a:t>
            </a:r>
          </a:p>
          <a:p>
            <a:r>
              <a:rPr lang="en-IN" b="1" dirty="0">
                <a:latin typeface="Times New Roman" panose="02020603050405020304" pitchFamily="18" charset="0"/>
                <a:cs typeface="Times New Roman" panose="02020603050405020304" pitchFamily="18" charset="0"/>
              </a:rPr>
              <a:t>R.NAVEEN CHOWDARY(20B81A12A1)</a:t>
            </a:r>
          </a:p>
          <a:p>
            <a:r>
              <a:rPr lang="en-IN" b="1" dirty="0">
                <a:latin typeface="Times New Roman" panose="02020603050405020304" pitchFamily="18" charset="0"/>
                <a:cs typeface="Times New Roman" panose="02020603050405020304" pitchFamily="18" charset="0"/>
              </a:rPr>
              <a:t>V.PAVAN KUMAR(20B81A12B7)</a:t>
            </a:r>
          </a:p>
          <a:p>
            <a:r>
              <a:rPr lang="en-IN" b="1" dirty="0">
                <a:latin typeface="Times New Roman" panose="02020603050405020304" pitchFamily="18" charset="0"/>
                <a:cs typeface="Times New Roman" panose="02020603050405020304" pitchFamily="18" charset="0"/>
              </a:rPr>
              <a:t>P.DHATRI(20B81A1296)</a:t>
            </a:r>
          </a:p>
        </p:txBody>
      </p:sp>
      <p:sp>
        <p:nvSpPr>
          <p:cNvPr id="6" name="TextBox 5"/>
          <p:cNvSpPr txBox="1"/>
          <p:nvPr/>
        </p:nvSpPr>
        <p:spPr>
          <a:xfrm>
            <a:off x="1324947" y="378481"/>
            <a:ext cx="9302620" cy="1138773"/>
          </a:xfrm>
          <a:prstGeom prst="rect">
            <a:avLst/>
          </a:prstGeom>
          <a:noFill/>
        </p:spPr>
        <p:txBody>
          <a:bodyPr wrap="square" rtlCol="0">
            <a:spAutoFit/>
          </a:bodyPr>
          <a:lstStyle/>
          <a:p>
            <a:r>
              <a:rPr lang="en-IN" sz="3200" b="1" dirty="0">
                <a:solidFill>
                  <a:schemeClr val="accent1">
                    <a:lumMod val="50000"/>
                  </a:schemeClr>
                </a:solidFill>
                <a:latin typeface="Times New Roman" panose="02020603050405020304" pitchFamily="18" charset="0"/>
                <a:cs typeface="Times New Roman" panose="02020603050405020304" pitchFamily="18" charset="0"/>
              </a:rPr>
              <a:t>SIR CR REDDY COLLEGE OF ENGINEERING</a:t>
            </a:r>
          </a:p>
          <a:p>
            <a:r>
              <a:rPr lang="en-IN" b="1" dirty="0">
                <a:solidFill>
                  <a:schemeClr val="accent1">
                    <a:lumMod val="50000"/>
                  </a:schemeClr>
                </a:solidFill>
                <a:latin typeface="Times New Roman" panose="02020603050405020304" pitchFamily="18" charset="0"/>
                <a:cs typeface="Times New Roman" panose="02020603050405020304" pitchFamily="18" charset="0"/>
              </a:rPr>
              <a:t>                           DEPARTMENT OF  INFORMATION  TECHNOLOGY </a:t>
            </a:r>
          </a:p>
          <a:p>
            <a:r>
              <a:rPr lang="en-IN" b="1" dirty="0">
                <a:latin typeface="Times New Roman" panose="02020603050405020304" pitchFamily="18" charset="0"/>
                <a:cs typeface="Times New Roman" panose="02020603050405020304" pitchFamily="18" charset="0"/>
              </a:rPr>
              <a:t>   	</a:t>
            </a:r>
          </a:p>
        </p:txBody>
      </p:sp>
      <p:sp>
        <p:nvSpPr>
          <p:cNvPr id="9" name="TextBox 8"/>
          <p:cNvSpPr txBox="1"/>
          <p:nvPr/>
        </p:nvSpPr>
        <p:spPr>
          <a:xfrm>
            <a:off x="2136710" y="4309665"/>
            <a:ext cx="3217610" cy="92333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PROJECT GUIDE:</a:t>
            </a:r>
          </a:p>
          <a:p>
            <a:r>
              <a:rPr lang="en-IN" b="1" dirty="0">
                <a:latin typeface="Times New Roman" panose="02020603050405020304" pitchFamily="18" charset="0"/>
                <a:cs typeface="Times New Roman" panose="02020603050405020304" pitchFamily="18" charset="0"/>
              </a:rPr>
              <a:t>SRI V.GOPINADH</a:t>
            </a:r>
          </a:p>
          <a:p>
            <a:r>
              <a:rPr lang="en-IN" b="1" dirty="0">
                <a:latin typeface="Times New Roman" panose="02020603050405020304" pitchFamily="18" charset="0"/>
                <a:cs typeface="Times New Roman" panose="02020603050405020304" pitchFamily="18" charset="0"/>
              </a:rPr>
              <a:t>ASSISTANT PROFESSOR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3756" y="1268963"/>
            <a:ext cx="2128883" cy="19600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4F20F-8BB5-4FB4-021E-916C00B03535}"/>
              </a:ext>
            </a:extLst>
          </p:cNvPr>
          <p:cNvSpPr>
            <a:spLocks noGrp="1"/>
          </p:cNvSpPr>
          <p:nvPr>
            <p:ph type="title"/>
          </p:nvPr>
        </p:nvSpPr>
        <p:spPr>
          <a:xfrm>
            <a:off x="2046078" y="606180"/>
            <a:ext cx="8911687" cy="1280890"/>
          </a:xfrm>
        </p:spPr>
        <p:txBody>
          <a:bodyPr/>
          <a:lstStyle/>
          <a:p>
            <a:r>
              <a:rPr lang="en-US">
                <a:latin typeface="Times New Roman" panose="02020603050405020304" pitchFamily="18" charset="0"/>
                <a:cs typeface="Times New Roman" panose="02020603050405020304" pitchFamily="18" charset="0"/>
              </a:rPr>
              <a:t>System Architecture </a:t>
            </a:r>
            <a:endParaRPr lang="en-IN" dirty="0">
              <a:latin typeface="Times New Roman" panose="02020603050405020304" pitchFamily="18" charset="0"/>
              <a:cs typeface="Times New Roman" panose="02020603050405020304" pitchFamily="18" charset="0"/>
            </a:endParaRPr>
          </a:p>
        </p:txBody>
      </p:sp>
      <p:pic>
        <p:nvPicPr>
          <p:cNvPr id="8" name="Content Placeholder 7" descr="A diagram of a software model&#10;&#10;Description automatically generated with medium confidence">
            <a:extLst>
              <a:ext uri="{FF2B5EF4-FFF2-40B4-BE49-F238E27FC236}">
                <a16:creationId xmlns:a16="http://schemas.microsoft.com/office/drawing/2014/main" id="{2FA37D94-6EA2-DD95-2488-FC97D0ECD2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7379" y="2021058"/>
            <a:ext cx="9321058" cy="4013982"/>
          </a:xfrm>
        </p:spPr>
      </p:pic>
    </p:spTree>
    <p:extLst>
      <p:ext uri="{BB962C8B-B14F-4D97-AF65-F5344CB8AC3E}">
        <p14:creationId xmlns:p14="http://schemas.microsoft.com/office/powerpoint/2010/main" val="1420131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5820" y="624205"/>
            <a:ext cx="9388475" cy="1280795"/>
          </a:xfrm>
        </p:spPr>
        <p:txBody>
          <a:bodyPr/>
          <a:lstStyle/>
          <a:p>
            <a:r>
              <a:rPr lang="en-US" dirty="0">
                <a:latin typeface="Times New Roman" panose="02020603050405020304" pitchFamily="18" charset="0"/>
                <a:cs typeface="Times New Roman" panose="02020603050405020304" pitchFamily="18" charset="0"/>
              </a:rPr>
              <a:t>Methodology</a:t>
            </a:r>
          </a:p>
        </p:txBody>
      </p:sp>
      <p:sp>
        <p:nvSpPr>
          <p:cNvPr id="3" name="Content Placeholder 2"/>
          <p:cNvSpPr>
            <a:spLocks noGrp="1"/>
          </p:cNvSpPr>
          <p:nvPr>
            <p:ph idx="1"/>
          </p:nvPr>
        </p:nvSpPr>
        <p:spPr>
          <a:xfrm>
            <a:off x="2350135" y="1790840"/>
            <a:ext cx="9154160" cy="4185920"/>
          </a:xfrm>
        </p:spPr>
        <p:txBody>
          <a:bodyPr/>
          <a:lstStyle/>
          <a:p>
            <a:r>
              <a:rPr lang="en-US" sz="2400" dirty="0">
                <a:latin typeface="Times New Roman" panose="02020603050405020304" pitchFamily="18" charset="0"/>
                <a:cs typeface="Times New Roman" panose="02020603050405020304" pitchFamily="18" charset="0"/>
              </a:rPr>
              <a:t>Dataset Collections</a:t>
            </a:r>
          </a:p>
          <a:p>
            <a:r>
              <a:rPr lang="en-US" sz="2400" dirty="0">
                <a:latin typeface="Times New Roman" panose="02020603050405020304" pitchFamily="18" charset="0"/>
                <a:cs typeface="Times New Roman" panose="02020603050405020304" pitchFamily="18" charset="0"/>
              </a:rPr>
              <a:t>Data Preprocessing</a:t>
            </a:r>
          </a:p>
          <a:p>
            <a:r>
              <a:rPr lang="en-US" sz="2400" dirty="0">
                <a:latin typeface="Times New Roman" panose="02020603050405020304" pitchFamily="18" charset="0"/>
                <a:cs typeface="Times New Roman" panose="02020603050405020304" pitchFamily="18" charset="0"/>
              </a:rPr>
              <a:t>Model Selection</a:t>
            </a:r>
          </a:p>
          <a:p>
            <a:r>
              <a:rPr lang="en-US" sz="2400" dirty="0">
                <a:latin typeface="Times New Roman" panose="02020603050405020304" pitchFamily="18" charset="0"/>
                <a:cs typeface="Times New Roman" panose="02020603050405020304" pitchFamily="18" charset="0"/>
              </a:rPr>
              <a:t>Model Training </a:t>
            </a:r>
          </a:p>
          <a:p>
            <a:r>
              <a:rPr lang="en-US" sz="2400" dirty="0">
                <a:latin typeface="Times New Roman" panose="02020603050405020304" pitchFamily="18" charset="0"/>
                <a:cs typeface="Times New Roman" panose="02020603050405020304" pitchFamily="18" charset="0"/>
              </a:rPr>
              <a:t>Model Deployment</a:t>
            </a:r>
            <a:r>
              <a:rPr lang="en-US"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FAAC4-A62C-8EA6-E46B-743BC309517E}"/>
              </a:ext>
            </a:extLst>
          </p:cNvPr>
          <p:cNvSpPr>
            <a:spLocks noGrp="1"/>
          </p:cNvSpPr>
          <p:nvPr>
            <p:ph type="title"/>
          </p:nvPr>
        </p:nvSpPr>
        <p:spPr>
          <a:xfrm>
            <a:off x="2055303" y="624110"/>
            <a:ext cx="9449309" cy="810407"/>
          </a:xfrm>
        </p:spPr>
        <p:txBody>
          <a:bodyPr/>
          <a:lstStyle/>
          <a:p>
            <a:r>
              <a:rPr lang="en-IN" dirty="0">
                <a:latin typeface="Times New Roman" panose="02020603050405020304" pitchFamily="18" charset="0"/>
                <a:cs typeface="Times New Roman" panose="02020603050405020304" pitchFamily="18" charset="0"/>
              </a:rPr>
              <a:t>Dataset Collection</a:t>
            </a:r>
          </a:p>
        </p:txBody>
      </p:sp>
      <p:sp>
        <p:nvSpPr>
          <p:cNvPr id="3" name="Content Placeholder 2">
            <a:extLst>
              <a:ext uri="{FF2B5EF4-FFF2-40B4-BE49-F238E27FC236}">
                <a16:creationId xmlns:a16="http://schemas.microsoft.com/office/drawing/2014/main" id="{60CE1BBC-7AB4-F3CA-3A3A-DF2A61D868C9}"/>
              </a:ext>
            </a:extLst>
          </p:cNvPr>
          <p:cNvSpPr>
            <a:spLocks noGrp="1"/>
          </p:cNvSpPr>
          <p:nvPr>
            <p:ph idx="1"/>
          </p:nvPr>
        </p:nvSpPr>
        <p:spPr>
          <a:xfrm>
            <a:off x="2256638" y="1686187"/>
            <a:ext cx="9247973" cy="4225035"/>
          </a:xfrm>
        </p:spPr>
        <p:txBody>
          <a:bodyPr>
            <a:normAutofit/>
          </a:bodyPr>
          <a:lstStyle/>
          <a:p>
            <a:pPr algn="just"/>
            <a:r>
              <a:rPr lang="en-US" sz="2400" dirty="0">
                <a:latin typeface="Times New Roman" panose="02020603050405020304" pitchFamily="18" charset="0"/>
                <a:cs typeface="Times New Roman" panose="02020603050405020304" pitchFamily="18" charset="0"/>
              </a:rPr>
              <a:t>For hand gesture recognition, we collect a variety of gestures from different people, making sure to include different hand shapes, sizes, angles, and lighting conditions. We may use special sensors or cameras for accuracy. Ensuring high-quality data involves reducing noise and accurately labeling the gestures. This careful process sets a strong foundation for training reliable hand gesture recognition models.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7435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E6DF7-5D3D-87F9-B6D9-4BD80D3A6BBC}"/>
              </a:ext>
            </a:extLst>
          </p:cNvPr>
          <p:cNvSpPr>
            <a:spLocks noGrp="1"/>
          </p:cNvSpPr>
          <p:nvPr>
            <p:ph type="title"/>
          </p:nvPr>
        </p:nvSpPr>
        <p:spPr>
          <a:xfrm>
            <a:off x="1847099" y="671675"/>
            <a:ext cx="8911687" cy="1280890"/>
          </a:xfrm>
        </p:spPr>
        <p:txBody>
          <a:bodyPr/>
          <a:lstStyle/>
          <a:p>
            <a:r>
              <a:rPr lang="en-US" dirty="0">
                <a:latin typeface="Times New Roman" panose="02020603050405020304" pitchFamily="18" charset="0"/>
                <a:cs typeface="Times New Roman" panose="02020603050405020304" pitchFamily="18" charset="0"/>
              </a:rPr>
              <a:t>Data Preprocessing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096773-7A67-CD69-356F-B265B10D0078}"/>
              </a:ext>
            </a:extLst>
          </p:cNvPr>
          <p:cNvSpPr>
            <a:spLocks noGrp="1"/>
          </p:cNvSpPr>
          <p:nvPr>
            <p:ph idx="1"/>
          </p:nvPr>
        </p:nvSpPr>
        <p:spPr>
          <a:xfrm>
            <a:off x="1847099" y="1952565"/>
            <a:ext cx="9496148" cy="3777622"/>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Data preprocessing is the process of converting raw data into a format that can be used for analysis and modeling.</a:t>
            </a:r>
          </a:p>
          <a:p>
            <a:pPr algn="just"/>
            <a:r>
              <a:rPr lang="en-US" sz="2400" dirty="0">
                <a:latin typeface="Times New Roman" panose="02020603050405020304" pitchFamily="18" charset="0"/>
                <a:cs typeface="Times New Roman" panose="02020603050405020304" pitchFamily="18" charset="0"/>
              </a:rPr>
              <a:t>Data Acquisition : Collect a diverse dataset of hand gesture images or videos, ensuring variability in hand shapes, sizes, orientations, and lighting conditions.</a:t>
            </a:r>
          </a:p>
          <a:p>
            <a:pPr algn="just"/>
            <a:r>
              <a:rPr lang="en-US" sz="2400" dirty="0">
                <a:latin typeface="Times New Roman" panose="02020603050405020304" pitchFamily="18" charset="0"/>
                <a:cs typeface="Times New Roman" panose="02020603050405020304" pitchFamily="18" charset="0"/>
              </a:rPr>
              <a:t>Data Cleaning : Remove any irrelevant or noisy data from the dataset, such as images with poor quality or unclear gestures.</a:t>
            </a:r>
          </a:p>
          <a:p>
            <a:pPr algn="just"/>
            <a:r>
              <a:rPr lang="en-US" sz="2400" dirty="0">
                <a:latin typeface="Times New Roman" panose="02020603050405020304" pitchFamily="18" charset="0"/>
                <a:cs typeface="Times New Roman" panose="02020603050405020304" pitchFamily="18" charset="0"/>
              </a:rPr>
              <a:t>Image Resizing : Resize the images to a standardized resolution to ensure consistency and reduce computational complexity during training.</a:t>
            </a: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2361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61CCFF-15AB-ADE3-353C-9F41EE2D7B72}"/>
              </a:ext>
            </a:extLst>
          </p:cNvPr>
          <p:cNvSpPr>
            <a:spLocks noGrp="1"/>
          </p:cNvSpPr>
          <p:nvPr>
            <p:ph idx="1"/>
          </p:nvPr>
        </p:nvSpPr>
        <p:spPr>
          <a:xfrm>
            <a:off x="1638300" y="1344704"/>
            <a:ext cx="8915400" cy="3777622"/>
          </a:xfrm>
        </p:spPr>
        <p:txBody>
          <a:bodyPr>
            <a:normAutofit/>
          </a:bodyPr>
          <a:lstStyle/>
          <a:p>
            <a:pPr algn="just"/>
            <a:r>
              <a:rPr lang="en-US" sz="2400" dirty="0">
                <a:latin typeface="Times New Roman" panose="02020603050405020304" pitchFamily="18" charset="0"/>
                <a:cs typeface="Times New Roman" panose="02020603050405020304" pitchFamily="18" charset="0"/>
              </a:rPr>
              <a:t>Normalization : Normalize the pixel values of the images to a common scale (e.g., [0, 1]) to improve convergence and stability during model training.</a:t>
            </a:r>
          </a:p>
          <a:p>
            <a:pPr algn="just"/>
            <a:r>
              <a:rPr lang="en-US" sz="2400" dirty="0">
                <a:latin typeface="Times New Roman" panose="02020603050405020304" pitchFamily="18" charset="0"/>
                <a:cs typeface="Times New Roman" panose="02020603050405020304" pitchFamily="18" charset="0"/>
              </a:rPr>
              <a:t>Feature Extraction : Extract relevant features from the preprocessed images, such as hand shape, finger positions, or motion trajectories, to capture important information for gesture recognition.</a:t>
            </a:r>
          </a:p>
        </p:txBody>
      </p:sp>
    </p:spTree>
    <p:extLst>
      <p:ext uri="{BB962C8B-B14F-4D97-AF65-F5344CB8AC3E}">
        <p14:creationId xmlns:p14="http://schemas.microsoft.com/office/powerpoint/2010/main" val="2924789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3AF91-3471-2B88-3039-CAE4AA8AB718}"/>
              </a:ext>
            </a:extLst>
          </p:cNvPr>
          <p:cNvSpPr>
            <a:spLocks noGrp="1"/>
          </p:cNvSpPr>
          <p:nvPr>
            <p:ph type="title"/>
          </p:nvPr>
        </p:nvSpPr>
        <p:spPr>
          <a:xfrm>
            <a:off x="2010219" y="624110"/>
            <a:ext cx="8911687" cy="1280890"/>
          </a:xfrm>
        </p:spPr>
        <p:txBody>
          <a:bodyPr/>
          <a:lstStyle/>
          <a:p>
            <a:r>
              <a:rPr lang="en-US" dirty="0">
                <a:latin typeface="Times New Roman" panose="02020603050405020304" pitchFamily="18" charset="0"/>
                <a:cs typeface="Times New Roman" panose="02020603050405020304" pitchFamily="18" charset="0"/>
              </a:rPr>
              <a:t>Model Selection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312FD9-D25A-6043-1FAC-5F4B55785344}"/>
              </a:ext>
            </a:extLst>
          </p:cNvPr>
          <p:cNvSpPr>
            <a:spLocks noGrp="1"/>
          </p:cNvSpPr>
          <p:nvPr>
            <p:ph idx="1"/>
          </p:nvPr>
        </p:nvSpPr>
        <p:spPr>
          <a:xfrm>
            <a:off x="2010219" y="2017059"/>
            <a:ext cx="8915400" cy="3777622"/>
          </a:xfrm>
        </p:spPr>
        <p:txBody>
          <a:bodyPr>
            <a:normAutofit/>
          </a:bodyPr>
          <a:lstStyle/>
          <a:p>
            <a:pPr algn="just"/>
            <a:r>
              <a:rPr lang="en-US" sz="2400" dirty="0">
                <a:latin typeface="Times New Roman" panose="02020603050405020304" pitchFamily="18" charset="0"/>
                <a:cs typeface="Times New Roman" panose="02020603050405020304" pitchFamily="18" charset="0"/>
              </a:rPr>
              <a:t>Choose an appropriate deep learning model for hand gesture recognition, considering factors such as complexity, performance, and computational resources. Common models include convolutional neural networks (CNNs).</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Convolutional Neural Networks (CNNs): A popular choice due to their effectiveness in capturing spatial relationships within images, making them well-suited for image-based tasks like gesture recognition.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8760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5372" y="597216"/>
            <a:ext cx="8911687" cy="1280890"/>
          </a:xfrm>
        </p:spPr>
        <p:txBody>
          <a:bodyPr/>
          <a:lstStyle/>
          <a:p>
            <a:r>
              <a:rPr lang="en-US" dirty="0">
                <a:latin typeface="Times New Roman" panose="02020603050405020304" pitchFamily="18" charset="0"/>
                <a:cs typeface="Times New Roman" panose="02020603050405020304" pitchFamily="18" charset="0"/>
              </a:rPr>
              <a:t>Training</a:t>
            </a:r>
          </a:p>
        </p:txBody>
      </p:sp>
      <p:sp>
        <p:nvSpPr>
          <p:cNvPr id="3" name="Content Placeholder 2"/>
          <p:cNvSpPr>
            <a:spLocks noGrp="1"/>
          </p:cNvSpPr>
          <p:nvPr>
            <p:ph idx="1"/>
          </p:nvPr>
        </p:nvSpPr>
        <p:spPr>
          <a:xfrm>
            <a:off x="2221659" y="2142565"/>
            <a:ext cx="8915400" cy="3777622"/>
          </a:xfrm>
        </p:spPr>
        <p:txBody>
          <a:bodyPr>
            <a:normAutofit/>
          </a:bodyPr>
          <a:lstStyle/>
          <a:p>
            <a:pPr algn="just"/>
            <a:r>
              <a:rPr lang="en-US" sz="2400" dirty="0">
                <a:latin typeface="Times New Roman" panose="02020603050405020304" pitchFamily="18" charset="0"/>
                <a:cs typeface="Times New Roman" panose="02020603050405020304" pitchFamily="18" charset="0"/>
              </a:rPr>
              <a:t>Training for hand gesture recognition using deep learning involves choosing a model type, preparing the dataset, designing the model, setting up parameters, selecting a loss function and optimizer, iterating through training to minimize loss, validating to avoid overfitting, tuning hyperparameters, and finally testing the trained model to ensure it can accurately recognize hand gestures.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3CEF-6DAB-74B6-79F0-90E33BAFD127}"/>
              </a:ext>
            </a:extLst>
          </p:cNvPr>
          <p:cNvSpPr>
            <a:spLocks noGrp="1"/>
          </p:cNvSpPr>
          <p:nvPr>
            <p:ph type="title"/>
          </p:nvPr>
        </p:nvSpPr>
        <p:spPr>
          <a:xfrm>
            <a:off x="2117796" y="668934"/>
            <a:ext cx="8911687" cy="1280890"/>
          </a:xfrm>
        </p:spPr>
        <p:txBody>
          <a:bodyPr/>
          <a:lstStyle/>
          <a:p>
            <a:r>
              <a:rPr lang="en-US" dirty="0">
                <a:latin typeface="Times New Roman" panose="02020603050405020304" pitchFamily="18" charset="0"/>
                <a:cs typeface="Times New Roman" panose="02020603050405020304" pitchFamily="18" charset="0"/>
              </a:rPr>
              <a:t>Model Deployment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96B9D9-92CB-3CBF-9769-37A05D3F4878}"/>
              </a:ext>
            </a:extLst>
          </p:cNvPr>
          <p:cNvSpPr>
            <a:spLocks noGrp="1"/>
          </p:cNvSpPr>
          <p:nvPr>
            <p:ph idx="1"/>
          </p:nvPr>
        </p:nvSpPr>
        <p:spPr>
          <a:xfrm>
            <a:off x="2117796" y="2133600"/>
            <a:ext cx="8915400" cy="3777622"/>
          </a:xfrm>
        </p:spPr>
        <p:txBody>
          <a:bodyPr>
            <a:normAutofit/>
          </a:bodyPr>
          <a:lstStyle/>
          <a:p>
            <a:pPr algn="just"/>
            <a:r>
              <a:rPr lang="en-US" sz="2400" dirty="0">
                <a:latin typeface="Times New Roman" panose="02020603050405020304" pitchFamily="18" charset="0"/>
                <a:cs typeface="Times New Roman" panose="02020603050405020304" pitchFamily="18" charset="0"/>
              </a:rPr>
              <a:t>we'll explore the final stage of bringing our gesture recognition system to life: model deployment. This crucial step involves transitioning the trained model from the development environment to a real-world setting where it can interact with users and perform gesture recognition tasks.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3447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77449-16A0-CA54-B861-D55425F469DE}"/>
              </a:ext>
            </a:extLst>
          </p:cNvPr>
          <p:cNvSpPr>
            <a:spLocks noGrp="1"/>
          </p:cNvSpPr>
          <p:nvPr>
            <p:ph type="title"/>
          </p:nvPr>
        </p:nvSpPr>
        <p:spPr>
          <a:xfrm>
            <a:off x="2180549" y="620098"/>
            <a:ext cx="8911687" cy="1280890"/>
          </a:xfrm>
        </p:spPr>
        <p:txBody>
          <a:bodyPr/>
          <a:lstStyle/>
          <a:p>
            <a:r>
              <a:rPr lang="en-US" dirty="0">
                <a:latin typeface="Times New Roman" panose="02020603050405020304" pitchFamily="18" charset="0"/>
                <a:cs typeface="Times New Roman" panose="02020603050405020304" pitchFamily="18" charset="0"/>
              </a:rPr>
              <a:t>IMPLEMENTATION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3E9836-60A1-723C-D37A-5C71FD6714E3}"/>
              </a:ext>
            </a:extLst>
          </p:cNvPr>
          <p:cNvSpPr>
            <a:spLocks noGrp="1"/>
          </p:cNvSpPr>
          <p:nvPr>
            <p:ph idx="1"/>
          </p:nvPr>
        </p:nvSpPr>
        <p:spPr>
          <a:xfrm>
            <a:off x="2176836" y="1819835"/>
            <a:ext cx="8915400" cy="3777622"/>
          </a:xfrm>
        </p:spPr>
        <p:txBody>
          <a:bodyPr>
            <a:normAutofit fontScale="92500" lnSpcReduction="20000"/>
          </a:bodyPr>
          <a:lstStyle/>
          <a:p>
            <a:r>
              <a:rPr lang="en-US" sz="2700" dirty="0">
                <a:latin typeface="Times New Roman" panose="02020603050405020304" pitchFamily="18" charset="0"/>
                <a:cs typeface="Times New Roman" panose="02020603050405020304" pitchFamily="18" charset="0"/>
              </a:rPr>
              <a:t>Importing Libraries:</a:t>
            </a:r>
          </a:p>
          <a:p>
            <a:pPr marL="0" indent="0">
              <a:buNone/>
            </a:pPr>
            <a:endParaRPr lang="en-US" sz="2400" dirty="0">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OpenCV (cv2): Utilized for computer vision tasks such as image processing, video capture, and manipulation. In this implementation, it's employed for background subtraction, image segmentation, and webcam feed processing.</a:t>
            </a:r>
          </a:p>
          <a:p>
            <a:pPr lvl="2" algn="just">
              <a:buFont typeface="Arial" panose="020B0604020202020204" pitchFamily="34" charset="0"/>
              <a:buChar char="•"/>
            </a:pPr>
            <a:r>
              <a:rPr lang="en-US" sz="2600" dirty="0" err="1">
                <a:latin typeface="Times New Roman" panose="02020603050405020304" pitchFamily="18" charset="0"/>
                <a:cs typeface="Times New Roman" panose="02020603050405020304" pitchFamily="18" charset="0"/>
              </a:rPr>
              <a:t>Keras</a:t>
            </a:r>
            <a:r>
              <a:rPr lang="en-US" sz="2600" dirty="0">
                <a:latin typeface="Times New Roman" panose="02020603050405020304" pitchFamily="18" charset="0"/>
                <a:cs typeface="Times New Roman" panose="02020603050405020304" pitchFamily="18" charset="0"/>
              </a:rPr>
              <a:t>: A high-level deep learning library that acts as an interface for TensorFlow, Theano, or other deep learning frameworks. In this project, </a:t>
            </a:r>
            <a:r>
              <a:rPr lang="en-US" sz="2600" dirty="0" err="1">
                <a:latin typeface="Times New Roman" panose="02020603050405020304" pitchFamily="18" charset="0"/>
                <a:cs typeface="Times New Roman" panose="02020603050405020304" pitchFamily="18" charset="0"/>
              </a:rPr>
              <a:t>Keras</a:t>
            </a:r>
            <a:r>
              <a:rPr lang="en-US" sz="2600" dirty="0">
                <a:latin typeface="Times New Roman" panose="02020603050405020304" pitchFamily="18" charset="0"/>
                <a:cs typeface="Times New Roman" panose="02020603050405020304" pitchFamily="18" charset="0"/>
              </a:rPr>
              <a:t> is employed for building, training, and deploying the convolutional neural network (CNN) model for hand gesture recognition.</a:t>
            </a:r>
          </a:p>
        </p:txBody>
      </p:sp>
    </p:spTree>
    <p:extLst>
      <p:ext uri="{BB962C8B-B14F-4D97-AF65-F5344CB8AC3E}">
        <p14:creationId xmlns:p14="http://schemas.microsoft.com/office/powerpoint/2010/main" val="4168820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83F492-54A7-5AD6-E9A2-1C4F927687CA}"/>
              </a:ext>
            </a:extLst>
          </p:cNvPr>
          <p:cNvSpPr txBox="1"/>
          <p:nvPr/>
        </p:nvSpPr>
        <p:spPr>
          <a:xfrm>
            <a:off x="1900518" y="1434352"/>
            <a:ext cx="8534400" cy="378565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NumPy: A fundamental package for scientific computing with Python, used extensively for array manipulation and mathematical operations. It's used for data preprocessing, especially in handling image data arrays in CNNs.</a:t>
            </a:r>
          </a:p>
          <a:p>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Tkinter</a:t>
            </a:r>
            <a:r>
              <a:rPr lang="en-US" sz="2400" dirty="0">
                <a:latin typeface="Times New Roman" panose="02020603050405020304" pitchFamily="18" charset="0"/>
                <a:cs typeface="Times New Roman" panose="02020603050405020304" pitchFamily="18" charset="0"/>
              </a:rPr>
              <a:t>: A standard GUI toolkit for Python, used to create the graphical user interface for the hand gesture recognition application. It provides widgets for buttons, labels, and text boxes.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4808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8149" y="637557"/>
            <a:ext cx="8911687" cy="1280890"/>
          </a:xfrm>
        </p:spPr>
        <p:txBody>
          <a:bodyPr/>
          <a:lstStyle/>
          <a:p>
            <a:r>
              <a:rPr lang="en-IN" dirty="0">
                <a:latin typeface="Times New Roman" panose="02020603050405020304" pitchFamily="18" charset="0"/>
                <a:cs typeface="Times New Roman" panose="02020603050405020304" pitchFamily="18" charset="0"/>
              </a:rPr>
              <a:t>Agenda</a:t>
            </a:r>
          </a:p>
        </p:txBody>
      </p:sp>
      <p:sp>
        <p:nvSpPr>
          <p:cNvPr id="3" name="Content Placeholder 2"/>
          <p:cNvSpPr>
            <a:spLocks noGrp="1"/>
          </p:cNvSpPr>
          <p:nvPr>
            <p:ph idx="1"/>
          </p:nvPr>
        </p:nvSpPr>
        <p:spPr>
          <a:xfrm>
            <a:off x="2028149" y="1278002"/>
            <a:ext cx="7564087" cy="3050091"/>
          </a:xfrm>
        </p:spPr>
        <p:txBody>
          <a:bodyPr>
            <a:noAutofit/>
          </a:bodyPr>
          <a:lstStyle/>
          <a:p>
            <a:r>
              <a:rPr lang="en-IN" sz="2400" dirty="0">
                <a:latin typeface="Times New Roman" panose="02020603050405020304" pitchFamily="18" charset="0"/>
                <a:cs typeface="Times New Roman" panose="02020603050405020304" pitchFamily="18" charset="0"/>
              </a:rPr>
              <a:t>Abstract</a:t>
            </a:r>
          </a:p>
          <a:p>
            <a:r>
              <a:rPr lang="en-IN" sz="2400" dirty="0">
                <a:latin typeface="Times New Roman" panose="02020603050405020304" pitchFamily="18" charset="0"/>
                <a:cs typeface="Times New Roman" panose="02020603050405020304" pitchFamily="18" charset="0"/>
              </a:rPr>
              <a:t>Introduction</a:t>
            </a:r>
          </a:p>
          <a:p>
            <a:r>
              <a:rPr lang="en-IN" sz="2400" dirty="0">
                <a:latin typeface="Times New Roman" panose="02020603050405020304" pitchFamily="18" charset="0"/>
                <a:cs typeface="Times New Roman" panose="02020603050405020304" pitchFamily="18" charset="0"/>
              </a:rPr>
              <a:t>Existing System</a:t>
            </a:r>
          </a:p>
          <a:p>
            <a:r>
              <a:rPr lang="en-IN" sz="2400" dirty="0">
                <a:latin typeface="Times New Roman" panose="02020603050405020304" pitchFamily="18" charset="0"/>
                <a:cs typeface="Times New Roman" panose="02020603050405020304" pitchFamily="18" charset="0"/>
              </a:rPr>
              <a:t>Proposed System</a:t>
            </a:r>
          </a:p>
          <a:p>
            <a:r>
              <a:rPr lang="en-IN" sz="2400" dirty="0">
                <a:latin typeface="Times New Roman" panose="02020603050405020304" pitchFamily="18" charset="0"/>
                <a:cs typeface="Times New Roman" panose="02020603050405020304" pitchFamily="18" charset="0"/>
              </a:rPr>
              <a:t>Software Requirements</a:t>
            </a:r>
          </a:p>
          <a:p>
            <a:r>
              <a:rPr lang="en-IN" sz="2400" dirty="0">
                <a:latin typeface="Times New Roman" panose="02020603050405020304" pitchFamily="18" charset="0"/>
                <a:cs typeface="Times New Roman" panose="02020603050405020304" pitchFamily="18" charset="0"/>
              </a:rPr>
              <a:t>Problem Statement</a:t>
            </a:r>
          </a:p>
          <a:p>
            <a:r>
              <a:rPr lang="en-IN" sz="2400" dirty="0">
                <a:latin typeface="Times New Roman" panose="02020603050405020304" pitchFamily="18" charset="0"/>
                <a:cs typeface="Times New Roman" panose="02020603050405020304" pitchFamily="18" charset="0"/>
              </a:rPr>
              <a:t>Advantages</a:t>
            </a:r>
            <a:endParaRPr lang="en-US" altLang="en-IN" sz="2400" dirty="0">
              <a:latin typeface="Times New Roman" panose="02020603050405020304" pitchFamily="18" charset="0"/>
              <a:cs typeface="Times New Roman" panose="02020603050405020304" pitchFamily="18" charset="0"/>
            </a:endParaRPr>
          </a:p>
          <a:p>
            <a:r>
              <a:rPr lang="en-US" altLang="en-IN" sz="2400" dirty="0">
                <a:latin typeface="Times New Roman" panose="02020603050405020304" pitchFamily="18" charset="0"/>
                <a:cs typeface="Times New Roman" panose="02020603050405020304" pitchFamily="18" charset="0"/>
              </a:rPr>
              <a:t>Methodology</a:t>
            </a:r>
          </a:p>
          <a:p>
            <a:r>
              <a:rPr lang="en-US" altLang="en-IN" sz="2400" dirty="0">
                <a:latin typeface="Times New Roman" panose="02020603050405020304" pitchFamily="18" charset="0"/>
                <a:cs typeface="Times New Roman" panose="02020603050405020304" pitchFamily="18" charset="0"/>
              </a:rPr>
              <a:t>Implementation</a:t>
            </a:r>
          </a:p>
          <a:p>
            <a:r>
              <a:rPr lang="en-US" altLang="en-IN" sz="2400" dirty="0">
                <a:latin typeface="Times New Roman" panose="02020603050405020304" pitchFamily="18" charset="0"/>
                <a:cs typeface="Times New Roman" panose="02020603050405020304" pitchFamily="18" charset="0"/>
              </a:rPr>
              <a:t>Result</a:t>
            </a:r>
          </a:p>
          <a:p>
            <a:r>
              <a:rPr lang="en-US" altLang="en-IN" sz="2400" dirty="0">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28173-E4C2-72F4-04CB-15DF0E3720F8}"/>
              </a:ext>
            </a:extLst>
          </p:cNvPr>
          <p:cNvSpPr>
            <a:spLocks noGrp="1"/>
          </p:cNvSpPr>
          <p:nvPr>
            <p:ph type="title"/>
          </p:nvPr>
        </p:nvSpPr>
        <p:spPr>
          <a:xfrm>
            <a:off x="2171583" y="638027"/>
            <a:ext cx="8911687" cy="1280890"/>
          </a:xfrm>
        </p:spPr>
        <p:txBody>
          <a:bodyPr>
            <a:normAutofit/>
          </a:bodyPr>
          <a:lstStyle/>
          <a:p>
            <a:r>
              <a:rPr lang="en-US" sz="3200" dirty="0">
                <a:latin typeface="Times New Roman" panose="02020603050405020304" pitchFamily="18" charset="0"/>
                <a:cs typeface="Times New Roman" panose="02020603050405020304" pitchFamily="18" charset="0"/>
              </a:rPr>
              <a:t>Load Dataset</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5FF39B-A189-320E-F43C-55A3C50F5B37}"/>
              </a:ext>
            </a:extLst>
          </p:cNvPr>
          <p:cNvSpPr>
            <a:spLocks noGrp="1"/>
          </p:cNvSpPr>
          <p:nvPr>
            <p:ph idx="1"/>
          </p:nvPr>
        </p:nvSpPr>
        <p:spPr>
          <a:xfrm>
            <a:off x="2171583" y="1649976"/>
            <a:ext cx="8915400" cy="3777622"/>
          </a:xfrm>
        </p:spPr>
        <p:txBody>
          <a:bodyPr>
            <a:norm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Loading a comprehensive dataset is crucial for training a robust hand gesture recognition model.</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FEEFF7E-0371-512E-DB82-5C3DF77E87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1583" y="3183576"/>
            <a:ext cx="4533545" cy="2418895"/>
          </a:xfrm>
          <a:prstGeom prst="rect">
            <a:avLst/>
          </a:prstGeom>
        </p:spPr>
      </p:pic>
      <p:pic>
        <p:nvPicPr>
          <p:cNvPr id="7" name="Picture 6">
            <a:extLst>
              <a:ext uri="{FF2B5EF4-FFF2-40B4-BE49-F238E27FC236}">
                <a16:creationId xmlns:a16="http://schemas.microsoft.com/office/drawing/2014/main" id="{41DF08C4-47F4-53F7-B48E-861667AE8A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3464" y="3183576"/>
            <a:ext cx="4854287" cy="2401353"/>
          </a:xfrm>
          <a:prstGeom prst="rect">
            <a:avLst/>
          </a:prstGeom>
        </p:spPr>
      </p:pic>
    </p:spTree>
    <p:extLst>
      <p:ext uri="{BB962C8B-B14F-4D97-AF65-F5344CB8AC3E}">
        <p14:creationId xmlns:p14="http://schemas.microsoft.com/office/powerpoint/2010/main" val="4283049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858CF-E849-1A87-F464-6564BD53CA25}"/>
              </a:ext>
            </a:extLst>
          </p:cNvPr>
          <p:cNvSpPr>
            <a:spLocks noGrp="1"/>
          </p:cNvSpPr>
          <p:nvPr>
            <p:ph type="title"/>
          </p:nvPr>
        </p:nvSpPr>
        <p:spPr>
          <a:xfrm>
            <a:off x="2243301" y="624110"/>
            <a:ext cx="8911687" cy="1280890"/>
          </a:xfrm>
        </p:spPr>
        <p:txBody>
          <a:bodyPr/>
          <a:lstStyle/>
          <a:p>
            <a:r>
              <a:rPr lang="en-US" dirty="0">
                <a:latin typeface="Times New Roman" panose="02020603050405020304" pitchFamily="18" charset="0"/>
                <a:cs typeface="Times New Roman" panose="02020603050405020304" pitchFamily="18" charset="0"/>
              </a:rPr>
              <a:t>ALGORITHMS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66F641F-DE2D-6998-5AF6-7FE121F664BC}"/>
              </a:ext>
            </a:extLst>
          </p:cNvPr>
          <p:cNvSpPr>
            <a:spLocks noGrp="1"/>
          </p:cNvSpPr>
          <p:nvPr>
            <p:ph idx="1"/>
          </p:nvPr>
        </p:nvSpPr>
        <p:spPr>
          <a:xfrm>
            <a:off x="2243301" y="1613647"/>
            <a:ext cx="9195664" cy="4392706"/>
          </a:xfrm>
        </p:spPr>
        <p:txBody>
          <a:bodyPr>
            <a:noAutofit/>
          </a:bodyPr>
          <a:lstStyle/>
          <a:p>
            <a:pPr algn="just"/>
            <a:r>
              <a:rPr lang="en-US" sz="2400" dirty="0">
                <a:latin typeface="Times New Roman" panose="02020603050405020304" pitchFamily="18" charset="0"/>
                <a:cs typeface="Times New Roman" panose="02020603050405020304" pitchFamily="18" charset="0"/>
              </a:rPr>
              <a:t>CNN ALGORITHM</a:t>
            </a:r>
          </a:p>
          <a:p>
            <a:pPr marL="0" indent="0" algn="just">
              <a:buNone/>
            </a:pPr>
            <a:r>
              <a:rPr lang="en-US" sz="2400" dirty="0">
                <a:latin typeface="Times New Roman" panose="02020603050405020304" pitchFamily="18" charset="0"/>
                <a:cs typeface="Times New Roman" panose="02020603050405020304" pitchFamily="18" charset="0"/>
              </a:rPr>
              <a:t>	 A convolutional neural network (CNN or </a:t>
            </a:r>
            <a:r>
              <a:rPr lang="en-US" sz="2400" dirty="0" err="1">
                <a:latin typeface="Times New Roman" panose="02020603050405020304" pitchFamily="18" charset="0"/>
                <a:cs typeface="Times New Roman" panose="02020603050405020304" pitchFamily="18" charset="0"/>
              </a:rPr>
              <a:t>ConvNet</a:t>
            </a:r>
            <a:r>
              <a:rPr lang="en-US" sz="2400" dirty="0">
                <a:latin typeface="Times New Roman" panose="02020603050405020304" pitchFamily="18" charset="0"/>
                <a:cs typeface="Times New Roman" panose="02020603050405020304" pitchFamily="18" charset="0"/>
              </a:rPr>
              <a:t>) is a network architecture for deep learning that learns directly from data. CNNs are particularly useful for finding patterns in images to recognize objects, classes, and categories.</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a:t>
            </a: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5566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83304EC-8F41-3214-80C6-96AA34D6549B}"/>
              </a:ext>
            </a:extLst>
          </p:cNvPr>
          <p:cNvSpPr txBox="1"/>
          <p:nvPr/>
        </p:nvSpPr>
        <p:spPr>
          <a:xfrm>
            <a:off x="1882588" y="1720840"/>
            <a:ext cx="8561294" cy="378565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layers used in the provided code for hand gesture recognition with CNNs include convolutional layers, pooling layers, flatten layers, fully connected layers (dense layers), activation functions, and the output layer.</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Convolutional layers perform convolutions to extract features, while pooling layers down sample feature maps. Flatten layers convert the output into a 1D vector for dense layers, which perform classification. Activation functions introduce non-linearity, and the output layer produces final predictions.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1362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F5E5C-A6AC-9FCD-C7B5-53E3EDA97305}"/>
              </a:ext>
            </a:extLst>
          </p:cNvPr>
          <p:cNvSpPr>
            <a:spLocks noGrp="1"/>
          </p:cNvSpPr>
          <p:nvPr>
            <p:ph type="title"/>
          </p:nvPr>
        </p:nvSpPr>
        <p:spPr>
          <a:xfrm>
            <a:off x="2046078" y="606180"/>
            <a:ext cx="8911687" cy="1280890"/>
          </a:xfrm>
        </p:spPr>
        <p:txBody>
          <a:bodyPr/>
          <a:lstStyle/>
          <a:p>
            <a:r>
              <a:rPr lang="en-US" dirty="0">
                <a:latin typeface="Times New Roman" panose="02020603050405020304" pitchFamily="18" charset="0"/>
                <a:cs typeface="Times New Roman" panose="02020603050405020304" pitchFamily="18" charset="0"/>
              </a:rPr>
              <a:t>MODEL TRAINING</a:t>
            </a:r>
            <a:endParaRPr lang="en-IN"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4F96B566-1F03-10FA-924B-22B87E3CDDBC}"/>
              </a:ext>
            </a:extLst>
          </p:cNvPr>
          <p:cNvSpPr>
            <a:spLocks noGrp="1"/>
          </p:cNvSpPr>
          <p:nvPr>
            <p:ph idx="1"/>
          </p:nvPr>
        </p:nvSpPr>
        <p:spPr>
          <a:xfrm>
            <a:off x="1880999" y="2070848"/>
            <a:ext cx="5369303" cy="2357717"/>
          </a:xfrm>
        </p:spPr>
        <p:txBody>
          <a:bodyPr>
            <a:normAutofit fontScale="92500" lnSpcReduction="10000"/>
          </a:bodyPr>
          <a:lstStyle/>
          <a:p>
            <a:pPr algn="just"/>
            <a:r>
              <a:rPr lang="en-US" sz="2400" dirty="0">
                <a:latin typeface="Times New Roman" panose="02020603050405020304" pitchFamily="18" charset="0"/>
                <a:cs typeface="Times New Roman" panose="02020603050405020304" pitchFamily="18" charset="0"/>
              </a:rPr>
              <a:t>A custom CNN is built to recognize features in hand gesture images. The model is prepared for training with optimization and loss settings. Training adjusts the model's parameters to enhance accuracy, while evaluation verifies its effectiveness across different scenarios.</a:t>
            </a:r>
            <a:endParaRPr lang="en-IN" sz="24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040A3FD4-7B88-D6BA-562F-E549AB385D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11667" y="1819835"/>
            <a:ext cx="4360430" cy="3218329"/>
          </a:xfrm>
          <a:prstGeom prst="rect">
            <a:avLst/>
          </a:prstGeom>
        </p:spPr>
      </p:pic>
    </p:spTree>
    <p:extLst>
      <p:ext uri="{BB962C8B-B14F-4D97-AF65-F5344CB8AC3E}">
        <p14:creationId xmlns:p14="http://schemas.microsoft.com/office/powerpoint/2010/main" val="506849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AF71B-6943-03C1-16A9-2690299CF5DA}"/>
              </a:ext>
            </a:extLst>
          </p:cNvPr>
          <p:cNvSpPr>
            <a:spLocks noGrp="1"/>
          </p:cNvSpPr>
          <p:nvPr>
            <p:ph type="title"/>
          </p:nvPr>
        </p:nvSpPr>
        <p:spPr>
          <a:xfrm>
            <a:off x="1920573" y="677898"/>
            <a:ext cx="8911687" cy="1280890"/>
          </a:xfrm>
        </p:spPr>
        <p:txBody>
          <a:bodyPr/>
          <a:lstStyle/>
          <a:p>
            <a:r>
              <a:rPr lang="en-US" dirty="0">
                <a:latin typeface="Times New Roman" panose="02020603050405020304" pitchFamily="18" charset="0"/>
                <a:cs typeface="Times New Roman" panose="02020603050405020304" pitchFamily="18" charset="0"/>
              </a:rPr>
              <a:t>RESULT</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D68FFE7-CDB0-C039-2128-0775CBED34A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69769" y="1959774"/>
            <a:ext cx="5009424" cy="2709851"/>
          </a:xfrm>
        </p:spPr>
      </p:pic>
      <p:pic>
        <p:nvPicPr>
          <p:cNvPr id="7" name="Picture 6">
            <a:extLst>
              <a:ext uri="{FF2B5EF4-FFF2-40B4-BE49-F238E27FC236}">
                <a16:creationId xmlns:a16="http://schemas.microsoft.com/office/drawing/2014/main" id="{6815D9B8-0E4C-FCD4-799D-86E29A47435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4423" y="1960760"/>
            <a:ext cx="5009424" cy="2707877"/>
          </a:xfrm>
          <a:prstGeom prst="rect">
            <a:avLst/>
          </a:prstGeom>
        </p:spPr>
      </p:pic>
    </p:spTree>
    <p:extLst>
      <p:ext uri="{BB962C8B-B14F-4D97-AF65-F5344CB8AC3E}">
        <p14:creationId xmlns:p14="http://schemas.microsoft.com/office/powerpoint/2010/main" val="18467160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4302F-3A22-EED4-B374-17CF0A3CCC5D}"/>
              </a:ext>
            </a:extLst>
          </p:cNvPr>
          <p:cNvSpPr>
            <a:spLocks noGrp="1"/>
          </p:cNvSpPr>
          <p:nvPr>
            <p:ph type="title"/>
          </p:nvPr>
        </p:nvSpPr>
        <p:spPr>
          <a:xfrm>
            <a:off x="2622549" y="1547474"/>
            <a:ext cx="8911687" cy="1280890"/>
          </a:xfrm>
        </p:spPr>
        <p:txBody>
          <a:bodyPr>
            <a:normAutofit/>
          </a:bodyPr>
          <a:lstStyle/>
          <a:p>
            <a:r>
              <a:rPr lang="en-US" sz="2400" dirty="0">
                <a:latin typeface="Times New Roman" panose="02020603050405020304" pitchFamily="18" charset="0"/>
                <a:cs typeface="Times New Roman" panose="02020603050405020304" pitchFamily="18" charset="0"/>
              </a:rPr>
              <a:t>COMPARISION OF MODEL PERFORMANCE</a:t>
            </a:r>
            <a:endParaRPr lang="en-IN" sz="2400" dirty="0"/>
          </a:p>
        </p:txBody>
      </p:sp>
      <p:pic>
        <p:nvPicPr>
          <p:cNvPr id="5" name="Content Placeholder 4">
            <a:extLst>
              <a:ext uri="{FF2B5EF4-FFF2-40B4-BE49-F238E27FC236}">
                <a16:creationId xmlns:a16="http://schemas.microsoft.com/office/drawing/2014/main" id="{A694DE77-61E4-54D4-3647-37AA8A4006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9773" y="2433918"/>
            <a:ext cx="5871138" cy="3778250"/>
          </a:xfrm>
        </p:spPr>
      </p:pic>
    </p:spTree>
    <p:extLst>
      <p:ext uri="{BB962C8B-B14F-4D97-AF65-F5344CB8AC3E}">
        <p14:creationId xmlns:p14="http://schemas.microsoft.com/office/powerpoint/2010/main" val="2639083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4C01C-AD86-EAD5-346A-0AF488540A65}"/>
              </a:ext>
            </a:extLst>
          </p:cNvPr>
          <p:cNvSpPr>
            <a:spLocks noGrp="1"/>
          </p:cNvSpPr>
          <p:nvPr>
            <p:ph type="title"/>
          </p:nvPr>
        </p:nvSpPr>
        <p:spPr>
          <a:xfrm>
            <a:off x="1920572" y="570322"/>
            <a:ext cx="8911687" cy="1280890"/>
          </a:xfrm>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CE8A96C-F1A9-2A87-FA61-A3259351C416}"/>
              </a:ext>
            </a:extLst>
          </p:cNvPr>
          <p:cNvSpPr>
            <a:spLocks noGrp="1"/>
          </p:cNvSpPr>
          <p:nvPr>
            <p:ph idx="1"/>
          </p:nvPr>
        </p:nvSpPr>
        <p:spPr>
          <a:xfrm>
            <a:off x="2037883" y="1730189"/>
            <a:ext cx="8915400" cy="3777622"/>
          </a:xfrm>
        </p:spPr>
        <p:txBody>
          <a:bodyPr>
            <a:normAutofit/>
          </a:bodyPr>
          <a:lstStyle/>
          <a:p>
            <a:pPr algn="just"/>
            <a:r>
              <a:rPr lang="en-US" sz="2400" dirty="0">
                <a:latin typeface="Times New Roman" panose="02020603050405020304" pitchFamily="18" charset="0"/>
                <a:cs typeface="Times New Roman" panose="02020603050405020304" pitchFamily="18" charset="0"/>
              </a:rPr>
              <a:t>In conclusion, our implementation of a Convolutional Neural Network (CNN) for hand gesture recognition showcases superior accuracy and reliability compared to traditional methods. By effectively capturing both spatial and temporal features through 3D convolutions, our CNN architecture excels in accurately identifying diverse hand gestures from consecutive input frames. This advancement holds significant promise for enhancing human-computer interaction, accessibility, and assistive technologies, offering more intuitive and efficient user interfaces for various applications.</a:t>
            </a:r>
          </a:p>
        </p:txBody>
      </p:sp>
    </p:spTree>
    <p:extLst>
      <p:ext uri="{BB962C8B-B14F-4D97-AF65-F5344CB8AC3E}">
        <p14:creationId xmlns:p14="http://schemas.microsoft.com/office/powerpoint/2010/main" val="643645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endParaRPr lang="en-IN"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1920" y="1341120"/>
            <a:ext cx="5037666" cy="377825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8809" y="596118"/>
            <a:ext cx="8911687" cy="1280890"/>
          </a:xfrm>
        </p:spPr>
        <p:txBody>
          <a:bodyPr/>
          <a:lstStyle/>
          <a:p>
            <a:r>
              <a:rPr lang="en-IN"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2005096" y="1658568"/>
            <a:ext cx="8915400" cy="3777622"/>
          </a:xfrm>
        </p:spPr>
        <p:txBody>
          <a:bodyPr>
            <a:normAutofit/>
          </a:bodyPr>
          <a:lstStyle/>
          <a:p>
            <a:pPr algn="just"/>
            <a:r>
              <a:rPr lang="en-US" sz="2400" b="0" i="0" dirty="0">
                <a:solidFill>
                  <a:srgbClr val="2B2B2B"/>
                </a:solidFill>
                <a:effectLst/>
                <a:latin typeface="Times New Roman" panose="02020603050405020304" pitchFamily="18" charset="0"/>
                <a:cs typeface="Times New Roman" panose="02020603050405020304" pitchFamily="18" charset="0"/>
              </a:rPr>
              <a:t>This project focuses on creating a robust hand gesture recognition system using deep learning. This model is trained to process </a:t>
            </a:r>
            <a:r>
              <a:rPr lang="en-US" sz="2400">
                <a:solidFill>
                  <a:srgbClr val="2B2B2B"/>
                </a:solidFill>
                <a:latin typeface="Times New Roman" panose="02020603050405020304" pitchFamily="18" charset="0"/>
                <a:cs typeface="Times New Roman" panose="02020603050405020304" pitchFamily="18" charset="0"/>
              </a:rPr>
              <a:t>image as</a:t>
            </a:r>
            <a:r>
              <a:rPr lang="en-US" sz="2400" b="0" i="0">
                <a:solidFill>
                  <a:srgbClr val="2B2B2B"/>
                </a:solidFill>
                <a:effectLst/>
                <a:latin typeface="Times New Roman" panose="02020603050405020304" pitchFamily="18" charset="0"/>
                <a:cs typeface="Times New Roman" panose="02020603050405020304" pitchFamily="18" charset="0"/>
              </a:rPr>
              <a:t> </a:t>
            </a:r>
            <a:r>
              <a:rPr lang="en-US" sz="2400" b="0" i="0" dirty="0">
                <a:solidFill>
                  <a:srgbClr val="2B2B2B"/>
                </a:solidFill>
                <a:effectLst/>
                <a:latin typeface="Times New Roman" panose="02020603050405020304" pitchFamily="18" charset="0"/>
                <a:cs typeface="Times New Roman" panose="02020603050405020304" pitchFamily="18" charset="0"/>
              </a:rPr>
              <a:t>input, accurately identifying and classifying hand gestures. The project emphasizes simplicity and effectiveness, using deep learning to address challenges and improve human-computer </a:t>
            </a:r>
            <a:r>
              <a:rPr lang="en-US" sz="2400" b="0" i="0" dirty="0" err="1">
                <a:solidFill>
                  <a:srgbClr val="2B2B2B"/>
                </a:solidFill>
                <a:effectLst/>
                <a:latin typeface="Times New Roman" panose="02020603050405020304" pitchFamily="18" charset="0"/>
                <a:cs typeface="Times New Roman" panose="02020603050405020304" pitchFamily="18" charset="0"/>
              </a:rPr>
              <a:t>interaction.The</a:t>
            </a:r>
            <a:r>
              <a:rPr lang="en-US" sz="2400" b="0" i="0" dirty="0">
                <a:solidFill>
                  <a:srgbClr val="2B2B2B"/>
                </a:solidFill>
                <a:effectLst/>
                <a:latin typeface="Times New Roman" panose="02020603050405020304" pitchFamily="18" charset="0"/>
                <a:cs typeface="Times New Roman" panose="02020603050405020304" pitchFamily="18" charset="0"/>
              </a:rPr>
              <a:t> system is optimized for real-time responsiveness, and techniques like data augmentation and fine-tuning are applied to enhance its adaptability and overall performance.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577" y="509136"/>
            <a:ext cx="8911687" cy="1280890"/>
          </a:xfrm>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959577" y="1790026"/>
            <a:ext cx="6105519" cy="4537170"/>
          </a:xfrm>
        </p:spPr>
        <p:txBody>
          <a:bodyPr>
            <a:normAutofit/>
          </a:bodyPr>
          <a:lstStyle/>
          <a:p>
            <a:pPr algn="just"/>
            <a:r>
              <a:rPr lang="en-US" sz="2400" dirty="0">
                <a:latin typeface="Times New Roman" panose="02020603050405020304" pitchFamily="18" charset="0"/>
                <a:cs typeface="Times New Roman" panose="02020603050405020304" pitchFamily="18" charset="0"/>
              </a:rPr>
              <a:t>Hand gesture recognition for human-computer interaction is an area of active research in computer vision and deep learning. One of the primary goals of gesture recognition research is to create systems, which can identify specific gestures and use them to convey information or to control a device. Hand-posing is one of the most important communication tools in human’s daily life and with the continuous advances in image and video processing techniques.</a:t>
            </a:r>
            <a:endParaRPr lang="en-IN"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8930" y="2007637"/>
            <a:ext cx="3507144" cy="35071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4165" y="534933"/>
            <a:ext cx="8911687" cy="1280890"/>
          </a:xfrm>
        </p:spPr>
        <p:txBody>
          <a:bodyPr/>
          <a:lstStyle/>
          <a:p>
            <a:r>
              <a:rPr lang="en-IN" dirty="0">
                <a:latin typeface="Times New Roman" panose="02020603050405020304" pitchFamily="18" charset="0"/>
                <a:cs typeface="Times New Roman" panose="02020603050405020304" pitchFamily="18" charset="0"/>
              </a:rPr>
              <a:t>Existing System</a:t>
            </a:r>
          </a:p>
        </p:txBody>
      </p:sp>
      <p:sp>
        <p:nvSpPr>
          <p:cNvPr id="3" name="Content Placeholder 2"/>
          <p:cNvSpPr>
            <a:spLocks noGrp="1"/>
          </p:cNvSpPr>
          <p:nvPr>
            <p:ph idx="1"/>
          </p:nvPr>
        </p:nvSpPr>
        <p:spPr>
          <a:xfrm>
            <a:off x="1930452" y="1905000"/>
            <a:ext cx="8915400" cy="3777622"/>
          </a:xfrm>
        </p:spPr>
        <p:txBody>
          <a:bodyPr>
            <a:normAutofit/>
          </a:bodyPr>
          <a:lstStyle/>
          <a:p>
            <a:pPr algn="just"/>
            <a:r>
              <a:rPr lang="en-US" sz="2400" dirty="0">
                <a:latin typeface="Times New Roman" panose="02020603050405020304" pitchFamily="18" charset="0"/>
                <a:cs typeface="Times New Roman" panose="02020603050405020304" pitchFamily="18" charset="0"/>
              </a:rPr>
              <a:t>Several hand gesture recognition systems exist, ranging from simple applications to complex ones. Microsoft's Kinect, for instance, utilizes depth-sensing cameras to track hand movements. Leap Motion is another example, using infrared cameras for high-precision hand tracking. Additionally, </a:t>
            </a:r>
            <a:r>
              <a:rPr lang="en-US" sz="2400" dirty="0" err="1">
                <a:latin typeface="Times New Roman" panose="02020603050405020304" pitchFamily="18" charset="0"/>
                <a:cs typeface="Times New Roman" panose="02020603050405020304" pitchFamily="18" charset="0"/>
              </a:rPr>
              <a:t>OpenPose</a:t>
            </a:r>
            <a:r>
              <a:rPr lang="en-US" sz="2400" dirty="0">
                <a:latin typeface="Times New Roman" panose="02020603050405020304" pitchFamily="18" charset="0"/>
                <a:cs typeface="Times New Roman" panose="02020603050405020304" pitchFamily="18" charset="0"/>
              </a:rPr>
              <a:t> is an open-source library that can recognize and track various body parts, including hands. These systems find applications in virtual reality, gaming, and healthcare, among other fields.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1790" y="534933"/>
            <a:ext cx="8911687" cy="1280890"/>
          </a:xfrm>
        </p:spPr>
        <p:txBody>
          <a:bodyPr/>
          <a:lstStyle/>
          <a:p>
            <a:r>
              <a:rPr lang="en-IN" dirty="0">
                <a:latin typeface="Times New Roman" panose="02020603050405020304" pitchFamily="18" charset="0"/>
                <a:cs typeface="Times New Roman" panose="02020603050405020304" pitchFamily="18" charset="0"/>
              </a:rPr>
              <a:t>Proposed System</a:t>
            </a:r>
            <a:endParaRPr lang="en-IN" dirty="0"/>
          </a:p>
        </p:txBody>
      </p:sp>
      <p:sp>
        <p:nvSpPr>
          <p:cNvPr id="3" name="Content Placeholder 2"/>
          <p:cNvSpPr>
            <a:spLocks noGrp="1"/>
          </p:cNvSpPr>
          <p:nvPr>
            <p:ph idx="1"/>
          </p:nvPr>
        </p:nvSpPr>
        <p:spPr>
          <a:xfrm>
            <a:off x="1908077" y="1905000"/>
            <a:ext cx="8915400" cy="3777622"/>
          </a:xfrm>
        </p:spPr>
        <p:txBody>
          <a:bodyPr>
            <a:normAutofit/>
          </a:bodyPr>
          <a:lstStyle/>
          <a:p>
            <a:pPr algn="just"/>
            <a:r>
              <a:rPr lang="en-US" sz="2400" dirty="0">
                <a:latin typeface="Times New Roman" panose="02020603050405020304" pitchFamily="18" charset="0"/>
                <a:cs typeface="Times New Roman" panose="02020603050405020304" pitchFamily="18" charset="0"/>
              </a:rPr>
              <a:t>Gesture Recognition methods usually contain three major stages. The first stage is the object detection. The target of this stage is to detect hand objects in digital images or videos. The second stage is object recognition. The detected hand objects are recognized to identify the gestures. At this stage, differentiated features and effective classifier selection are a major issue in most research. The third stage is to analyze sequential gestures to identify users’ instructions or behaviors.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2419" y="649181"/>
            <a:ext cx="8911687" cy="1280890"/>
          </a:xfrm>
        </p:spPr>
        <p:txBody>
          <a:bodyPr/>
          <a:lstStyle/>
          <a:p>
            <a:r>
              <a:rPr lang="en-IN" dirty="0">
                <a:latin typeface="Times New Roman" panose="02020603050405020304" pitchFamily="18" charset="0"/>
                <a:cs typeface="Times New Roman" panose="02020603050405020304" pitchFamily="18" charset="0"/>
              </a:rPr>
              <a:t>Software Requirements</a:t>
            </a:r>
          </a:p>
        </p:txBody>
      </p:sp>
      <p:sp>
        <p:nvSpPr>
          <p:cNvPr id="3" name="Content Placeholder 2"/>
          <p:cNvSpPr>
            <a:spLocks noGrp="1"/>
          </p:cNvSpPr>
          <p:nvPr>
            <p:ph idx="1"/>
          </p:nvPr>
        </p:nvSpPr>
        <p:spPr>
          <a:xfrm>
            <a:off x="2038705" y="1790751"/>
            <a:ext cx="9176141" cy="4296283"/>
          </a:xfrm>
        </p:spPr>
        <p:txBody>
          <a:bodyPr>
            <a:noAutofit/>
          </a:bodyPr>
          <a:lstStyle/>
          <a:p>
            <a:pPr algn="just"/>
            <a:r>
              <a:rPr lang="en-US" sz="2400" dirty="0">
                <a:latin typeface="Times New Roman" panose="02020603050405020304" pitchFamily="18" charset="0"/>
                <a:cs typeface="Times New Roman" panose="02020603050405020304" pitchFamily="18" charset="0"/>
              </a:rPr>
              <a:t>Deep Learning Framework: Choose a deep learning framework such as </a:t>
            </a:r>
            <a:r>
              <a:rPr lang="en-US" sz="2400" dirty="0" err="1">
                <a:latin typeface="Times New Roman" panose="02020603050405020304" pitchFamily="18" charset="0"/>
                <a:cs typeface="Times New Roman" panose="02020603050405020304" pitchFamily="18" charset="0"/>
              </a:rPr>
              <a:t>Tensorflow</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MediaPipe</a:t>
            </a:r>
            <a:r>
              <a:rPr lang="en-US" sz="2400" dirty="0">
                <a:latin typeface="Times New Roman" panose="02020603050405020304" pitchFamily="18" charset="0"/>
                <a:cs typeface="Times New Roman" panose="02020603050405020304" pitchFamily="18" charset="0"/>
              </a:rPr>
              <a:t> or </a:t>
            </a:r>
            <a:r>
              <a:rPr lang="en-US" sz="2400" dirty="0" err="1">
                <a:latin typeface="Times New Roman" panose="02020603050405020304" pitchFamily="18" charset="0"/>
                <a:cs typeface="Times New Roman" panose="02020603050405020304" pitchFamily="18" charset="0"/>
              </a:rPr>
              <a:t>Pytorch</a:t>
            </a:r>
            <a:r>
              <a:rPr lang="en-US" sz="2400" dirty="0">
                <a:latin typeface="Times New Roman" panose="02020603050405020304" pitchFamily="18" charset="0"/>
                <a:cs typeface="Times New Roman" panose="02020603050405020304" pitchFamily="18" charset="0"/>
              </a:rPr>
              <a:t> to develop and train convolutional neural networks (CNNs) for hand gesture recognition.</a:t>
            </a:r>
          </a:p>
          <a:p>
            <a:pPr algn="just"/>
            <a:r>
              <a:rPr lang="en-US" sz="2400" dirty="0">
                <a:latin typeface="Times New Roman" panose="02020603050405020304" pitchFamily="18" charset="0"/>
                <a:cs typeface="Times New Roman" panose="02020603050405020304" pitchFamily="18" charset="0"/>
              </a:rPr>
              <a:t>Computer Vision Library: Incorporate a computer vision library like OpenCV to handle image processing, video capture, and feature extraction, crucial for preprocessing and real-time analysis.</a:t>
            </a:r>
          </a:p>
          <a:p>
            <a:pPr algn="just"/>
            <a:r>
              <a:rPr lang="en-US" sz="2400" dirty="0">
                <a:latin typeface="Times New Roman" panose="02020603050405020304" pitchFamily="18" charset="0"/>
                <a:cs typeface="Times New Roman" panose="02020603050405020304" pitchFamily="18" charset="0"/>
              </a:rPr>
              <a:t>Programming Language: Use a programming language, preferably Python, for its extensive support in the deep learning and computer vision communities, enabling seamless integration with frameworks and libraries.</a:t>
            </a:r>
          </a:p>
          <a:p>
            <a:pPr algn="just"/>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5137" y="534933"/>
            <a:ext cx="8911687" cy="1280890"/>
          </a:xfrm>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1861424" y="1904999"/>
            <a:ext cx="9148698" cy="4327849"/>
          </a:xfrm>
        </p:spPr>
        <p:txBody>
          <a:bodyPr>
            <a:noAutofit/>
          </a:bodyPr>
          <a:lstStyle/>
          <a:p>
            <a:pPr algn="just"/>
            <a:r>
              <a:rPr lang="en-US" sz="2400" dirty="0">
                <a:latin typeface="Times New Roman" panose="02020603050405020304" pitchFamily="18" charset="0"/>
                <a:cs typeface="Times New Roman" panose="02020603050405020304" pitchFamily="18" charset="0"/>
              </a:rPr>
              <a:t>The problem statement for hand gesture recognition using deep learning involves creating a model that can accurately recognize and interpret hand gestures from input data, such as images or video frames. The objective is to develop a robust and efficient system capable of classifying a wide range of gestures, considering factors like variations in hand shapes, orientations, and environmental conditions. The challenge is to design a deep learning architecture, train it on diverse datasets, and optimize it for real-time or near-real-time performance. The application areas can include sign language translation, human-computer interaction, and immersive technologies, with the goal of enhancing accessibility and user experience.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7774" y="526760"/>
            <a:ext cx="8911687" cy="1280890"/>
          </a:xfrm>
        </p:spPr>
        <p:txBody>
          <a:bodyPr/>
          <a:lstStyle/>
          <a:p>
            <a:r>
              <a:rPr lang="en-IN" dirty="0">
                <a:latin typeface="Times New Roman" panose="02020603050405020304" pitchFamily="18" charset="0"/>
                <a:cs typeface="Times New Roman" panose="02020603050405020304" pitchFamily="18" charset="0"/>
              </a:rPr>
              <a:t>Advantages</a:t>
            </a:r>
          </a:p>
        </p:txBody>
      </p:sp>
      <p:sp>
        <p:nvSpPr>
          <p:cNvPr id="3" name="Content Placeholder 2"/>
          <p:cNvSpPr>
            <a:spLocks noGrp="1"/>
          </p:cNvSpPr>
          <p:nvPr>
            <p:ph idx="1"/>
          </p:nvPr>
        </p:nvSpPr>
        <p:spPr>
          <a:xfrm>
            <a:off x="1967774" y="1807650"/>
            <a:ext cx="8915400" cy="3777622"/>
          </a:xfrm>
        </p:spPr>
        <p:txBody>
          <a:bodyPr>
            <a:normAutofit/>
          </a:bodyPr>
          <a:lstStyle/>
          <a:p>
            <a:r>
              <a:rPr lang="en-US" sz="2400" dirty="0">
                <a:latin typeface="Times New Roman" panose="02020603050405020304" pitchFamily="18" charset="0"/>
                <a:cs typeface="Times New Roman" panose="02020603050405020304" pitchFamily="18" charset="0"/>
              </a:rPr>
              <a:t>Non-verbal cues: Gestures add another layer of meaning to spoken language, emphasizing points, clarifying ideas, and conveying emotions more effectively.</a:t>
            </a:r>
          </a:p>
          <a:p>
            <a:r>
              <a:rPr lang="en-US" sz="2400" dirty="0">
                <a:latin typeface="Times New Roman" panose="02020603050405020304" pitchFamily="18" charset="0"/>
                <a:cs typeface="Times New Roman" panose="02020603050405020304" pitchFamily="18" charset="0"/>
              </a:rPr>
              <a:t>Universality: Many gestures transcend cultural and language barriers, promoting understanding across diverse populations.</a:t>
            </a:r>
          </a:p>
          <a:p>
            <a:r>
              <a:rPr lang="en-US" sz="2400" dirty="0">
                <a:latin typeface="Times New Roman" panose="02020603050405020304" pitchFamily="18" charset="0"/>
                <a:cs typeface="Times New Roman" panose="02020603050405020304" pitchFamily="18" charset="0"/>
              </a:rPr>
              <a:t>Accessibility: People with speech or hearing impairments can rely heavily on gestures for communication, making interaction more inclusive.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294</TotalTime>
  <Words>1532</Words>
  <Application>Microsoft Office PowerPoint</Application>
  <PresentationFormat>Widescreen</PresentationFormat>
  <Paragraphs>92</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Century Gothic</vt:lpstr>
      <vt:lpstr>Times New Roman</vt:lpstr>
      <vt:lpstr>Wingdings 3</vt:lpstr>
      <vt:lpstr>Wisp</vt:lpstr>
      <vt:lpstr>ENHANCING HAND GESTURE RECOGNITION THROUGH  DEEP LEARNING ARCHITECTURES</vt:lpstr>
      <vt:lpstr>Agenda</vt:lpstr>
      <vt:lpstr>Abstract</vt:lpstr>
      <vt:lpstr>Introduction</vt:lpstr>
      <vt:lpstr>Existing System</vt:lpstr>
      <vt:lpstr>Proposed System</vt:lpstr>
      <vt:lpstr>Software Requirements</vt:lpstr>
      <vt:lpstr>Problem Statement</vt:lpstr>
      <vt:lpstr>Advantages</vt:lpstr>
      <vt:lpstr>System Architecture </vt:lpstr>
      <vt:lpstr>Methodology</vt:lpstr>
      <vt:lpstr>Dataset Collection</vt:lpstr>
      <vt:lpstr>Data Preprocessing</vt:lpstr>
      <vt:lpstr>PowerPoint Presentation</vt:lpstr>
      <vt:lpstr>Model Selection</vt:lpstr>
      <vt:lpstr>Training</vt:lpstr>
      <vt:lpstr>Model Deployment</vt:lpstr>
      <vt:lpstr>IMPLEMENTATION</vt:lpstr>
      <vt:lpstr>PowerPoint Presentation</vt:lpstr>
      <vt:lpstr>Load Dataset</vt:lpstr>
      <vt:lpstr>ALGORITHMS</vt:lpstr>
      <vt:lpstr>PowerPoint Presentation</vt:lpstr>
      <vt:lpstr>MODEL TRAINING</vt:lpstr>
      <vt:lpstr>RESULT</vt:lpstr>
      <vt:lpstr>COMPARISION OF MODEL PERFORMANCE</vt:lpstr>
      <vt:lpstr>CONCLUSION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GESTURE RECOGNITION USING DEEP LEARNING</dc:title>
  <dc:creator>Sai Kishore</dc:creator>
  <cp:lastModifiedBy>jai teja</cp:lastModifiedBy>
  <cp:revision>20</cp:revision>
  <dcterms:created xsi:type="dcterms:W3CDTF">2024-02-05T16:26:00Z</dcterms:created>
  <dcterms:modified xsi:type="dcterms:W3CDTF">2024-04-23T06:37:35Z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6C0D4D5180C04B2DAA57829372033242_13</vt:lpwstr>
  </property>
  <property fmtid="{D5CDD505-2E9C-101B-9397-08002B2CF9AE}" pid="3" name="KSOProductBuildVer">
    <vt:lpwstr>1033-12.2.0.13431</vt:lpwstr>
  </property>
</Properties>
</file>