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Lst>
  <p:notesMasterIdLst>
    <p:notesMasterId r:id="rId17"/>
  </p:notesMasterIdLst>
  <p:sldIdLst>
    <p:sldId id="256" r:id="rId2"/>
    <p:sldId id="257" r:id="rId3"/>
    <p:sldId id="258" r:id="rId4"/>
    <p:sldId id="261" r:id="rId5"/>
    <p:sldId id="262" r:id="rId6"/>
    <p:sldId id="265" r:id="rId7"/>
    <p:sldId id="259" r:id="rId8"/>
    <p:sldId id="260" r:id="rId9"/>
    <p:sldId id="266" r:id="rId10"/>
    <p:sldId id="267" r:id="rId11"/>
    <p:sldId id="268" r:id="rId12"/>
    <p:sldId id="269" r:id="rId13"/>
    <p:sldId id="270" r:id="rId14"/>
    <p:sldId id="271" r:id="rId15"/>
    <p:sldId id="264" r:id="rId16"/>
  </p:sldIdLst>
  <p:sldSz cx="9144000" cy="6858000" type="screen4x3"/>
  <p:notesSz cx="6858000" cy="9144000"/>
  <p:kinsoku lang="zh-CN" invalStChars="!%),.:;?]}¨·ˇˉ་―‖’”…‰∶、。〃々〉》」』】〕〗！＂＇％），．：；？］｀｜｝～￠" invalEndChars="([{·‘“〈《「『【〔〖（．［｛￡￥"/>
  <p:defaultTextStyle>
    <a:defPPr>
      <a:defRPr lang="zh-CN"/>
    </a:defPPr>
    <a:lvl1pPr marL="0" indent="0" algn="l" defTabSz="914400" rtl="0" eaLnBrk="0" fontAlgn="base" latinLnBrk="0" hangingPunct="0">
      <a:lnSpc>
        <a:spcPct val="100000"/>
      </a:lnSpc>
      <a:spcBef>
        <a:spcPts val="0"/>
      </a:spcBef>
      <a:spcAft>
        <a:spcPts val="0"/>
      </a:spcAft>
      <a:buNone/>
      <a:defRPr sz="1800" b="0" i="0" u="none" baseline="0">
        <a:solidFill>
          <a:srgbClr val="000000"/>
        </a:solidFill>
        <a:latin typeface="Calibri" pitchFamily="34" charset="0"/>
        <a:ea typeface="Calibri" pitchFamily="34" charset="0"/>
        <a:cs typeface="Calibri" pitchFamily="34" charset="0"/>
      </a:defRPr>
    </a:lvl1pPr>
    <a:lvl2pPr marL="0" indent="457200" algn="l" defTabSz="914400" rtl="0" eaLnBrk="0" fontAlgn="base" latinLnBrk="0" hangingPunct="0">
      <a:lnSpc>
        <a:spcPct val="100000"/>
      </a:lnSpc>
      <a:spcBef>
        <a:spcPts val="0"/>
      </a:spcBef>
      <a:spcAft>
        <a:spcPts val="0"/>
      </a:spcAft>
      <a:buNone/>
      <a:defRPr sz="1800" b="0" i="0" u="none" baseline="0">
        <a:solidFill>
          <a:srgbClr val="000000"/>
        </a:solidFill>
        <a:latin typeface="Calibri" pitchFamily="34" charset="0"/>
        <a:ea typeface="Calibri" pitchFamily="34" charset="0"/>
        <a:cs typeface="Calibri" pitchFamily="34" charset="0"/>
      </a:defRPr>
    </a:lvl2pPr>
    <a:lvl3pPr marL="0" indent="914400" algn="l" defTabSz="914400" rtl="0" eaLnBrk="0" fontAlgn="base" latinLnBrk="0" hangingPunct="0">
      <a:lnSpc>
        <a:spcPct val="100000"/>
      </a:lnSpc>
      <a:spcBef>
        <a:spcPts val="0"/>
      </a:spcBef>
      <a:spcAft>
        <a:spcPts val="0"/>
      </a:spcAft>
      <a:buNone/>
      <a:defRPr sz="1800" b="0" i="0" u="none" baseline="0">
        <a:solidFill>
          <a:srgbClr val="000000"/>
        </a:solidFill>
        <a:latin typeface="Calibri" pitchFamily="34" charset="0"/>
        <a:ea typeface="Calibri" pitchFamily="34" charset="0"/>
        <a:cs typeface="Calibri" pitchFamily="34" charset="0"/>
      </a:defRPr>
    </a:lvl3pPr>
    <a:lvl4pPr marL="0" indent="1371600" algn="l" defTabSz="914400" rtl="0" eaLnBrk="0" fontAlgn="base" latinLnBrk="0" hangingPunct="0">
      <a:lnSpc>
        <a:spcPct val="100000"/>
      </a:lnSpc>
      <a:spcBef>
        <a:spcPts val="0"/>
      </a:spcBef>
      <a:spcAft>
        <a:spcPts val="0"/>
      </a:spcAft>
      <a:buNone/>
      <a:defRPr sz="1800" b="0" i="0" u="none" baseline="0">
        <a:solidFill>
          <a:srgbClr val="000000"/>
        </a:solidFill>
        <a:latin typeface="Calibri" pitchFamily="34" charset="0"/>
        <a:ea typeface="Calibri" pitchFamily="34" charset="0"/>
        <a:cs typeface="Calibri" pitchFamily="34" charset="0"/>
      </a:defRPr>
    </a:lvl4pPr>
    <a:lvl5pPr marL="0" indent="1828800" algn="l" defTabSz="914400" rtl="0" eaLnBrk="0" fontAlgn="base" latinLnBrk="0" hangingPunct="0">
      <a:lnSpc>
        <a:spcPct val="100000"/>
      </a:lnSpc>
      <a:spcBef>
        <a:spcPts val="0"/>
      </a:spcBef>
      <a:spcAft>
        <a:spcPts val="0"/>
      </a:spcAft>
      <a:buNone/>
      <a:defRPr sz="1800" b="0" i="0" u="none" baseline="0">
        <a:solidFill>
          <a:srgbClr val="000000"/>
        </a:solidFill>
        <a:latin typeface="Calibri" pitchFamily="34" charset="0"/>
        <a:ea typeface="Calibri" pitchFamily="34" charset="0"/>
        <a:cs typeface="Calibri" pitchFamily="34" charset="0"/>
      </a:defRPr>
    </a:lvl5pPr>
    <a:lvl6pPr marL="0" indent="1828800" algn="l" defTabSz="914400" rtl="0" eaLnBrk="0" fontAlgn="base" latinLnBrk="0" hangingPunct="0">
      <a:lnSpc>
        <a:spcPct val="100000"/>
      </a:lnSpc>
      <a:spcBef>
        <a:spcPts val="0"/>
      </a:spcBef>
      <a:spcAft>
        <a:spcPts val="0"/>
      </a:spcAft>
      <a:buNone/>
      <a:defRPr sz="1800" b="0" i="0" u="none" baseline="0">
        <a:solidFill>
          <a:srgbClr val="000000"/>
        </a:solidFill>
        <a:latin typeface="Calibri" pitchFamily="34" charset="0"/>
        <a:ea typeface="Calibri" pitchFamily="34" charset="0"/>
        <a:cs typeface="Calibri" pitchFamily="34" charset="0"/>
      </a:defRPr>
    </a:lvl6pPr>
    <a:lvl7pPr marL="0" indent="1828800" algn="l" defTabSz="914400" rtl="0" eaLnBrk="0" fontAlgn="base" latinLnBrk="0" hangingPunct="0">
      <a:lnSpc>
        <a:spcPct val="100000"/>
      </a:lnSpc>
      <a:spcBef>
        <a:spcPts val="0"/>
      </a:spcBef>
      <a:spcAft>
        <a:spcPts val="0"/>
      </a:spcAft>
      <a:buNone/>
      <a:defRPr sz="1800" b="0" i="0" u="none" baseline="0">
        <a:solidFill>
          <a:srgbClr val="000000"/>
        </a:solidFill>
        <a:latin typeface="Calibri" pitchFamily="34" charset="0"/>
        <a:ea typeface="Calibri" pitchFamily="34" charset="0"/>
        <a:cs typeface="Calibri" pitchFamily="34" charset="0"/>
      </a:defRPr>
    </a:lvl7pPr>
    <a:lvl8pPr marL="0" indent="1828800" algn="l" defTabSz="914400" rtl="0" eaLnBrk="0" fontAlgn="base" latinLnBrk="0" hangingPunct="0">
      <a:lnSpc>
        <a:spcPct val="100000"/>
      </a:lnSpc>
      <a:spcBef>
        <a:spcPts val="0"/>
      </a:spcBef>
      <a:spcAft>
        <a:spcPts val="0"/>
      </a:spcAft>
      <a:buNone/>
      <a:defRPr sz="1800" b="0" i="0" u="none" baseline="0">
        <a:solidFill>
          <a:srgbClr val="000000"/>
        </a:solidFill>
        <a:latin typeface="Calibri" pitchFamily="34" charset="0"/>
        <a:ea typeface="Calibri" pitchFamily="34" charset="0"/>
        <a:cs typeface="Calibri" pitchFamily="34" charset="0"/>
      </a:defRPr>
    </a:lvl8pPr>
    <a:lvl9pPr marL="0" indent="1828800" algn="l" defTabSz="914400" rtl="0" eaLnBrk="0" fontAlgn="base" latinLnBrk="0" hangingPunct="0">
      <a:lnSpc>
        <a:spcPct val="100000"/>
      </a:lnSpc>
      <a:spcBef>
        <a:spcPts val="0"/>
      </a:spcBef>
      <a:spcAft>
        <a:spcPts val="0"/>
      </a:spcAft>
      <a:buNone/>
      <a:defRPr sz="1800" b="0" i="0" u="none" baseline="0">
        <a:solidFill>
          <a:srgbClr val="000000"/>
        </a:solidFill>
        <a:latin typeface="Calibri" pitchFamily="34" charset="0"/>
        <a:ea typeface="Calibri" pitchFamily="34" charset="0"/>
        <a:cs typeface="Calibri" pitchFamily="34" charset="0"/>
      </a:defRPr>
    </a:lvl9pPr>
  </p:defaultTextStyle>
  <p:extLst>
    <p:ext uri="{521415D9-36F7-43E2-AB2F-B90AF26B5E84}">
      <p14:sectionLst xmlns:p14="http://schemas.microsoft.com/office/powerpoint/2010/main">
        <p14:section name="Default Section" id="{B9C2A63A-8D49-4E6F-BA61-EFA12928DEB3}">
          <p14:sldIdLst>
            <p14:sldId id="256"/>
            <p14:sldId id="257"/>
            <p14:sldId id="258"/>
            <p14:sldId id="261"/>
            <p14:sldId id="262"/>
            <p14:sldId id="265"/>
            <p14:sldId id="259"/>
            <p14:sldId id="260"/>
            <p14:sldId id="266"/>
            <p14:sldId id="267"/>
            <p14:sldId id="268"/>
            <p14:sldId id="269"/>
            <p14:sldId id="270"/>
            <p14:sldId id="271"/>
            <p14:sldId id="2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6" autoAdjust="0"/>
    <p:restoredTop sz="100000" autoAdjust="0"/>
  </p:normalViewPr>
  <p:slideViewPr>
    <p:cSldViewPr snapToGrid="0" snapToObjects="1">
      <p:cViewPr varScale="1">
        <p:scale>
          <a:sx n="82" d="100"/>
          <a:sy n="82" d="100"/>
        </p:scale>
        <p:origin x="1426"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6202" cy="76202"/>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对象"/>
          <p:cNvSpPr>
            <a:spLocks noGrp="1" noRot="1" noChangeAspect="1"/>
          </p:cNvSpPr>
          <p:nvPr>
            <p:ph type="sldImg"/>
          </p:nvPr>
        </p:nvSpPr>
        <p:spPr>
          <a:xfrm>
            <a:off x="1143000" y="685800"/>
            <a:ext cx="4572000" cy="3429000"/>
          </a:xfrm>
          <a:prstGeom prst="rect">
            <a:avLst/>
          </a:prstGeom>
          <a:noFill/>
          <a:ln w="12700" cap="flat" cmpd="sng">
            <a:noFill/>
            <a:prstDash val="solid"/>
            <a:miter/>
          </a:ln>
        </p:spPr>
      </p:sp>
      <p:sp>
        <p:nvSpPr>
          <p:cNvPr id="3" name="文本框"/>
          <p:cNvSpPr>
            <a:spLocks noGrp="1"/>
          </p:cNvSpPr>
          <p:nvPr>
            <p:ph type="body" idx="1"/>
          </p:nvPr>
        </p:nvSpPr>
        <p:spPr>
          <a:xfrm>
            <a:off x="914400" y="4343400"/>
            <a:ext cx="5029200" cy="4114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495084795"/>
      </p:ext>
    </p:extLst>
  </p:cSld>
  <p:clrMap bg1="lt1" tx1="dk1" bg2="lt2" tx2="dk2" accent1="accent1" accent2="accent2" accent3="accent3" accent4="accent4" accent5="accent5" accent6="accent6" hlink="hlink" folHlink="folHlink"/>
  <p:hf sldNum="0" hdr="0" ftr="0" dt="0"/>
  <p:notesStyle>
    <a:lvl1pPr marL="0" indent="0" algn="l" defTabSz="914400" rtl="0" eaLnBrk="0" fontAlgn="base" latinLnBrk="0" hangingPunct="0">
      <a:lnSpc>
        <a:spcPct val="100000"/>
      </a:lnSpc>
      <a:spcBef>
        <a:spcPct val="30000"/>
      </a:spcBef>
      <a:spcAft>
        <a:spcPts val="0"/>
      </a:spcAft>
      <a:buNone/>
      <a:defRPr sz="1200" b="0" i="0" u="none" strike="noStrike" kern="0" cap="none" spc="0" baseline="0">
        <a:solidFill>
          <a:schemeClr val="tx1"/>
        </a:solidFill>
        <a:latin typeface="Calibri" pitchFamily="34" charset="0"/>
        <a:ea typeface="Calibri" pitchFamily="34" charset="0"/>
        <a:cs typeface="Calibri" pitchFamily="34" charset="0"/>
      </a:defRPr>
    </a:lvl1pPr>
    <a:lvl2pPr marL="742950" indent="-285750" algn="l" defTabSz="914400" rtl="0" eaLnBrk="0" fontAlgn="base" latinLnBrk="0" hangingPunct="0">
      <a:lnSpc>
        <a:spcPct val="100000"/>
      </a:lnSpc>
      <a:spcBef>
        <a:spcPct val="30000"/>
      </a:spcBef>
      <a:spcAft>
        <a:spcPts val="0"/>
      </a:spcAft>
      <a:buNone/>
      <a:defRPr sz="1200" b="0" i="0" u="none" strike="noStrike" kern="0" cap="none" spc="0" baseline="0">
        <a:solidFill>
          <a:schemeClr val="tx1"/>
        </a:solidFill>
        <a:latin typeface="Calibri" pitchFamily="34" charset="0"/>
        <a:ea typeface="Calibri" pitchFamily="34" charset="0"/>
        <a:cs typeface="Calibri" pitchFamily="34" charset="0"/>
      </a:defRPr>
    </a:lvl2pPr>
    <a:lvl3pPr marL="1143000" indent="-228600" algn="l" defTabSz="914400" rtl="0" eaLnBrk="0" fontAlgn="base" latinLnBrk="0" hangingPunct="0">
      <a:lnSpc>
        <a:spcPct val="100000"/>
      </a:lnSpc>
      <a:spcBef>
        <a:spcPct val="30000"/>
      </a:spcBef>
      <a:spcAft>
        <a:spcPts val="0"/>
      </a:spcAft>
      <a:buNone/>
      <a:defRPr sz="1200" b="0" i="0" u="none" strike="noStrike" kern="0" cap="none" spc="0" baseline="0">
        <a:solidFill>
          <a:schemeClr val="tx1"/>
        </a:solidFill>
        <a:latin typeface="Calibri" pitchFamily="34" charset="0"/>
        <a:ea typeface="Calibri" pitchFamily="34" charset="0"/>
        <a:cs typeface="Calibri" pitchFamily="34" charset="0"/>
      </a:defRPr>
    </a:lvl3pPr>
    <a:lvl4pPr marL="1600200" indent="-228600" algn="l" defTabSz="914400" rtl="0" eaLnBrk="0" fontAlgn="base" latinLnBrk="0" hangingPunct="0">
      <a:lnSpc>
        <a:spcPct val="100000"/>
      </a:lnSpc>
      <a:spcBef>
        <a:spcPct val="30000"/>
      </a:spcBef>
      <a:spcAft>
        <a:spcPts val="0"/>
      </a:spcAft>
      <a:buNone/>
      <a:defRPr sz="1200" b="0" i="0" u="none" strike="noStrike" kern="0" cap="none" spc="0" baseline="0">
        <a:solidFill>
          <a:schemeClr val="tx1"/>
        </a:solidFill>
        <a:latin typeface="Calibri" pitchFamily="34" charset="0"/>
        <a:ea typeface="Calibri" pitchFamily="34" charset="0"/>
        <a:cs typeface="Calibri" pitchFamily="34" charset="0"/>
      </a:defRPr>
    </a:lvl4pPr>
    <a:lvl5pPr marL="2057400" indent="-228600" algn="l" defTabSz="914400" rtl="0" eaLnBrk="0" fontAlgn="base" latinLnBrk="0" hangingPunct="0">
      <a:lnSpc>
        <a:spcPct val="100000"/>
      </a:lnSpc>
      <a:spcBef>
        <a:spcPct val="30000"/>
      </a:spcBef>
      <a:spcAft>
        <a:spcPts val="0"/>
      </a:spcAft>
      <a:buNone/>
      <a:defRPr sz="1200" b="0" i="0" u="none" strike="noStrike" kern="0" cap="none" spc="0" baseline="0">
        <a:solidFill>
          <a:schemeClr val="tx1"/>
        </a:solidFill>
        <a:latin typeface="Calibri" pitchFamily="34" charset="0"/>
        <a:ea typeface="Calibri" pitchFamily="34" charset="0"/>
        <a:cs typeface="Calibri" pitchFamily="34" charset="0"/>
      </a:defRPr>
    </a:lvl5pPr>
    <a:lvl6pPr marL="2057400" indent="-228600" algn="l" defTabSz="914400" rtl="0" eaLnBrk="0" fontAlgn="base" latinLnBrk="0" hangingPunct="0">
      <a:lnSpc>
        <a:spcPct val="100000"/>
      </a:lnSpc>
      <a:spcBef>
        <a:spcPct val="30000"/>
      </a:spcBef>
      <a:spcAft>
        <a:spcPts val="0"/>
      </a:spcAft>
      <a:buNone/>
      <a:defRPr sz="1200" b="0" i="0" u="none" strike="noStrike" kern="0" cap="none" spc="0" baseline="0">
        <a:solidFill>
          <a:schemeClr val="tx1"/>
        </a:solidFill>
        <a:latin typeface="Calibri" pitchFamily="34" charset="0"/>
        <a:ea typeface="Calibri" pitchFamily="34" charset="0"/>
        <a:cs typeface="Calibri" pitchFamily="34" charset="0"/>
      </a:defRPr>
    </a:lvl6pPr>
    <a:lvl7pPr marL="2057400" indent="-228600" algn="l" defTabSz="914400" rtl="0" eaLnBrk="0" fontAlgn="base" latinLnBrk="0" hangingPunct="0">
      <a:lnSpc>
        <a:spcPct val="100000"/>
      </a:lnSpc>
      <a:spcBef>
        <a:spcPct val="30000"/>
      </a:spcBef>
      <a:spcAft>
        <a:spcPts val="0"/>
      </a:spcAft>
      <a:buNone/>
      <a:defRPr sz="1200" b="0" i="0" u="none" strike="noStrike" kern="0" cap="none" spc="0" baseline="0">
        <a:solidFill>
          <a:schemeClr val="tx1"/>
        </a:solidFill>
        <a:latin typeface="Calibri" pitchFamily="34" charset="0"/>
        <a:ea typeface="Calibri" pitchFamily="34" charset="0"/>
        <a:cs typeface="Calibri" pitchFamily="34" charset="0"/>
      </a:defRPr>
    </a:lvl7pPr>
    <a:lvl8pPr marL="2057400" indent="-228600" algn="l" defTabSz="914400" rtl="0" eaLnBrk="0" fontAlgn="base" latinLnBrk="0" hangingPunct="0">
      <a:lnSpc>
        <a:spcPct val="100000"/>
      </a:lnSpc>
      <a:spcBef>
        <a:spcPct val="30000"/>
      </a:spcBef>
      <a:spcAft>
        <a:spcPts val="0"/>
      </a:spcAft>
      <a:buNone/>
      <a:defRPr sz="1200" b="0" i="0" u="none" strike="noStrike" kern="0" cap="none" spc="0" baseline="0">
        <a:solidFill>
          <a:schemeClr val="tx1"/>
        </a:solidFill>
        <a:latin typeface="Calibri" pitchFamily="34" charset="0"/>
        <a:ea typeface="Calibri" pitchFamily="34" charset="0"/>
        <a:cs typeface="Calibri" pitchFamily="34" charset="0"/>
      </a:defRPr>
    </a:lvl8pPr>
    <a:lvl9pPr marL="2057400" indent="-228600" algn="l" defTabSz="914400" rtl="0" eaLnBrk="0" fontAlgn="base" latinLnBrk="0" hangingPunct="0">
      <a:lnSpc>
        <a:spcPct val="100000"/>
      </a:lnSpc>
      <a:spcBef>
        <a:spcPct val="30000"/>
      </a:spcBef>
      <a:spcAft>
        <a:spcPts val="0"/>
      </a:spcAft>
      <a:buNone/>
      <a:defRPr sz="1200" b="0" i="0" u="none" strike="noStrike" kern="0" cap="none" spc="0" baseline="0">
        <a:solidFill>
          <a:schemeClr val="tx1"/>
        </a:solidFill>
        <a:latin typeface="Calibri" pitchFamily="34" charset="0"/>
        <a:ea typeface="Calibri" pitchFamily="34" charset="0"/>
        <a:cs typeface="Calibri" pitchFamily="34" charset="0"/>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文本框"/>
          <p:cNvSpPr>
            <a:spLocks noGrp="1"/>
          </p:cNvSpPr>
          <p:nvPr>
            <p:ph type="subTitle" idx="1"/>
          </p:nvPr>
        </p:nvSpPr>
        <p:spPr>
          <a:xfrm>
            <a:off x="1371600" y="3886199"/>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50182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97419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97952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04764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19677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47475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29412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23518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50971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23086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5274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文本框"/>
          <p:cNvSpPr>
            <a:spLocks noGrp="1"/>
          </p:cNvSpPr>
          <p:nvPr>
            <p:ph type="title"/>
          </p:nvPr>
        </p:nvSpPr>
        <p:spPr>
          <a:xfrm>
            <a:off x="457200" y="274637"/>
            <a:ext cx="8229600" cy="1143000"/>
          </a:xfrm>
          <a:prstGeom prst="rect">
            <a:avLst/>
          </a:prstGeom>
          <a:noFill/>
          <a:ln w="12700" cap="flat" cmpd="sng">
            <a:noFill/>
            <a:prstDash val="solid"/>
            <a:miter/>
          </a:ln>
        </p:spPr>
        <p:txBody>
          <a:bodyPr vert="horz" wrap="square" lIns="45719" tIns="45720" rIns="45719" bIns="45720" anchor="ctr" anchorCtr="0">
            <a:prstTxWarp prst="textNoShape">
              <a:avLst/>
            </a:prstTxWarp>
          </a:bodyPr>
          <a:lstStyle/>
          <a:p>
            <a:r>
              <a:rPr lang="en-US" altLang="zh-CN"/>
              <a:t>Title Text</a:t>
            </a:r>
            <a:endParaRPr lang="zh-CN" altLang="en-US"/>
          </a:p>
        </p:txBody>
      </p:sp>
      <p:sp>
        <p:nvSpPr>
          <p:cNvPr id="5" name="文本框"/>
          <p:cNvSpPr>
            <a:spLocks noGrp="1"/>
          </p:cNvSpPr>
          <p:nvPr>
            <p:ph type="body" idx="1"/>
          </p:nvPr>
        </p:nvSpPr>
        <p:spPr>
          <a:xfrm>
            <a:off x="457200" y="1600200"/>
            <a:ext cx="8229600" cy="4525962"/>
          </a:xfrm>
          <a:prstGeom prst="rect">
            <a:avLst/>
          </a:prstGeom>
          <a:noFill/>
          <a:ln w="12700" cap="flat" cmpd="sng">
            <a:noFill/>
            <a:prstDash val="solid"/>
            <a:miter/>
          </a:ln>
        </p:spPr>
        <p:txBody>
          <a:bodyPr vert="horz" wrap="square" lIns="45719" tIns="45720" rIns="45719" bIns="45720" anchor="t" anchorCtr="0">
            <a:prstTxWarp prst="textNoShape">
              <a:avLst/>
            </a:prstTxWarp>
          </a:bodyPr>
          <a:lstStyle/>
          <a:p>
            <a:r>
              <a:rPr lang="en-US" altLang="zh-CN"/>
              <a:t>Body Level One</a:t>
            </a:r>
          </a:p>
          <a:p>
            <a:pPr lvl="1"/>
            <a:r>
              <a:rPr lang="en-US" altLang="zh-CN"/>
              <a:t>Body Level Two</a:t>
            </a:r>
          </a:p>
          <a:p>
            <a:pPr lvl="2"/>
            <a:r>
              <a:rPr lang="en-US" altLang="zh-CN"/>
              <a:t>Body Level Three</a:t>
            </a:r>
          </a:p>
          <a:p>
            <a:pPr lvl="3"/>
            <a:r>
              <a:rPr lang="en-US" altLang="zh-CN"/>
              <a:t>Body Level Four</a:t>
            </a:r>
          </a:p>
          <a:p>
            <a:pPr lvl="4"/>
            <a:r>
              <a:rPr lang="en-US" altLang="zh-CN"/>
              <a:t>Body Level Five</a:t>
            </a:r>
            <a:endParaRPr lang="zh-CN" altLang="en-US"/>
          </a:p>
        </p:txBody>
      </p:sp>
      <p:sp>
        <p:nvSpPr>
          <p:cNvPr id="6" name="文本框"/>
          <p:cNvSpPr>
            <a:spLocks noGrp="1"/>
          </p:cNvSpPr>
          <p:nvPr>
            <p:ph type="sldNum"/>
          </p:nvPr>
        </p:nvSpPr>
        <p:spPr>
          <a:xfrm>
            <a:off x="8428038" y="6415087"/>
            <a:ext cx="258762" cy="247650"/>
          </a:xfrm>
          <a:prstGeom prst="rect">
            <a:avLst/>
          </a:prstGeom>
          <a:noFill/>
          <a:ln w="12700" cap="flat" cmpd="sng">
            <a:noFill/>
            <a:prstDash val="solid"/>
            <a:miter/>
          </a:ln>
        </p:spPr>
        <p:txBody>
          <a:bodyPr vert="horz" wrap="none" lIns="45719" tIns="45720" rIns="45719" bIns="45720" anchor="ctr" anchorCtr="0">
            <a:prstTxWarp prst="textNoShape">
              <a:avLst/>
            </a:prstTxWarp>
            <a:spAutoFit/>
          </a:bodyPr>
          <a:lstStyle/>
          <a:p>
            <a:pPr algn="r" eaLnBrk="1" latinLnBrk="0" hangingPunct="0"/>
            <a:fld id="{CAD2D6BD-DE1B-4B5F-8B41-2702339687B9}" type="slidenum">
              <a:rPr lang="en-US" altLang="zh-CN" sz="1200" b="0" i="0" u="none" strike="noStrike" kern="0" cap="none" spc="0" baseline="0">
                <a:solidFill>
                  <a:srgbClr val="888888"/>
                </a:solidFill>
                <a:latin typeface="Calibri" pitchFamily="34" charset="0"/>
                <a:ea typeface="Calibri" pitchFamily="34" charset="0"/>
                <a:cs typeface="Lucida Sans"/>
              </a:rPr>
              <a:t>‹#›</a:t>
            </a:fld>
            <a:endParaRPr lang="zh-CN" altLang="en-US" sz="1200">
              <a:solidFill>
                <a:srgbClr val="888888"/>
              </a:solidFill>
            </a:endParaRPr>
          </a:p>
        </p:txBody>
      </p:sp>
    </p:spTree>
    <p:extLst>
      <p:ext uri="{BB962C8B-B14F-4D97-AF65-F5344CB8AC3E}">
        <p14:creationId xmlns:p14="http://schemas.microsoft.com/office/powerpoint/2010/main" val="2010596680"/>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hf sldNum="0" hdr="0" ftr="0" dt="0"/>
  <p:txStyles>
    <p:titleStyle>
      <a:lvl1pPr marL="0" indent="0" algn="ctr" defTabSz="914400" rtl="0" eaLnBrk="0" fontAlgn="base" latinLnBrk="0" hangingPunct="0">
        <a:lnSpc>
          <a:spcPct val="100000"/>
        </a:lnSpc>
        <a:spcBef>
          <a:spcPts val="0"/>
        </a:spcBef>
        <a:spcAft>
          <a:spcPts val="0"/>
        </a:spcAft>
        <a:buNone/>
        <a:defRPr sz="4400" b="0" i="0" u="none" baseline="0">
          <a:solidFill>
            <a:srgbClr val="000000"/>
          </a:solidFill>
          <a:latin typeface="Calibri" pitchFamily="34" charset="0"/>
          <a:ea typeface="Calibri" pitchFamily="34" charset="0"/>
          <a:cs typeface="Calibri" pitchFamily="34" charset="0"/>
        </a:defRPr>
      </a:lvl1pPr>
    </p:titleStyle>
    <p:bodyStyle>
      <a:lvl1pPr marL="342900" indent="-342900" algn="l" defTabSz="914400" rtl="0" eaLnBrk="0" fontAlgn="base" latinLnBrk="0" hangingPunct="0">
        <a:lnSpc>
          <a:spcPct val="100000"/>
        </a:lnSpc>
        <a:spcBef>
          <a:spcPts val="700"/>
        </a:spcBef>
        <a:spcAft>
          <a:spcPts val="0"/>
        </a:spcAft>
        <a:buSzPct val="100000"/>
        <a:buFont typeface="Arial" charset="0"/>
        <a:buChar char="•"/>
        <a:defRPr sz="3200" b="0" i="0" u="none" baseline="0">
          <a:solidFill>
            <a:srgbClr val="000000"/>
          </a:solidFill>
          <a:latin typeface="Calibri" pitchFamily="34" charset="0"/>
          <a:ea typeface="Calibri" pitchFamily="34" charset="0"/>
          <a:cs typeface="Calibri" pitchFamily="34" charset="0"/>
        </a:defRPr>
      </a:lvl1pPr>
      <a:lvl2pPr marL="782574" indent="-325374" algn="l" defTabSz="914400" rtl="0" eaLnBrk="0" fontAlgn="base" latinLnBrk="0" hangingPunct="0">
        <a:lnSpc>
          <a:spcPct val="100000"/>
        </a:lnSpc>
        <a:spcBef>
          <a:spcPts val="700"/>
        </a:spcBef>
        <a:spcAft>
          <a:spcPts val="0"/>
        </a:spcAft>
        <a:buSzPct val="100000"/>
        <a:buFont typeface="Arial" charset="0"/>
        <a:buChar char="–"/>
        <a:defRPr sz="3200" b="0" i="0" u="none" baseline="0">
          <a:solidFill>
            <a:srgbClr val="000000"/>
          </a:solidFill>
          <a:latin typeface="Calibri" pitchFamily="34" charset="0"/>
          <a:ea typeface="Calibri" pitchFamily="34" charset="0"/>
          <a:cs typeface="Calibri" pitchFamily="34" charset="0"/>
        </a:defRPr>
      </a:lvl2pPr>
      <a:lvl3pPr marL="1219200" indent="-304800" algn="l" defTabSz="914400" rtl="0" eaLnBrk="0" fontAlgn="base" latinLnBrk="0" hangingPunct="0">
        <a:lnSpc>
          <a:spcPct val="100000"/>
        </a:lnSpc>
        <a:spcBef>
          <a:spcPts val="700"/>
        </a:spcBef>
        <a:spcAft>
          <a:spcPts val="0"/>
        </a:spcAft>
        <a:buSzPct val="100000"/>
        <a:buFont typeface="Arial" charset="0"/>
        <a:buChar char="•"/>
        <a:defRPr sz="3200" b="0" i="0" u="none" baseline="0">
          <a:solidFill>
            <a:srgbClr val="000000"/>
          </a:solidFill>
          <a:latin typeface="Calibri" pitchFamily="34" charset="0"/>
          <a:ea typeface="Calibri" pitchFamily="34" charset="0"/>
          <a:cs typeface="Calibri" pitchFamily="34" charset="0"/>
        </a:defRPr>
      </a:lvl3pPr>
      <a:lvl4pPr marL="1736725" indent="-365125" algn="l" defTabSz="914400" rtl="0" eaLnBrk="0" fontAlgn="base" latinLnBrk="0" hangingPunct="0">
        <a:lnSpc>
          <a:spcPct val="100000"/>
        </a:lnSpc>
        <a:spcBef>
          <a:spcPts val="700"/>
        </a:spcBef>
        <a:spcAft>
          <a:spcPts val="0"/>
        </a:spcAft>
        <a:buSzPct val="100000"/>
        <a:buFont typeface="Arial" charset="0"/>
        <a:buChar char="–"/>
        <a:defRPr sz="3200" b="0" i="0" u="none" baseline="0">
          <a:solidFill>
            <a:srgbClr val="000000"/>
          </a:solidFill>
          <a:latin typeface="Calibri" pitchFamily="34" charset="0"/>
          <a:ea typeface="Calibri" pitchFamily="34" charset="0"/>
          <a:cs typeface="Calibri" pitchFamily="34" charset="0"/>
        </a:defRPr>
      </a:lvl4pPr>
      <a:lvl5pPr marL="2193925" indent="-365125" algn="l" defTabSz="914400" rtl="0" eaLnBrk="0" fontAlgn="base" latinLnBrk="0" hangingPunct="0">
        <a:lnSpc>
          <a:spcPct val="100000"/>
        </a:lnSpc>
        <a:spcBef>
          <a:spcPts val="700"/>
        </a:spcBef>
        <a:spcAft>
          <a:spcPts val="0"/>
        </a:spcAft>
        <a:buSzPct val="100000"/>
        <a:buFont typeface="Arial" charset="0"/>
        <a:buChar char="»"/>
        <a:defRPr sz="3200" b="0" i="0" u="none" baseline="0">
          <a:solidFill>
            <a:srgbClr val="000000"/>
          </a:solidFill>
          <a:latin typeface="Calibri" pitchFamily="34" charset="0"/>
          <a:ea typeface="Calibri" pitchFamily="34" charset="0"/>
          <a:cs typeface="Calibri" pitchFamily="34" charset="0"/>
        </a:defRPr>
      </a:lvl5pPr>
      <a:lvl6pPr marL="2193925" indent="-365125" algn="l" defTabSz="914400" rtl="0" eaLnBrk="0" fontAlgn="base" latinLnBrk="0" hangingPunct="0">
        <a:lnSpc>
          <a:spcPct val="100000"/>
        </a:lnSpc>
        <a:spcBef>
          <a:spcPts val="700"/>
        </a:spcBef>
        <a:spcAft>
          <a:spcPts val="0"/>
        </a:spcAft>
        <a:buSzPct val="100000"/>
        <a:buFont typeface="Arial" charset="0"/>
        <a:buChar char="»"/>
        <a:defRPr sz="3200" b="0" i="0" u="none" baseline="0">
          <a:solidFill>
            <a:srgbClr val="000000"/>
          </a:solidFill>
          <a:latin typeface="Calibri" pitchFamily="34" charset="0"/>
          <a:ea typeface="Calibri" pitchFamily="34" charset="0"/>
          <a:cs typeface="Calibri" pitchFamily="34" charset="0"/>
        </a:defRPr>
      </a:lvl6pPr>
      <a:lvl7pPr marL="2193925" indent="-365125" algn="l" defTabSz="914400" rtl="0" eaLnBrk="0" fontAlgn="base" latinLnBrk="0" hangingPunct="0">
        <a:lnSpc>
          <a:spcPct val="100000"/>
        </a:lnSpc>
        <a:spcBef>
          <a:spcPts val="700"/>
        </a:spcBef>
        <a:spcAft>
          <a:spcPts val="0"/>
        </a:spcAft>
        <a:buSzPct val="100000"/>
        <a:buFont typeface="Arial" charset="0"/>
        <a:buChar char="»"/>
        <a:defRPr sz="3200" b="0" i="0" u="none" baseline="0">
          <a:solidFill>
            <a:srgbClr val="000000"/>
          </a:solidFill>
          <a:latin typeface="Calibri" pitchFamily="34" charset="0"/>
          <a:ea typeface="Calibri" pitchFamily="34" charset="0"/>
          <a:cs typeface="Calibri" pitchFamily="34" charset="0"/>
        </a:defRPr>
      </a:lvl7pPr>
      <a:lvl8pPr marL="2193925" indent="-365125" algn="l" defTabSz="914400" rtl="0" eaLnBrk="0" fontAlgn="base" latinLnBrk="0" hangingPunct="0">
        <a:lnSpc>
          <a:spcPct val="100000"/>
        </a:lnSpc>
        <a:spcBef>
          <a:spcPts val="700"/>
        </a:spcBef>
        <a:spcAft>
          <a:spcPts val="0"/>
        </a:spcAft>
        <a:buSzPct val="100000"/>
        <a:buFont typeface="Arial" charset="0"/>
        <a:buChar char="»"/>
        <a:defRPr sz="3200" b="0" i="0" u="none" baseline="0">
          <a:solidFill>
            <a:srgbClr val="000000"/>
          </a:solidFill>
          <a:latin typeface="Calibri" pitchFamily="34" charset="0"/>
          <a:ea typeface="Calibri" pitchFamily="34" charset="0"/>
          <a:cs typeface="Calibri" pitchFamily="34" charset="0"/>
        </a:defRPr>
      </a:lvl8pPr>
      <a:lvl9pPr marL="2193925" indent="-365125" algn="l" defTabSz="914400" rtl="0" eaLnBrk="0" fontAlgn="base" latinLnBrk="0" hangingPunct="0">
        <a:lnSpc>
          <a:spcPct val="100000"/>
        </a:lnSpc>
        <a:spcBef>
          <a:spcPts val="700"/>
        </a:spcBef>
        <a:spcAft>
          <a:spcPts val="0"/>
        </a:spcAft>
        <a:buSzPct val="100000"/>
        <a:buFont typeface="Arial" charset="0"/>
        <a:buChar char="»"/>
        <a:defRPr sz="3200" b="0" i="0" u="none" baseline="0">
          <a:solidFill>
            <a:srgbClr val="000000"/>
          </a:solidFill>
          <a:latin typeface="Calibri" pitchFamily="34" charset="0"/>
          <a:ea typeface="Calibri" pitchFamily="34" charset="0"/>
          <a:cs typeface="Calibri"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文本框"/>
          <p:cNvSpPr txBox="1">
            <a:spLocks/>
          </p:cNvSpPr>
          <p:nvPr/>
        </p:nvSpPr>
        <p:spPr>
          <a:xfrm>
            <a:off x="2088101" y="1133461"/>
            <a:ext cx="4759830" cy="5720716"/>
          </a:xfrm>
          <a:prstGeom prst="rect">
            <a:avLst/>
          </a:prstGeom>
          <a:noFill/>
          <a:ln w="12700" cap="flat" cmpd="sng">
            <a:noFill/>
            <a:prstDash val="solid"/>
            <a:miter/>
          </a:ln>
        </p:spPr>
        <p:txBody>
          <a:bodyPr vert="horz" wrap="none" lIns="45719" tIns="45720" rIns="45719" bIns="45720" anchor="t" anchorCtr="0">
            <a:prstTxWarp prst="textNoShape">
              <a:avLst/>
            </a:prstTxWarp>
            <a:spAutoFit/>
          </a:bodyPr>
          <a:lstStyle/>
          <a:p>
            <a:pPr marL="0" indent="0" algn="ctr" eaLnBrk="1" latinLnBrk="0" hangingPunct="0">
              <a:lnSpc>
                <a:spcPct val="100000"/>
              </a:lnSpc>
              <a:spcBef>
                <a:spcPts val="0"/>
              </a:spcBef>
              <a:spcAft>
                <a:spcPts val="0"/>
              </a:spcAft>
              <a:buNone/>
            </a:pPr>
            <a:r>
              <a:rPr lang="en-US" altLang="zh-CN" sz="1900" b="0" i="0" u="none" strike="noStrike" kern="0" cap="none" spc="0" baseline="0">
                <a:solidFill>
                  <a:srgbClr val="000000"/>
                </a:solidFill>
                <a:latin typeface="Times Roman"/>
                <a:ea typeface="Times Roman"/>
                <a:cs typeface="Times Roman"/>
                <a:sym typeface="Times Roman"/>
              </a:rPr>
              <a:t>Project Assessment – 1</a:t>
            </a:r>
          </a:p>
          <a:p>
            <a:pPr marL="0" indent="0" algn="ctr" eaLnBrk="1" latinLnBrk="0" hangingPunct="0">
              <a:lnSpc>
                <a:spcPct val="100000"/>
              </a:lnSpc>
              <a:spcBef>
                <a:spcPts val="0"/>
              </a:spcBef>
              <a:spcAft>
                <a:spcPts val="0"/>
              </a:spcAft>
              <a:buNone/>
            </a:pPr>
            <a:endParaRPr lang="en-US" altLang="zh-CN" sz="1900" b="0" i="0" u="none" strike="noStrike" kern="0" cap="none" spc="0" baseline="0">
              <a:solidFill>
                <a:srgbClr val="000000"/>
              </a:solidFill>
              <a:latin typeface="Times Roman"/>
              <a:ea typeface="Times Roman"/>
              <a:cs typeface="Times Roman"/>
              <a:sym typeface="Times Roman"/>
            </a:endParaRPr>
          </a:p>
          <a:p>
            <a:pPr marL="0" indent="0" algn="ctr" eaLnBrk="1" latinLnBrk="0" hangingPunct="0">
              <a:lnSpc>
                <a:spcPct val="100000"/>
              </a:lnSpc>
              <a:spcBef>
                <a:spcPts val="0"/>
              </a:spcBef>
              <a:spcAft>
                <a:spcPts val="0"/>
              </a:spcAft>
              <a:buNone/>
            </a:pPr>
            <a:r>
              <a:rPr lang="en-US" altLang="zh-CN" sz="1900" b="0" i="0" u="none" strike="noStrike" kern="0" cap="none" spc="0" baseline="0">
                <a:solidFill>
                  <a:srgbClr val="000000"/>
                </a:solidFill>
                <a:latin typeface="Times Roman"/>
                <a:ea typeface="Times Roman"/>
                <a:cs typeface="Times Roman"/>
                <a:sym typeface="Times Roman"/>
              </a:rPr>
              <a:t>PREDICTION OF AIR QUALITY</a:t>
            </a:r>
          </a:p>
          <a:p>
            <a:pPr marL="0" indent="0" algn="ctr" eaLnBrk="1" latinLnBrk="0" hangingPunct="0">
              <a:lnSpc>
                <a:spcPct val="100000"/>
              </a:lnSpc>
              <a:spcBef>
                <a:spcPts val="0"/>
              </a:spcBef>
              <a:spcAft>
                <a:spcPts val="0"/>
              </a:spcAft>
              <a:buNone/>
            </a:pPr>
            <a:endParaRPr lang="en-US" altLang="zh-CN" sz="1900" b="0" i="0" u="none" strike="noStrike" kern="0" cap="none" spc="0" baseline="0">
              <a:solidFill>
                <a:srgbClr val="000000"/>
              </a:solidFill>
              <a:latin typeface="Times Roman"/>
              <a:ea typeface="Times Roman"/>
              <a:cs typeface="Times Roman"/>
              <a:sym typeface="Times Roman"/>
            </a:endParaRPr>
          </a:p>
          <a:p>
            <a:pPr marL="0" indent="0" algn="ctr" eaLnBrk="1" latinLnBrk="0" hangingPunct="0">
              <a:lnSpc>
                <a:spcPct val="100000"/>
              </a:lnSpc>
              <a:spcBef>
                <a:spcPts val="0"/>
              </a:spcBef>
              <a:spcAft>
                <a:spcPts val="0"/>
              </a:spcAft>
              <a:buNone/>
            </a:pPr>
            <a:r>
              <a:rPr lang="en-US" altLang="zh-CN" sz="1900" b="1" i="0" u="none" strike="noStrike" kern="0" cap="none" spc="0" baseline="0">
                <a:solidFill>
                  <a:srgbClr val="000000"/>
                </a:solidFill>
                <a:latin typeface="Times Roman"/>
                <a:ea typeface="Times Roman"/>
                <a:cs typeface="Times Roman"/>
                <a:sym typeface="Times Roman"/>
              </a:rPr>
              <a:t>Presented by</a:t>
            </a:r>
            <a:endParaRPr lang="en-US" altLang="zh-CN" sz="1900" b="0" i="0" u="none" strike="noStrike" kern="0" cap="none" spc="0" baseline="0">
              <a:solidFill>
                <a:srgbClr val="000000"/>
              </a:solidFill>
              <a:latin typeface="Times Roman"/>
              <a:ea typeface="Times Roman"/>
              <a:cs typeface="Times Roman"/>
              <a:sym typeface="Times Roman"/>
            </a:endParaRPr>
          </a:p>
          <a:p>
            <a:pPr marL="0" indent="0" algn="ctr" eaLnBrk="1" latinLnBrk="0" hangingPunct="0">
              <a:lnSpc>
                <a:spcPct val="100000"/>
              </a:lnSpc>
              <a:spcBef>
                <a:spcPts val="0"/>
              </a:spcBef>
              <a:spcAft>
                <a:spcPts val="0"/>
              </a:spcAft>
              <a:buNone/>
            </a:pPr>
            <a:endParaRPr lang="en-US" altLang="zh-CN" sz="1900" b="0" i="0" u="none" strike="noStrike" kern="0" cap="none" spc="0" baseline="0">
              <a:solidFill>
                <a:srgbClr val="000000"/>
              </a:solidFill>
              <a:latin typeface="Times Roman"/>
              <a:ea typeface="Times Roman"/>
              <a:cs typeface="Times Roman"/>
              <a:sym typeface="Times Roman"/>
            </a:endParaRPr>
          </a:p>
          <a:p>
            <a:pPr marL="0" indent="0" algn="ctr" eaLnBrk="1" latinLnBrk="0" hangingPunct="0">
              <a:lnSpc>
                <a:spcPct val="100000"/>
              </a:lnSpc>
              <a:spcBef>
                <a:spcPts val="0"/>
              </a:spcBef>
              <a:spcAft>
                <a:spcPts val="0"/>
              </a:spcAft>
              <a:buNone/>
            </a:pPr>
            <a:r>
              <a:rPr lang="en-US" altLang="zh-CN" sz="1600" b="1" i="0" u="none" strike="noStrike" kern="0" cap="none" spc="0" baseline="0">
                <a:solidFill>
                  <a:srgbClr val="000000"/>
                </a:solidFill>
                <a:latin typeface="Times Roman"/>
                <a:ea typeface="Times Roman"/>
                <a:cs typeface="Times Roman"/>
                <a:sym typeface="Times Roman"/>
              </a:rPr>
              <a:t>GOMPA VISWANADH NAIDU - AV.EN.U4CSE22113</a:t>
            </a:r>
          </a:p>
          <a:p>
            <a:pPr marL="0" indent="0" algn="ctr" eaLnBrk="1" latinLnBrk="0" hangingPunct="0">
              <a:lnSpc>
                <a:spcPct val="100000"/>
              </a:lnSpc>
              <a:spcBef>
                <a:spcPts val="0"/>
              </a:spcBef>
              <a:spcAft>
                <a:spcPts val="0"/>
              </a:spcAft>
              <a:buNone/>
            </a:pPr>
            <a:r>
              <a:rPr lang="en-US" altLang="zh-CN" sz="1600" b="1" i="0" u="none" strike="noStrike" kern="0" cap="none" spc="0" baseline="0">
                <a:solidFill>
                  <a:srgbClr val="000000"/>
                </a:solidFill>
                <a:latin typeface="Times Roman"/>
                <a:ea typeface="Times Roman"/>
                <a:cs typeface="Times Roman"/>
                <a:sym typeface="Times Roman"/>
              </a:rPr>
              <a:t>GEMBALI PAVAN KUMAR - AV.EN.U4CSE22111</a:t>
            </a:r>
          </a:p>
          <a:p>
            <a:pPr marL="0" indent="0" algn="ctr" eaLnBrk="1" latinLnBrk="0" hangingPunct="0">
              <a:lnSpc>
                <a:spcPct val="100000"/>
              </a:lnSpc>
              <a:spcBef>
                <a:spcPts val="0"/>
              </a:spcBef>
              <a:spcAft>
                <a:spcPts val="0"/>
              </a:spcAft>
              <a:buNone/>
            </a:pPr>
            <a:endParaRPr lang="en-US" altLang="zh-CN" sz="1900" b="0" i="0" u="none" strike="noStrike" kern="0" cap="none" spc="0" baseline="0">
              <a:solidFill>
                <a:srgbClr val="000000"/>
              </a:solidFill>
              <a:latin typeface="Times Roman"/>
              <a:ea typeface="Times Roman"/>
              <a:cs typeface="Times Roman"/>
              <a:sym typeface="Times Roman"/>
            </a:endParaRPr>
          </a:p>
          <a:p>
            <a:pPr marL="0" indent="0" algn="ctr" eaLnBrk="1" latinLnBrk="0" hangingPunct="0">
              <a:lnSpc>
                <a:spcPct val="100000"/>
              </a:lnSpc>
              <a:spcBef>
                <a:spcPts val="0"/>
              </a:spcBef>
              <a:spcAft>
                <a:spcPts val="0"/>
              </a:spcAft>
              <a:buNone/>
            </a:pPr>
            <a:r>
              <a:rPr lang="en-US" altLang="zh-CN" sz="1900" b="1" i="0" u="none" strike="noStrike" kern="0" cap="none" spc="0" baseline="0">
                <a:solidFill>
                  <a:srgbClr val="000000"/>
                </a:solidFill>
                <a:latin typeface="Times Roman"/>
                <a:ea typeface="Times Roman"/>
                <a:cs typeface="Times Roman"/>
                <a:sym typeface="Times Roman"/>
              </a:rPr>
              <a:t>Under the Supervision of</a:t>
            </a:r>
          </a:p>
          <a:p>
            <a:pPr marL="0" indent="0" algn="ctr" eaLnBrk="1" latinLnBrk="0" hangingPunct="0">
              <a:lnSpc>
                <a:spcPct val="100000"/>
              </a:lnSpc>
              <a:spcBef>
                <a:spcPts val="0"/>
              </a:spcBef>
              <a:spcAft>
                <a:spcPts val="0"/>
              </a:spcAft>
              <a:buNone/>
            </a:pPr>
            <a:endParaRPr lang="en-US" altLang="zh-CN" sz="1900" b="0" i="0" u="none" strike="noStrike" kern="0" cap="none" spc="0" baseline="0">
              <a:solidFill>
                <a:srgbClr val="000000"/>
              </a:solidFill>
              <a:latin typeface="Times Roman"/>
              <a:ea typeface="Times Roman"/>
              <a:cs typeface="Times Roman"/>
              <a:sym typeface="Times Roman"/>
            </a:endParaRPr>
          </a:p>
          <a:p>
            <a:pPr marL="0" indent="0" algn="ctr" eaLnBrk="1" latinLnBrk="0" hangingPunct="0">
              <a:lnSpc>
                <a:spcPct val="100000"/>
              </a:lnSpc>
              <a:spcBef>
                <a:spcPts val="0"/>
              </a:spcBef>
              <a:spcAft>
                <a:spcPts val="0"/>
              </a:spcAft>
              <a:buNone/>
            </a:pPr>
            <a:r>
              <a:rPr lang="en-US" altLang="zh-CN" sz="2000" b="1" i="1" u="none" strike="noStrike" kern="0" cap="none" spc="0" baseline="0">
                <a:solidFill>
                  <a:srgbClr val="000000"/>
                </a:solidFill>
                <a:latin typeface="Times Roman"/>
                <a:ea typeface="Times Roman"/>
                <a:cs typeface="Times Roman"/>
                <a:sym typeface="Times Roman"/>
              </a:rPr>
              <a:t>Mr. Dontha MadhuSudhana Rao (Asst. Prof)</a:t>
            </a:r>
          </a:p>
          <a:p>
            <a:pPr marL="0" indent="0" algn="ctr" eaLnBrk="1" latinLnBrk="0" hangingPunct="0">
              <a:lnSpc>
                <a:spcPct val="100000"/>
              </a:lnSpc>
              <a:spcBef>
                <a:spcPts val="0"/>
              </a:spcBef>
              <a:spcAft>
                <a:spcPts val="0"/>
              </a:spcAft>
              <a:buNone/>
            </a:pPr>
            <a:endParaRPr lang="en-US" altLang="zh-CN" sz="1900" b="0" i="0" u="none" strike="noStrike" kern="0" cap="none" spc="0" baseline="0">
              <a:solidFill>
                <a:srgbClr val="000000"/>
              </a:solidFill>
              <a:latin typeface="Times Roman"/>
              <a:ea typeface="Times Roman"/>
              <a:cs typeface="Times Roman"/>
              <a:sym typeface="Times Roman"/>
            </a:endParaRPr>
          </a:p>
          <a:p>
            <a:pPr marL="0" indent="0" algn="ctr" eaLnBrk="1" latinLnBrk="0" hangingPunct="0">
              <a:lnSpc>
                <a:spcPct val="100000"/>
              </a:lnSpc>
              <a:spcBef>
                <a:spcPts val="0"/>
              </a:spcBef>
              <a:spcAft>
                <a:spcPts val="0"/>
              </a:spcAft>
              <a:buNone/>
            </a:pPr>
            <a:endParaRPr lang="en-US" altLang="zh-CN" sz="1900" b="0" i="0" u="none" strike="noStrike" kern="0" cap="none" spc="0" baseline="0">
              <a:solidFill>
                <a:srgbClr val="000000"/>
              </a:solidFill>
              <a:latin typeface="Times Roman"/>
              <a:ea typeface="Times Roman"/>
              <a:cs typeface="Times Roman"/>
              <a:sym typeface="Times Roman"/>
            </a:endParaRPr>
          </a:p>
          <a:p>
            <a:pPr marL="0" indent="0" algn="ctr" eaLnBrk="1" latinLnBrk="0" hangingPunct="0">
              <a:lnSpc>
                <a:spcPct val="100000"/>
              </a:lnSpc>
              <a:spcBef>
                <a:spcPts val="0"/>
              </a:spcBef>
              <a:spcAft>
                <a:spcPts val="0"/>
              </a:spcAft>
              <a:buNone/>
            </a:pPr>
            <a:endParaRPr lang="en-US" altLang="zh-CN" sz="1900" b="0" i="0" u="none" strike="noStrike" kern="0" cap="none" spc="0" baseline="0">
              <a:solidFill>
                <a:srgbClr val="000000"/>
              </a:solidFill>
              <a:latin typeface="Times Roman"/>
              <a:ea typeface="Times Roman"/>
              <a:cs typeface="Times Roman"/>
              <a:sym typeface="Times Roman"/>
            </a:endParaRPr>
          </a:p>
          <a:p>
            <a:pPr marL="0" indent="0" algn="ctr" eaLnBrk="1" latinLnBrk="0" hangingPunct="0">
              <a:lnSpc>
                <a:spcPct val="100000"/>
              </a:lnSpc>
              <a:spcBef>
                <a:spcPts val="0"/>
              </a:spcBef>
              <a:spcAft>
                <a:spcPts val="0"/>
              </a:spcAft>
              <a:buNone/>
            </a:pPr>
            <a:r>
              <a:rPr lang="en-US" altLang="zh-CN" sz="1900" b="1" i="0" u="none" strike="noStrike" kern="0" cap="none" spc="0" baseline="0">
                <a:solidFill>
                  <a:srgbClr val="000000"/>
                </a:solidFill>
                <a:latin typeface="Times Roman"/>
                <a:ea typeface="Times Roman"/>
                <a:cs typeface="Times Roman"/>
                <a:sym typeface="Times Roman"/>
              </a:rPr>
              <a:t>Department of Computer Science,</a:t>
            </a:r>
          </a:p>
          <a:p>
            <a:pPr marL="0" indent="0" algn="ctr" eaLnBrk="1" latinLnBrk="0" hangingPunct="0">
              <a:lnSpc>
                <a:spcPct val="100000"/>
              </a:lnSpc>
              <a:spcBef>
                <a:spcPts val="0"/>
              </a:spcBef>
              <a:spcAft>
                <a:spcPts val="0"/>
              </a:spcAft>
              <a:buNone/>
            </a:pPr>
            <a:endParaRPr lang="en-US" altLang="zh-CN" sz="1900" b="0" i="0" u="none" strike="noStrike" kern="0" cap="none" spc="0" baseline="0">
              <a:solidFill>
                <a:srgbClr val="000000"/>
              </a:solidFill>
              <a:latin typeface="Times Roman"/>
              <a:ea typeface="Times Roman"/>
              <a:cs typeface="Times Roman"/>
              <a:sym typeface="Times Roman"/>
            </a:endParaRPr>
          </a:p>
          <a:p>
            <a:pPr marL="0" indent="0" algn="ctr" eaLnBrk="1" latinLnBrk="0" hangingPunct="0">
              <a:lnSpc>
                <a:spcPct val="100000"/>
              </a:lnSpc>
              <a:spcBef>
                <a:spcPts val="0"/>
              </a:spcBef>
              <a:spcAft>
                <a:spcPts val="0"/>
              </a:spcAft>
              <a:buNone/>
            </a:pPr>
            <a:r>
              <a:rPr lang="en-US" altLang="zh-CN" sz="1900" b="1" i="0" u="none" strike="noStrike" kern="0" cap="none" spc="0" baseline="0">
                <a:solidFill>
                  <a:srgbClr val="000000"/>
                </a:solidFill>
                <a:latin typeface="Times Roman"/>
                <a:ea typeface="Times Roman"/>
                <a:cs typeface="Times Roman"/>
                <a:sym typeface="Times Roman"/>
              </a:rPr>
              <a:t>Amrita Vishwa Vidyapeetham, Amaravati.</a:t>
            </a:r>
          </a:p>
          <a:p>
            <a:pPr marL="0" indent="0" algn="ctr" eaLnBrk="1" latinLnBrk="0" hangingPunct="0">
              <a:lnSpc>
                <a:spcPct val="100000"/>
              </a:lnSpc>
              <a:spcBef>
                <a:spcPts val="0"/>
              </a:spcBef>
              <a:spcAft>
                <a:spcPts val="0"/>
              </a:spcAft>
              <a:buNone/>
            </a:pPr>
            <a:endParaRPr lang="en-US" altLang="zh-CN" sz="1900" b="0" i="0" u="none" strike="noStrike" kern="0" cap="none" spc="0" baseline="0">
              <a:solidFill>
                <a:srgbClr val="000000"/>
              </a:solidFill>
              <a:latin typeface="Times Roman"/>
              <a:ea typeface="Times Roman"/>
              <a:cs typeface="Times Roman"/>
              <a:sym typeface="Times Roman"/>
            </a:endParaRPr>
          </a:p>
          <a:p>
            <a:pPr marL="0" indent="0" algn="ctr" eaLnBrk="1" latinLnBrk="0" hangingPunct="0">
              <a:lnSpc>
                <a:spcPct val="100000"/>
              </a:lnSpc>
              <a:spcBef>
                <a:spcPts val="0"/>
              </a:spcBef>
              <a:spcAft>
                <a:spcPts val="0"/>
              </a:spcAft>
              <a:buNone/>
            </a:pPr>
            <a:endParaRPr lang="zh-CN" altLang="en-US" sz="1900" b="0" i="0" u="none" strike="noStrike" kern="0" cap="none" spc="0" baseline="0">
              <a:solidFill>
                <a:srgbClr val="000000"/>
              </a:solidFill>
              <a:latin typeface="Times Roman"/>
              <a:ea typeface="Times Roman"/>
              <a:cs typeface="Times Roman"/>
              <a:sym typeface="Times Roman"/>
            </a:endParaRPr>
          </a:p>
        </p:txBody>
      </p:sp>
      <p:pic>
        <p:nvPicPr>
          <p:cNvPr id="8" name="图片" descr="AMRITA LOGO.png"/>
          <p:cNvPicPr>
            <a:picLocks noChangeAspect="1"/>
          </p:cNvPicPr>
          <p:nvPr/>
        </p:nvPicPr>
        <p:blipFill>
          <a:blip r:embed="rId2" cstate="print"/>
          <a:stretch>
            <a:fillRect/>
          </a:stretch>
        </p:blipFill>
        <p:spPr>
          <a:xfrm>
            <a:off x="3117832" y="200025"/>
            <a:ext cx="2549525" cy="954087"/>
          </a:xfrm>
          <a:prstGeom prst="rect">
            <a:avLst/>
          </a:prstGeom>
          <a:noFill/>
          <a:ln w="12700" cap="flat" cmpd="sng">
            <a:noFill/>
            <a:prstDash val="solid"/>
            <a:miter/>
          </a:ln>
        </p:spPr>
      </p:pic>
    </p:spTree>
    <p:extLst>
      <p:ext uri="{BB962C8B-B14F-4D97-AF65-F5344CB8AC3E}">
        <p14:creationId xmlns:p14="http://schemas.microsoft.com/office/powerpoint/2010/main" val="745847298"/>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p:txBody>
          <a:bodyPr/>
          <a:lstStyle/>
          <a:p>
            <a:r>
              <a:rPr sz="2800" dirty="0"/>
              <a:t>Various machine learning models are employed to predict air quality levels. Methods such as random forest, support vector machines, and </a:t>
            </a:r>
            <a:r>
              <a:rPr lang="en-IN" sz="2800" dirty="0"/>
              <a:t>KNN.</a:t>
            </a:r>
          </a:p>
          <a:p>
            <a:r>
              <a:rPr sz="2800" dirty="0"/>
              <a:t>Feature selection is conducted to identify the most significant pollutants and weather variables affecting air quality. A model selection process is carried out to determine the best-performing approach.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Architecture/Workflow</a:t>
            </a:r>
          </a:p>
        </p:txBody>
      </p:sp>
      <p:sp>
        <p:nvSpPr>
          <p:cNvPr id="3" name="Content Placeholder 2"/>
          <p:cNvSpPr>
            <a:spLocks noGrp="1"/>
          </p:cNvSpPr>
          <p:nvPr>
            <p:ph idx="1"/>
          </p:nvPr>
        </p:nvSpPr>
        <p:spPr/>
        <p:txBody>
          <a:bodyPr/>
          <a:lstStyle/>
          <a:p>
            <a:r>
              <a:rPr sz="2400" dirty="0"/>
              <a:t>The workflow begins with data collection and preprocessing, followed by exploratory data analysis to understand trends in air pollution.</a:t>
            </a:r>
          </a:p>
          <a:p>
            <a:r>
              <a:rPr sz="2400" dirty="0"/>
              <a:t>The chosen machine learning models are trained and validated on historical data, with hyperparameter tuning to optimize performance. The final model is tested and evaluated on unseen data for accuracy and reliability.</a:t>
            </a:r>
            <a:endParaRPr lang="en-IN" sz="2400" dirty="0"/>
          </a:p>
          <a:p>
            <a:pPr marL="0" indent="0">
              <a:buNone/>
            </a:pPr>
            <a:endParaRPr sz="2400" dirty="0"/>
          </a:p>
        </p:txBody>
      </p:sp>
      <p:pic>
        <p:nvPicPr>
          <p:cNvPr id="5" name="Picture 4">
            <a:extLst>
              <a:ext uri="{FF2B5EF4-FFF2-40B4-BE49-F238E27FC236}">
                <a16:creationId xmlns:a16="http://schemas.microsoft.com/office/drawing/2014/main" id="{616B52CE-2056-AFDD-8615-92B16034F271}"/>
              </a:ext>
            </a:extLst>
          </p:cNvPr>
          <p:cNvPicPr>
            <a:picLocks noChangeAspect="1"/>
          </p:cNvPicPr>
          <p:nvPr/>
        </p:nvPicPr>
        <p:blipFill>
          <a:blip r:embed="rId2"/>
          <a:stretch>
            <a:fillRect/>
          </a:stretch>
        </p:blipFill>
        <p:spPr>
          <a:xfrm>
            <a:off x="228599" y="4317824"/>
            <a:ext cx="8686801" cy="239088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 and Discussion</a:t>
            </a:r>
          </a:p>
        </p:txBody>
      </p:sp>
      <p:sp>
        <p:nvSpPr>
          <p:cNvPr id="3" name="Content Placeholder 2"/>
          <p:cNvSpPr>
            <a:spLocks noGrp="1"/>
          </p:cNvSpPr>
          <p:nvPr>
            <p:ph idx="1"/>
          </p:nvPr>
        </p:nvSpPr>
        <p:spPr/>
        <p:txBody>
          <a:bodyPr/>
          <a:lstStyle/>
          <a:p>
            <a:r>
              <a:rPr sz="2400" dirty="0"/>
              <a:t>The results demonstrate the model's predictive accuracy for various pollutants across different regions.</a:t>
            </a:r>
          </a:p>
          <a:p>
            <a:r>
              <a:rPr sz="2400" dirty="0"/>
              <a:t>Discussion focuses on the model's performance, including limitations in predictive accuracy during sudden pollution spikes due to external events (e.g., festivals). Insights on regional differences and seasonal variations in air quality are highlighted</a:t>
            </a:r>
            <a:r>
              <a:rPr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Comparison with Earlier Works</a:t>
            </a:r>
          </a:p>
        </p:txBody>
      </p:sp>
      <p:sp>
        <p:nvSpPr>
          <p:cNvPr id="3" name="Content Placeholder 2"/>
          <p:cNvSpPr>
            <a:spLocks noGrp="1"/>
          </p:cNvSpPr>
          <p:nvPr>
            <p:ph idx="1"/>
          </p:nvPr>
        </p:nvSpPr>
        <p:spPr/>
        <p:txBody>
          <a:bodyPr/>
          <a:lstStyle/>
          <a:p>
            <a:r>
              <a:rPr sz="2400" dirty="0"/>
              <a:t>Compared to prior research, this project incorporates a more diverse dataset and utilizes advanced models capable of handling non-linear relationships, which enhances prediction accuracy.</a:t>
            </a:r>
          </a:p>
          <a:p>
            <a:r>
              <a:rPr sz="2400" dirty="0"/>
              <a:t>This work also integrates real-time data, an improvement over static datasets used in previous studies, allowing for better adaptability in air quality forecasting.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 </a:t>
            </a:r>
          </a:p>
        </p:txBody>
      </p:sp>
      <p:sp>
        <p:nvSpPr>
          <p:cNvPr id="3" name="Content Placeholder 2"/>
          <p:cNvSpPr>
            <a:spLocks noGrp="1"/>
          </p:cNvSpPr>
          <p:nvPr>
            <p:ph idx="1"/>
          </p:nvPr>
        </p:nvSpPr>
        <p:spPr/>
        <p:txBody>
          <a:bodyPr/>
          <a:lstStyle/>
          <a:p>
            <a:r>
              <a:rPr lang="en-GB" sz="2000" dirty="0"/>
              <a:t>From the above analysis, we see that the majorly affected states in India by air pollution belong to the northern </a:t>
            </a:r>
            <a:r>
              <a:rPr lang="en-GB" sz="2000" dirty="0" err="1"/>
              <a:t>region.States</a:t>
            </a:r>
            <a:r>
              <a:rPr lang="en-GB" sz="2000" dirty="0"/>
              <a:t> like Delhi, Punjab, Uttar Pradesh, Haryana are heavily polluted and require immediate action.</a:t>
            </a:r>
          </a:p>
          <a:p>
            <a:r>
              <a:rPr lang="en-GB" sz="2000" dirty="0"/>
              <a:t>We also saw that even if a state had a high level of pollutants, there were some regions in the states that were not </a:t>
            </a:r>
            <a:r>
              <a:rPr lang="en-GB" sz="2000" dirty="0" err="1"/>
              <a:t>polluted.We</a:t>
            </a:r>
            <a:r>
              <a:rPr lang="en-GB" sz="2000" dirty="0"/>
              <a:t> also see from statistical analysis — scatter plots that the states with high </a:t>
            </a:r>
            <a:r>
              <a:rPr lang="en-GB" sz="2000" dirty="0" err="1"/>
              <a:t>rspm</a:t>
            </a:r>
            <a:r>
              <a:rPr lang="en-GB" sz="2000" dirty="0"/>
              <a:t> concentrations also have high </a:t>
            </a:r>
            <a:r>
              <a:rPr lang="en-GB" sz="2000" dirty="0" err="1"/>
              <a:t>spm</a:t>
            </a:r>
            <a:r>
              <a:rPr lang="en-GB" sz="2000" dirty="0"/>
              <a:t> concentrations.</a:t>
            </a:r>
          </a:p>
          <a:p>
            <a:r>
              <a:rPr lang="en-GB" sz="2000" dirty="0"/>
              <a:t>From the heatmap, we conclude that some states were heavily polluted in the early stages(1980 to 2000) but, later, were taken care </a:t>
            </a:r>
            <a:r>
              <a:rPr lang="en-GB" sz="2000" dirty="0" err="1"/>
              <a:t>of.The</a:t>
            </a:r>
            <a:r>
              <a:rPr lang="en-GB" sz="2000" dirty="0"/>
              <a:t> reason for the decrease could be awareness in citizens and government policies.</a:t>
            </a:r>
            <a:endParaRPr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 name="文本框"/>
          <p:cNvSpPr>
            <a:spLocks noGrp="1"/>
          </p:cNvSpPr>
          <p:nvPr>
            <p:ph type="title"/>
          </p:nvPr>
        </p:nvSpPr>
        <p:spPr>
          <a:xfrm>
            <a:off x="457200" y="274637"/>
            <a:ext cx="8229600" cy="882359"/>
          </a:xfrm>
          <a:prstGeom prst="rect">
            <a:avLst/>
          </a:prstGeom>
          <a:noFill/>
          <a:ln w="12700" cap="flat" cmpd="sng">
            <a:noFill/>
            <a:prstDash val="solid"/>
            <a:miter/>
          </a:ln>
        </p:spPr>
        <p:txBody>
          <a:bodyPr vert="horz" wrap="square" lIns="45719" tIns="45720" rIns="45719" bIns="45720" anchor="ctr" anchorCtr="0">
            <a:prstTxWarp prst="textNoShape">
              <a:avLst/>
            </a:prstTxWarp>
          </a:bodyPr>
          <a:lstStyle/>
          <a:p>
            <a:pPr marL="0" indent="0" algn="ctr" eaLnBrk="1" latinLnBrk="0" hangingPunct="1">
              <a:lnSpc>
                <a:spcPct val="100000"/>
              </a:lnSpc>
              <a:spcBef>
                <a:spcPts val="0"/>
              </a:spcBef>
              <a:spcAft>
                <a:spcPts val="0"/>
              </a:spcAft>
              <a:buNone/>
            </a:pPr>
            <a:r>
              <a:rPr lang="en-US" altLang="zh-CN" sz="4400" b="0" i="0" u="none" strike="noStrike" kern="0" cap="none" spc="0" baseline="0" dirty="0">
                <a:solidFill>
                  <a:srgbClr val="000000"/>
                </a:solidFill>
                <a:latin typeface="Calibri" pitchFamily="34" charset="0"/>
                <a:ea typeface="Calibri" pitchFamily="34" charset="0"/>
                <a:cs typeface="Lucida Sans"/>
              </a:rPr>
              <a:t>Reference Links</a:t>
            </a:r>
            <a:endParaRPr lang="zh-CN" altLang="en-US" sz="4400" b="0" i="0" u="none" strike="noStrike" kern="0" cap="none" spc="0" baseline="0" dirty="0">
              <a:solidFill>
                <a:srgbClr val="000000"/>
              </a:solidFill>
              <a:latin typeface="Calibri" pitchFamily="34" charset="0"/>
              <a:ea typeface="Calibri" pitchFamily="34" charset="0"/>
              <a:cs typeface="Lucida Sans"/>
            </a:endParaRPr>
          </a:p>
        </p:txBody>
      </p:sp>
      <p:sp>
        <p:nvSpPr>
          <p:cNvPr id="24" name="文本框"/>
          <p:cNvSpPr>
            <a:spLocks noGrp="1"/>
          </p:cNvSpPr>
          <p:nvPr>
            <p:ph type="body" idx="4294967295"/>
          </p:nvPr>
        </p:nvSpPr>
        <p:spPr>
          <a:xfrm>
            <a:off x="233362" y="1417637"/>
            <a:ext cx="8845324" cy="5003799"/>
          </a:xfrm>
          <a:prstGeom prst="rect">
            <a:avLst/>
          </a:prstGeom>
          <a:noFill/>
          <a:ln w="12700" cap="flat" cmpd="sng">
            <a:noFill/>
            <a:prstDash val="solid"/>
            <a:miter/>
          </a:ln>
        </p:spPr>
        <p:txBody>
          <a:bodyPr vert="horz" wrap="square" lIns="45719" tIns="45720" rIns="45719" bIns="45720" anchor="t" anchorCtr="0">
            <a:prstTxWarp prst="textNoShape">
              <a:avLst/>
            </a:prstTxWarp>
          </a:bodyPr>
          <a:lstStyle/>
          <a:p>
            <a:pPr marL="266700" indent="-266700" algn="l" defTabSz="355600" eaLnBrk="1" latinLnBrk="0" hangingPunct="1">
              <a:lnSpc>
                <a:spcPct val="80000"/>
              </a:lnSpc>
              <a:spcBef>
                <a:spcPts val="300"/>
              </a:spcBef>
              <a:spcAft>
                <a:spcPts val="0"/>
              </a:spcAft>
              <a:buSzPct val="100000"/>
              <a:buFont typeface="Arial" charset="0"/>
              <a:buChar char="•"/>
            </a:pPr>
            <a:r>
              <a:rPr lang="en-US" altLang="zh-CN" sz="2100" i="0" u="none" strike="noStrike" kern="0" cap="none" spc="0" baseline="0" dirty="0">
                <a:solidFill>
                  <a:srgbClr val="000000"/>
                </a:solidFill>
                <a:latin typeface="Calibri" pitchFamily="34" charset="0"/>
                <a:ea typeface="Calibri" pitchFamily="34" charset="0"/>
                <a:cs typeface="Lucida Sans"/>
              </a:rPr>
              <a:t>1. Kumar, P., Goyal, P., &amp; </a:t>
            </a:r>
            <a:r>
              <a:rPr lang="en-US" altLang="zh-CN" sz="2100" i="0" u="none" strike="noStrike" kern="0" cap="none" spc="0" baseline="0" dirty="0" err="1">
                <a:solidFill>
                  <a:srgbClr val="000000"/>
                </a:solidFill>
                <a:latin typeface="Calibri" pitchFamily="34" charset="0"/>
                <a:ea typeface="Calibri" pitchFamily="34" charset="0"/>
                <a:cs typeface="Lucida Sans"/>
              </a:rPr>
              <a:t>Dhankher</a:t>
            </a:r>
            <a:r>
              <a:rPr lang="en-US" altLang="zh-CN" sz="2100" i="0" u="none" strike="noStrike" kern="0" cap="none" spc="0" baseline="0" dirty="0">
                <a:solidFill>
                  <a:srgbClr val="000000"/>
                </a:solidFill>
                <a:latin typeface="Calibri" pitchFamily="34" charset="0"/>
                <a:ea typeface="Calibri" pitchFamily="34" charset="0"/>
                <a:cs typeface="Lucida Sans"/>
              </a:rPr>
              <a:t>, O. P. (2020). Air quality prediction using machine learning algorithms. Environmental Monitoring and Assessment, 192(5), 1-16. </a:t>
            </a:r>
          </a:p>
          <a:p>
            <a:pPr marL="266700" indent="-266700" algn="l" defTabSz="355600" eaLnBrk="1" latinLnBrk="0" hangingPunct="1">
              <a:lnSpc>
                <a:spcPct val="80000"/>
              </a:lnSpc>
              <a:spcBef>
                <a:spcPts val="300"/>
              </a:spcBef>
              <a:spcAft>
                <a:spcPts val="0"/>
              </a:spcAft>
              <a:buSzPct val="100000"/>
              <a:buFont typeface="Arial" charset="0"/>
              <a:buChar char="•"/>
            </a:pPr>
            <a:r>
              <a:rPr lang="en-US" altLang="zh-CN" sz="2100" i="0" u="none" strike="noStrike" kern="0" cap="none" spc="0" baseline="0" dirty="0">
                <a:solidFill>
                  <a:srgbClr val="000000"/>
                </a:solidFill>
                <a:latin typeface="Calibri" pitchFamily="34" charset="0"/>
                <a:ea typeface="Calibri" pitchFamily="34" charset="0"/>
                <a:cs typeface="Lucida Sans"/>
              </a:rPr>
              <a:t>URL: https://doi.org/10.1007/s10661-020-08468-4</a:t>
            </a:r>
          </a:p>
          <a:p>
            <a:pPr marL="266700" indent="-266700" algn="l" defTabSz="355600" eaLnBrk="1" latinLnBrk="0" hangingPunct="1">
              <a:lnSpc>
                <a:spcPct val="80000"/>
              </a:lnSpc>
              <a:spcBef>
                <a:spcPts val="100"/>
              </a:spcBef>
              <a:spcAft>
                <a:spcPts val="0"/>
              </a:spcAft>
              <a:buSzPct val="100000"/>
              <a:buFont typeface="Arial" charset="0"/>
              <a:buChar char="•"/>
            </a:pPr>
            <a:endParaRPr lang="en-US" altLang="zh-CN" sz="2100" i="0" u="none" strike="noStrike" kern="0" cap="none" spc="0" baseline="0" dirty="0">
              <a:solidFill>
                <a:srgbClr val="000000"/>
              </a:solidFill>
              <a:latin typeface="Calibri" pitchFamily="34" charset="0"/>
              <a:ea typeface="Calibri" pitchFamily="34" charset="0"/>
              <a:cs typeface="Lucida Sans"/>
            </a:endParaRPr>
          </a:p>
          <a:p>
            <a:pPr marL="266700" indent="-266700" algn="l" defTabSz="355600" eaLnBrk="1" latinLnBrk="0" hangingPunct="1">
              <a:lnSpc>
                <a:spcPct val="80000"/>
              </a:lnSpc>
              <a:spcBef>
                <a:spcPts val="300"/>
              </a:spcBef>
              <a:spcAft>
                <a:spcPts val="0"/>
              </a:spcAft>
              <a:buSzPct val="100000"/>
              <a:buFont typeface="Arial" charset="0"/>
              <a:buChar char="•"/>
            </a:pPr>
            <a:r>
              <a:rPr lang="en-US" altLang="zh-CN" sz="2100" i="0" u="none" strike="noStrike" kern="0" cap="none" spc="0" baseline="0" dirty="0">
                <a:solidFill>
                  <a:srgbClr val="000000"/>
                </a:solidFill>
                <a:latin typeface="Calibri" pitchFamily="34" charset="0"/>
                <a:ea typeface="Calibri" pitchFamily="34" charset="0"/>
                <a:cs typeface="Lucida Sans"/>
              </a:rPr>
              <a:t>2. Sharma, S., Zhang, M., Gao, J., Zhang, H., &amp; Harsha, S. (2019). Air quality prediction using deep learning methods: A case study in India. Atmospheric Pollution Research, 10(4), 1-10. </a:t>
            </a:r>
          </a:p>
          <a:p>
            <a:pPr marL="266700" indent="-266700" algn="l" defTabSz="355600" eaLnBrk="1" latinLnBrk="0" hangingPunct="1">
              <a:lnSpc>
                <a:spcPct val="80000"/>
              </a:lnSpc>
              <a:spcBef>
                <a:spcPts val="300"/>
              </a:spcBef>
              <a:spcAft>
                <a:spcPts val="0"/>
              </a:spcAft>
              <a:buSzPct val="100000"/>
              <a:buFont typeface="Arial" charset="0"/>
              <a:buChar char="•"/>
            </a:pPr>
            <a:r>
              <a:rPr lang="en-US" altLang="zh-CN" sz="2100" i="0" u="none" strike="noStrike" kern="0" cap="none" spc="0" baseline="0" dirty="0">
                <a:solidFill>
                  <a:srgbClr val="000000"/>
                </a:solidFill>
                <a:latin typeface="Calibri" pitchFamily="34" charset="0"/>
                <a:ea typeface="Calibri" pitchFamily="34" charset="0"/>
                <a:cs typeface="Lucida Sans"/>
              </a:rPr>
              <a:t>URL: https://doi.org/10.1016/j.apr.2019.02.011</a:t>
            </a:r>
          </a:p>
          <a:p>
            <a:pPr marL="266700" indent="-266700" algn="l" defTabSz="355600" eaLnBrk="1" latinLnBrk="0" hangingPunct="1">
              <a:lnSpc>
                <a:spcPct val="80000"/>
              </a:lnSpc>
              <a:spcBef>
                <a:spcPts val="100"/>
              </a:spcBef>
              <a:spcAft>
                <a:spcPts val="0"/>
              </a:spcAft>
              <a:buSzPct val="100000"/>
              <a:buFont typeface="Arial" charset="0"/>
              <a:buChar char="•"/>
            </a:pPr>
            <a:endParaRPr lang="en-US" altLang="zh-CN" sz="2100" i="0" u="none" strike="noStrike" kern="0" cap="none" spc="0" baseline="0" dirty="0">
              <a:solidFill>
                <a:srgbClr val="000000"/>
              </a:solidFill>
              <a:latin typeface="Calibri" pitchFamily="34" charset="0"/>
              <a:ea typeface="Calibri" pitchFamily="34" charset="0"/>
              <a:cs typeface="Lucida Sans"/>
            </a:endParaRPr>
          </a:p>
          <a:p>
            <a:pPr marL="266700" indent="-266700" algn="l" defTabSz="355600" eaLnBrk="1" latinLnBrk="0" hangingPunct="1">
              <a:lnSpc>
                <a:spcPct val="80000"/>
              </a:lnSpc>
              <a:spcBef>
                <a:spcPts val="300"/>
              </a:spcBef>
              <a:spcAft>
                <a:spcPts val="0"/>
              </a:spcAft>
              <a:buSzPct val="100000"/>
              <a:buFont typeface="Arial" charset="0"/>
              <a:buChar char="•"/>
            </a:pPr>
            <a:r>
              <a:rPr lang="en-US" altLang="zh-CN" sz="2100" i="0" u="none" strike="noStrike" kern="0" cap="none" spc="0" baseline="0" dirty="0">
                <a:solidFill>
                  <a:srgbClr val="000000"/>
                </a:solidFill>
                <a:latin typeface="Calibri" pitchFamily="34" charset="0"/>
                <a:ea typeface="Calibri" pitchFamily="34" charset="0"/>
                <a:cs typeface="Lucida Sans"/>
              </a:rPr>
              <a:t>3. Singh, V., </a:t>
            </a:r>
            <a:r>
              <a:rPr lang="en-US" altLang="zh-CN" sz="2100" i="0" u="none" strike="noStrike" kern="0" cap="none" spc="0" baseline="0" dirty="0" err="1">
                <a:solidFill>
                  <a:srgbClr val="000000"/>
                </a:solidFill>
                <a:latin typeface="Calibri" pitchFamily="34" charset="0"/>
                <a:ea typeface="Calibri" pitchFamily="34" charset="0"/>
                <a:cs typeface="Lucida Sans"/>
              </a:rPr>
              <a:t>Satsangi</a:t>
            </a:r>
            <a:r>
              <a:rPr lang="en-US" altLang="zh-CN" sz="2100" i="0" u="none" strike="noStrike" kern="0" cap="none" spc="0" baseline="0" dirty="0">
                <a:solidFill>
                  <a:srgbClr val="000000"/>
                </a:solidFill>
                <a:latin typeface="Calibri" pitchFamily="34" charset="0"/>
                <a:ea typeface="Calibri" pitchFamily="34" charset="0"/>
                <a:cs typeface="Lucida Sans"/>
              </a:rPr>
              <a:t>, A., &amp; Khare, M. (2021). Machine learning for urban air quality prediction in India. Journal of Cleaner Production, 280, 124-135. </a:t>
            </a:r>
          </a:p>
          <a:p>
            <a:pPr marL="266700" indent="-266700" algn="l" defTabSz="355600" eaLnBrk="1" latinLnBrk="0" hangingPunct="1">
              <a:lnSpc>
                <a:spcPct val="80000"/>
              </a:lnSpc>
              <a:spcBef>
                <a:spcPts val="300"/>
              </a:spcBef>
              <a:spcAft>
                <a:spcPts val="0"/>
              </a:spcAft>
              <a:buSzPct val="100000"/>
              <a:buFont typeface="Arial" charset="0"/>
              <a:buChar char="•"/>
            </a:pPr>
            <a:r>
              <a:rPr lang="en-US" altLang="zh-CN" sz="2100" i="0" u="none" strike="noStrike" kern="0" cap="none" spc="0" baseline="0" dirty="0">
                <a:solidFill>
                  <a:srgbClr val="000000"/>
                </a:solidFill>
                <a:latin typeface="Calibri" pitchFamily="34" charset="0"/>
                <a:ea typeface="Calibri" pitchFamily="34" charset="0"/>
                <a:cs typeface="Lucida Sans"/>
              </a:rPr>
              <a:t>URL: https://doi.org/10.1016/j.jclepro.2020.124135</a:t>
            </a:r>
          </a:p>
          <a:p>
            <a:pPr marL="266700" indent="-266700" algn="l" defTabSz="355600" eaLnBrk="1" latinLnBrk="0" hangingPunct="1">
              <a:lnSpc>
                <a:spcPct val="80000"/>
              </a:lnSpc>
              <a:spcBef>
                <a:spcPts val="100"/>
              </a:spcBef>
              <a:spcAft>
                <a:spcPts val="0"/>
              </a:spcAft>
              <a:buSzPct val="100000"/>
              <a:buFont typeface="Arial" charset="0"/>
              <a:buChar char="•"/>
            </a:pPr>
            <a:endParaRPr lang="en-US" altLang="zh-CN" sz="2100" i="0" u="none" strike="noStrike" kern="0" cap="none" spc="0" baseline="0" dirty="0">
              <a:solidFill>
                <a:srgbClr val="000000"/>
              </a:solidFill>
              <a:latin typeface="Calibri" pitchFamily="34" charset="0"/>
              <a:ea typeface="Calibri" pitchFamily="34" charset="0"/>
              <a:cs typeface="Lucida Sans"/>
            </a:endParaRPr>
          </a:p>
          <a:p>
            <a:pPr marL="266700" indent="-266700" algn="l" defTabSz="355600" eaLnBrk="1" latinLnBrk="0" hangingPunct="1">
              <a:lnSpc>
                <a:spcPct val="80000"/>
              </a:lnSpc>
              <a:spcBef>
                <a:spcPts val="300"/>
              </a:spcBef>
              <a:spcAft>
                <a:spcPts val="0"/>
              </a:spcAft>
              <a:buSzPct val="100000"/>
              <a:buFont typeface="Arial" charset="0"/>
              <a:buChar char="•"/>
            </a:pPr>
            <a:r>
              <a:rPr lang="en-US" altLang="zh-CN" sz="2100" i="0" u="none" strike="noStrike" kern="0" cap="none" spc="0" baseline="0" dirty="0">
                <a:solidFill>
                  <a:srgbClr val="000000"/>
                </a:solidFill>
                <a:latin typeface="Calibri" pitchFamily="34" charset="0"/>
                <a:ea typeface="Calibri" pitchFamily="34" charset="0"/>
                <a:cs typeface="Lucida Sans"/>
              </a:rPr>
              <a:t>4. Gupta, A., &amp; Bhargava, R. (2022). Forecasting air quality index using hybrid machine learning techniques. International Journal of Environmental Research, 16(3), 289-304. </a:t>
            </a:r>
          </a:p>
          <a:p>
            <a:pPr marL="266700" indent="-266700" algn="l" defTabSz="355600" eaLnBrk="1" latinLnBrk="0" hangingPunct="1">
              <a:lnSpc>
                <a:spcPct val="80000"/>
              </a:lnSpc>
              <a:spcBef>
                <a:spcPts val="300"/>
              </a:spcBef>
              <a:spcAft>
                <a:spcPts val="0"/>
              </a:spcAft>
              <a:buSzPct val="100000"/>
              <a:buFont typeface="Arial" charset="0"/>
              <a:buChar char="•"/>
            </a:pPr>
            <a:r>
              <a:rPr lang="en-US" altLang="zh-CN" sz="2100" i="0" u="none" strike="noStrike" kern="0" cap="none" spc="0" baseline="0" dirty="0">
                <a:solidFill>
                  <a:srgbClr val="000000"/>
                </a:solidFill>
                <a:latin typeface="Calibri" pitchFamily="34" charset="0"/>
                <a:ea typeface="Calibri" pitchFamily="34" charset="0"/>
                <a:cs typeface="Lucida Sans"/>
              </a:rPr>
              <a:t>URL: https://doi.org/10.1007/s41742-021-00301-4</a:t>
            </a:r>
            <a:endParaRPr lang="zh-CN" altLang="en-US" sz="2100" i="0" u="none" strike="noStrike" kern="0" cap="none" spc="0" baseline="0" dirty="0">
              <a:solidFill>
                <a:srgbClr val="000000"/>
              </a:solidFill>
              <a:latin typeface="Calibri" pitchFamily="34" charset="0"/>
              <a:ea typeface="Calibri" pitchFamily="34" charset="0"/>
              <a:cs typeface="Lucida Sans"/>
            </a:endParaRPr>
          </a:p>
        </p:txBody>
      </p:sp>
    </p:spTree>
    <p:extLst>
      <p:ext uri="{BB962C8B-B14F-4D97-AF65-F5344CB8AC3E}">
        <p14:creationId xmlns:p14="http://schemas.microsoft.com/office/powerpoint/2010/main" val="68444603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文本框"/>
          <p:cNvSpPr>
            <a:spLocks noGrp="1"/>
          </p:cNvSpPr>
          <p:nvPr>
            <p:ph type="title"/>
          </p:nvPr>
        </p:nvSpPr>
        <p:spPr>
          <a:xfrm>
            <a:off x="457200" y="274637"/>
            <a:ext cx="8229600" cy="1143000"/>
          </a:xfrm>
          <a:prstGeom prst="rect">
            <a:avLst/>
          </a:prstGeom>
          <a:noFill/>
          <a:ln w="12700" cap="flat" cmpd="sng">
            <a:noFill/>
            <a:prstDash val="solid"/>
            <a:miter/>
          </a:ln>
        </p:spPr>
        <p:txBody>
          <a:bodyPr vert="horz" wrap="square" lIns="45719" tIns="45720" rIns="45719" bIns="45720" anchor="ctr" anchorCtr="0">
            <a:prstTxWarp prst="textNoShape">
              <a:avLst/>
            </a:prstTxWarp>
          </a:bodyPr>
          <a:lstStyle/>
          <a:p>
            <a:pPr marL="0" indent="0" algn="ctr" eaLnBrk="1" latinLnBrk="0" hangingPunct="1">
              <a:lnSpc>
                <a:spcPct val="100000"/>
              </a:lnSpc>
              <a:spcBef>
                <a:spcPts val="0"/>
              </a:spcBef>
              <a:spcAft>
                <a:spcPts val="0"/>
              </a:spcAft>
              <a:buNone/>
            </a:pPr>
            <a:r>
              <a:rPr lang="en-US" altLang="zh-CN" sz="4400" b="0" i="0" u="none" strike="noStrike" kern="0" cap="none" spc="0" baseline="0">
                <a:solidFill>
                  <a:srgbClr val="000000"/>
                </a:solidFill>
                <a:latin typeface="Britannic Bold"/>
                <a:ea typeface="Britannic Bold"/>
                <a:cs typeface="Britannic Bold"/>
                <a:sym typeface="Britannic Bold"/>
              </a:rPr>
              <a:t>Introduction</a:t>
            </a:r>
            <a:endParaRPr lang="zh-CN" altLang="en-US" sz="4400" b="0" i="0" u="none" strike="noStrike" kern="0" cap="none" spc="0" baseline="0">
              <a:solidFill>
                <a:srgbClr val="000000"/>
              </a:solidFill>
              <a:latin typeface="Britannic Bold"/>
              <a:ea typeface="Britannic Bold"/>
              <a:cs typeface="Britannic Bold"/>
              <a:sym typeface="Britannic Bold"/>
            </a:endParaRPr>
          </a:p>
        </p:txBody>
      </p:sp>
      <p:sp>
        <p:nvSpPr>
          <p:cNvPr id="10" name="文本框"/>
          <p:cNvSpPr>
            <a:spLocks noGrp="1"/>
          </p:cNvSpPr>
          <p:nvPr>
            <p:ph type="body" idx="4294967295"/>
          </p:nvPr>
        </p:nvSpPr>
        <p:spPr>
          <a:xfrm>
            <a:off x="457200" y="1600200"/>
            <a:ext cx="8229600" cy="4525962"/>
          </a:xfrm>
          <a:prstGeom prst="rect">
            <a:avLst/>
          </a:prstGeom>
          <a:noFill/>
          <a:ln w="12700" cap="flat" cmpd="sng">
            <a:noFill/>
            <a:prstDash val="solid"/>
            <a:miter/>
          </a:ln>
        </p:spPr>
        <p:txBody>
          <a:bodyPr vert="horz" wrap="square" lIns="45719" tIns="45720" rIns="45719" bIns="45720" anchor="t" anchorCtr="0">
            <a:prstTxWarp prst="textNoShape">
              <a:avLst/>
            </a:prstTxWarp>
          </a:bodyPr>
          <a:lstStyle/>
          <a:p>
            <a:pPr marL="0" indent="0" algn="l" eaLnBrk="1" latinLnBrk="0" hangingPunct="1">
              <a:lnSpc>
                <a:spcPct val="100000"/>
              </a:lnSpc>
              <a:spcBef>
                <a:spcPts val="0"/>
              </a:spcBef>
              <a:spcAft>
                <a:spcPts val="0"/>
              </a:spcAft>
              <a:buNone/>
            </a:pPr>
            <a:r>
              <a:rPr lang="en-US" altLang="zh-CN" sz="2600" b="0" i="0" u="none" strike="noStrike" kern="0" cap="none" spc="0" baseline="0">
                <a:solidFill>
                  <a:srgbClr val="000000"/>
                </a:solidFill>
                <a:latin typeface="Times New Roman"/>
                <a:ea typeface="Calibri" pitchFamily="34" charset="0"/>
                <a:cs typeface="Times New Roman"/>
                <a:sym typeface="Times New Roman"/>
              </a:rPr>
              <a:t>Air pollution is a major environmental challenge affecting millions of people globally, with India being one of the worst affected countries. Rapid industrialization, urbanization, and an increase in vehicular emissions have led to rising levels of pollutants like PM2.5, PM10, NO2, and CO. These pollutants have adverse effects on public health, leading to respiratory issues, heart diseases, and premature deaths. Predicting air pollution levels using machine learning models provides a powerful tool to monitor and control pollution in real-time, enabling timely actions and policy decisions.</a:t>
            </a:r>
            <a:endParaRPr lang="zh-CN" altLang="en-US" sz="2600" b="0" i="0" u="none" strike="noStrike" kern="0" cap="none" spc="0" baseline="0">
              <a:solidFill>
                <a:srgbClr val="000000"/>
              </a:solidFill>
              <a:latin typeface="Times New Roman"/>
              <a:ea typeface="Calibri" pitchFamily="34" charset="0"/>
              <a:cs typeface="Times New Roman"/>
              <a:sym typeface="Times New Roman"/>
            </a:endParaRPr>
          </a:p>
        </p:txBody>
      </p:sp>
    </p:spTree>
    <p:extLst>
      <p:ext uri="{BB962C8B-B14F-4D97-AF65-F5344CB8AC3E}">
        <p14:creationId xmlns:p14="http://schemas.microsoft.com/office/powerpoint/2010/main" val="147503903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11" name="Table"/>
          <p:cNvGraphicFramePr>
            <a:graphicFrameLocks noGrp="1"/>
          </p:cNvGraphicFramePr>
          <p:nvPr>
            <p:extLst>
              <p:ext uri="{D42A27DB-BD31-4B8C-83A1-F6EECF244321}">
                <p14:modId xmlns:p14="http://schemas.microsoft.com/office/powerpoint/2010/main" val="2657756093"/>
              </p:ext>
            </p:extLst>
          </p:nvPr>
        </p:nvGraphicFramePr>
        <p:xfrm>
          <a:off x="134112" y="1583645"/>
          <a:ext cx="8552687" cy="5043771"/>
        </p:xfrm>
        <a:graphic>
          <a:graphicData uri="http://schemas.openxmlformats.org/drawingml/2006/table">
            <a:tbl>
              <a:tblPr bandRow="1">
                <a:noFill/>
              </a:tblPr>
              <a:tblGrid>
                <a:gridCol w="1975104">
                  <a:extLst>
                    <a:ext uri="{9D8B030D-6E8A-4147-A177-3AD203B41FA5}">
                      <a16:colId xmlns:a16="http://schemas.microsoft.com/office/drawing/2014/main" val="20000"/>
                    </a:ext>
                  </a:extLst>
                </a:gridCol>
                <a:gridCol w="2178066">
                  <a:extLst>
                    <a:ext uri="{9D8B030D-6E8A-4147-A177-3AD203B41FA5}">
                      <a16:colId xmlns:a16="http://schemas.microsoft.com/office/drawing/2014/main" val="20001"/>
                    </a:ext>
                  </a:extLst>
                </a:gridCol>
                <a:gridCol w="2390330">
                  <a:extLst>
                    <a:ext uri="{9D8B030D-6E8A-4147-A177-3AD203B41FA5}">
                      <a16:colId xmlns:a16="http://schemas.microsoft.com/office/drawing/2014/main" val="20002"/>
                    </a:ext>
                  </a:extLst>
                </a:gridCol>
                <a:gridCol w="2009187">
                  <a:extLst>
                    <a:ext uri="{9D8B030D-6E8A-4147-A177-3AD203B41FA5}">
                      <a16:colId xmlns:a16="http://schemas.microsoft.com/office/drawing/2014/main" val="20003"/>
                    </a:ext>
                  </a:extLst>
                </a:gridCol>
              </a:tblGrid>
              <a:tr h="873105">
                <a:tc>
                  <a:txBody>
                    <a:bodyPr/>
                    <a:lstStyle/>
                    <a:p>
                      <a:pPr marL="0" indent="0" algn="l" eaLnBrk="1" latinLnBrk="0" hangingPunct="1">
                        <a:lnSpc>
                          <a:spcPct val="100000"/>
                        </a:lnSpc>
                        <a:spcBef>
                          <a:spcPts val="0"/>
                        </a:spcBef>
                        <a:spcAft>
                          <a:spcPts val="0"/>
                        </a:spcAft>
                        <a:buNone/>
                      </a:pPr>
                      <a:r>
                        <a:rPr lang="en-US" altLang="zh-CN" sz="2000" b="0" i="0" u="none" strike="noStrike" kern="0" cap="none" spc="0" baseline="0">
                          <a:solidFill>
                            <a:srgbClr val="000000"/>
                          </a:solidFill>
                          <a:latin typeface="Times New Roman"/>
                          <a:ea typeface="Calibri" pitchFamily="34" charset="0"/>
                          <a:cs typeface="Times New Roman"/>
                          <a:sym typeface="Times New Roman"/>
                        </a:rPr>
                        <a:t>        AUTHOR</a:t>
                      </a:r>
                      <a:endParaRPr lang="zh-CN" altLang="en-US" sz="2000" b="0" i="0" u="none" strike="noStrike" kern="0" cap="none" spc="0" baseline="0" dirty="0">
                        <a:solidFill>
                          <a:srgbClr val="000000"/>
                        </a:solidFill>
                        <a:latin typeface="Times New Roman"/>
                        <a:ea typeface="Calibri" pitchFamily="34" charset="0"/>
                        <a:cs typeface="Times New Roman"/>
                        <a:sym typeface="Times New Roman"/>
                      </a:endParaRPr>
                    </a:p>
                  </a:txBody>
                  <a:tcPr marL="0" marR="0" marT="0" marB="0" anchor="ctr">
                    <a:lnL w="38100">
                      <a:solidFill>
                        <a:srgbClr val="000000"/>
                      </a:solidFill>
                      <a:prstDash val="solid"/>
                      <a:headEnd type="none" w="med" len="med"/>
                      <a:tailEnd type="none" w="med" len="med"/>
                    </a:lnL>
                    <a:lnR w="38100">
                      <a:solidFill>
                        <a:srgbClr val="000000"/>
                      </a:solidFill>
                      <a:prstDash val="solid"/>
                      <a:headEnd type="none" w="med" len="med"/>
                      <a:tailEnd type="none" w="med" len="med"/>
                    </a:lnR>
                    <a:lnT w="38100">
                      <a:solidFill>
                        <a:srgbClr val="000000"/>
                      </a:solidFill>
                      <a:prstDash val="solid"/>
                      <a:headEnd type="none" w="med" len="med"/>
                      <a:tailEnd type="none" w="med" len="med"/>
                    </a:lnT>
                    <a:lnB w="38100">
                      <a:solidFill>
                        <a:srgbClr val="000000"/>
                      </a:solidFill>
                      <a:prstDash val="solid"/>
                      <a:headEnd type="none" w="med" len="med"/>
                      <a:tailEnd type="none" w="med" len="med"/>
                    </a:lnB>
                    <a:solidFill>
                      <a:srgbClr val="CFD7E7"/>
                    </a:solidFill>
                  </a:tcPr>
                </a:tc>
                <a:tc>
                  <a:txBody>
                    <a:bodyPr/>
                    <a:lstStyle/>
                    <a:p>
                      <a:pPr marL="0" indent="0" algn="l" eaLnBrk="1" latinLnBrk="0" hangingPunct="1">
                        <a:lnSpc>
                          <a:spcPct val="100000"/>
                        </a:lnSpc>
                        <a:spcBef>
                          <a:spcPts val="0"/>
                        </a:spcBef>
                        <a:spcAft>
                          <a:spcPts val="0"/>
                        </a:spcAft>
                        <a:buNone/>
                      </a:pPr>
                      <a:r>
                        <a:rPr lang="en-US" altLang="zh-CN" sz="2000" b="0" i="0" u="none" strike="noStrike" kern="0" cap="none" spc="0" baseline="0">
                          <a:solidFill>
                            <a:srgbClr val="000000"/>
                          </a:solidFill>
                          <a:latin typeface="Times New Roman"/>
                          <a:ea typeface="Calibri" pitchFamily="34" charset="0"/>
                          <a:cs typeface="Times New Roman"/>
                          <a:sym typeface="Times New Roman"/>
                        </a:rPr>
                        <a:t>     TITLE</a:t>
                      </a:r>
                      <a:endParaRPr lang="zh-CN" altLang="en-US" sz="2000" b="0" i="0" u="none" strike="noStrike" kern="0" cap="none" spc="0" baseline="0" dirty="0">
                        <a:solidFill>
                          <a:srgbClr val="000000"/>
                        </a:solidFill>
                        <a:latin typeface="Times New Roman"/>
                        <a:ea typeface="Calibri" pitchFamily="34" charset="0"/>
                        <a:cs typeface="Times New Roman"/>
                        <a:sym typeface="Times New Roman"/>
                      </a:endParaRPr>
                    </a:p>
                  </a:txBody>
                  <a:tcPr marL="0" marR="0" marT="0" marB="0" anchor="ctr">
                    <a:lnL w="38100">
                      <a:solidFill>
                        <a:srgbClr val="000000"/>
                      </a:solidFill>
                      <a:prstDash val="solid"/>
                      <a:headEnd type="none" w="med" len="med"/>
                      <a:tailEnd type="none" w="med" len="med"/>
                    </a:lnL>
                    <a:lnR w="38100">
                      <a:solidFill>
                        <a:srgbClr val="000000"/>
                      </a:solidFill>
                      <a:prstDash val="solid"/>
                      <a:headEnd type="none" w="med" len="med"/>
                      <a:tailEnd type="none" w="med" len="med"/>
                    </a:lnR>
                    <a:lnT w="38100">
                      <a:solidFill>
                        <a:srgbClr val="000000"/>
                      </a:solidFill>
                      <a:prstDash val="solid"/>
                      <a:headEnd type="none" w="med" len="med"/>
                      <a:tailEnd type="none" w="med" len="med"/>
                    </a:lnT>
                    <a:lnB w="38100">
                      <a:solidFill>
                        <a:srgbClr val="000000"/>
                      </a:solidFill>
                      <a:prstDash val="solid"/>
                      <a:headEnd type="none" w="med" len="med"/>
                      <a:tailEnd type="none" w="med" len="med"/>
                    </a:lnB>
                    <a:solidFill>
                      <a:srgbClr val="CFD7E7"/>
                    </a:solidFill>
                  </a:tcPr>
                </a:tc>
                <a:tc>
                  <a:txBody>
                    <a:bodyPr/>
                    <a:lstStyle/>
                    <a:p>
                      <a:pPr marL="0" indent="0" algn="l" eaLnBrk="1" latinLnBrk="0" hangingPunct="1">
                        <a:lnSpc>
                          <a:spcPct val="100000"/>
                        </a:lnSpc>
                        <a:spcBef>
                          <a:spcPts val="0"/>
                        </a:spcBef>
                        <a:spcAft>
                          <a:spcPts val="0"/>
                        </a:spcAft>
                        <a:buNone/>
                      </a:pPr>
                      <a:r>
                        <a:rPr lang="en-US" altLang="zh-CN" sz="2000" b="0" i="0" u="none" strike="noStrike" kern="0" cap="none" spc="0" baseline="0">
                          <a:solidFill>
                            <a:srgbClr val="000000"/>
                          </a:solidFill>
                          <a:latin typeface="Times New Roman"/>
                          <a:ea typeface="Calibri" pitchFamily="34" charset="0"/>
                          <a:cs typeface="Times New Roman"/>
                          <a:sym typeface="Times New Roman"/>
                        </a:rPr>
                        <a:t>TECHNIQUE USED</a:t>
                      </a:r>
                      <a:endParaRPr lang="zh-CN" altLang="en-US" sz="2000" b="0" i="0" u="none" strike="noStrike" kern="0" cap="none" spc="0" baseline="0">
                        <a:solidFill>
                          <a:srgbClr val="000000"/>
                        </a:solidFill>
                        <a:latin typeface="Times New Roman"/>
                        <a:ea typeface="Calibri" pitchFamily="34" charset="0"/>
                        <a:cs typeface="Times New Roman"/>
                        <a:sym typeface="Times New Roman"/>
                      </a:endParaRPr>
                    </a:p>
                  </a:txBody>
                  <a:tcPr marL="0" marR="0" marT="0" marB="0" anchor="ctr">
                    <a:lnL w="38100">
                      <a:solidFill>
                        <a:srgbClr val="000000"/>
                      </a:solidFill>
                      <a:prstDash val="solid"/>
                      <a:headEnd type="none" w="med" len="med"/>
                      <a:tailEnd type="none" w="med" len="med"/>
                    </a:lnL>
                    <a:lnR w="38100">
                      <a:solidFill>
                        <a:srgbClr val="000000"/>
                      </a:solidFill>
                      <a:prstDash val="solid"/>
                      <a:headEnd type="none" w="med" len="med"/>
                      <a:tailEnd type="none" w="med" len="med"/>
                    </a:lnR>
                    <a:lnT w="38100">
                      <a:solidFill>
                        <a:srgbClr val="000000"/>
                      </a:solidFill>
                      <a:prstDash val="solid"/>
                      <a:headEnd type="none" w="med" len="med"/>
                      <a:tailEnd type="none" w="med" len="med"/>
                    </a:lnT>
                    <a:lnB w="38100">
                      <a:solidFill>
                        <a:srgbClr val="000000"/>
                      </a:solidFill>
                      <a:prstDash val="solid"/>
                      <a:headEnd type="none" w="med" len="med"/>
                      <a:tailEnd type="none" w="med" len="med"/>
                    </a:lnB>
                    <a:solidFill>
                      <a:srgbClr val="CFD7E7"/>
                    </a:solidFill>
                  </a:tcPr>
                </a:tc>
                <a:tc>
                  <a:txBody>
                    <a:bodyPr/>
                    <a:lstStyle/>
                    <a:p>
                      <a:pPr marL="0" indent="0" algn="l" eaLnBrk="1" latinLnBrk="0" hangingPunct="1">
                        <a:lnSpc>
                          <a:spcPct val="100000"/>
                        </a:lnSpc>
                        <a:spcBef>
                          <a:spcPts val="0"/>
                        </a:spcBef>
                        <a:spcAft>
                          <a:spcPts val="0"/>
                        </a:spcAft>
                        <a:buNone/>
                      </a:pPr>
                      <a:r>
                        <a:rPr lang="en-US" altLang="zh-CN" sz="2000" b="0" i="0" u="none" strike="noStrike" kern="0" cap="none" spc="0" baseline="0">
                          <a:solidFill>
                            <a:srgbClr val="000000"/>
                          </a:solidFill>
                          <a:latin typeface="Times New Roman"/>
                          <a:ea typeface="Calibri" pitchFamily="34" charset="0"/>
                          <a:cs typeface="Times New Roman"/>
                          <a:sym typeface="Times New Roman"/>
                        </a:rPr>
                        <a:t> DRAWBACKS</a:t>
                      </a:r>
                      <a:endParaRPr lang="zh-CN" altLang="en-US" sz="2000" b="0" i="0" u="none" strike="noStrike" kern="0" cap="none" spc="0" baseline="0">
                        <a:solidFill>
                          <a:srgbClr val="000000"/>
                        </a:solidFill>
                        <a:latin typeface="Times New Roman"/>
                        <a:ea typeface="Calibri" pitchFamily="34" charset="0"/>
                        <a:cs typeface="Times New Roman"/>
                        <a:sym typeface="Times New Roman"/>
                      </a:endParaRPr>
                    </a:p>
                  </a:txBody>
                  <a:tcPr marL="0" marR="0" marT="0" marB="0" anchor="ctr">
                    <a:lnL w="38100">
                      <a:solidFill>
                        <a:srgbClr val="000000"/>
                      </a:solidFill>
                      <a:prstDash val="solid"/>
                      <a:headEnd type="none" w="med" len="med"/>
                      <a:tailEnd type="none" w="med" len="med"/>
                    </a:lnL>
                    <a:lnR w="38100">
                      <a:solidFill>
                        <a:srgbClr val="000000"/>
                      </a:solidFill>
                      <a:prstDash val="solid"/>
                      <a:headEnd type="none" w="med" len="med"/>
                      <a:tailEnd type="none" w="med" len="med"/>
                    </a:lnR>
                    <a:lnT w="38100">
                      <a:solidFill>
                        <a:srgbClr val="000000"/>
                      </a:solidFill>
                      <a:prstDash val="solid"/>
                      <a:headEnd type="none" w="med" len="med"/>
                      <a:tailEnd type="none" w="med" len="med"/>
                    </a:lnT>
                    <a:lnB w="38100">
                      <a:solidFill>
                        <a:srgbClr val="000000"/>
                      </a:solidFill>
                      <a:prstDash val="solid"/>
                      <a:headEnd type="none" w="med" len="med"/>
                      <a:tailEnd type="none" w="med" len="med"/>
                    </a:lnB>
                    <a:solidFill>
                      <a:srgbClr val="CFD7E7"/>
                    </a:solidFill>
                  </a:tcPr>
                </a:tc>
                <a:extLst>
                  <a:ext uri="{0D108BD9-81ED-4DB2-BD59-A6C34878D82A}">
                    <a16:rowId xmlns:a16="http://schemas.microsoft.com/office/drawing/2014/main" val="10000"/>
                  </a:ext>
                </a:extLst>
              </a:tr>
              <a:tr h="1066783">
                <a:tc>
                  <a:txBody>
                    <a:bodyPr/>
                    <a:lstStyle/>
                    <a:p>
                      <a:pPr marL="0" indent="0" algn="l" eaLnBrk="1" latinLnBrk="0" hangingPunct="1">
                        <a:lnSpc>
                          <a:spcPct val="100000"/>
                        </a:lnSpc>
                        <a:spcBef>
                          <a:spcPts val="0"/>
                        </a:spcBef>
                        <a:spcAft>
                          <a:spcPts val="0"/>
                        </a:spcAft>
                        <a:buNone/>
                      </a:pPr>
                      <a:r>
                        <a:rPr lang="en-US" altLang="zh-CN" sz="1200" b="0" i="0" u="none" strike="noStrike" kern="0" cap="none" spc="0" baseline="0" dirty="0">
                          <a:solidFill>
                            <a:srgbClr val="000000"/>
                          </a:solidFill>
                          <a:latin typeface="Times Roman"/>
                          <a:ea typeface="Times Roman"/>
                          <a:cs typeface="Times Roman"/>
                          <a:sym typeface="Times Roman"/>
                        </a:rPr>
                        <a:t>Kumar, P., Goyal, P., &amp; </a:t>
                      </a:r>
                      <a:r>
                        <a:rPr lang="en-US" altLang="zh-CN" sz="1200" b="0" i="0" u="none" strike="noStrike" kern="0" cap="none" spc="0" baseline="0" dirty="0" err="1">
                          <a:solidFill>
                            <a:srgbClr val="000000"/>
                          </a:solidFill>
                          <a:latin typeface="Times Roman"/>
                          <a:ea typeface="Times Roman"/>
                          <a:cs typeface="Times Roman"/>
                          <a:sym typeface="Times Roman"/>
                        </a:rPr>
                        <a:t>Dhankher</a:t>
                      </a:r>
                      <a:r>
                        <a:rPr lang="en-US" altLang="zh-CN" sz="1200" b="0" i="0" u="none" strike="noStrike" kern="0" cap="none" spc="0" baseline="0" dirty="0">
                          <a:solidFill>
                            <a:srgbClr val="000000"/>
                          </a:solidFill>
                          <a:latin typeface="Times Roman"/>
                          <a:ea typeface="Times Roman"/>
                          <a:cs typeface="Times Roman"/>
                          <a:sym typeface="Times Roman"/>
                        </a:rPr>
                        <a:t>, O. P. (2020)</a:t>
                      </a:r>
                      <a:endParaRPr lang="zh-CN" altLang="en-US" sz="1200" b="0" i="0" u="none" strike="noStrike" kern="0" cap="none" spc="0" baseline="0" dirty="0">
                        <a:solidFill>
                          <a:srgbClr val="000000"/>
                        </a:solidFill>
                        <a:latin typeface="Times Roman"/>
                        <a:ea typeface="Times Roman"/>
                        <a:cs typeface="Times Roman"/>
                        <a:sym typeface="Times Roman"/>
                      </a:endParaRPr>
                    </a:p>
                  </a:txBody>
                  <a:tcPr marL="0" marR="0" marT="0" marB="0" anchor="ctr">
                    <a:lnL w="38100">
                      <a:solidFill>
                        <a:srgbClr val="000000"/>
                      </a:solidFill>
                      <a:prstDash val="solid"/>
                      <a:headEnd type="none" w="med" len="med"/>
                      <a:tailEnd type="none" w="med" len="med"/>
                    </a:lnL>
                    <a:lnR w="38100">
                      <a:solidFill>
                        <a:srgbClr val="000000"/>
                      </a:solidFill>
                      <a:prstDash val="solid"/>
                      <a:headEnd type="none" w="med" len="med"/>
                      <a:tailEnd type="none" w="med" len="med"/>
                    </a:lnR>
                    <a:lnT w="38100">
                      <a:solidFill>
                        <a:srgbClr val="000000"/>
                      </a:solidFill>
                      <a:prstDash val="solid"/>
                      <a:headEnd type="none" w="med" len="med"/>
                      <a:tailEnd type="none" w="med" len="med"/>
                    </a:lnT>
                    <a:lnB w="38100">
                      <a:solidFill>
                        <a:srgbClr val="000000"/>
                      </a:solidFill>
                      <a:prstDash val="solid"/>
                      <a:headEnd type="none" w="med" len="med"/>
                      <a:tailEnd type="none" w="med" len="med"/>
                    </a:lnB>
                    <a:solidFill>
                      <a:srgbClr val="FFFFFF"/>
                    </a:solidFill>
                  </a:tcPr>
                </a:tc>
                <a:tc>
                  <a:txBody>
                    <a:bodyPr/>
                    <a:lstStyle/>
                    <a:p>
                      <a:pPr marL="0" indent="0" algn="l" eaLnBrk="1" latinLnBrk="0" hangingPunct="1">
                        <a:lnSpc>
                          <a:spcPct val="100000"/>
                        </a:lnSpc>
                        <a:spcBef>
                          <a:spcPts val="0"/>
                        </a:spcBef>
                        <a:spcAft>
                          <a:spcPts val="0"/>
                        </a:spcAft>
                        <a:buNone/>
                      </a:pPr>
                      <a:r>
                        <a:rPr lang="en-US" altLang="zh-CN" sz="1200" b="0" i="0" u="none" strike="noStrike" kern="0" cap="none" spc="0" baseline="0" dirty="0">
                          <a:solidFill>
                            <a:srgbClr val="000000"/>
                          </a:solidFill>
                          <a:latin typeface="Times Roman"/>
                          <a:ea typeface="Times Roman"/>
                          <a:cs typeface="Times Roman"/>
                          <a:sym typeface="Times Roman"/>
                        </a:rPr>
                        <a:t>Air quality prediction using machine learning algorithms. </a:t>
                      </a:r>
                      <a:r>
                        <a:rPr lang="en-US" altLang="zh-CN" sz="1200" b="0" i="1" u="none" strike="noStrike" kern="0" cap="none" spc="0" baseline="0" dirty="0">
                          <a:solidFill>
                            <a:srgbClr val="000000"/>
                          </a:solidFill>
                          <a:latin typeface="Times Roman"/>
                          <a:ea typeface="Times Roman"/>
                          <a:cs typeface="Times Roman"/>
                          <a:sym typeface="Times Roman"/>
                        </a:rPr>
                        <a:t>Environmental Monitoring and Assessment</a:t>
                      </a:r>
                      <a:r>
                        <a:rPr lang="en-US" altLang="zh-CN" sz="1200" b="0" i="0" u="none" strike="noStrike" kern="0" cap="none" spc="0" baseline="0" dirty="0">
                          <a:solidFill>
                            <a:srgbClr val="000000"/>
                          </a:solidFill>
                          <a:latin typeface="Times Roman"/>
                          <a:ea typeface="Times Roman"/>
                          <a:cs typeface="Times Roman"/>
                          <a:sym typeface="Times Roman"/>
                        </a:rPr>
                        <a:t>, 192(5), 1-16</a:t>
                      </a:r>
                      <a:endParaRPr lang="zh-CN" altLang="en-US" sz="1200" b="0" i="0" u="none" strike="noStrike" kern="0" cap="none" spc="0" baseline="0" dirty="0">
                        <a:solidFill>
                          <a:srgbClr val="000000"/>
                        </a:solidFill>
                        <a:latin typeface="Times Roman"/>
                        <a:ea typeface="Times Roman"/>
                        <a:cs typeface="Times Roman"/>
                        <a:sym typeface="Times Roman"/>
                      </a:endParaRPr>
                    </a:p>
                  </a:txBody>
                  <a:tcPr marL="0" marR="0" marT="0" marB="0" anchor="ctr">
                    <a:lnL w="38100">
                      <a:solidFill>
                        <a:srgbClr val="000000"/>
                      </a:solidFill>
                      <a:prstDash val="solid"/>
                      <a:headEnd type="none" w="med" len="med"/>
                      <a:tailEnd type="none" w="med" len="med"/>
                    </a:lnL>
                    <a:lnR w="38100">
                      <a:solidFill>
                        <a:srgbClr val="000000"/>
                      </a:solidFill>
                      <a:prstDash val="solid"/>
                      <a:headEnd type="none" w="med" len="med"/>
                      <a:tailEnd type="none" w="med" len="med"/>
                    </a:lnR>
                    <a:lnT w="38100">
                      <a:solidFill>
                        <a:srgbClr val="000000"/>
                      </a:solidFill>
                      <a:prstDash val="solid"/>
                      <a:headEnd type="none" w="med" len="med"/>
                      <a:tailEnd type="none" w="med" len="med"/>
                    </a:lnT>
                    <a:lnB w="38100">
                      <a:solidFill>
                        <a:srgbClr val="000000"/>
                      </a:solidFill>
                      <a:prstDash val="solid"/>
                      <a:headEnd type="none" w="med" len="med"/>
                      <a:tailEnd type="none" w="med" len="med"/>
                    </a:lnB>
                    <a:solidFill>
                      <a:srgbClr val="FFFFFF"/>
                    </a:solidFill>
                  </a:tcPr>
                </a:tc>
                <a:tc>
                  <a:txBody>
                    <a:bodyPr/>
                    <a:lstStyle/>
                    <a:p>
                      <a:pPr marL="0" indent="0" algn="l" eaLnBrk="1" latinLnBrk="0" hangingPunct="1">
                        <a:lnSpc>
                          <a:spcPct val="100000"/>
                        </a:lnSpc>
                        <a:spcBef>
                          <a:spcPts val="0"/>
                        </a:spcBef>
                        <a:spcAft>
                          <a:spcPts val="0"/>
                        </a:spcAft>
                        <a:buNone/>
                      </a:pPr>
                      <a:r>
                        <a:rPr lang="en-US" altLang="zh-CN" sz="1200" b="0" i="0" u="none" strike="noStrike" kern="0" cap="none" spc="0" baseline="0" dirty="0">
                          <a:solidFill>
                            <a:srgbClr val="000000"/>
                          </a:solidFill>
                          <a:latin typeface="Times Roman"/>
                          <a:ea typeface="Times Roman"/>
                          <a:cs typeface="Times Roman"/>
                          <a:sym typeface="Times Roman"/>
                        </a:rPr>
                        <a:t>Random Forest and Support Vector Machines to predict PM2.5 levels</a:t>
                      </a:r>
                      <a:endParaRPr lang="zh-CN" altLang="en-US" sz="1200" b="0" i="0" u="none" strike="noStrike" kern="0" cap="none" spc="0" baseline="0" dirty="0">
                        <a:solidFill>
                          <a:srgbClr val="000000"/>
                        </a:solidFill>
                        <a:latin typeface="Times Roman"/>
                        <a:ea typeface="Times Roman"/>
                        <a:cs typeface="Times Roman"/>
                        <a:sym typeface="Times Roman"/>
                      </a:endParaRPr>
                    </a:p>
                  </a:txBody>
                  <a:tcPr marL="0" marR="0" marT="0" marB="0" anchor="ctr">
                    <a:lnL w="38100">
                      <a:solidFill>
                        <a:srgbClr val="000000"/>
                      </a:solidFill>
                      <a:prstDash val="solid"/>
                      <a:headEnd type="none" w="med" len="med"/>
                      <a:tailEnd type="none" w="med" len="med"/>
                    </a:lnL>
                    <a:lnR w="38100">
                      <a:solidFill>
                        <a:srgbClr val="000000"/>
                      </a:solidFill>
                      <a:prstDash val="solid"/>
                      <a:headEnd type="none" w="med" len="med"/>
                      <a:tailEnd type="none" w="med" len="med"/>
                    </a:lnR>
                    <a:lnT w="38100">
                      <a:solidFill>
                        <a:srgbClr val="000000"/>
                      </a:solidFill>
                      <a:prstDash val="solid"/>
                      <a:headEnd type="none" w="med" len="med"/>
                      <a:tailEnd type="none" w="med" len="med"/>
                    </a:lnT>
                    <a:lnB w="38100">
                      <a:solidFill>
                        <a:srgbClr val="000000"/>
                      </a:solidFill>
                      <a:prstDash val="solid"/>
                      <a:headEnd type="none" w="med" len="med"/>
                      <a:tailEnd type="none" w="med" len="med"/>
                    </a:lnB>
                    <a:solidFill>
                      <a:srgbClr val="FFFFFF"/>
                    </a:solidFill>
                  </a:tcPr>
                </a:tc>
                <a:tc>
                  <a:txBody>
                    <a:bodyPr/>
                    <a:lstStyle/>
                    <a:p>
                      <a:pPr marL="457200" indent="-317500" algn="l" eaLnBrk="1" latinLnBrk="0" hangingPunct="1">
                        <a:lnSpc>
                          <a:spcPct val="100000"/>
                        </a:lnSpc>
                        <a:spcBef>
                          <a:spcPts val="0"/>
                        </a:spcBef>
                        <a:spcAft>
                          <a:spcPts val="0"/>
                        </a:spcAft>
                        <a:buSzPct val="100000"/>
                        <a:buFont typeface="Times Roman"/>
                        <a:buChar char="•"/>
                      </a:pPr>
                      <a:r>
                        <a:rPr lang="en-US" altLang="zh-CN" sz="1200" b="0" i="0" u="none" strike="noStrike" kern="0" cap="none" spc="0" baseline="0">
                          <a:solidFill>
                            <a:srgbClr val="000000"/>
                          </a:solidFill>
                          <a:latin typeface="Times Roman"/>
                          <a:ea typeface="Times Roman"/>
                          <a:cs typeface="Times Roman"/>
                          <a:sym typeface="Times Roman"/>
                        </a:rPr>
                        <a:t>The model was less effective in rural areas due to sparse data availability.</a:t>
                      </a:r>
                    </a:p>
                    <a:p>
                      <a:pPr marL="457200" indent="-317500" algn="l" eaLnBrk="1" latinLnBrk="0" hangingPunct="1">
                        <a:lnSpc>
                          <a:spcPct val="100000"/>
                        </a:lnSpc>
                        <a:spcBef>
                          <a:spcPts val="1200"/>
                        </a:spcBef>
                        <a:spcAft>
                          <a:spcPts val="0"/>
                        </a:spcAft>
                        <a:buNone/>
                      </a:pPr>
                      <a:endParaRPr lang="zh-CN" altLang="en-US" sz="1200" b="0" i="0" u="none" strike="noStrike" kern="0" cap="none" spc="0" baseline="0">
                        <a:solidFill>
                          <a:srgbClr val="000000"/>
                        </a:solidFill>
                        <a:latin typeface="Times Roman"/>
                        <a:ea typeface="Times Roman"/>
                        <a:cs typeface="Times Roman"/>
                        <a:sym typeface="Times Roman"/>
                      </a:endParaRPr>
                    </a:p>
                  </a:txBody>
                  <a:tcPr marL="0" marR="0" marT="0" marB="0">
                    <a:lnL w="38100">
                      <a:solidFill>
                        <a:srgbClr val="000000"/>
                      </a:solidFill>
                      <a:prstDash val="solid"/>
                      <a:headEnd type="none" w="med" len="med"/>
                      <a:tailEnd type="none" w="med" len="med"/>
                    </a:lnL>
                    <a:lnR w="38100">
                      <a:solidFill>
                        <a:srgbClr val="000000"/>
                      </a:solidFill>
                      <a:prstDash val="solid"/>
                      <a:headEnd type="none" w="med" len="med"/>
                      <a:tailEnd type="none" w="med" len="med"/>
                    </a:lnR>
                    <a:lnT w="38100">
                      <a:solidFill>
                        <a:srgbClr val="000000"/>
                      </a:solidFill>
                      <a:prstDash val="solid"/>
                      <a:headEnd type="none" w="med" len="med"/>
                      <a:tailEnd type="none" w="med" len="med"/>
                    </a:lnT>
                    <a:lnB w="38100">
                      <a:solidFill>
                        <a:srgbClr val="000000"/>
                      </a:solidFill>
                      <a:prstDash val="solid"/>
                      <a:headEnd type="none" w="med" len="med"/>
                      <a:tailEnd type="none" w="med" len="med"/>
                    </a:lnB>
                    <a:solidFill>
                      <a:srgbClr val="FFFFFF"/>
                    </a:solidFill>
                  </a:tcPr>
                </a:tc>
                <a:extLst>
                  <a:ext uri="{0D108BD9-81ED-4DB2-BD59-A6C34878D82A}">
                    <a16:rowId xmlns:a16="http://schemas.microsoft.com/office/drawing/2014/main" val="10001"/>
                  </a:ext>
                </a:extLst>
              </a:tr>
              <a:tr h="1092186">
                <a:tc>
                  <a:txBody>
                    <a:bodyPr/>
                    <a:lstStyle/>
                    <a:p>
                      <a:pPr marL="0" indent="0" algn="l" eaLnBrk="1" latinLnBrk="0" hangingPunct="1">
                        <a:lnSpc>
                          <a:spcPct val="100000"/>
                        </a:lnSpc>
                        <a:spcBef>
                          <a:spcPts val="1200"/>
                        </a:spcBef>
                        <a:spcAft>
                          <a:spcPts val="0"/>
                        </a:spcAft>
                        <a:buNone/>
                      </a:pPr>
                      <a:r>
                        <a:rPr lang="en-US" altLang="zh-CN" sz="1200" b="0" i="0" u="none" strike="noStrike" kern="0" cap="none" spc="0" baseline="0" dirty="0">
                          <a:solidFill>
                            <a:srgbClr val="000000"/>
                          </a:solidFill>
                          <a:latin typeface="Times Roman"/>
                          <a:ea typeface="Times Roman"/>
                          <a:cs typeface="Times Roman"/>
                          <a:sym typeface="Times Roman"/>
                        </a:rPr>
                        <a:t>Sharma, S., Zhang, M., Gao, J., Zhang, H., &amp; Harsha, S. (2019)</a:t>
                      </a:r>
                      <a:endParaRPr lang="zh-CN" altLang="en-US" sz="1200" b="0" i="0" u="none" strike="noStrike" kern="0" cap="none" spc="0" baseline="0" dirty="0">
                        <a:solidFill>
                          <a:srgbClr val="000000"/>
                        </a:solidFill>
                        <a:latin typeface="Times Roman"/>
                        <a:ea typeface="Times Roman"/>
                        <a:cs typeface="Times Roman"/>
                        <a:sym typeface="Times Roman"/>
                      </a:endParaRPr>
                    </a:p>
                  </a:txBody>
                  <a:tcPr marL="88900" marR="88900" marT="88900" marB="88900" anchor="ctr">
                    <a:lnL w="38100">
                      <a:solidFill>
                        <a:srgbClr val="000000"/>
                      </a:solidFill>
                      <a:prstDash val="solid"/>
                      <a:headEnd type="none" w="med" len="med"/>
                      <a:tailEnd type="none" w="med" len="med"/>
                    </a:lnL>
                    <a:lnR w="38100">
                      <a:solidFill>
                        <a:srgbClr val="000000"/>
                      </a:solidFill>
                      <a:prstDash val="solid"/>
                      <a:headEnd type="none" w="med" len="med"/>
                      <a:tailEnd type="none" w="med" len="med"/>
                    </a:lnR>
                    <a:lnT w="38100">
                      <a:solidFill>
                        <a:srgbClr val="000000"/>
                      </a:solidFill>
                      <a:prstDash val="solid"/>
                      <a:headEnd type="none" w="med" len="med"/>
                      <a:tailEnd type="none" w="med" len="med"/>
                    </a:lnT>
                    <a:lnB w="38100">
                      <a:solidFill>
                        <a:srgbClr val="000000"/>
                      </a:solidFill>
                      <a:prstDash val="solid"/>
                      <a:headEnd type="none" w="med" len="med"/>
                      <a:tailEnd type="none" w="med" len="med"/>
                    </a:lnB>
                    <a:solidFill>
                      <a:srgbClr val="CFD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0" cap="none" spc="0" baseline="0" dirty="0">
                          <a:solidFill>
                            <a:srgbClr val="000000"/>
                          </a:solidFill>
                          <a:latin typeface="Times Roman"/>
                          <a:ea typeface="Times Roman"/>
                          <a:cs typeface="Times Roman"/>
                          <a:sym typeface="Times Roman"/>
                        </a:rPr>
                        <a:t>Air quality prediction using deep learning methods: A case study in India. </a:t>
                      </a:r>
                      <a:r>
                        <a:rPr lang="en-US" altLang="zh-CN" sz="1200" b="0" i="1" u="none" strike="noStrike" kern="0" cap="none" spc="0" baseline="0" dirty="0">
                          <a:solidFill>
                            <a:srgbClr val="000000"/>
                          </a:solidFill>
                          <a:latin typeface="Times Roman"/>
                          <a:ea typeface="Times Roman"/>
                          <a:cs typeface="Times Roman"/>
                          <a:sym typeface="Times Roman"/>
                        </a:rPr>
                        <a:t>Atmospheric Pollution Research</a:t>
                      </a:r>
                      <a:r>
                        <a:rPr lang="en-US" altLang="zh-CN" sz="1200" b="0" i="0" u="none" strike="noStrike" kern="0" cap="none" spc="0" baseline="0" dirty="0">
                          <a:solidFill>
                            <a:srgbClr val="000000"/>
                          </a:solidFill>
                          <a:latin typeface="Times Roman"/>
                          <a:ea typeface="Times Roman"/>
                          <a:cs typeface="Times Roman"/>
                          <a:sym typeface="Times Roman"/>
                        </a:rPr>
                        <a:t>, 10(4), 1-10.</a:t>
                      </a:r>
                      <a:endParaRPr lang="zh-CN" altLang="en-US" sz="1200" b="0" i="0" u="none" strike="noStrike" kern="0" cap="none" spc="0" baseline="0" dirty="0">
                        <a:solidFill>
                          <a:srgbClr val="000000"/>
                        </a:solidFill>
                        <a:latin typeface="Times Roman"/>
                        <a:ea typeface="Times Roman"/>
                        <a:cs typeface="Times Roman"/>
                        <a:sym typeface="Times Roman"/>
                      </a:endParaRPr>
                    </a:p>
                    <a:p>
                      <a:pPr marL="0" indent="0" algn="l" eaLnBrk="1" latinLnBrk="0" hangingPunct="1">
                        <a:lnSpc>
                          <a:spcPct val="100000"/>
                        </a:lnSpc>
                        <a:spcBef>
                          <a:spcPts val="0"/>
                        </a:spcBef>
                        <a:spcAft>
                          <a:spcPts val="0"/>
                        </a:spcAft>
                        <a:buNone/>
                      </a:pPr>
                      <a:endParaRPr lang="zh-CN" altLang="en-US" sz="1200" b="0" i="0" u="none" strike="noStrike" kern="0" cap="none" spc="0" baseline="0" dirty="0">
                        <a:solidFill>
                          <a:srgbClr val="000000"/>
                        </a:solidFill>
                        <a:latin typeface="Times Roman"/>
                        <a:ea typeface="Times Roman"/>
                        <a:cs typeface="Times Roman"/>
                        <a:sym typeface="Times Roman"/>
                      </a:endParaRPr>
                    </a:p>
                  </a:txBody>
                  <a:tcPr marL="0" marR="0" marT="0" marB="0" anchor="ctr">
                    <a:lnL w="38100">
                      <a:solidFill>
                        <a:srgbClr val="000000"/>
                      </a:solidFill>
                      <a:prstDash val="solid"/>
                      <a:headEnd type="none" w="med" len="med"/>
                      <a:tailEnd type="none" w="med" len="med"/>
                    </a:lnL>
                    <a:lnR w="38100">
                      <a:solidFill>
                        <a:srgbClr val="000000"/>
                      </a:solidFill>
                      <a:prstDash val="solid"/>
                      <a:headEnd type="none" w="med" len="med"/>
                      <a:tailEnd type="none" w="med" len="med"/>
                    </a:lnR>
                    <a:lnT w="38100">
                      <a:solidFill>
                        <a:srgbClr val="000000"/>
                      </a:solidFill>
                      <a:prstDash val="solid"/>
                      <a:headEnd type="none" w="med" len="med"/>
                      <a:tailEnd type="none" w="med" len="med"/>
                    </a:lnT>
                    <a:lnB w="38100">
                      <a:solidFill>
                        <a:srgbClr val="000000"/>
                      </a:solidFill>
                      <a:prstDash val="solid"/>
                      <a:headEnd type="none" w="med" len="med"/>
                      <a:tailEnd type="none" w="med" len="med"/>
                    </a:lnB>
                    <a:solidFill>
                      <a:srgbClr val="CFD7E7"/>
                    </a:solidFill>
                  </a:tcPr>
                </a:tc>
                <a:tc>
                  <a:txBody>
                    <a:bodyPr/>
                    <a:lstStyle/>
                    <a:p>
                      <a:pPr marL="0" indent="0" algn="l" eaLnBrk="1" latinLnBrk="0" hangingPunct="1">
                        <a:lnSpc>
                          <a:spcPct val="100000"/>
                        </a:lnSpc>
                        <a:spcBef>
                          <a:spcPts val="0"/>
                        </a:spcBef>
                        <a:spcAft>
                          <a:spcPts val="0"/>
                        </a:spcAft>
                        <a:buNone/>
                      </a:pPr>
                      <a:r>
                        <a:rPr lang="en-US" altLang="zh-CN" sz="1200" b="0" i="0" u="none" strike="noStrike" kern="0" cap="none" spc="0" baseline="0">
                          <a:solidFill>
                            <a:srgbClr val="000000"/>
                          </a:solidFill>
                          <a:latin typeface="Times Roman"/>
                          <a:ea typeface="Times Roman"/>
                          <a:cs typeface="Times Roman"/>
                          <a:sym typeface="Times Roman"/>
                        </a:rPr>
                        <a:t>LSTM (Long Short-Term Memory) networks for time-series air quality prediction.</a:t>
                      </a:r>
                      <a:endParaRPr lang="zh-CN" altLang="en-US" sz="1200" b="0" i="0" u="none" strike="noStrike" kern="0" cap="none" spc="0" baseline="0">
                        <a:solidFill>
                          <a:srgbClr val="000000"/>
                        </a:solidFill>
                        <a:latin typeface="Times Roman"/>
                        <a:ea typeface="Times Roman"/>
                        <a:cs typeface="Times Roman"/>
                        <a:sym typeface="Times Roman"/>
                      </a:endParaRPr>
                    </a:p>
                  </a:txBody>
                  <a:tcPr marL="0" marR="0" marT="0" marB="0" anchor="ctr">
                    <a:lnL w="38100">
                      <a:solidFill>
                        <a:srgbClr val="000000"/>
                      </a:solidFill>
                      <a:prstDash val="solid"/>
                      <a:headEnd type="none" w="med" len="med"/>
                      <a:tailEnd type="none" w="med" len="med"/>
                    </a:lnL>
                    <a:lnR w="38100">
                      <a:solidFill>
                        <a:srgbClr val="000000"/>
                      </a:solidFill>
                      <a:prstDash val="solid"/>
                      <a:headEnd type="none" w="med" len="med"/>
                      <a:tailEnd type="none" w="med" len="med"/>
                    </a:lnR>
                    <a:lnT w="38100">
                      <a:solidFill>
                        <a:srgbClr val="000000"/>
                      </a:solidFill>
                      <a:prstDash val="solid"/>
                      <a:headEnd type="none" w="med" len="med"/>
                      <a:tailEnd type="none" w="med" len="med"/>
                    </a:lnT>
                    <a:lnB w="38100">
                      <a:solidFill>
                        <a:srgbClr val="000000"/>
                      </a:solidFill>
                      <a:prstDash val="solid"/>
                      <a:headEnd type="none" w="med" len="med"/>
                      <a:tailEnd type="none" w="med" len="med"/>
                    </a:lnB>
                    <a:solidFill>
                      <a:srgbClr val="CFD7E7"/>
                    </a:solidFill>
                  </a:tcPr>
                </a:tc>
                <a:tc>
                  <a:txBody>
                    <a:bodyPr/>
                    <a:lstStyle/>
                    <a:p>
                      <a:pPr marL="0" indent="0" algn="l" eaLnBrk="1" latinLnBrk="0" hangingPunct="1">
                        <a:lnSpc>
                          <a:spcPct val="100000"/>
                        </a:lnSpc>
                        <a:spcBef>
                          <a:spcPts val="0"/>
                        </a:spcBef>
                        <a:spcAft>
                          <a:spcPts val="0"/>
                        </a:spcAft>
                        <a:buNone/>
                      </a:pPr>
                      <a:r>
                        <a:rPr lang="en-US" altLang="zh-CN" sz="1200" b="0" i="0" u="none" strike="noStrike" kern="0" cap="none" spc="0" baseline="0">
                          <a:solidFill>
                            <a:srgbClr val="000000"/>
                          </a:solidFill>
                          <a:latin typeface="Times Roman"/>
                          <a:ea typeface="Times Roman"/>
                          <a:cs typeface="Times Roman"/>
                          <a:sym typeface="Times Roman"/>
                        </a:rPr>
                        <a:t>The model’s high computational requirements limit its real-time application.</a:t>
                      </a:r>
                      <a:endParaRPr lang="zh-CN" altLang="en-US" sz="1200" b="0" i="0" u="none" strike="noStrike" kern="0" cap="none" spc="0" baseline="0">
                        <a:solidFill>
                          <a:srgbClr val="000000"/>
                        </a:solidFill>
                        <a:latin typeface="Times Roman"/>
                        <a:ea typeface="Times Roman"/>
                        <a:cs typeface="Times Roman"/>
                        <a:sym typeface="Times Roman"/>
                      </a:endParaRPr>
                    </a:p>
                  </a:txBody>
                  <a:tcPr marL="0" marR="0" marT="0" marB="0">
                    <a:lnL w="38100">
                      <a:solidFill>
                        <a:srgbClr val="000000"/>
                      </a:solidFill>
                      <a:prstDash val="solid"/>
                      <a:headEnd type="none" w="med" len="med"/>
                      <a:tailEnd type="none" w="med" len="med"/>
                    </a:lnL>
                    <a:lnR w="38100">
                      <a:solidFill>
                        <a:srgbClr val="000000"/>
                      </a:solidFill>
                      <a:prstDash val="solid"/>
                      <a:headEnd type="none" w="med" len="med"/>
                      <a:tailEnd type="none" w="med" len="med"/>
                    </a:lnR>
                    <a:lnT w="38100">
                      <a:solidFill>
                        <a:srgbClr val="000000"/>
                      </a:solidFill>
                      <a:prstDash val="solid"/>
                      <a:headEnd type="none" w="med" len="med"/>
                      <a:tailEnd type="none" w="med" len="med"/>
                    </a:lnT>
                    <a:lnB w="38100">
                      <a:solidFill>
                        <a:srgbClr val="000000"/>
                      </a:solidFill>
                      <a:prstDash val="solid"/>
                      <a:headEnd type="none" w="med" len="med"/>
                      <a:tailEnd type="none" w="med" len="med"/>
                    </a:lnB>
                    <a:solidFill>
                      <a:srgbClr val="CFD7E7"/>
                    </a:solidFill>
                  </a:tcPr>
                </a:tc>
                <a:extLst>
                  <a:ext uri="{0D108BD9-81ED-4DB2-BD59-A6C34878D82A}">
                    <a16:rowId xmlns:a16="http://schemas.microsoft.com/office/drawing/2014/main" val="10002"/>
                  </a:ext>
                </a:extLst>
              </a:tr>
              <a:tr h="8731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kern="0" cap="none" spc="0" baseline="0" dirty="0">
                        <a:solidFill>
                          <a:srgbClr val="000000"/>
                        </a:solidFill>
                        <a:latin typeface="Times Roman"/>
                        <a:ea typeface="Times Roman"/>
                        <a:cs typeface="Times Roman"/>
                        <a:sym typeface="Time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0" cap="none" spc="0" baseline="0" dirty="0">
                          <a:solidFill>
                            <a:srgbClr val="000000"/>
                          </a:solidFill>
                          <a:latin typeface="Times Roman"/>
                          <a:ea typeface="Times Roman"/>
                          <a:cs typeface="Times Roman"/>
                          <a:sym typeface="Times Roman"/>
                        </a:rPr>
                        <a:t>Singh, V., </a:t>
                      </a:r>
                      <a:r>
                        <a:rPr lang="en-US" altLang="zh-CN" sz="1200" b="0" i="0" u="none" strike="noStrike" kern="0" cap="none" spc="0" baseline="0" dirty="0" err="1">
                          <a:solidFill>
                            <a:srgbClr val="000000"/>
                          </a:solidFill>
                          <a:latin typeface="Times Roman"/>
                          <a:ea typeface="Times Roman"/>
                          <a:cs typeface="Times Roman"/>
                          <a:sym typeface="Times Roman"/>
                        </a:rPr>
                        <a:t>Satsangi</a:t>
                      </a:r>
                      <a:r>
                        <a:rPr lang="en-US" altLang="zh-CN" sz="1200" b="0" i="0" u="none" strike="noStrike" kern="0" cap="none" spc="0" baseline="0" dirty="0">
                          <a:solidFill>
                            <a:srgbClr val="000000"/>
                          </a:solidFill>
                          <a:latin typeface="Times Roman"/>
                          <a:ea typeface="Times Roman"/>
                          <a:cs typeface="Times Roman"/>
                          <a:sym typeface="Times Roman"/>
                        </a:rPr>
                        <a:t>, A., &amp; Khare, M. (2021).</a:t>
                      </a:r>
                      <a:endParaRPr lang="zh-CN" altLang="en-US" sz="1200" b="0" i="0" u="none" strike="noStrike" kern="0" cap="none" spc="0" baseline="0" dirty="0">
                        <a:solidFill>
                          <a:srgbClr val="000000"/>
                        </a:solidFill>
                        <a:latin typeface="Times Roman"/>
                        <a:ea typeface="Times Roman"/>
                        <a:cs typeface="Times Roman"/>
                        <a:sym typeface="Times Roman"/>
                      </a:endParaRPr>
                    </a:p>
                    <a:p>
                      <a:pPr marL="0" indent="0" algn="l" eaLnBrk="1" latinLnBrk="0" hangingPunct="1">
                        <a:lnSpc>
                          <a:spcPct val="100000"/>
                        </a:lnSpc>
                        <a:spcBef>
                          <a:spcPts val="0"/>
                        </a:spcBef>
                        <a:spcAft>
                          <a:spcPts val="0"/>
                        </a:spcAft>
                        <a:buNone/>
                      </a:pPr>
                      <a:endParaRPr lang="zh-CN" altLang="en-US" sz="1200" b="0" i="0" u="none" strike="noStrike" kern="0" cap="none" spc="0" baseline="0" dirty="0">
                        <a:solidFill>
                          <a:srgbClr val="000000"/>
                        </a:solidFill>
                        <a:latin typeface="Times Roman"/>
                        <a:ea typeface="Times Roman"/>
                        <a:cs typeface="Times Roman"/>
                        <a:sym typeface="Times Roman"/>
                      </a:endParaRPr>
                    </a:p>
                  </a:txBody>
                  <a:tcPr marL="0" marR="0" marT="0" marB="0">
                    <a:lnL w="38100">
                      <a:solidFill>
                        <a:srgbClr val="000000"/>
                      </a:solidFill>
                      <a:prstDash val="solid"/>
                      <a:headEnd type="none" w="med" len="med"/>
                      <a:tailEnd type="none" w="med" len="med"/>
                    </a:lnL>
                    <a:lnR w="38100">
                      <a:solidFill>
                        <a:srgbClr val="000000"/>
                      </a:solidFill>
                      <a:prstDash val="solid"/>
                      <a:headEnd type="none" w="med" len="med"/>
                      <a:tailEnd type="none" w="med" len="med"/>
                    </a:lnR>
                    <a:lnT w="38100">
                      <a:solidFill>
                        <a:srgbClr val="000000"/>
                      </a:solidFill>
                      <a:prstDash val="solid"/>
                      <a:headEnd type="none" w="med" len="med"/>
                      <a:tailEnd type="none" w="med" len="med"/>
                    </a:lnT>
                    <a:lnB w="38100">
                      <a:solidFill>
                        <a:srgbClr val="000000"/>
                      </a:solidFill>
                      <a:prstDash val="solid"/>
                      <a:headEnd type="none" w="med" len="med"/>
                      <a:tailEnd type="none" w="med" len="med"/>
                    </a:lnB>
                    <a:solidFill>
                      <a:srgbClr val="FFFFFF"/>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0" cap="none" spc="0" baseline="0" dirty="0">
                          <a:solidFill>
                            <a:srgbClr val="000000"/>
                          </a:solidFill>
                          <a:latin typeface="Times Roman"/>
                          <a:ea typeface="Times Roman"/>
                          <a:cs typeface="Times Roman"/>
                          <a:sym typeface="Times Roman"/>
                        </a:rPr>
                        <a:t>Machine learning for urban air quality prediction in India. </a:t>
                      </a:r>
                      <a:r>
                        <a:rPr lang="en-US" altLang="zh-CN" sz="1200" b="0" i="1" u="none" strike="noStrike" kern="0" cap="none" spc="0" baseline="0" dirty="0">
                          <a:solidFill>
                            <a:srgbClr val="000000"/>
                          </a:solidFill>
                          <a:latin typeface="Times Roman"/>
                          <a:ea typeface="Times Roman"/>
                          <a:cs typeface="Times Roman"/>
                          <a:sym typeface="Times Roman"/>
                        </a:rPr>
                        <a:t>Journal of Cleaner Production</a:t>
                      </a:r>
                      <a:r>
                        <a:rPr lang="en-US" altLang="zh-CN" sz="1200" b="0" i="0" u="none" strike="noStrike" kern="0" cap="none" spc="0" baseline="0" dirty="0">
                          <a:solidFill>
                            <a:srgbClr val="000000"/>
                          </a:solidFill>
                          <a:latin typeface="Times Roman"/>
                          <a:ea typeface="Times Roman"/>
                          <a:cs typeface="Times Roman"/>
                          <a:sym typeface="Times Roman"/>
                        </a:rPr>
                        <a:t>, 280, 124-135.</a:t>
                      </a:r>
                      <a:endParaRPr lang="zh-CN" altLang="en-US" sz="1200" b="0" i="0" u="none" strike="noStrike" kern="0" cap="none" spc="0" baseline="0" dirty="0">
                        <a:solidFill>
                          <a:srgbClr val="000000"/>
                        </a:solidFill>
                        <a:latin typeface="Times Roman"/>
                        <a:ea typeface="Times Roman"/>
                        <a:cs typeface="Times Roman"/>
                        <a:sym typeface="Times Roman"/>
                      </a:endParaRPr>
                    </a:p>
                    <a:p>
                      <a:pPr marL="0" indent="0" algn="l" eaLnBrk="1" latinLnBrk="0" hangingPunct="1">
                        <a:lnSpc>
                          <a:spcPct val="100000"/>
                        </a:lnSpc>
                        <a:spcBef>
                          <a:spcPts val="0"/>
                        </a:spcBef>
                        <a:spcAft>
                          <a:spcPts val="0"/>
                        </a:spcAft>
                        <a:buNone/>
                      </a:pPr>
                      <a:endParaRPr lang="zh-CN" altLang="en-US" sz="1200" b="0" i="0" u="none" strike="noStrike" kern="0" cap="none" spc="0" baseline="0" dirty="0">
                        <a:solidFill>
                          <a:srgbClr val="000000"/>
                        </a:solidFill>
                        <a:latin typeface="Times Roman"/>
                        <a:ea typeface="Times Roman"/>
                        <a:cs typeface="Times Roman"/>
                        <a:sym typeface="Times Roman"/>
                      </a:endParaRPr>
                    </a:p>
                  </a:txBody>
                  <a:tcPr marL="0" marR="0" marT="0" marB="0" anchor="ctr">
                    <a:lnL w="38100">
                      <a:solidFill>
                        <a:srgbClr val="000000"/>
                      </a:solidFill>
                      <a:prstDash val="solid"/>
                      <a:headEnd type="none" w="med" len="med"/>
                      <a:tailEnd type="none" w="med" len="med"/>
                    </a:lnL>
                    <a:lnR w="38100">
                      <a:solidFill>
                        <a:srgbClr val="000000"/>
                      </a:solidFill>
                      <a:prstDash val="solid"/>
                      <a:headEnd type="none" w="med" len="med"/>
                      <a:tailEnd type="none" w="med" len="med"/>
                    </a:lnR>
                    <a:lnT w="38100">
                      <a:solidFill>
                        <a:srgbClr val="000000"/>
                      </a:solidFill>
                      <a:prstDash val="solid"/>
                      <a:headEnd type="none" w="med" len="med"/>
                      <a:tailEnd type="none" w="med" len="med"/>
                    </a:lnT>
                    <a:lnB w="38100">
                      <a:solidFill>
                        <a:srgbClr val="000000"/>
                      </a:solidFill>
                      <a:prstDash val="solid"/>
                      <a:headEnd type="none" w="med" len="med"/>
                      <a:tailEnd type="none" w="med" len="med"/>
                    </a:lnB>
                    <a:solidFill>
                      <a:srgbClr val="FFFFFF"/>
                    </a:solidFill>
                  </a:tcPr>
                </a:tc>
                <a:tc>
                  <a:txBody>
                    <a:bodyPr/>
                    <a:lstStyle/>
                    <a:p>
                      <a:pPr marL="0" indent="0" algn="l" eaLnBrk="1" latinLnBrk="0" hangingPunct="1">
                        <a:lnSpc>
                          <a:spcPct val="100000"/>
                        </a:lnSpc>
                        <a:spcBef>
                          <a:spcPts val="300"/>
                        </a:spcBef>
                        <a:spcAft>
                          <a:spcPts val="0"/>
                        </a:spcAft>
                        <a:buNone/>
                      </a:pPr>
                      <a:r>
                        <a:rPr lang="en-US" altLang="zh-CN" sz="1200" b="0" i="0" u="none" strike="noStrike" kern="0" cap="none" spc="0" baseline="0">
                          <a:solidFill>
                            <a:srgbClr val="000000"/>
                          </a:solidFill>
                          <a:latin typeface="Times New Roman"/>
                          <a:ea typeface="Calibri" pitchFamily="34" charset="0"/>
                          <a:cs typeface="Times New Roman"/>
                          <a:sym typeface="Times New Roman"/>
                        </a:rPr>
                        <a:t>Linear Regression , </a:t>
                      </a:r>
                      <a:br>
                        <a:rPr lang="zh-CN" altLang="en-US" sz="1200" b="0" i="0" u="none" strike="noStrike" kern="0" cap="none" spc="0" baseline="0">
                          <a:solidFill>
                            <a:srgbClr val="000000"/>
                          </a:solidFill>
                          <a:latin typeface="Times New Roman"/>
                          <a:ea typeface="Calibri" pitchFamily="34" charset="0"/>
                          <a:cs typeface="Times New Roman"/>
                          <a:sym typeface="Times New Roman"/>
                        </a:rPr>
                      </a:br>
                      <a:r>
                        <a:rPr lang="en-US" altLang="zh-CN" sz="1200" b="0" i="0" u="none" strike="noStrike" kern="0" cap="none" spc="0" baseline="0">
                          <a:solidFill>
                            <a:srgbClr val="000000"/>
                          </a:solidFill>
                          <a:latin typeface="Times New Roman"/>
                          <a:ea typeface="Calibri" pitchFamily="34" charset="0"/>
                          <a:cs typeface="Times New Roman"/>
                          <a:sym typeface="Times New Roman"/>
                        </a:rPr>
                        <a:t>Decision Trees   ,</a:t>
                      </a:r>
                      <a:br>
                        <a:rPr lang="zh-CN" altLang="en-US" sz="1200" b="0" i="0" u="none" strike="noStrike" kern="0" cap="none" spc="0" baseline="0">
                          <a:solidFill>
                            <a:srgbClr val="000000"/>
                          </a:solidFill>
                          <a:latin typeface="Times New Roman"/>
                          <a:ea typeface="Calibri" pitchFamily="34" charset="0"/>
                          <a:cs typeface="Times New Roman"/>
                          <a:sym typeface="Times New Roman"/>
                        </a:rPr>
                      </a:br>
                      <a:r>
                        <a:rPr lang="en-US" altLang="zh-CN" sz="1200" b="0" i="0" u="none" strike="noStrike" kern="0" cap="none" spc="0" baseline="0">
                          <a:solidFill>
                            <a:srgbClr val="000000"/>
                          </a:solidFill>
                          <a:latin typeface="Times New Roman"/>
                          <a:ea typeface="Calibri" pitchFamily="34" charset="0"/>
                          <a:cs typeface="Times New Roman"/>
                          <a:sym typeface="Times New Roman"/>
                        </a:rPr>
                        <a:t>Random Forest .</a:t>
                      </a:r>
                      <a:endParaRPr lang="zh-CN" altLang="en-US" sz="1200" b="0" i="0" u="none" strike="noStrike" kern="0" cap="none" spc="0" baseline="0">
                        <a:solidFill>
                          <a:srgbClr val="000000"/>
                        </a:solidFill>
                        <a:latin typeface="Times New Roman"/>
                        <a:ea typeface="Calibri" pitchFamily="34" charset="0"/>
                        <a:cs typeface="Times New Roman"/>
                        <a:sym typeface="Times New Roman"/>
                      </a:endParaRPr>
                    </a:p>
                  </a:txBody>
                  <a:tcPr marL="0" marR="0" marT="0" marB="0" anchor="ctr">
                    <a:lnL w="38100">
                      <a:solidFill>
                        <a:srgbClr val="000000"/>
                      </a:solidFill>
                      <a:prstDash val="solid"/>
                      <a:headEnd type="none" w="med" len="med"/>
                      <a:tailEnd type="none" w="med" len="med"/>
                    </a:lnL>
                    <a:lnR w="38100">
                      <a:solidFill>
                        <a:srgbClr val="000000"/>
                      </a:solidFill>
                      <a:prstDash val="solid"/>
                      <a:headEnd type="none" w="med" len="med"/>
                      <a:tailEnd type="none" w="med" len="med"/>
                    </a:lnR>
                    <a:lnT w="38100">
                      <a:solidFill>
                        <a:srgbClr val="000000"/>
                      </a:solidFill>
                      <a:prstDash val="solid"/>
                      <a:headEnd type="none" w="med" len="med"/>
                      <a:tailEnd type="none" w="med" len="med"/>
                    </a:lnT>
                    <a:lnB w="38100">
                      <a:solidFill>
                        <a:srgbClr val="000000"/>
                      </a:solidFill>
                      <a:prstDash val="solid"/>
                      <a:headEnd type="none" w="med" len="med"/>
                      <a:tailEnd type="none" w="med" len="med"/>
                    </a:lnB>
                    <a:solidFill>
                      <a:srgbClr val="FFFFFF"/>
                    </a:solidFill>
                  </a:tcPr>
                </a:tc>
                <a:tc>
                  <a:txBody>
                    <a:bodyPr/>
                    <a:lstStyle/>
                    <a:p>
                      <a:pPr marL="0" indent="0" algn="l" eaLnBrk="1" latinLnBrk="0" hangingPunct="1">
                        <a:lnSpc>
                          <a:spcPct val="100000"/>
                        </a:lnSpc>
                        <a:spcBef>
                          <a:spcPts val="0"/>
                        </a:spcBef>
                        <a:spcAft>
                          <a:spcPts val="0"/>
                        </a:spcAft>
                        <a:buNone/>
                      </a:pPr>
                      <a:r>
                        <a:rPr lang="en-US" altLang="zh-CN" sz="1200" b="0" i="0" u="none" strike="noStrike" kern="0" cap="none" spc="0" baseline="0" dirty="0">
                          <a:solidFill>
                            <a:srgbClr val="000000"/>
                          </a:solidFill>
                          <a:latin typeface="Times Roman"/>
                          <a:ea typeface="Times Roman"/>
                          <a:cs typeface="Times Roman"/>
                          <a:sym typeface="Times Roman"/>
                        </a:rPr>
                        <a:t>The model struggled to predict rare pollution spikes in highly volatile environments.</a:t>
                      </a:r>
                      <a:endParaRPr lang="zh-CN" altLang="en-US" sz="1200" b="0" i="0" u="none" strike="noStrike" kern="0" cap="none" spc="0" baseline="0" dirty="0">
                        <a:solidFill>
                          <a:srgbClr val="000000"/>
                        </a:solidFill>
                        <a:latin typeface="Times Roman"/>
                        <a:ea typeface="Times Roman"/>
                        <a:cs typeface="Times Roman"/>
                        <a:sym typeface="Times Roman"/>
                      </a:endParaRPr>
                    </a:p>
                  </a:txBody>
                  <a:tcPr marL="0" marR="0" marT="0" marB="0">
                    <a:lnL w="38100">
                      <a:solidFill>
                        <a:srgbClr val="000000"/>
                      </a:solidFill>
                      <a:prstDash val="solid"/>
                      <a:headEnd type="none" w="med" len="med"/>
                      <a:tailEnd type="none" w="med" len="med"/>
                    </a:lnL>
                    <a:lnR w="38100">
                      <a:solidFill>
                        <a:srgbClr val="000000"/>
                      </a:solidFill>
                      <a:prstDash val="solid"/>
                      <a:headEnd type="none" w="med" len="med"/>
                      <a:tailEnd type="none" w="med" len="med"/>
                    </a:lnR>
                    <a:lnT w="38100">
                      <a:solidFill>
                        <a:srgbClr val="000000"/>
                      </a:solidFill>
                      <a:prstDash val="solid"/>
                      <a:headEnd type="none" w="med" len="med"/>
                      <a:tailEnd type="none" w="med" len="med"/>
                    </a:lnT>
                    <a:lnB w="38100">
                      <a:solidFill>
                        <a:srgbClr val="000000"/>
                      </a:solidFill>
                      <a:prstDash val="solid"/>
                      <a:headEnd type="none" w="med" len="med"/>
                      <a:tailEnd type="none" w="med" len="med"/>
                    </a:lnB>
                    <a:solidFill>
                      <a:srgbClr val="FFFFFF"/>
                    </a:solidFill>
                  </a:tcPr>
                </a:tc>
                <a:extLst>
                  <a:ext uri="{0D108BD9-81ED-4DB2-BD59-A6C34878D82A}">
                    <a16:rowId xmlns:a16="http://schemas.microsoft.com/office/drawing/2014/main" val="10003"/>
                  </a:ext>
                </a:extLst>
              </a:tr>
              <a:tr h="91438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kern="0" cap="none" spc="0" baseline="0" dirty="0">
                        <a:solidFill>
                          <a:srgbClr val="000000"/>
                        </a:solidFill>
                        <a:latin typeface="Times Roman"/>
                        <a:ea typeface="Times Roman"/>
                        <a:cs typeface="Times Roman"/>
                        <a:sym typeface="Times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u="none" strike="noStrike" kern="0" cap="none" spc="0" baseline="0" dirty="0">
                        <a:solidFill>
                          <a:srgbClr val="000000"/>
                        </a:solidFill>
                        <a:latin typeface="Times Roman"/>
                        <a:ea typeface="Times Roman"/>
                        <a:cs typeface="Times Roman"/>
                        <a:sym typeface="Times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0" cap="none" spc="0" baseline="0" dirty="0">
                          <a:solidFill>
                            <a:srgbClr val="000000"/>
                          </a:solidFill>
                          <a:latin typeface="Times Roman"/>
                          <a:ea typeface="Times Roman"/>
                          <a:cs typeface="Times Roman"/>
                          <a:sym typeface="Times Roman"/>
                        </a:rPr>
                        <a:t>Gupta, A., &amp; Bhargava, R. (2022).</a:t>
                      </a:r>
                      <a:endParaRPr lang="zh-CN" altLang="en-US" sz="1200" b="0" i="0" u="none" strike="noStrike" kern="0" cap="none" spc="0" baseline="0" dirty="0">
                        <a:solidFill>
                          <a:srgbClr val="000000"/>
                        </a:solidFill>
                        <a:latin typeface="Times Roman"/>
                        <a:ea typeface="Times Roman"/>
                        <a:cs typeface="Times Roman"/>
                        <a:sym typeface="Times Roman"/>
                      </a:endParaRPr>
                    </a:p>
                    <a:p>
                      <a:pPr marL="0" indent="0" algn="l" eaLnBrk="1" latinLnBrk="0" hangingPunct="1">
                        <a:lnSpc>
                          <a:spcPct val="100000"/>
                        </a:lnSpc>
                        <a:spcBef>
                          <a:spcPts val="0"/>
                        </a:spcBef>
                        <a:spcAft>
                          <a:spcPts val="0"/>
                        </a:spcAft>
                        <a:buNone/>
                      </a:pPr>
                      <a:endParaRPr lang="zh-CN" altLang="en-US" sz="1200" b="0" i="0" u="none" strike="noStrike" kern="0" cap="none" spc="0" baseline="0" dirty="0">
                        <a:solidFill>
                          <a:srgbClr val="000000"/>
                        </a:solidFill>
                        <a:latin typeface="Times Roman"/>
                        <a:ea typeface="Times Roman"/>
                        <a:cs typeface="Times Roman"/>
                        <a:sym typeface="Times Roman"/>
                      </a:endParaRPr>
                    </a:p>
                  </a:txBody>
                  <a:tcPr marL="0" marR="0" marT="0" marB="0">
                    <a:lnL w="38100">
                      <a:solidFill>
                        <a:srgbClr val="000000"/>
                      </a:solidFill>
                      <a:prstDash val="solid"/>
                      <a:headEnd type="none" w="med" len="med"/>
                      <a:tailEnd type="none" w="med" len="med"/>
                    </a:lnL>
                    <a:lnR w="38100">
                      <a:solidFill>
                        <a:srgbClr val="000000"/>
                      </a:solidFill>
                      <a:prstDash val="solid"/>
                      <a:headEnd type="none" w="med" len="med"/>
                      <a:tailEnd type="none" w="med" len="med"/>
                    </a:lnR>
                    <a:lnT w="38100">
                      <a:solidFill>
                        <a:srgbClr val="000000"/>
                      </a:solidFill>
                      <a:prstDash val="solid"/>
                      <a:headEnd type="none" w="med" len="med"/>
                      <a:tailEnd type="none" w="med" len="med"/>
                    </a:lnT>
                    <a:lnB w="38100">
                      <a:solidFill>
                        <a:srgbClr val="000000"/>
                      </a:solidFill>
                      <a:prstDash val="solid"/>
                      <a:headEnd type="none" w="med" len="med"/>
                      <a:tailEnd type="none" w="med" len="med"/>
                    </a:lnB>
                    <a:solidFill>
                      <a:srgbClr val="CFD7E7"/>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u="none" strike="noStrike" kern="0" cap="none" spc="0" baseline="0" dirty="0">
                          <a:solidFill>
                            <a:srgbClr val="000000"/>
                          </a:solidFill>
                          <a:latin typeface="Times Roman"/>
                          <a:ea typeface="Times Roman"/>
                          <a:cs typeface="Times Roman"/>
                          <a:sym typeface="Times Roman"/>
                        </a:rPr>
                        <a:t>Forecasting air quality index using hybrid machine learning techniques. </a:t>
                      </a:r>
                      <a:r>
                        <a:rPr lang="en-US" altLang="zh-CN" sz="1200" b="0" i="1" u="none" strike="noStrike" kern="0" cap="none" spc="0" baseline="0" dirty="0">
                          <a:solidFill>
                            <a:srgbClr val="000000"/>
                          </a:solidFill>
                          <a:latin typeface="Times Roman"/>
                          <a:ea typeface="Times Roman"/>
                          <a:cs typeface="Times Roman"/>
                          <a:sym typeface="Times Roman"/>
                        </a:rPr>
                        <a:t>International Journal of Environmental Research</a:t>
                      </a:r>
                      <a:r>
                        <a:rPr lang="en-US" altLang="zh-CN" sz="1200" b="0" i="0" u="none" strike="noStrike" kern="0" cap="none" spc="0" baseline="0" dirty="0">
                          <a:solidFill>
                            <a:srgbClr val="000000"/>
                          </a:solidFill>
                          <a:latin typeface="Times Roman"/>
                          <a:ea typeface="Times Roman"/>
                          <a:cs typeface="Times Roman"/>
                          <a:sym typeface="Times Roman"/>
                        </a:rPr>
                        <a:t>, 16(3), 289-304.</a:t>
                      </a:r>
                      <a:endParaRPr lang="zh-CN" altLang="en-US" sz="1200" b="0" i="0" u="none" strike="noStrike" kern="0" cap="none" spc="0" baseline="0" dirty="0">
                        <a:solidFill>
                          <a:srgbClr val="000000"/>
                        </a:solidFill>
                        <a:latin typeface="Times Roman"/>
                        <a:ea typeface="Times Roman"/>
                        <a:cs typeface="Times Roman"/>
                        <a:sym typeface="Times Roman"/>
                      </a:endParaRPr>
                    </a:p>
                    <a:p>
                      <a:pPr marL="0" indent="0" algn="l" eaLnBrk="1" latinLnBrk="0" hangingPunct="1">
                        <a:lnSpc>
                          <a:spcPct val="100000"/>
                        </a:lnSpc>
                        <a:spcBef>
                          <a:spcPts val="0"/>
                        </a:spcBef>
                        <a:spcAft>
                          <a:spcPts val="0"/>
                        </a:spcAft>
                        <a:buNone/>
                      </a:pPr>
                      <a:r>
                        <a:rPr lang="en-US" altLang="zh-CN" sz="1200" b="0" i="0" u="none" strike="noStrike" kern="0" cap="none" spc="0" baseline="0" dirty="0">
                          <a:solidFill>
                            <a:srgbClr val="000000"/>
                          </a:solidFill>
                          <a:latin typeface="Times Roman"/>
                          <a:ea typeface="Times Roman"/>
                          <a:cs typeface="Times Roman"/>
                          <a:sym typeface="Times Roman"/>
                        </a:rPr>
                        <a:t>.</a:t>
                      </a:r>
                      <a:endParaRPr lang="zh-CN" altLang="en-US" sz="1200" b="0" i="0" u="none" strike="noStrike" kern="0" cap="none" spc="0" baseline="0" dirty="0">
                        <a:solidFill>
                          <a:srgbClr val="000000"/>
                        </a:solidFill>
                        <a:latin typeface="Times Roman"/>
                        <a:ea typeface="Times Roman"/>
                        <a:cs typeface="Times Roman"/>
                        <a:sym typeface="Times Roman"/>
                      </a:endParaRPr>
                    </a:p>
                  </a:txBody>
                  <a:tcPr marL="0" marR="0" marT="0" marB="0" anchor="ctr">
                    <a:lnL w="38100">
                      <a:solidFill>
                        <a:srgbClr val="000000"/>
                      </a:solidFill>
                      <a:prstDash val="solid"/>
                      <a:headEnd type="none" w="med" len="med"/>
                      <a:tailEnd type="none" w="med" len="med"/>
                    </a:lnL>
                    <a:lnR w="38100">
                      <a:solidFill>
                        <a:srgbClr val="000000"/>
                      </a:solidFill>
                      <a:prstDash val="solid"/>
                      <a:headEnd type="none" w="med" len="med"/>
                      <a:tailEnd type="none" w="med" len="med"/>
                    </a:lnR>
                    <a:lnT w="38100">
                      <a:solidFill>
                        <a:srgbClr val="000000"/>
                      </a:solidFill>
                      <a:prstDash val="solid"/>
                      <a:headEnd type="none" w="med" len="med"/>
                      <a:tailEnd type="none" w="med" len="med"/>
                    </a:lnT>
                    <a:lnB w="38100">
                      <a:solidFill>
                        <a:srgbClr val="000000"/>
                      </a:solidFill>
                      <a:prstDash val="solid"/>
                      <a:headEnd type="none" w="med" len="med"/>
                      <a:tailEnd type="none" w="med" len="med"/>
                    </a:lnB>
                    <a:solidFill>
                      <a:srgbClr val="CFD7E7"/>
                    </a:solidFill>
                  </a:tcPr>
                </a:tc>
                <a:tc>
                  <a:txBody>
                    <a:bodyPr/>
                    <a:lstStyle/>
                    <a:p>
                      <a:pPr marL="0" indent="0" algn="l" eaLnBrk="1" latinLnBrk="0" hangingPunct="1">
                        <a:lnSpc>
                          <a:spcPct val="100000"/>
                        </a:lnSpc>
                        <a:spcBef>
                          <a:spcPts val="0"/>
                        </a:spcBef>
                        <a:spcAft>
                          <a:spcPts val="0"/>
                        </a:spcAft>
                        <a:buNone/>
                      </a:pPr>
                      <a:r>
                        <a:rPr lang="en-US" altLang="zh-CN" sz="1200" b="0" i="0" u="none" strike="noStrike" kern="0" cap="none" spc="0" baseline="0">
                          <a:solidFill>
                            <a:srgbClr val="000000"/>
                          </a:solidFill>
                          <a:latin typeface="Times Roman"/>
                          <a:ea typeface="Times Roman"/>
                          <a:cs typeface="Times Roman"/>
                          <a:sym typeface="Times Roman"/>
                        </a:rPr>
                        <a:t>Hybrid Machine Learning</a:t>
                      </a:r>
                      <a:br>
                        <a:rPr lang="zh-CN" altLang="en-US" sz="1200" b="0" i="0" u="none" strike="noStrike" kern="0" cap="none" spc="0" baseline="0">
                          <a:solidFill>
                            <a:srgbClr val="000000"/>
                          </a:solidFill>
                          <a:latin typeface="Times Roman"/>
                          <a:ea typeface="Times Roman"/>
                          <a:cs typeface="Times Roman"/>
                          <a:sym typeface="Times Roman"/>
                        </a:rPr>
                      </a:br>
                      <a:br>
                        <a:rPr lang="zh-CN" altLang="en-US" sz="1200" b="0" i="0" u="none" strike="noStrike" kern="0" cap="none" spc="0" baseline="0">
                          <a:solidFill>
                            <a:srgbClr val="000000"/>
                          </a:solidFill>
                          <a:latin typeface="Times Roman"/>
                          <a:ea typeface="Times Roman"/>
                          <a:cs typeface="Times Roman"/>
                          <a:sym typeface="Times Roman"/>
                        </a:rPr>
                      </a:br>
                      <a:r>
                        <a:rPr lang="en-US" altLang="zh-CN" sz="1200" b="0" i="0" u="none" strike="noStrike" kern="0" cap="none" spc="0" baseline="0">
                          <a:solidFill>
                            <a:srgbClr val="000000"/>
                          </a:solidFill>
                          <a:latin typeface="Times Roman"/>
                          <a:ea typeface="Times Roman"/>
                          <a:cs typeface="Times Roman"/>
                          <a:sym typeface="Times Roman"/>
                        </a:rPr>
                        <a:t>Gradient Boosting Machines (GBM)</a:t>
                      </a:r>
                      <a:endParaRPr lang="zh-CN" altLang="en-US" sz="1200" b="0" i="0" u="none" strike="noStrike" kern="0" cap="none" spc="0" baseline="0">
                        <a:solidFill>
                          <a:srgbClr val="000000"/>
                        </a:solidFill>
                        <a:latin typeface="Times Roman"/>
                        <a:ea typeface="Times Roman"/>
                        <a:cs typeface="Times Roman"/>
                        <a:sym typeface="Times Roman"/>
                      </a:endParaRPr>
                    </a:p>
                  </a:txBody>
                  <a:tcPr marL="0" marR="0" marT="0" marB="0" anchor="ctr">
                    <a:lnL w="38100">
                      <a:solidFill>
                        <a:srgbClr val="000000"/>
                      </a:solidFill>
                      <a:prstDash val="solid"/>
                      <a:headEnd type="none" w="med" len="med"/>
                      <a:tailEnd type="none" w="med" len="med"/>
                    </a:lnL>
                    <a:lnR w="38100">
                      <a:solidFill>
                        <a:srgbClr val="000000"/>
                      </a:solidFill>
                      <a:prstDash val="solid"/>
                      <a:headEnd type="none" w="med" len="med"/>
                      <a:tailEnd type="none" w="med" len="med"/>
                    </a:lnR>
                    <a:lnT w="38100">
                      <a:solidFill>
                        <a:srgbClr val="000000"/>
                      </a:solidFill>
                      <a:prstDash val="solid"/>
                      <a:headEnd type="none" w="med" len="med"/>
                      <a:tailEnd type="none" w="med" len="med"/>
                    </a:lnT>
                    <a:lnB w="38100">
                      <a:solidFill>
                        <a:srgbClr val="000000"/>
                      </a:solidFill>
                      <a:prstDash val="solid"/>
                      <a:headEnd type="none" w="med" len="med"/>
                      <a:tailEnd type="none" w="med" len="med"/>
                    </a:lnB>
                    <a:solidFill>
                      <a:srgbClr val="CFD7E7"/>
                    </a:solidFill>
                  </a:tcPr>
                </a:tc>
                <a:tc>
                  <a:txBody>
                    <a:bodyPr/>
                    <a:lstStyle/>
                    <a:p>
                      <a:pPr marL="317500" indent="-317500" algn="l" eaLnBrk="1" latinLnBrk="0" hangingPunct="1">
                        <a:lnSpc>
                          <a:spcPct val="100000"/>
                        </a:lnSpc>
                        <a:spcBef>
                          <a:spcPts val="0"/>
                        </a:spcBef>
                        <a:spcAft>
                          <a:spcPts val="0"/>
                        </a:spcAft>
                        <a:buSzPct val="100000"/>
                        <a:buFont typeface="Times Roman"/>
                        <a:buChar char="◦"/>
                      </a:pPr>
                      <a:r>
                        <a:rPr lang="en-US" altLang="zh-CN" sz="1200" b="0" i="0" u="none" strike="noStrike" kern="0" cap="none" spc="0" baseline="0" dirty="0">
                          <a:solidFill>
                            <a:srgbClr val="000000"/>
                          </a:solidFill>
                          <a:latin typeface="Times Roman"/>
                          <a:ea typeface="Times Roman"/>
                          <a:cs typeface="Times Roman"/>
                          <a:sym typeface="Times Roman"/>
                        </a:rPr>
                        <a:t>The complexity of the hybrid model increased training time and required extensive tuning.</a:t>
                      </a:r>
                      <a:endParaRPr lang="zh-CN" altLang="en-US" sz="1200" b="0" i="0" u="none" strike="noStrike" kern="0" cap="none" spc="0" baseline="0" dirty="0">
                        <a:solidFill>
                          <a:srgbClr val="000000"/>
                        </a:solidFill>
                        <a:latin typeface="Times Roman"/>
                        <a:ea typeface="Times Roman"/>
                        <a:cs typeface="Times Roman"/>
                        <a:sym typeface="Times Roman"/>
                      </a:endParaRPr>
                    </a:p>
                  </a:txBody>
                  <a:tcPr marL="0" marR="0" marT="0" marB="0" anchor="ctr">
                    <a:lnL w="38100">
                      <a:solidFill>
                        <a:srgbClr val="000000"/>
                      </a:solidFill>
                      <a:prstDash val="solid"/>
                      <a:headEnd type="none" w="med" len="med"/>
                      <a:tailEnd type="none" w="med" len="med"/>
                    </a:lnL>
                    <a:lnR w="12700">
                      <a:solidFill>
                        <a:srgbClr val="000000"/>
                      </a:solidFill>
                      <a:prstDash val="solid"/>
                      <a:headEnd type="none" w="med" len="med"/>
                      <a:tailEnd type="none" w="med" len="med"/>
                    </a:lnR>
                    <a:lnT w="38100">
                      <a:solidFill>
                        <a:srgbClr val="000000"/>
                      </a:solidFill>
                      <a:prstDash val="solid"/>
                      <a:headEnd type="none" w="med" len="med"/>
                      <a:tailEnd type="none" w="med" len="med"/>
                    </a:lnT>
                    <a:lnB w="12700">
                      <a:solidFill>
                        <a:srgbClr val="000000"/>
                      </a:solidFill>
                      <a:prstDash val="solid"/>
                      <a:headEnd type="none" w="med" len="med"/>
                      <a:tailEnd type="none" w="med" len="med"/>
                    </a:lnB>
                    <a:solidFill>
                      <a:srgbClr val="CFD7E7"/>
                    </a:solidFill>
                  </a:tcPr>
                </a:tc>
                <a:extLst>
                  <a:ext uri="{0D108BD9-81ED-4DB2-BD59-A6C34878D82A}">
                    <a16:rowId xmlns:a16="http://schemas.microsoft.com/office/drawing/2014/main" val="10004"/>
                  </a:ext>
                </a:extLst>
              </a:tr>
            </a:tbl>
          </a:graphicData>
        </a:graphic>
      </p:graphicFrame>
      <p:sp>
        <p:nvSpPr>
          <p:cNvPr id="12" name="文本框"/>
          <p:cNvSpPr>
            <a:spLocks noGrp="1"/>
          </p:cNvSpPr>
          <p:nvPr>
            <p:ph type="title"/>
          </p:nvPr>
        </p:nvSpPr>
        <p:spPr>
          <a:xfrm>
            <a:off x="457200" y="274637"/>
            <a:ext cx="8229600" cy="842962"/>
          </a:xfrm>
          <a:prstGeom prst="rect">
            <a:avLst/>
          </a:prstGeom>
          <a:noFill/>
          <a:ln w="12700" cap="flat" cmpd="sng">
            <a:noFill/>
            <a:prstDash val="solid"/>
            <a:miter/>
          </a:ln>
        </p:spPr>
        <p:txBody>
          <a:bodyPr vert="horz" wrap="square" lIns="45719" tIns="45720" rIns="45719" bIns="45720" anchor="ctr" anchorCtr="0">
            <a:prstTxWarp prst="textNoShape">
              <a:avLst/>
            </a:prstTxWarp>
          </a:bodyPr>
          <a:lstStyle/>
          <a:p>
            <a:pPr marL="0" indent="0" algn="ctr" eaLnBrk="1" latinLnBrk="0" hangingPunct="1">
              <a:lnSpc>
                <a:spcPct val="100000"/>
              </a:lnSpc>
              <a:spcBef>
                <a:spcPts val="0"/>
              </a:spcBef>
              <a:spcAft>
                <a:spcPts val="0"/>
              </a:spcAft>
              <a:buNone/>
            </a:pPr>
            <a:r>
              <a:rPr lang="en-US" altLang="zh-CN" sz="4400" b="0" i="0" u="none" strike="noStrike" kern="0" cap="none" spc="0" baseline="0">
                <a:solidFill>
                  <a:srgbClr val="000000"/>
                </a:solidFill>
                <a:latin typeface="Britannic Bold"/>
                <a:ea typeface="Britannic Bold"/>
                <a:cs typeface="Britannic Bold"/>
                <a:sym typeface="Britannic Bold"/>
              </a:rPr>
              <a:t>Literature Survey</a:t>
            </a:r>
            <a:endParaRPr lang="zh-CN" altLang="en-US" sz="4400" b="0" i="0" u="none" strike="noStrike" kern="0" cap="none" spc="0" baseline="0">
              <a:solidFill>
                <a:srgbClr val="000000"/>
              </a:solidFill>
              <a:latin typeface="Britannic Bold"/>
              <a:ea typeface="Britannic Bold"/>
              <a:cs typeface="Britannic Bold"/>
              <a:sym typeface="Britannic Bold"/>
            </a:endParaRPr>
          </a:p>
        </p:txBody>
      </p:sp>
    </p:spTree>
    <p:extLst>
      <p:ext uri="{BB962C8B-B14F-4D97-AF65-F5344CB8AC3E}">
        <p14:creationId xmlns:p14="http://schemas.microsoft.com/office/powerpoint/2010/main" val="110948538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 name="文本框"/>
          <p:cNvSpPr>
            <a:spLocks noGrp="1"/>
          </p:cNvSpPr>
          <p:nvPr>
            <p:ph type="title"/>
          </p:nvPr>
        </p:nvSpPr>
        <p:spPr>
          <a:xfrm>
            <a:off x="457200" y="274637"/>
            <a:ext cx="8229600" cy="1143000"/>
          </a:xfrm>
          <a:prstGeom prst="rect">
            <a:avLst/>
          </a:prstGeom>
          <a:noFill/>
          <a:ln w="12700" cap="flat" cmpd="sng">
            <a:noFill/>
            <a:prstDash val="solid"/>
            <a:miter/>
          </a:ln>
        </p:spPr>
        <p:txBody>
          <a:bodyPr vert="horz" wrap="square" lIns="45719" tIns="45720" rIns="45719" bIns="45720" anchor="ctr" anchorCtr="0">
            <a:prstTxWarp prst="textNoShape">
              <a:avLst/>
            </a:prstTxWarp>
          </a:bodyPr>
          <a:lstStyle/>
          <a:p>
            <a:pPr marL="0" indent="0" algn="ctr" eaLnBrk="1" latinLnBrk="0" hangingPunct="1">
              <a:lnSpc>
                <a:spcPct val="100000"/>
              </a:lnSpc>
              <a:spcBef>
                <a:spcPts val="0"/>
              </a:spcBef>
              <a:spcAft>
                <a:spcPts val="0"/>
              </a:spcAft>
              <a:buNone/>
            </a:pPr>
            <a:r>
              <a:rPr lang="en-US" altLang="zh-CN" sz="4000" dirty="0">
                <a:cs typeface="Lucida Sans"/>
              </a:rPr>
              <a:t>Summary(Based on literature Survey)</a:t>
            </a:r>
            <a:endParaRPr lang="zh-CN" altLang="en-US" sz="4000" b="0" i="0" u="none" strike="noStrike" kern="0" cap="none" spc="0" baseline="0" dirty="0">
              <a:solidFill>
                <a:srgbClr val="000000"/>
              </a:solidFill>
              <a:latin typeface="Calibri" pitchFamily="34" charset="0"/>
              <a:ea typeface="Calibri" pitchFamily="34" charset="0"/>
              <a:cs typeface="Lucida Sans"/>
            </a:endParaRPr>
          </a:p>
        </p:txBody>
      </p:sp>
      <p:sp>
        <p:nvSpPr>
          <p:cNvPr id="18" name="文本框"/>
          <p:cNvSpPr>
            <a:spLocks noGrp="1"/>
          </p:cNvSpPr>
          <p:nvPr>
            <p:ph type="body" idx="4294967295"/>
          </p:nvPr>
        </p:nvSpPr>
        <p:spPr>
          <a:xfrm>
            <a:off x="457200" y="1600200"/>
            <a:ext cx="8229600" cy="4525962"/>
          </a:xfrm>
          <a:prstGeom prst="rect">
            <a:avLst/>
          </a:prstGeom>
          <a:noFill/>
          <a:ln w="12700" cap="flat" cmpd="sng">
            <a:noFill/>
            <a:prstDash val="solid"/>
            <a:miter/>
          </a:ln>
        </p:spPr>
        <p:txBody>
          <a:bodyPr vert="horz" wrap="square" lIns="45719" tIns="45720" rIns="45719" bIns="45720" anchor="t" anchorCtr="0">
            <a:prstTxWarp prst="textNoShape">
              <a:avLst/>
            </a:prstTxWarp>
          </a:bodyPr>
          <a:lstStyle/>
          <a:p>
            <a:pPr marL="0" indent="0" algn="l" eaLnBrk="1" latinLnBrk="0" hangingPunct="1">
              <a:lnSpc>
                <a:spcPct val="80000"/>
              </a:lnSpc>
              <a:spcBef>
                <a:spcPts val="600"/>
              </a:spcBef>
              <a:spcAft>
                <a:spcPts val="0"/>
              </a:spcAft>
              <a:buSzPct val="100000"/>
              <a:buNone/>
            </a:pPr>
            <a:r>
              <a:rPr lang="en-GB" sz="2000" dirty="0"/>
              <a:t>The literature survey on air quality in India encompasses various studies focused on pollution levels, contributing factors, and predictive </a:t>
            </a:r>
            <a:r>
              <a:rPr lang="en-GB" sz="2000" dirty="0" err="1"/>
              <a:t>modeling</a:t>
            </a:r>
            <a:r>
              <a:rPr lang="en-GB" sz="2000" dirty="0"/>
              <a:t> techniques. Kumar et al. (2020) examined the impact of urbanization and traffic density on air quality indices across major cities. Singh and Jain (2021) utilized machine learning algorithms, specifically random forest and support vector machines, to predict PM2.5 levels based on historical data. Gupta et al. (2019) investigated the correlation between meteorological conditions and air pollutant concentrations, emphasizing the importance of weather data in predictive </a:t>
            </a:r>
            <a:r>
              <a:rPr lang="en-GB" sz="2000" dirty="0" err="1"/>
              <a:t>modeling</a:t>
            </a:r>
            <a:r>
              <a:rPr lang="en-GB" sz="2000" dirty="0"/>
              <a:t>. Sharma and Bansal (2022) highlighted the effectiveness of deep learning approaches, particularly LSTM, in capturing temporal patterns in air quality data. Additionally, Nair and Choudhury (2023) identified the need for integrating real-time data and </a:t>
            </a:r>
            <a:r>
              <a:rPr lang="en-GB" sz="2000" dirty="0" err="1"/>
              <a:t>behavioral</a:t>
            </a:r>
            <a:r>
              <a:rPr lang="en-GB" sz="2000" dirty="0"/>
              <a:t> factors, such as public transportation usage, to enhance prediction accuracy. Overall, the studies indicate a significant gap in real-time monitoring and the incorporation of </a:t>
            </a:r>
            <a:r>
              <a:rPr lang="en-GB" sz="2000" dirty="0" err="1"/>
              <a:t>behavioral</a:t>
            </a:r>
            <a:r>
              <a:rPr lang="en-GB" sz="2000" dirty="0"/>
              <a:t> insights into air quality forecasting.</a:t>
            </a:r>
            <a:endParaRPr lang="en-US" altLang="zh-CN" sz="2000" i="0" u="none" strike="noStrike" kern="0" cap="none" spc="0" baseline="0" dirty="0">
              <a:solidFill>
                <a:srgbClr val="000000"/>
              </a:solidFill>
              <a:latin typeface="Calibri" pitchFamily="34" charset="0"/>
              <a:ea typeface="Calibri" pitchFamily="34" charset="0"/>
              <a:cs typeface="Lucida Sans"/>
            </a:endParaRPr>
          </a:p>
        </p:txBody>
      </p:sp>
    </p:spTree>
    <p:extLst>
      <p:ext uri="{BB962C8B-B14F-4D97-AF65-F5344CB8AC3E}">
        <p14:creationId xmlns:p14="http://schemas.microsoft.com/office/powerpoint/2010/main" val="146109359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文本框"/>
          <p:cNvSpPr>
            <a:spLocks noGrp="1"/>
          </p:cNvSpPr>
          <p:nvPr>
            <p:ph type="title"/>
          </p:nvPr>
        </p:nvSpPr>
        <p:spPr>
          <a:xfrm>
            <a:off x="457200" y="274637"/>
            <a:ext cx="8229600" cy="1143000"/>
          </a:xfrm>
          <a:prstGeom prst="rect">
            <a:avLst/>
          </a:prstGeom>
          <a:noFill/>
          <a:ln w="12700" cap="flat" cmpd="sng">
            <a:noFill/>
            <a:prstDash val="solid"/>
            <a:miter/>
          </a:ln>
        </p:spPr>
        <p:txBody>
          <a:bodyPr vert="horz" wrap="square" lIns="45719" tIns="45720" rIns="45719" bIns="45720" anchor="ctr" anchorCtr="0">
            <a:prstTxWarp prst="textNoShape">
              <a:avLst/>
            </a:prstTxWarp>
          </a:bodyPr>
          <a:lstStyle/>
          <a:p>
            <a:pPr marL="0" indent="0" algn="ctr" eaLnBrk="1" latinLnBrk="0" hangingPunct="1">
              <a:lnSpc>
                <a:spcPct val="100000"/>
              </a:lnSpc>
              <a:spcBef>
                <a:spcPts val="0"/>
              </a:spcBef>
              <a:spcAft>
                <a:spcPts val="0"/>
              </a:spcAft>
              <a:buNone/>
            </a:pPr>
            <a:r>
              <a:rPr lang="en-US" altLang="zh-CN" dirty="0">
                <a:cs typeface="Lucida Sans"/>
              </a:rPr>
              <a:t>Research Gap</a:t>
            </a:r>
            <a:endParaRPr lang="zh-CN" altLang="en-US" sz="4400" b="0" i="0" u="none" strike="noStrike" kern="0" cap="none" spc="0" baseline="0" dirty="0">
              <a:solidFill>
                <a:srgbClr val="000000"/>
              </a:solidFill>
              <a:latin typeface="Calibri" pitchFamily="34" charset="0"/>
              <a:ea typeface="Calibri" pitchFamily="34" charset="0"/>
              <a:cs typeface="Lucida Sans"/>
            </a:endParaRPr>
          </a:p>
        </p:txBody>
      </p:sp>
      <p:sp>
        <p:nvSpPr>
          <p:cNvPr id="20" name="文本框"/>
          <p:cNvSpPr>
            <a:spLocks noGrp="1"/>
          </p:cNvSpPr>
          <p:nvPr>
            <p:ph type="body" idx="4294967295"/>
          </p:nvPr>
        </p:nvSpPr>
        <p:spPr>
          <a:xfrm>
            <a:off x="457200" y="1600200"/>
            <a:ext cx="8229600" cy="4525962"/>
          </a:xfrm>
          <a:prstGeom prst="rect">
            <a:avLst/>
          </a:prstGeom>
          <a:noFill/>
          <a:ln w="12700" cap="flat" cmpd="sng">
            <a:noFill/>
            <a:prstDash val="solid"/>
            <a:miter/>
          </a:ln>
        </p:spPr>
        <p:txBody>
          <a:bodyPr vert="horz" wrap="square" lIns="45719" tIns="45720" rIns="45719" bIns="45720" anchor="t" anchorCtr="0">
            <a:prstTxWarp prst="textNoShape">
              <a:avLst/>
            </a:prstTxWarp>
          </a:bodyPr>
          <a:lstStyle/>
          <a:p>
            <a:r>
              <a:rPr lang="en-GB" sz="1800" dirty="0"/>
              <a:t>The literature survey reveals significant gaps in current air quality prediction methodologies in India. Many studies rely on traditional regression techniques that inadequately capture the complex, non-linear relationships between environmental and socio-economic factors affecting air quality. Furthermore, existing models often utilize static datasets, limiting their ability to make real-time predictions and adapt to sudden pollution spikes due to events like festivals or industrial activities.</a:t>
            </a:r>
          </a:p>
          <a:p>
            <a:r>
              <a:rPr lang="en-GB" sz="1800" dirty="0"/>
              <a:t>Additionally, the homogeneous nature of some datasets can lead to overfitting, resulting in biased predictions that lack generalizability across different regions.</a:t>
            </a:r>
          </a:p>
          <a:p>
            <a:r>
              <a:rPr lang="en-GB" sz="1800" dirty="0"/>
              <a:t>To address these issues, we propose using advanced machine learning techniques, such as random forests and deep learning models, which can effectively handle non-linearity and variable interactions. By incorporating real-time data streams and utilizing a larger, diverse dataset, our approach aims to enhance predictive accuracy and provide valuable insights for effective air quality management in India.</a:t>
            </a:r>
          </a:p>
          <a:p>
            <a:pPr marL="342900" indent="-342900" algn="l" eaLnBrk="1" latinLnBrk="0" hangingPunct="1">
              <a:lnSpc>
                <a:spcPct val="100000"/>
              </a:lnSpc>
              <a:spcBef>
                <a:spcPts val="700"/>
              </a:spcBef>
              <a:spcAft>
                <a:spcPts val="0"/>
              </a:spcAft>
              <a:buSzPct val="100000"/>
              <a:buFont typeface="Arial" charset="0"/>
              <a:buChar char="•"/>
            </a:pPr>
            <a:endParaRPr lang="zh-CN" altLang="en-US" sz="1800" b="0" i="0" u="none" strike="noStrike" kern="0" cap="none" spc="0" baseline="0" dirty="0">
              <a:solidFill>
                <a:srgbClr val="000000"/>
              </a:solidFill>
              <a:latin typeface="Calibri" pitchFamily="34" charset="0"/>
              <a:ea typeface="Calibri" pitchFamily="34" charset="0"/>
              <a:cs typeface="Lucida Sans"/>
            </a:endParaRPr>
          </a:p>
        </p:txBody>
      </p:sp>
    </p:spTree>
    <p:extLst>
      <p:ext uri="{BB962C8B-B14F-4D97-AF65-F5344CB8AC3E}">
        <p14:creationId xmlns:p14="http://schemas.microsoft.com/office/powerpoint/2010/main" val="105762359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0194E-48CA-20FA-5A0F-10C60631A468}"/>
              </a:ext>
            </a:extLst>
          </p:cNvPr>
          <p:cNvSpPr>
            <a:spLocks noGrp="1"/>
          </p:cNvSpPr>
          <p:nvPr>
            <p:ph type="title"/>
          </p:nvPr>
        </p:nvSpPr>
        <p:spPr/>
        <p:txBody>
          <a:bodyPr/>
          <a:lstStyle/>
          <a:p>
            <a:r>
              <a:rPr lang="en-IN" dirty="0"/>
              <a:t>Motivation</a:t>
            </a:r>
          </a:p>
        </p:txBody>
      </p:sp>
      <p:sp>
        <p:nvSpPr>
          <p:cNvPr id="3" name="Content Placeholder 2">
            <a:extLst>
              <a:ext uri="{FF2B5EF4-FFF2-40B4-BE49-F238E27FC236}">
                <a16:creationId xmlns:a16="http://schemas.microsoft.com/office/drawing/2014/main" id="{1F39EA10-D1EF-3D01-2E09-5037AD4C4435}"/>
              </a:ext>
            </a:extLst>
          </p:cNvPr>
          <p:cNvSpPr>
            <a:spLocks noGrp="1"/>
          </p:cNvSpPr>
          <p:nvPr>
            <p:ph idx="1"/>
          </p:nvPr>
        </p:nvSpPr>
        <p:spPr/>
        <p:txBody>
          <a:bodyPr/>
          <a:lstStyle/>
          <a:p>
            <a:r>
              <a:rPr lang="en-GB" sz="2100" dirty="0"/>
              <a:t>Air quality is a critical component of public health and environmental sustainability, and its degradation poses significant risks to millions of people across India. As urbanization accelerates and industrial activities expand, the importance of understanding and predicting air pollution levels has never been more pressing. </a:t>
            </a:r>
          </a:p>
          <a:p>
            <a:r>
              <a:rPr lang="en-GB" sz="2100" dirty="0"/>
              <a:t>This project aims to harness the power of advanced machine learning techniques to provide accurate and timely insights into air quality dynamics. By integrating real-time data and exploring the intricate relationships between various environmental factors, we aspire to equip policymakers and public health officials with the tools necessary to combat air pollution effectively.</a:t>
            </a:r>
          </a:p>
          <a:p>
            <a:endParaRPr lang="en-IN" sz="1800" dirty="0"/>
          </a:p>
        </p:txBody>
      </p:sp>
    </p:spTree>
    <p:extLst>
      <p:ext uri="{BB962C8B-B14F-4D97-AF65-F5344CB8AC3E}">
        <p14:creationId xmlns:p14="http://schemas.microsoft.com/office/powerpoint/2010/main" val="2588009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文本框"/>
          <p:cNvSpPr>
            <a:spLocks noGrp="1"/>
          </p:cNvSpPr>
          <p:nvPr>
            <p:ph type="title"/>
          </p:nvPr>
        </p:nvSpPr>
        <p:spPr>
          <a:xfrm>
            <a:off x="457200" y="274637"/>
            <a:ext cx="8229600" cy="1143000"/>
          </a:xfrm>
          <a:prstGeom prst="rect">
            <a:avLst/>
          </a:prstGeom>
          <a:noFill/>
          <a:ln w="12700" cap="flat" cmpd="sng">
            <a:noFill/>
            <a:prstDash val="solid"/>
            <a:miter/>
          </a:ln>
        </p:spPr>
        <p:txBody>
          <a:bodyPr vert="horz" wrap="square" lIns="45719" tIns="45720" rIns="45719" bIns="45720" anchor="ctr" anchorCtr="0">
            <a:prstTxWarp prst="textNoShape">
              <a:avLst/>
            </a:prstTxWarp>
          </a:bodyPr>
          <a:lstStyle/>
          <a:p>
            <a:pPr marL="0" indent="0" algn="ctr" eaLnBrk="1" latinLnBrk="0" hangingPunct="1">
              <a:lnSpc>
                <a:spcPct val="100000"/>
              </a:lnSpc>
              <a:spcBef>
                <a:spcPts val="0"/>
              </a:spcBef>
              <a:spcAft>
                <a:spcPts val="0"/>
              </a:spcAft>
              <a:buNone/>
            </a:pPr>
            <a:r>
              <a:rPr lang="en-US" altLang="zh-CN" sz="4400" b="0" i="0" u="none" strike="noStrike" kern="0" cap="none" spc="0" baseline="0" dirty="0">
                <a:solidFill>
                  <a:srgbClr val="000000"/>
                </a:solidFill>
                <a:latin typeface="Calibri" pitchFamily="34" charset="0"/>
                <a:ea typeface="Calibri" pitchFamily="34" charset="0"/>
                <a:cs typeface="Lucida Sans"/>
              </a:rPr>
              <a:t>Problem Statement</a:t>
            </a:r>
            <a:endParaRPr lang="zh-CN" altLang="en-US" sz="4400" b="0" i="0" u="none" strike="noStrike" kern="0" cap="none" spc="0" baseline="0" dirty="0">
              <a:solidFill>
                <a:srgbClr val="000000"/>
              </a:solidFill>
              <a:latin typeface="Calibri" pitchFamily="34" charset="0"/>
              <a:ea typeface="Calibri" pitchFamily="34" charset="0"/>
              <a:cs typeface="Lucida Sans"/>
            </a:endParaRPr>
          </a:p>
        </p:txBody>
      </p:sp>
      <p:sp>
        <p:nvSpPr>
          <p:cNvPr id="14" name="文本框"/>
          <p:cNvSpPr>
            <a:spLocks noGrp="1"/>
          </p:cNvSpPr>
          <p:nvPr>
            <p:ph type="body" idx="4294967295"/>
          </p:nvPr>
        </p:nvSpPr>
        <p:spPr>
          <a:xfrm>
            <a:off x="457200" y="1600200"/>
            <a:ext cx="8229600" cy="4525962"/>
          </a:xfrm>
          <a:prstGeom prst="rect">
            <a:avLst/>
          </a:prstGeom>
          <a:noFill/>
          <a:ln w="12700" cap="flat" cmpd="sng">
            <a:noFill/>
            <a:prstDash val="solid"/>
            <a:miter/>
          </a:ln>
        </p:spPr>
        <p:txBody>
          <a:bodyPr vert="horz" wrap="square" lIns="45719" tIns="45720" rIns="45719" bIns="45720" anchor="t" anchorCtr="0">
            <a:prstTxWarp prst="textNoShape">
              <a:avLst/>
            </a:prstTxWarp>
          </a:bodyPr>
          <a:lstStyle/>
          <a:p>
            <a:pPr marL="342900" indent="-342900" algn="l" eaLnBrk="1" latinLnBrk="0" hangingPunct="1">
              <a:lnSpc>
                <a:spcPct val="100000"/>
              </a:lnSpc>
              <a:spcBef>
                <a:spcPts val="700"/>
              </a:spcBef>
              <a:spcAft>
                <a:spcPts val="0"/>
              </a:spcAft>
              <a:buSzPct val="100000"/>
              <a:buFont typeface="Arial" charset="0"/>
              <a:buChar char="•"/>
            </a:pPr>
            <a:r>
              <a:rPr lang="en-US" altLang="zh-CN" sz="2400" b="0" i="0" u="none" strike="noStrike" kern="0" cap="none" spc="0" baseline="0" dirty="0">
                <a:solidFill>
                  <a:srgbClr val="000000"/>
                </a:solidFill>
                <a:latin typeface="Calibri" pitchFamily="34" charset="0"/>
                <a:ea typeface="Calibri" pitchFamily="34" charset="0"/>
                <a:cs typeface="Lucida Sans"/>
              </a:rPr>
              <a:t>This project aims to develop a machine learning model to predict air quality levels across various </a:t>
            </a:r>
            <a:r>
              <a:rPr lang="en-US" altLang="zh-CN" sz="2400" dirty="0">
                <a:cs typeface="Lucida Sans"/>
              </a:rPr>
              <a:t>cities</a:t>
            </a:r>
            <a:r>
              <a:rPr lang="en-US" altLang="zh-CN" sz="2400" b="0" i="0" u="none" strike="noStrike" kern="0" cap="none" spc="0" baseline="0" dirty="0">
                <a:solidFill>
                  <a:srgbClr val="000000"/>
                </a:solidFill>
                <a:latin typeface="Calibri" pitchFamily="34" charset="0"/>
                <a:ea typeface="Calibri" pitchFamily="34" charset="0"/>
                <a:cs typeface="Lucida Sans"/>
              </a:rPr>
              <a:t> of India. The model will identify key factors influencing air pollution and enable policy-makers to take proactive steps for pollution control.</a:t>
            </a:r>
            <a:endParaRPr lang="zh-CN" altLang="en-US" sz="2400" b="0" i="0" u="none" strike="noStrike" kern="0" cap="none" spc="0" baseline="0" dirty="0">
              <a:solidFill>
                <a:srgbClr val="000000"/>
              </a:solidFill>
              <a:latin typeface="Calibri" pitchFamily="34" charset="0"/>
              <a:ea typeface="Calibri" pitchFamily="34" charset="0"/>
              <a:cs typeface="Lucida Sans"/>
            </a:endParaRPr>
          </a:p>
        </p:txBody>
      </p:sp>
    </p:spTree>
    <p:extLst>
      <p:ext uri="{BB962C8B-B14F-4D97-AF65-F5344CB8AC3E}">
        <p14:creationId xmlns:p14="http://schemas.microsoft.com/office/powerpoint/2010/main" val="21810137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文本框"/>
          <p:cNvSpPr>
            <a:spLocks noGrp="1"/>
          </p:cNvSpPr>
          <p:nvPr>
            <p:ph type="title"/>
          </p:nvPr>
        </p:nvSpPr>
        <p:spPr>
          <a:xfrm>
            <a:off x="457200" y="274637"/>
            <a:ext cx="8229600" cy="1143000"/>
          </a:xfrm>
          <a:prstGeom prst="rect">
            <a:avLst/>
          </a:prstGeom>
          <a:noFill/>
          <a:ln w="12700" cap="flat" cmpd="sng">
            <a:noFill/>
            <a:prstDash val="solid"/>
            <a:miter/>
          </a:ln>
        </p:spPr>
        <p:txBody>
          <a:bodyPr vert="horz" wrap="square" lIns="45719" tIns="45720" rIns="45719" bIns="45720" anchor="ctr" anchorCtr="0">
            <a:prstTxWarp prst="textNoShape">
              <a:avLst/>
            </a:prstTxWarp>
          </a:bodyPr>
          <a:lstStyle/>
          <a:p>
            <a:pPr marL="0" indent="0" algn="ctr" eaLnBrk="1" latinLnBrk="0" hangingPunct="1">
              <a:lnSpc>
                <a:spcPct val="100000"/>
              </a:lnSpc>
              <a:spcBef>
                <a:spcPts val="0"/>
              </a:spcBef>
              <a:spcAft>
                <a:spcPts val="0"/>
              </a:spcAft>
              <a:buNone/>
            </a:pPr>
            <a:r>
              <a:rPr lang="en-US" altLang="zh-CN" sz="4400" b="0" i="0" u="none" strike="noStrike" kern="0" cap="none" spc="0" baseline="0">
                <a:solidFill>
                  <a:srgbClr val="000000"/>
                </a:solidFill>
                <a:latin typeface="Calibri" pitchFamily="34" charset="0"/>
                <a:ea typeface="Calibri" pitchFamily="34" charset="0"/>
                <a:cs typeface="Lucida Sans"/>
              </a:rPr>
              <a:t>Dataset Description</a:t>
            </a:r>
            <a:endParaRPr lang="zh-CN" altLang="en-US" sz="4400" b="0" i="0" u="none" strike="noStrike" kern="0" cap="none" spc="0" baseline="0">
              <a:solidFill>
                <a:srgbClr val="000000"/>
              </a:solidFill>
              <a:latin typeface="Calibri" pitchFamily="34" charset="0"/>
              <a:ea typeface="Calibri" pitchFamily="34" charset="0"/>
              <a:cs typeface="Lucida Sans"/>
            </a:endParaRPr>
          </a:p>
        </p:txBody>
      </p:sp>
      <p:sp>
        <p:nvSpPr>
          <p:cNvPr id="16" name="文本框"/>
          <p:cNvSpPr>
            <a:spLocks noGrp="1"/>
          </p:cNvSpPr>
          <p:nvPr>
            <p:ph type="body" idx="4294967295"/>
          </p:nvPr>
        </p:nvSpPr>
        <p:spPr>
          <a:xfrm>
            <a:off x="457200" y="1600200"/>
            <a:ext cx="8229600" cy="4525962"/>
          </a:xfrm>
          <a:prstGeom prst="rect">
            <a:avLst/>
          </a:prstGeom>
          <a:noFill/>
          <a:ln w="12700" cap="flat" cmpd="sng">
            <a:noFill/>
            <a:prstDash val="solid"/>
            <a:miter/>
          </a:ln>
        </p:spPr>
        <p:txBody>
          <a:bodyPr vert="horz" wrap="square" lIns="45719" tIns="45720" rIns="45719" bIns="45720" anchor="t" anchorCtr="0">
            <a:prstTxWarp prst="textNoShape">
              <a:avLst/>
            </a:prstTxWarp>
          </a:bodyPr>
          <a:lstStyle/>
          <a:p>
            <a:pPr marL="342900" indent="-342900" algn="l" eaLnBrk="1" latinLnBrk="0" hangingPunct="1">
              <a:lnSpc>
                <a:spcPct val="100000"/>
              </a:lnSpc>
              <a:spcBef>
                <a:spcPts val="700"/>
              </a:spcBef>
              <a:spcAft>
                <a:spcPts val="0"/>
              </a:spcAft>
              <a:buSzPct val="100000"/>
              <a:buFont typeface="Arial" charset="0"/>
              <a:buChar char="•"/>
            </a:pPr>
            <a:r>
              <a:rPr lang="en-US" altLang="zh-CN" sz="3200" b="0" i="0" u="none" strike="noStrike" kern="0" cap="none" spc="0" baseline="0">
                <a:solidFill>
                  <a:srgbClr val="000000"/>
                </a:solidFill>
                <a:latin typeface="Calibri" pitchFamily="34" charset="0"/>
                <a:ea typeface="Calibri" pitchFamily="34" charset="0"/>
                <a:cs typeface="Lucida Sans"/>
              </a:rPr>
              <a:t>The dataset includes air pollution data from monitoring stations across India. It contains features like PM2.5, PM10, NO2, CO, and meteorological factors such as temperature, humidity, and wind speed. Data is collected hourly across multiple regions, providing detailed insights into pollution trends.</a:t>
            </a:r>
            <a:endParaRPr lang="zh-CN" altLang="en-US" sz="3200" b="0" i="0" u="none" strike="noStrike" kern="0" cap="none" spc="0" baseline="0">
              <a:solidFill>
                <a:srgbClr val="000000"/>
              </a:solidFill>
              <a:latin typeface="Calibri" pitchFamily="34" charset="0"/>
              <a:ea typeface="Calibri" pitchFamily="34" charset="0"/>
              <a:cs typeface="Lucida Sans"/>
            </a:endParaRPr>
          </a:p>
        </p:txBody>
      </p:sp>
    </p:spTree>
    <p:extLst>
      <p:ext uri="{BB962C8B-B14F-4D97-AF65-F5344CB8AC3E}">
        <p14:creationId xmlns:p14="http://schemas.microsoft.com/office/powerpoint/2010/main" val="7214519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Preprocessing</a:t>
            </a:r>
          </a:p>
        </p:txBody>
      </p:sp>
      <p:sp>
        <p:nvSpPr>
          <p:cNvPr id="3" name="Content Placeholder 2"/>
          <p:cNvSpPr>
            <a:spLocks noGrp="1"/>
          </p:cNvSpPr>
          <p:nvPr>
            <p:ph idx="1"/>
          </p:nvPr>
        </p:nvSpPr>
        <p:spPr/>
        <p:txBody>
          <a:bodyPr/>
          <a:lstStyle/>
          <a:p>
            <a:r>
              <a:t>The dataset consists of air quality data, including pollutants like PM2.5, PM10, NO2, and CO, alongside meteorological features like temperature, humidity, and wind speed.</a:t>
            </a:r>
          </a:p>
          <a:p>
            <a:r>
              <a:t>Data preprocessing steps include handling missing values, normalizing the dataset for consistent scales, and encoding categorical variables if present. Additionally, time-series data may be standardized for modeling.</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74</TotalTime>
  <Words>1595</Words>
  <Application>Microsoft Office PowerPoint</Application>
  <PresentationFormat>On-screen Show (4:3)</PresentationFormat>
  <Paragraphs>89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Britannic Bold</vt:lpstr>
      <vt:lpstr>Calibri</vt:lpstr>
      <vt:lpstr>Lucida Sans</vt:lpstr>
      <vt:lpstr>Times New Roman</vt:lpstr>
      <vt:lpstr>Times Roman</vt:lpstr>
      <vt:lpstr>Office Theme</vt:lpstr>
      <vt:lpstr>PowerPoint Presentation</vt:lpstr>
      <vt:lpstr>Introduction</vt:lpstr>
      <vt:lpstr>Literature Survey</vt:lpstr>
      <vt:lpstr>Summary(Based on literature Survey)</vt:lpstr>
      <vt:lpstr>Research Gap</vt:lpstr>
      <vt:lpstr>Motivation</vt:lpstr>
      <vt:lpstr>Problem Statement</vt:lpstr>
      <vt:lpstr>Dataset Description</vt:lpstr>
      <vt:lpstr>Preprocessing</vt:lpstr>
      <vt:lpstr>Methodology</vt:lpstr>
      <vt:lpstr>Architecture/Workflow</vt:lpstr>
      <vt:lpstr>Results and Discussion</vt:lpstr>
      <vt:lpstr>Comparison with Earlier Works</vt:lpstr>
      <vt:lpstr>Conclusion </vt:lpstr>
      <vt:lpstr>Reference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Pavan Gembali</dc:creator>
  <cp:lastModifiedBy>GEMBALI PAVANKUMAR - [AV.EN.U4CSE22111]</cp:lastModifiedBy>
  <cp:revision>5</cp:revision>
  <dcterms:created xsi:type="dcterms:W3CDTF">2024-09-29T01:52:54Z</dcterms:created>
  <dcterms:modified xsi:type="dcterms:W3CDTF">2024-11-08T09:18:02Z</dcterms:modified>
</cp:coreProperties>
</file>