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5"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5D9BA15-432F-429A-83EE-B0512B169B9E}" type="datetimeFigureOut">
              <a:rPr lang="en-IN" smtClean="0"/>
              <a:t>30-03-2018</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45B00368-D406-4652-ADDA-52504CDD5A1D}"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D9BA15-432F-429A-83EE-B0512B169B9E}" type="datetimeFigureOut">
              <a:rPr lang="en-IN" smtClean="0"/>
              <a:t>30-03-2018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5B00368-D406-4652-ADDA-52504CDD5A1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D9BA15-432F-429A-83EE-B0512B169B9E}" type="datetimeFigureOut">
              <a:rPr lang="en-IN" smtClean="0"/>
              <a:t>30-03-2018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5B00368-D406-4652-ADDA-52504CDD5A1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D9BA15-432F-429A-83EE-B0512B169B9E}" type="datetimeFigureOut">
              <a:rPr lang="en-IN" smtClean="0"/>
              <a:t>30-03-2018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5B00368-D406-4652-ADDA-52504CDD5A1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5D9BA15-432F-429A-83EE-B0512B169B9E}" type="datetimeFigureOut">
              <a:rPr lang="en-IN" smtClean="0"/>
              <a:t>30-03-2018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5B00368-D406-4652-ADDA-52504CDD5A1D}"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5D9BA15-432F-429A-83EE-B0512B169B9E}" type="datetimeFigureOut">
              <a:rPr lang="en-IN" smtClean="0"/>
              <a:t>30-03-2018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5B00368-D406-4652-ADDA-52504CDD5A1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5D9BA15-432F-429A-83EE-B0512B169B9E}" type="datetimeFigureOut">
              <a:rPr lang="en-IN" smtClean="0"/>
              <a:t>30-03-2018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5B00368-D406-4652-ADDA-52504CDD5A1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5D9BA15-432F-429A-83EE-B0512B169B9E}" type="datetimeFigureOut">
              <a:rPr lang="en-IN" smtClean="0"/>
              <a:t>30-03-2018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5B00368-D406-4652-ADDA-52504CDD5A1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5D9BA15-432F-429A-83EE-B0512B169B9E}" type="datetimeFigureOut">
              <a:rPr lang="en-IN" smtClean="0"/>
              <a:t>30-03-2018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45B00368-D406-4652-ADDA-52504CDD5A1D}"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5D9BA15-432F-429A-83EE-B0512B169B9E}" type="datetimeFigureOut">
              <a:rPr lang="en-IN" smtClean="0"/>
              <a:t>30-03-2018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5B00368-D406-4652-ADDA-52504CDD5A1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5D9BA15-432F-429A-83EE-B0512B169B9E}" type="datetimeFigureOut">
              <a:rPr lang="en-IN" smtClean="0"/>
              <a:t>30-03-2018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5B00368-D406-4652-ADDA-52504CDD5A1D}"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5D9BA15-432F-429A-83EE-B0512B169B9E}" type="datetimeFigureOut">
              <a:rPr lang="en-IN" smtClean="0"/>
              <a:t>30-03-2018</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5B00368-D406-4652-ADDA-52504CDD5A1D}"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docs.microsoft.com/en-us/aspnet/core/host-and-deploy/linux-apache" TargetMode="External"/><Relationship Id="rId3" Type="http://schemas.openxmlformats.org/officeDocument/2006/relationships/hyperlink" Target="https://docs.microsoft.com/en-us/aspnet/core/fundamentals/configuration/index" TargetMode="External"/><Relationship Id="rId7" Type="http://schemas.openxmlformats.org/officeDocument/2006/relationships/hyperlink" Target="https://docs.microsoft.com/en-us/aspnet/core/host-and-deploy/linux-nginx" TargetMode="External"/><Relationship Id="rId2" Type="http://schemas.openxmlformats.org/officeDocument/2006/relationships/hyperlink" Target="https://docs.microsoft.com/en-us/aspnet/core/client-side/index" TargetMode="External"/><Relationship Id="rId1" Type="http://schemas.openxmlformats.org/officeDocument/2006/relationships/slideLayout" Target="../slideLayouts/slideLayout2.xml"/><Relationship Id="rId6" Type="http://schemas.openxmlformats.org/officeDocument/2006/relationships/hyperlink" Target="https://docs.microsoft.com/en-us/aspnet/core/host-and-deploy/iis/index" TargetMode="External"/><Relationship Id="rId11" Type="http://schemas.openxmlformats.org/officeDocument/2006/relationships/hyperlink" Target="https://live.asp.net/" TargetMode="External"/><Relationship Id="rId5" Type="http://schemas.openxmlformats.org/officeDocument/2006/relationships/hyperlink" Target="https://github.com/aspnet/benchmarks" TargetMode="External"/><Relationship Id="rId10" Type="http://schemas.openxmlformats.org/officeDocument/2006/relationships/hyperlink" Target="https://docs.microsoft.com/dotnet/articles/standard/choosing-core-framework-server" TargetMode="External"/><Relationship Id="rId4" Type="http://schemas.openxmlformats.org/officeDocument/2006/relationships/hyperlink" Target="https://docs.microsoft.com/en-us/aspnet/core/fundamentals/dependency-injection" TargetMode="External"/><Relationship Id="rId9" Type="http://schemas.openxmlformats.org/officeDocument/2006/relationships/hyperlink" Target="https://docs.microsoft.com/en-us/aspnet/core/host-and-deploy/docker/inde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tutorialsteacher.com/core/aspnet-core-program" TargetMode="External"/><Relationship Id="rId2" Type="http://schemas.openxmlformats.org/officeDocument/2006/relationships/hyperlink" Target="http://www.tutorialsteacher.com/core/aspnet-core-static-file" TargetMode="External"/><Relationship Id="rId1" Type="http://schemas.openxmlformats.org/officeDocument/2006/relationships/slideLayout" Target="../slideLayouts/slideLayout7.xml"/><Relationship Id="rId4" Type="http://schemas.openxmlformats.org/officeDocument/2006/relationships/hyperlink" Target="http://www.tutorialsteacher.com/core/aspnet-core-startup"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spnet/core/mvc/razor-pages/?tabs=visual-studio" TargetMode="External"/><Relationship Id="rId2" Type="http://schemas.openxmlformats.org/officeDocument/2006/relationships/hyperlink" Target="https://www.c-sharpcorner.com/article/getting-started-with-razor-pages-in-asp-net-core-2-0/" TargetMode="External"/><Relationship Id="rId1" Type="http://schemas.openxmlformats.org/officeDocument/2006/relationships/slideLayout" Target="../slideLayouts/slideLayout7.xml"/><Relationship Id="rId4" Type="http://schemas.openxmlformats.org/officeDocument/2006/relationships/hyperlink" Target="https://github.com/pavanaghera/aspnetcore/blob/master/RazorPagesDemo.rar"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ASP.NET Core</a:t>
            </a:r>
            <a:endParaRPr lang="en-IN" dirty="0"/>
          </a:p>
        </p:txBody>
      </p:sp>
      <p:sp>
        <p:nvSpPr>
          <p:cNvPr id="3" name="Subtitle 2"/>
          <p:cNvSpPr>
            <a:spLocks noGrp="1"/>
          </p:cNvSpPr>
          <p:nvPr>
            <p:ph type="subTitle" idx="1"/>
          </p:nvPr>
        </p:nvSpPr>
        <p:spPr>
          <a:xfrm>
            <a:off x="6300192" y="4797152"/>
            <a:ext cx="2539008" cy="1872208"/>
          </a:xfrm>
        </p:spPr>
        <p:txBody>
          <a:bodyPr>
            <a:normAutofit/>
          </a:bodyPr>
          <a:lstStyle/>
          <a:p>
            <a:r>
              <a:rPr lang="en-US" dirty="0" smtClean="0"/>
              <a:t> - </a:t>
            </a:r>
            <a:r>
              <a:rPr lang="en-US" sz="2800" dirty="0" err="1" smtClean="0">
                <a:latin typeface="Calibri" pitchFamily="34" charset="0"/>
                <a:cs typeface="Calibri" pitchFamily="34" charset="0"/>
              </a:rPr>
              <a:t>Pavan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Aghera</a:t>
            </a:r>
            <a:endParaRPr lang="en-US" sz="2800" dirty="0" smtClean="0">
              <a:latin typeface="Calibri" pitchFamily="34" charset="0"/>
              <a:cs typeface="Calibri" pitchFamily="34" charset="0"/>
            </a:endParaRPr>
          </a:p>
          <a:p>
            <a:pPr marL="484632" indent="-457200">
              <a:buFontTx/>
              <a:buChar char="-"/>
            </a:pPr>
            <a:endParaRPr lang="en-IN" dirty="0"/>
          </a:p>
        </p:txBody>
      </p:sp>
    </p:spTree>
    <p:extLst>
      <p:ext uri="{BB962C8B-B14F-4D97-AF65-F5344CB8AC3E}">
        <p14:creationId xmlns:p14="http://schemas.microsoft.com/office/powerpoint/2010/main" val="2529249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332656"/>
            <a:ext cx="7776864" cy="1169551"/>
          </a:xfrm>
          <a:prstGeom prst="rect">
            <a:avLst/>
          </a:prstGeom>
          <a:noFill/>
        </p:spPr>
        <p:txBody>
          <a:bodyPr wrap="square" rtlCol="0">
            <a:spAutoFit/>
          </a:bodyPr>
          <a:lstStyle/>
          <a:p>
            <a:r>
              <a:rPr lang="en-US" dirty="0" smtClean="0">
                <a:latin typeface="Calibri" pitchFamily="34" charset="0"/>
                <a:cs typeface="Calibri" pitchFamily="34" charset="0"/>
              </a:rPr>
              <a:t>Application Structure : </a:t>
            </a:r>
          </a:p>
          <a:p>
            <a:r>
              <a:rPr lang="en-US" sz="1600" dirty="0" smtClean="0">
                <a:latin typeface="Calibri" pitchFamily="34" charset="0"/>
                <a:cs typeface="Calibri" pitchFamily="34" charset="0"/>
              </a:rPr>
              <a:t>It Contains Models , Views,  and Controller folders</a:t>
            </a:r>
            <a:r>
              <a:rPr lang="en-US" sz="1600" dirty="0">
                <a:latin typeface="Calibri" pitchFamily="34" charset="0"/>
                <a:cs typeface="Calibri" pitchFamily="34" charset="0"/>
              </a:rPr>
              <a:t> </a:t>
            </a:r>
            <a:r>
              <a:rPr lang="en-US" sz="1600" dirty="0" smtClean="0">
                <a:latin typeface="Calibri" pitchFamily="34" charset="0"/>
                <a:cs typeface="Calibri" pitchFamily="34" charset="0"/>
              </a:rPr>
              <a:t>instead of Pages folder, </a:t>
            </a:r>
            <a:r>
              <a:rPr lang="en-US" sz="1600" dirty="0" err="1" smtClean="0">
                <a:latin typeface="Calibri" pitchFamily="34" charset="0"/>
                <a:cs typeface="Calibri" pitchFamily="34" charset="0"/>
              </a:rPr>
              <a:t>appsettings.json</a:t>
            </a:r>
            <a:r>
              <a:rPr lang="en-US" sz="1600" dirty="0" smtClean="0">
                <a:latin typeface="Calibri" pitchFamily="34" charset="0"/>
                <a:cs typeface="Calibri" pitchFamily="34" charset="0"/>
              </a:rPr>
              <a:t> file is for application configuration related same like </a:t>
            </a:r>
            <a:r>
              <a:rPr lang="en-US" sz="1600" dirty="0" err="1" smtClean="0">
                <a:latin typeface="Calibri" pitchFamily="34" charset="0"/>
                <a:cs typeface="Calibri" pitchFamily="34" charset="0"/>
              </a:rPr>
              <a:t>web.config</a:t>
            </a:r>
            <a:r>
              <a:rPr lang="en-US" sz="1600" smtClean="0">
                <a:latin typeface="Calibri" pitchFamily="34" charset="0"/>
                <a:cs typeface="Calibri" pitchFamily="34" charset="0"/>
              </a:rPr>
              <a:t> file.</a:t>
            </a:r>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6390" y="1988840"/>
            <a:ext cx="280035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7264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a:bodyPr>
          <a:lstStyle/>
          <a:p>
            <a:r>
              <a:rPr lang="en-US" sz="1600" dirty="0" smtClean="0">
                <a:latin typeface="Calibri" pitchFamily="34" charset="0"/>
                <a:cs typeface="Calibri" pitchFamily="34" charset="0"/>
              </a:rPr>
              <a:t>First ASP.NET Core 1.0 was launched in 17</a:t>
            </a:r>
            <a:r>
              <a:rPr lang="en-US" sz="1600" baseline="30000" dirty="0" smtClean="0">
                <a:latin typeface="Calibri" pitchFamily="34" charset="0"/>
                <a:cs typeface="Calibri" pitchFamily="34" charset="0"/>
              </a:rPr>
              <a:t>th</a:t>
            </a:r>
            <a:r>
              <a:rPr lang="en-US" sz="1600" dirty="0" smtClean="0">
                <a:latin typeface="Calibri" pitchFamily="34" charset="0"/>
                <a:cs typeface="Calibri" pitchFamily="34" charset="0"/>
              </a:rPr>
              <a:t> May 2016 then, v 1.1 and then  v2.0 was released in 14</a:t>
            </a:r>
            <a:r>
              <a:rPr lang="en-US" sz="1600" baseline="30000" dirty="0" smtClean="0">
                <a:latin typeface="Calibri" pitchFamily="34" charset="0"/>
                <a:cs typeface="Calibri" pitchFamily="34" charset="0"/>
              </a:rPr>
              <a:t>th</a:t>
            </a:r>
            <a:r>
              <a:rPr lang="en-US" sz="1600" dirty="0" smtClean="0">
                <a:latin typeface="Calibri" pitchFamily="34" charset="0"/>
                <a:cs typeface="Calibri" pitchFamily="34" charset="0"/>
              </a:rPr>
              <a:t> August  2017 which is last release.</a:t>
            </a:r>
            <a:endParaRPr lang="en-IN" sz="1600" dirty="0">
              <a:latin typeface="Calibri" pitchFamily="34" charset="0"/>
              <a:cs typeface="Calibri" pitchFamily="34" charset="0"/>
            </a:endParaRPr>
          </a:p>
          <a:p>
            <a:r>
              <a:rPr lang="en-IN" sz="1600" dirty="0" smtClean="0">
                <a:latin typeface="Calibri" pitchFamily="34" charset="0"/>
                <a:cs typeface="Calibri" pitchFamily="34" charset="0"/>
              </a:rPr>
              <a:t>ASP.NET </a:t>
            </a:r>
            <a:r>
              <a:rPr lang="en-IN" sz="1600" dirty="0">
                <a:latin typeface="Calibri" pitchFamily="34" charset="0"/>
                <a:cs typeface="Calibri" pitchFamily="34" charset="0"/>
              </a:rPr>
              <a:t>Core is a cross-platform, high-performance,  </a:t>
            </a:r>
            <a:r>
              <a:rPr lang="en-IN" sz="1600" dirty="0" smtClean="0">
                <a:latin typeface="Calibri" pitchFamily="34" charset="0"/>
                <a:cs typeface="Calibri" pitchFamily="34" charset="0"/>
              </a:rPr>
              <a:t>open-source framework </a:t>
            </a:r>
            <a:r>
              <a:rPr lang="en-IN" sz="1600" dirty="0">
                <a:latin typeface="Calibri" pitchFamily="34" charset="0"/>
                <a:cs typeface="Calibri" pitchFamily="34" charset="0"/>
              </a:rPr>
              <a:t>for building modern, cloud-based, Internet-connected applications</a:t>
            </a:r>
            <a:r>
              <a:rPr lang="en-IN" sz="1600" dirty="0" smtClean="0">
                <a:latin typeface="Calibri" pitchFamily="34" charset="0"/>
                <a:cs typeface="Calibri" pitchFamily="34" charset="0"/>
              </a:rPr>
              <a:t>.</a:t>
            </a:r>
          </a:p>
          <a:p>
            <a:r>
              <a:rPr lang="en-US" sz="1600" dirty="0" smtClean="0">
                <a:latin typeface="Calibri" pitchFamily="34" charset="0"/>
                <a:cs typeface="Calibri" pitchFamily="34" charset="0"/>
              </a:rPr>
              <a:t>With  ASP.NET Core we can build web apps and services , </a:t>
            </a:r>
            <a:r>
              <a:rPr lang="en-US" sz="1600" dirty="0" err="1" smtClean="0">
                <a:latin typeface="Calibri" pitchFamily="34" charset="0"/>
                <a:cs typeface="Calibri" pitchFamily="34" charset="0"/>
              </a:rPr>
              <a:t>IoT</a:t>
            </a:r>
            <a:r>
              <a:rPr lang="en-US" sz="1600" dirty="0" smtClean="0">
                <a:latin typeface="Calibri" pitchFamily="34" charset="0"/>
                <a:cs typeface="Calibri" pitchFamily="34" charset="0"/>
              </a:rPr>
              <a:t> apps. It can be develop on any platform like Windows , Linux or  </a:t>
            </a:r>
            <a:r>
              <a:rPr lang="en-US" sz="1600" dirty="0" err="1" smtClean="0">
                <a:latin typeface="Calibri" pitchFamily="34" charset="0"/>
                <a:cs typeface="Calibri" pitchFamily="34" charset="0"/>
              </a:rPr>
              <a:t>macOS</a:t>
            </a:r>
            <a:r>
              <a:rPr lang="en-US" sz="1600" dirty="0" smtClean="0">
                <a:latin typeface="Calibri" pitchFamily="34" charset="0"/>
                <a:cs typeface="Calibri" pitchFamily="34" charset="0"/>
              </a:rPr>
              <a:t>.</a:t>
            </a:r>
          </a:p>
          <a:p>
            <a:r>
              <a:rPr lang="en-US" sz="1600" dirty="0" smtClean="0">
                <a:latin typeface="Calibri" pitchFamily="34" charset="0"/>
                <a:cs typeface="Calibri" pitchFamily="34" charset="0"/>
              </a:rPr>
              <a:t>Apps build with ASP.NET Core can be deploy on cloud or on-premises.</a:t>
            </a:r>
          </a:p>
          <a:p>
            <a:r>
              <a:rPr lang="en-US" sz="1600" dirty="0" smtClean="0">
                <a:latin typeface="Calibri" pitchFamily="34" charset="0"/>
                <a:cs typeface="Calibri" pitchFamily="34" charset="0"/>
              </a:rPr>
              <a:t>ASP.NET Core is more modular framework as compared to ASP.NET 4.X </a:t>
            </a:r>
          </a:p>
          <a:p>
            <a:r>
              <a:rPr lang="en-IN" sz="1600" dirty="0">
                <a:latin typeface="Calibri" pitchFamily="34" charset="0"/>
                <a:cs typeface="Calibri" pitchFamily="34" charset="0"/>
              </a:rPr>
              <a:t>ASP.NET </a:t>
            </a:r>
            <a:r>
              <a:rPr lang="en-IN" sz="1600" dirty="0" smtClean="0">
                <a:latin typeface="Calibri" pitchFamily="34" charset="0"/>
                <a:cs typeface="Calibri" pitchFamily="34" charset="0"/>
              </a:rPr>
              <a:t>Core Apps </a:t>
            </a:r>
            <a:r>
              <a:rPr lang="en-IN" sz="1600" dirty="0">
                <a:latin typeface="Calibri" pitchFamily="34" charset="0"/>
                <a:cs typeface="Calibri" pitchFamily="34" charset="0"/>
              </a:rPr>
              <a:t>can target .NET Core or .NET Framework. ASP.NET Core apps targeting .NET Framework aren't cross-platform—they run on Windows only</a:t>
            </a:r>
            <a:r>
              <a:rPr lang="en-IN" sz="1600" dirty="0" smtClean="0">
                <a:latin typeface="Calibri" pitchFamily="34" charset="0"/>
                <a:cs typeface="Calibri" pitchFamily="34" charset="0"/>
              </a:rPr>
              <a:t>. While Apps targeting  </a:t>
            </a:r>
            <a:r>
              <a:rPr lang="en-IN" sz="1600" dirty="0" err="1" smtClean="0">
                <a:latin typeface="Calibri" pitchFamily="34" charset="0"/>
                <a:cs typeface="Calibri" pitchFamily="34" charset="0"/>
              </a:rPr>
              <a:t>.Net</a:t>
            </a:r>
            <a:r>
              <a:rPr lang="en-IN" sz="1600" dirty="0" smtClean="0">
                <a:latin typeface="Calibri" pitchFamily="34" charset="0"/>
                <a:cs typeface="Calibri" pitchFamily="34" charset="0"/>
              </a:rPr>
              <a:t> Core Framework is cross – platform  it  can be run on any platform.</a:t>
            </a:r>
            <a:endParaRPr lang="en-IN" sz="1600" dirty="0">
              <a:latin typeface="Calibri" pitchFamily="34" charset="0"/>
              <a:cs typeface="Calibri" pitchFamily="34" charset="0"/>
            </a:endParaRPr>
          </a:p>
          <a:p>
            <a:pPr marL="82296" indent="0">
              <a:buNone/>
            </a:pPr>
            <a:endParaRPr lang="en-US" sz="1600" dirty="0" smtClean="0">
              <a:latin typeface="Calibri" pitchFamily="34" charset="0"/>
              <a:cs typeface="Calibri" pitchFamily="34" charset="0"/>
            </a:endParaRPr>
          </a:p>
        </p:txBody>
      </p:sp>
    </p:spTree>
    <p:extLst>
      <p:ext uri="{BB962C8B-B14F-4D97-AF65-F5344CB8AC3E}">
        <p14:creationId xmlns:p14="http://schemas.microsoft.com/office/powerpoint/2010/main" val="3269140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endParaRPr lang="en-IN" dirty="0"/>
          </a:p>
        </p:txBody>
      </p:sp>
      <p:sp>
        <p:nvSpPr>
          <p:cNvPr id="3" name="Content Placeholder 2"/>
          <p:cNvSpPr>
            <a:spLocks noGrp="1"/>
          </p:cNvSpPr>
          <p:nvPr>
            <p:ph idx="1"/>
          </p:nvPr>
        </p:nvSpPr>
        <p:spPr/>
        <p:txBody>
          <a:bodyPr>
            <a:normAutofit/>
          </a:bodyPr>
          <a:lstStyle/>
          <a:p>
            <a:r>
              <a:rPr lang="en-IN" sz="1600" dirty="0">
                <a:latin typeface="Calibri" pitchFamily="34" charset="0"/>
                <a:cs typeface="Calibri" pitchFamily="34" charset="0"/>
              </a:rPr>
              <a:t>A unified story for building web UI and web APIs.</a:t>
            </a:r>
          </a:p>
          <a:p>
            <a:r>
              <a:rPr lang="en-IN" sz="1600" dirty="0">
                <a:latin typeface="Calibri" pitchFamily="34" charset="0"/>
                <a:cs typeface="Calibri" pitchFamily="34" charset="0"/>
              </a:rPr>
              <a:t>Integration of </a:t>
            </a:r>
            <a:r>
              <a:rPr lang="en-IN" sz="1600" dirty="0">
                <a:latin typeface="Calibri" pitchFamily="34" charset="0"/>
                <a:cs typeface="Calibri" pitchFamily="34" charset="0"/>
                <a:hlinkClick r:id="rId2"/>
              </a:rPr>
              <a:t>modern, client-side frameworks</a:t>
            </a:r>
            <a:r>
              <a:rPr lang="en-IN" sz="1600" dirty="0">
                <a:latin typeface="Calibri" pitchFamily="34" charset="0"/>
                <a:cs typeface="Calibri" pitchFamily="34" charset="0"/>
              </a:rPr>
              <a:t> </a:t>
            </a:r>
            <a:r>
              <a:rPr lang="en-IN" sz="1600" dirty="0" smtClean="0">
                <a:latin typeface="Calibri" pitchFamily="34" charset="0"/>
                <a:cs typeface="Calibri" pitchFamily="34" charset="0"/>
              </a:rPr>
              <a:t> like Angular , React JS, </a:t>
            </a:r>
            <a:r>
              <a:rPr lang="en-IN" sz="1600" dirty="0" err="1" smtClean="0">
                <a:latin typeface="Calibri" pitchFamily="34" charset="0"/>
                <a:cs typeface="Calibri" pitchFamily="34" charset="0"/>
              </a:rPr>
              <a:t>Redux</a:t>
            </a:r>
            <a:r>
              <a:rPr lang="en-IN" sz="1600" dirty="0" smtClean="0">
                <a:latin typeface="Calibri" pitchFamily="34" charset="0"/>
                <a:cs typeface="Calibri" pitchFamily="34" charset="0"/>
              </a:rPr>
              <a:t> JS</a:t>
            </a:r>
          </a:p>
          <a:p>
            <a:pPr marL="82296" indent="0">
              <a:buNone/>
            </a:pPr>
            <a:r>
              <a:rPr lang="en-IN" sz="1600" dirty="0">
                <a:latin typeface="Calibri" pitchFamily="34" charset="0"/>
                <a:cs typeface="Calibri" pitchFamily="34" charset="0"/>
              </a:rPr>
              <a:t>  </a:t>
            </a:r>
            <a:r>
              <a:rPr lang="en-IN" sz="1600" dirty="0" smtClean="0">
                <a:latin typeface="Calibri" pitchFamily="34" charset="0"/>
                <a:cs typeface="Calibri" pitchFamily="34" charset="0"/>
              </a:rPr>
              <a:t>    </a:t>
            </a:r>
            <a:r>
              <a:rPr lang="en-IN" sz="1600" dirty="0" smtClean="0">
                <a:latin typeface="Calibri" pitchFamily="34" charset="0"/>
                <a:cs typeface="Calibri" pitchFamily="34" charset="0"/>
              </a:rPr>
              <a:t>and </a:t>
            </a:r>
            <a:r>
              <a:rPr lang="en-IN" sz="1600" dirty="0">
                <a:latin typeface="Calibri" pitchFamily="34" charset="0"/>
                <a:cs typeface="Calibri" pitchFamily="34" charset="0"/>
              </a:rPr>
              <a:t>development workflows.</a:t>
            </a:r>
          </a:p>
          <a:p>
            <a:r>
              <a:rPr lang="en-IN" sz="1600" dirty="0">
                <a:latin typeface="Calibri" pitchFamily="34" charset="0"/>
                <a:cs typeface="Calibri" pitchFamily="34" charset="0"/>
              </a:rPr>
              <a:t>A cloud-ready, environment-based </a:t>
            </a:r>
            <a:r>
              <a:rPr lang="en-IN" sz="1600" dirty="0">
                <a:latin typeface="Calibri" pitchFamily="34" charset="0"/>
                <a:cs typeface="Calibri" pitchFamily="34" charset="0"/>
                <a:hlinkClick r:id="rId3"/>
              </a:rPr>
              <a:t>configuration system</a:t>
            </a:r>
            <a:r>
              <a:rPr lang="en-IN" sz="1600" dirty="0">
                <a:latin typeface="Calibri" pitchFamily="34" charset="0"/>
                <a:cs typeface="Calibri" pitchFamily="34" charset="0"/>
              </a:rPr>
              <a:t>.</a:t>
            </a:r>
          </a:p>
          <a:p>
            <a:r>
              <a:rPr lang="en-IN" sz="1600" dirty="0">
                <a:latin typeface="Calibri" pitchFamily="34" charset="0"/>
                <a:cs typeface="Calibri" pitchFamily="34" charset="0"/>
              </a:rPr>
              <a:t>Built-in </a:t>
            </a:r>
            <a:r>
              <a:rPr lang="en-IN" sz="1600" dirty="0">
                <a:latin typeface="Calibri" pitchFamily="34" charset="0"/>
                <a:cs typeface="Calibri" pitchFamily="34" charset="0"/>
                <a:hlinkClick r:id="rId4"/>
              </a:rPr>
              <a:t>dependency injection</a:t>
            </a:r>
            <a:r>
              <a:rPr lang="en-IN" sz="1600" dirty="0">
                <a:latin typeface="Calibri" pitchFamily="34" charset="0"/>
                <a:cs typeface="Calibri" pitchFamily="34" charset="0"/>
              </a:rPr>
              <a:t>.</a:t>
            </a:r>
          </a:p>
          <a:p>
            <a:r>
              <a:rPr lang="en-IN" sz="1600" dirty="0">
                <a:latin typeface="Calibri" pitchFamily="34" charset="0"/>
                <a:cs typeface="Calibri" pitchFamily="34" charset="0"/>
              </a:rPr>
              <a:t>A lightweight, </a:t>
            </a:r>
            <a:r>
              <a:rPr lang="en-IN" sz="1600" dirty="0">
                <a:latin typeface="Calibri" pitchFamily="34" charset="0"/>
                <a:cs typeface="Calibri" pitchFamily="34" charset="0"/>
                <a:hlinkClick r:id="rId5"/>
              </a:rPr>
              <a:t>high-performance</a:t>
            </a:r>
            <a:r>
              <a:rPr lang="en-IN" sz="1600" dirty="0">
                <a:latin typeface="Calibri" pitchFamily="34" charset="0"/>
                <a:cs typeface="Calibri" pitchFamily="34" charset="0"/>
              </a:rPr>
              <a:t>, and modular HTTP request pipeline.</a:t>
            </a:r>
          </a:p>
          <a:p>
            <a:r>
              <a:rPr lang="en-IN" sz="1600" dirty="0">
                <a:latin typeface="Calibri" pitchFamily="34" charset="0"/>
                <a:cs typeface="Calibri" pitchFamily="34" charset="0"/>
              </a:rPr>
              <a:t>Ability to host on </a:t>
            </a:r>
            <a:r>
              <a:rPr lang="en-IN" sz="1600" dirty="0">
                <a:latin typeface="Calibri" pitchFamily="34" charset="0"/>
                <a:cs typeface="Calibri" pitchFamily="34" charset="0"/>
                <a:hlinkClick r:id="rId6"/>
              </a:rPr>
              <a:t>IIS</a:t>
            </a:r>
            <a:r>
              <a:rPr lang="en-IN" sz="1600" dirty="0">
                <a:latin typeface="Calibri" pitchFamily="34" charset="0"/>
                <a:cs typeface="Calibri" pitchFamily="34" charset="0"/>
              </a:rPr>
              <a:t>, </a:t>
            </a:r>
            <a:r>
              <a:rPr lang="en-IN" sz="1600" dirty="0" err="1">
                <a:latin typeface="Calibri" pitchFamily="34" charset="0"/>
                <a:cs typeface="Calibri" pitchFamily="34" charset="0"/>
                <a:hlinkClick r:id="rId7"/>
              </a:rPr>
              <a:t>Nginx</a:t>
            </a:r>
            <a:r>
              <a:rPr lang="en-IN" sz="1600" dirty="0">
                <a:latin typeface="Calibri" pitchFamily="34" charset="0"/>
                <a:cs typeface="Calibri" pitchFamily="34" charset="0"/>
              </a:rPr>
              <a:t>, </a:t>
            </a:r>
            <a:r>
              <a:rPr lang="en-IN" sz="1600" dirty="0">
                <a:latin typeface="Calibri" pitchFamily="34" charset="0"/>
                <a:cs typeface="Calibri" pitchFamily="34" charset="0"/>
                <a:hlinkClick r:id="rId8"/>
              </a:rPr>
              <a:t>Apache</a:t>
            </a:r>
            <a:r>
              <a:rPr lang="en-IN" sz="1600" dirty="0">
                <a:latin typeface="Calibri" pitchFamily="34" charset="0"/>
                <a:cs typeface="Calibri" pitchFamily="34" charset="0"/>
              </a:rPr>
              <a:t>, </a:t>
            </a:r>
            <a:r>
              <a:rPr lang="en-IN" sz="1600" dirty="0" err="1">
                <a:latin typeface="Calibri" pitchFamily="34" charset="0"/>
                <a:cs typeface="Calibri" pitchFamily="34" charset="0"/>
                <a:hlinkClick r:id="rId9"/>
              </a:rPr>
              <a:t>Docker</a:t>
            </a:r>
            <a:r>
              <a:rPr lang="en-IN" sz="1600" dirty="0">
                <a:latin typeface="Calibri" pitchFamily="34" charset="0"/>
                <a:cs typeface="Calibri" pitchFamily="34" charset="0"/>
              </a:rPr>
              <a:t>, or self-host in your own process.</a:t>
            </a:r>
          </a:p>
          <a:p>
            <a:r>
              <a:rPr lang="en-IN" sz="1600" dirty="0">
                <a:latin typeface="Calibri" pitchFamily="34" charset="0"/>
                <a:cs typeface="Calibri" pitchFamily="34" charset="0"/>
              </a:rPr>
              <a:t>Side-by-side app versioning when targeting </a:t>
            </a:r>
            <a:r>
              <a:rPr lang="en-IN" sz="1600" dirty="0">
                <a:latin typeface="Calibri" pitchFamily="34" charset="0"/>
                <a:cs typeface="Calibri" pitchFamily="34" charset="0"/>
                <a:hlinkClick r:id="rId10"/>
              </a:rPr>
              <a:t>.NET Core</a:t>
            </a:r>
            <a:r>
              <a:rPr lang="en-IN" sz="1600" dirty="0">
                <a:latin typeface="Calibri" pitchFamily="34" charset="0"/>
                <a:cs typeface="Calibri" pitchFamily="34" charset="0"/>
              </a:rPr>
              <a:t>.</a:t>
            </a:r>
          </a:p>
          <a:p>
            <a:r>
              <a:rPr lang="en-IN" sz="1600" dirty="0">
                <a:latin typeface="Calibri" pitchFamily="34" charset="0"/>
                <a:cs typeface="Calibri" pitchFamily="34" charset="0"/>
              </a:rPr>
              <a:t>Tooling that simplifies modern web development.</a:t>
            </a:r>
          </a:p>
          <a:p>
            <a:r>
              <a:rPr lang="en-IN" sz="1600" dirty="0">
                <a:latin typeface="Calibri" pitchFamily="34" charset="0"/>
                <a:cs typeface="Calibri" pitchFamily="34" charset="0"/>
              </a:rPr>
              <a:t>Ability to build and run on Windows, </a:t>
            </a:r>
            <a:r>
              <a:rPr lang="en-IN" sz="1600" dirty="0" err="1">
                <a:latin typeface="Calibri" pitchFamily="34" charset="0"/>
                <a:cs typeface="Calibri" pitchFamily="34" charset="0"/>
              </a:rPr>
              <a:t>macOS</a:t>
            </a:r>
            <a:r>
              <a:rPr lang="en-IN" sz="1600" dirty="0">
                <a:latin typeface="Calibri" pitchFamily="34" charset="0"/>
                <a:cs typeface="Calibri" pitchFamily="34" charset="0"/>
              </a:rPr>
              <a:t>, and Linux.</a:t>
            </a:r>
          </a:p>
          <a:p>
            <a:r>
              <a:rPr lang="en-IN" sz="1600" dirty="0">
                <a:latin typeface="Calibri" pitchFamily="34" charset="0"/>
                <a:cs typeface="Calibri" pitchFamily="34" charset="0"/>
              </a:rPr>
              <a:t>Open-source and </a:t>
            </a:r>
            <a:r>
              <a:rPr lang="en-IN" sz="1600" dirty="0">
                <a:latin typeface="Calibri" pitchFamily="34" charset="0"/>
                <a:cs typeface="Calibri" pitchFamily="34" charset="0"/>
                <a:hlinkClick r:id="rId11"/>
              </a:rPr>
              <a:t>community-focused</a:t>
            </a:r>
            <a:r>
              <a:rPr lang="en-IN" sz="1600" dirty="0" smtClean="0">
                <a:latin typeface="Calibri" pitchFamily="34" charset="0"/>
                <a:cs typeface="Calibri" pitchFamily="34" charset="0"/>
              </a:rPr>
              <a:t>.</a:t>
            </a:r>
          </a:p>
          <a:p>
            <a:pPr marL="82296" indent="0">
              <a:buNone/>
            </a:pPr>
            <a:endParaRPr lang="en-IN" sz="1600" dirty="0" smtClean="0">
              <a:latin typeface="Calibri" pitchFamily="34" charset="0"/>
              <a:cs typeface="Calibri" pitchFamily="34" charset="0"/>
            </a:endParaRPr>
          </a:p>
          <a:p>
            <a:pPr marL="82296" indent="0">
              <a:buNone/>
            </a:pPr>
            <a:r>
              <a:rPr lang="en-US" sz="1600" dirty="0" smtClean="0">
                <a:latin typeface="Calibri" pitchFamily="34" charset="0"/>
                <a:cs typeface="Calibri" pitchFamily="34" charset="0"/>
              </a:rPr>
              <a:t>Reference :</a:t>
            </a:r>
            <a:endParaRPr lang="en-IN" sz="1600" dirty="0" smtClean="0">
              <a:latin typeface="Calibri" pitchFamily="34" charset="0"/>
              <a:cs typeface="Calibri" pitchFamily="34" charset="0"/>
            </a:endParaRPr>
          </a:p>
          <a:p>
            <a:r>
              <a:rPr lang="en-IN" sz="1600" dirty="0">
                <a:latin typeface="Calibri" pitchFamily="34" charset="0"/>
                <a:cs typeface="Calibri" pitchFamily="34" charset="0"/>
              </a:rPr>
              <a:t>http://www.mithunvp.com/difference-between-asp-net-mvc6-asp-net-mvc5</a:t>
            </a:r>
            <a:r>
              <a:rPr lang="en-IN" sz="1600" dirty="0" smtClean="0">
                <a:latin typeface="Calibri" pitchFamily="34" charset="0"/>
                <a:cs typeface="Calibri" pitchFamily="34" charset="0"/>
              </a:rPr>
              <a:t>/</a:t>
            </a:r>
            <a:endParaRPr lang="en-IN" sz="1600" dirty="0">
              <a:latin typeface="Calibri" pitchFamily="34" charset="0"/>
              <a:cs typeface="Calibri" pitchFamily="34" charset="0"/>
            </a:endParaRPr>
          </a:p>
        </p:txBody>
      </p:sp>
    </p:spTree>
    <p:extLst>
      <p:ext uri="{BB962C8B-B14F-4D97-AF65-F5344CB8AC3E}">
        <p14:creationId xmlns:p14="http://schemas.microsoft.com/office/powerpoint/2010/main" val="406273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web APIs and web UI</a:t>
            </a:r>
            <a:endParaRPr lang="en-IN" dirty="0"/>
          </a:p>
        </p:txBody>
      </p:sp>
      <p:sp>
        <p:nvSpPr>
          <p:cNvPr id="3" name="Content Placeholder 2"/>
          <p:cNvSpPr>
            <a:spLocks noGrp="1"/>
          </p:cNvSpPr>
          <p:nvPr>
            <p:ph idx="1"/>
          </p:nvPr>
        </p:nvSpPr>
        <p:spPr/>
        <p:txBody>
          <a:bodyPr>
            <a:normAutofit/>
          </a:bodyPr>
          <a:lstStyle/>
          <a:p>
            <a:r>
              <a:rPr lang="en-IN" sz="1600" dirty="0">
                <a:latin typeface="Calibri" pitchFamily="34" charset="0"/>
                <a:cs typeface="Calibri" pitchFamily="34" charset="0"/>
              </a:rPr>
              <a:t>ASP.NET Core MVC provides features to build web APIs and web apps</a:t>
            </a:r>
            <a:r>
              <a:rPr lang="en-IN" sz="1600" dirty="0" smtClean="0">
                <a:latin typeface="Calibri" pitchFamily="34" charset="0"/>
                <a:cs typeface="Calibri" pitchFamily="34" charset="0"/>
              </a:rPr>
              <a:t>:</a:t>
            </a:r>
            <a:endParaRPr lang="en-IN" sz="1600" dirty="0">
              <a:latin typeface="Calibri" pitchFamily="34" charset="0"/>
              <a:cs typeface="Calibri" pitchFamily="34" charset="0"/>
            </a:endParaRPr>
          </a:p>
          <a:p>
            <a:r>
              <a:rPr lang="en-IN" sz="1600" dirty="0">
                <a:latin typeface="Calibri" pitchFamily="34" charset="0"/>
                <a:cs typeface="Calibri" pitchFamily="34" charset="0"/>
              </a:rPr>
              <a:t>The Model-View-Controller (MVC) pattern helps make your web APIs and web apps testable.</a:t>
            </a:r>
          </a:p>
          <a:p>
            <a:r>
              <a:rPr lang="en-IN" sz="1600" dirty="0">
                <a:latin typeface="Calibri" pitchFamily="34" charset="0"/>
                <a:cs typeface="Calibri" pitchFamily="34" charset="0"/>
              </a:rPr>
              <a:t>Razor Pages (new in ASP.NET Core 2.0) is a page-based programming model that makes building web UI easier and more productive.</a:t>
            </a:r>
          </a:p>
          <a:p>
            <a:r>
              <a:rPr lang="en-IN" sz="1600" dirty="0">
                <a:latin typeface="Calibri" pitchFamily="34" charset="0"/>
                <a:cs typeface="Calibri" pitchFamily="34" charset="0"/>
              </a:rPr>
              <a:t>Razor </a:t>
            </a:r>
            <a:r>
              <a:rPr lang="en-IN" sz="1600" dirty="0" err="1">
                <a:latin typeface="Calibri" pitchFamily="34" charset="0"/>
                <a:cs typeface="Calibri" pitchFamily="34" charset="0"/>
              </a:rPr>
              <a:t>markup</a:t>
            </a:r>
            <a:r>
              <a:rPr lang="en-IN" sz="1600" dirty="0">
                <a:latin typeface="Calibri" pitchFamily="34" charset="0"/>
                <a:cs typeface="Calibri" pitchFamily="34" charset="0"/>
              </a:rPr>
              <a:t> provides a productive syntax for Razor Pages and MVC views.</a:t>
            </a:r>
          </a:p>
          <a:p>
            <a:r>
              <a:rPr lang="en-IN" sz="1600" dirty="0">
                <a:latin typeface="Calibri" pitchFamily="34" charset="0"/>
                <a:cs typeface="Calibri" pitchFamily="34" charset="0"/>
              </a:rPr>
              <a:t>Tag Helpers enable server-side code to participate in creating and rendering HTML elements in Razor files.</a:t>
            </a:r>
          </a:p>
          <a:p>
            <a:r>
              <a:rPr lang="en-IN" sz="1600" dirty="0">
                <a:latin typeface="Calibri" pitchFamily="34" charset="0"/>
                <a:cs typeface="Calibri" pitchFamily="34" charset="0"/>
              </a:rPr>
              <a:t>Built-in support for multiple data formats and content negotiation lets your web APIs reach a broad range of clients, including browsers and mobile devices.</a:t>
            </a:r>
          </a:p>
          <a:p>
            <a:r>
              <a:rPr lang="en-IN" sz="1600" dirty="0">
                <a:latin typeface="Calibri" pitchFamily="34" charset="0"/>
                <a:cs typeface="Calibri" pitchFamily="34" charset="0"/>
              </a:rPr>
              <a:t>Model binding automatically maps data from HTTP requests to action method parameters.</a:t>
            </a:r>
          </a:p>
          <a:p>
            <a:r>
              <a:rPr lang="en-IN" sz="1600" dirty="0">
                <a:latin typeface="Calibri" pitchFamily="34" charset="0"/>
                <a:cs typeface="Calibri" pitchFamily="34" charset="0"/>
              </a:rPr>
              <a:t>Model validation automatically performs client- and server-side validation</a:t>
            </a:r>
            <a:r>
              <a:rPr lang="en-IN" sz="1600" dirty="0" smtClean="0">
                <a:latin typeface="Calibri" pitchFamily="34" charset="0"/>
                <a:cs typeface="Calibri" pitchFamily="34" charset="0"/>
              </a:rPr>
              <a:t>.</a:t>
            </a:r>
          </a:p>
        </p:txBody>
      </p:sp>
    </p:spTree>
    <p:extLst>
      <p:ext uri="{BB962C8B-B14F-4D97-AF65-F5344CB8AC3E}">
        <p14:creationId xmlns:p14="http://schemas.microsoft.com/office/powerpoint/2010/main" val="2978601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Add New Project</a:t>
            </a:r>
            <a:endParaRPr lang="en-IN" dirty="0">
              <a:latin typeface="Calibri" pitchFamily="34" charset="0"/>
              <a:cs typeface="Calibri" pitchFamily="34" charset="0"/>
            </a:endParaRPr>
          </a:p>
        </p:txBody>
      </p:sp>
      <p:sp>
        <p:nvSpPr>
          <p:cNvPr id="3" name="Content Placeholder 2"/>
          <p:cNvSpPr>
            <a:spLocks noGrp="1"/>
          </p:cNvSpPr>
          <p:nvPr>
            <p:ph idx="1"/>
          </p:nvPr>
        </p:nvSpPr>
        <p:spPr/>
        <p:txBody>
          <a:bodyPr>
            <a:normAutofit/>
          </a:bodyPr>
          <a:lstStyle/>
          <a:p>
            <a:r>
              <a:rPr lang="en-US" sz="1600" dirty="0" smtClean="0">
                <a:latin typeface="Calibri" pitchFamily="34" charset="0"/>
                <a:cs typeface="Calibri" pitchFamily="34" charset="0"/>
              </a:rPr>
              <a:t>To Create New Project : File - &gt; Add -&gt; New Project -&gt; Select </a:t>
            </a:r>
            <a:r>
              <a:rPr lang="en-US" sz="1600" dirty="0" err="1" smtClean="0">
                <a:latin typeface="Calibri" pitchFamily="34" charset="0"/>
                <a:cs typeface="Calibri" pitchFamily="34" charset="0"/>
              </a:rPr>
              <a:t>.Net</a:t>
            </a:r>
            <a:r>
              <a:rPr lang="en-US" sz="1600" dirty="0" smtClean="0">
                <a:latin typeface="Calibri" pitchFamily="34" charset="0"/>
                <a:cs typeface="Calibri" pitchFamily="34" charset="0"/>
              </a:rPr>
              <a:t> Core from left pane</a:t>
            </a:r>
            <a:endParaRPr lang="en-IN" sz="1600" dirty="0">
              <a:latin typeface="Calibri" pitchFamily="34" charset="0"/>
              <a:cs typeface="Calibr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2564904"/>
            <a:ext cx="4495800"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5043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736092"/>
            <a:ext cx="7406640" cy="1472184"/>
          </a:xfrm>
        </p:spPr>
        <p:txBody>
          <a:bodyPr>
            <a:normAutofit/>
          </a:bodyPr>
          <a:lstStyle/>
          <a:p>
            <a:r>
              <a:rPr lang="en-US" sz="2800" dirty="0" smtClean="0">
                <a:latin typeface="Calibri" pitchFamily="34" charset="0"/>
                <a:cs typeface="Calibri" pitchFamily="34" charset="0"/>
              </a:rPr>
              <a:t>Introduction to Razor Pages in ASP.NET Core</a:t>
            </a:r>
            <a:endParaRPr lang="en-IN" sz="2800" dirty="0">
              <a:latin typeface="Calibri" pitchFamily="34" charset="0"/>
              <a:cs typeface="Calibri" pitchFamily="34" charset="0"/>
            </a:endParaRPr>
          </a:p>
        </p:txBody>
      </p:sp>
      <p:sp>
        <p:nvSpPr>
          <p:cNvPr id="3" name="Subtitle 2"/>
          <p:cNvSpPr>
            <a:spLocks noGrp="1"/>
          </p:cNvSpPr>
          <p:nvPr>
            <p:ph type="subTitle" idx="1"/>
          </p:nvPr>
        </p:nvSpPr>
        <p:spPr>
          <a:xfrm>
            <a:off x="1187624" y="908720"/>
            <a:ext cx="7704856" cy="5688632"/>
          </a:xfrm>
        </p:spPr>
        <p:txBody>
          <a:bodyPr>
            <a:normAutofit/>
          </a:bodyPr>
          <a:lstStyle/>
          <a:p>
            <a:pPr marL="313182" indent="-285750">
              <a:buFont typeface="Arial" pitchFamily="34" charset="0"/>
              <a:buChar char="•"/>
            </a:pPr>
            <a:r>
              <a:rPr lang="en-IN" sz="1600" dirty="0">
                <a:latin typeface="Calibri" pitchFamily="34" charset="0"/>
                <a:cs typeface="Calibri" pitchFamily="34" charset="0"/>
              </a:rPr>
              <a:t>Razor Pages is a new feature of ASP.NET Core </a:t>
            </a:r>
            <a:r>
              <a:rPr lang="en-IN" sz="1600" dirty="0" smtClean="0">
                <a:latin typeface="Calibri" pitchFamily="34" charset="0"/>
                <a:cs typeface="Calibri" pitchFamily="34" charset="0"/>
              </a:rPr>
              <a:t>2.0 that </a:t>
            </a:r>
            <a:r>
              <a:rPr lang="en-IN" sz="1600" dirty="0">
                <a:latin typeface="Calibri" pitchFamily="34" charset="0"/>
                <a:cs typeface="Calibri" pitchFamily="34" charset="0"/>
              </a:rPr>
              <a:t>makes coding page-focused scenarios easier and more </a:t>
            </a:r>
            <a:r>
              <a:rPr lang="en-IN" sz="1600" dirty="0" smtClean="0">
                <a:latin typeface="Calibri" pitchFamily="34" charset="0"/>
                <a:cs typeface="Calibri" pitchFamily="34" charset="0"/>
              </a:rPr>
              <a:t>productive.</a:t>
            </a:r>
          </a:p>
          <a:p>
            <a:r>
              <a:rPr lang="en-US" sz="1800" dirty="0" smtClean="0">
                <a:latin typeface="Calibri" pitchFamily="34" charset="0"/>
                <a:cs typeface="Calibri" pitchFamily="34" charset="0"/>
              </a:rPr>
              <a:t> Application Structure :</a:t>
            </a:r>
            <a:endParaRPr lang="en-US" sz="1800" dirty="0">
              <a:latin typeface="Calibri" pitchFamily="34" charset="0"/>
              <a:cs typeface="Calibri" pitchFamily="34" charset="0"/>
            </a:endParaRPr>
          </a:p>
          <a:p>
            <a:endParaRPr lang="en-IN" sz="1600" dirty="0">
              <a:latin typeface="Calibri" pitchFamily="34" charset="0"/>
              <a:cs typeface="Calibri"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4213" y="1844824"/>
            <a:ext cx="2695575"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747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7624" y="404664"/>
            <a:ext cx="7704856" cy="6494085"/>
          </a:xfrm>
          <a:prstGeom prst="rect">
            <a:avLst/>
          </a:prstGeom>
          <a:noFill/>
        </p:spPr>
        <p:txBody>
          <a:bodyPr wrap="square" rtlCol="0">
            <a:spAutoFit/>
          </a:bodyPr>
          <a:lstStyle/>
          <a:p>
            <a:r>
              <a:rPr lang="en-US" sz="1600" b="1" dirty="0" err="1">
                <a:latin typeface="Calibri" pitchFamily="34" charset="0"/>
                <a:cs typeface="Calibri" pitchFamily="34" charset="0"/>
              </a:rPr>
              <a:t>w</a:t>
            </a:r>
            <a:r>
              <a:rPr lang="en-US" sz="1600" b="1" dirty="0" err="1" smtClean="0">
                <a:latin typeface="Calibri" pitchFamily="34" charset="0"/>
                <a:cs typeface="Calibri" pitchFamily="34" charset="0"/>
              </a:rPr>
              <a:t>wwroot</a:t>
            </a:r>
            <a:r>
              <a:rPr lang="en-US" sz="1600" dirty="0" smtClean="0">
                <a:latin typeface="Calibri" pitchFamily="34" charset="0"/>
                <a:cs typeface="Calibri" pitchFamily="34" charset="0"/>
              </a:rPr>
              <a:t> : </a:t>
            </a:r>
          </a:p>
          <a:p>
            <a:endParaRPr lang="en-US" sz="1600" dirty="0">
              <a:latin typeface="Calibri" pitchFamily="34" charset="0"/>
              <a:cs typeface="Calibri" pitchFamily="34" charset="0"/>
            </a:endParaRPr>
          </a:p>
          <a:p>
            <a:r>
              <a:rPr lang="en-IN" sz="1600" dirty="0" smtClean="0">
                <a:latin typeface="Calibri" pitchFamily="34" charset="0"/>
                <a:cs typeface="Calibri" pitchFamily="34" charset="0"/>
              </a:rPr>
              <a:t>By </a:t>
            </a:r>
            <a:r>
              <a:rPr lang="en-IN" sz="1600" dirty="0">
                <a:latin typeface="Calibri" pitchFamily="34" charset="0"/>
                <a:cs typeface="Calibri" pitchFamily="34" charset="0"/>
              </a:rPr>
              <a:t>default, the </a:t>
            </a:r>
            <a:r>
              <a:rPr lang="en-IN" sz="1600" dirty="0" err="1">
                <a:latin typeface="Calibri" pitchFamily="34" charset="0"/>
                <a:cs typeface="Calibri" pitchFamily="34" charset="0"/>
              </a:rPr>
              <a:t>wwwroot</a:t>
            </a:r>
            <a:r>
              <a:rPr lang="en-IN" sz="1600" dirty="0">
                <a:latin typeface="Calibri" pitchFamily="34" charset="0"/>
                <a:cs typeface="Calibri" pitchFamily="34" charset="0"/>
              </a:rPr>
              <a:t> folder in the ASP.NET Core project is treated as a web root folder. Static files can be stored in any folder under the web root and accessed with a relative path to that root.</a:t>
            </a:r>
          </a:p>
          <a:p>
            <a:endParaRPr lang="en-US" sz="1600" dirty="0" smtClean="0">
              <a:latin typeface="Calibri" pitchFamily="34" charset="0"/>
              <a:cs typeface="Calibri" pitchFamily="34" charset="0"/>
            </a:endParaRPr>
          </a:p>
          <a:p>
            <a:r>
              <a:rPr lang="en-IN" sz="1600" dirty="0">
                <a:latin typeface="Calibri" pitchFamily="34" charset="0"/>
                <a:cs typeface="Calibri" pitchFamily="34" charset="0"/>
              </a:rPr>
              <a:t>In the standard ASP.NET application, static files can be served from the root folder of an application or any other folder under it. This has been changed in ASP.NET Core. Now, only those files that are in the web root - </a:t>
            </a:r>
            <a:r>
              <a:rPr lang="en-IN" sz="1600" dirty="0" err="1">
                <a:latin typeface="Calibri" pitchFamily="34" charset="0"/>
                <a:cs typeface="Calibri" pitchFamily="34" charset="0"/>
              </a:rPr>
              <a:t>wwwroot</a:t>
            </a:r>
            <a:r>
              <a:rPr lang="en-IN" sz="1600" dirty="0">
                <a:latin typeface="Calibri" pitchFamily="34" charset="0"/>
                <a:cs typeface="Calibri" pitchFamily="34" charset="0"/>
              </a:rPr>
              <a:t> folder can be served over an http request. All other files are blocked and cannot be served by default.</a:t>
            </a:r>
            <a:r>
              <a:rPr lang="en-US" sz="1600" dirty="0" smtClean="0">
                <a:latin typeface="Calibri" pitchFamily="34" charset="0"/>
                <a:cs typeface="Calibri" pitchFamily="34" charset="0"/>
              </a:rPr>
              <a:t> </a:t>
            </a:r>
          </a:p>
          <a:p>
            <a:endParaRPr lang="en-US" sz="1600" dirty="0">
              <a:latin typeface="Calibri" pitchFamily="34" charset="0"/>
              <a:cs typeface="Calibri" pitchFamily="34" charset="0"/>
            </a:endParaRPr>
          </a:p>
          <a:p>
            <a:r>
              <a:rPr lang="en-IN" sz="1600" dirty="0">
                <a:latin typeface="Calibri" pitchFamily="34" charset="0"/>
                <a:cs typeface="Calibri" pitchFamily="34" charset="0"/>
              </a:rPr>
              <a:t>You can access static files with base URL and file name. For example, we can access above site.css file in the </a:t>
            </a:r>
            <a:r>
              <a:rPr lang="en-IN" sz="1600" dirty="0" err="1">
                <a:latin typeface="Calibri" pitchFamily="34" charset="0"/>
                <a:cs typeface="Calibri" pitchFamily="34" charset="0"/>
              </a:rPr>
              <a:t>css</a:t>
            </a:r>
            <a:r>
              <a:rPr lang="en-IN" sz="1600" dirty="0">
                <a:latin typeface="Calibri" pitchFamily="34" charset="0"/>
                <a:cs typeface="Calibri" pitchFamily="34" charset="0"/>
              </a:rPr>
              <a:t> folder by </a:t>
            </a:r>
            <a:r>
              <a:rPr lang="en-IN" sz="1600" i="1" dirty="0">
                <a:latin typeface="Calibri" pitchFamily="34" charset="0"/>
                <a:cs typeface="Calibri" pitchFamily="34" charset="0"/>
              </a:rPr>
              <a:t>http</a:t>
            </a:r>
            <a:r>
              <a:rPr lang="en-IN" sz="1600" i="1" smtClean="0">
                <a:latin typeface="Calibri" pitchFamily="34" charset="0"/>
                <a:cs typeface="Calibri" pitchFamily="34" charset="0"/>
              </a:rPr>
              <a:t>://</a:t>
            </a:r>
            <a:r>
              <a:rPr lang="en-IN" sz="1600" i="1" smtClean="0">
                <a:latin typeface="Calibri" pitchFamily="34" charset="0"/>
                <a:cs typeface="Calibri" pitchFamily="34" charset="0"/>
              </a:rPr>
              <a:t>HOSTNAME/css/site.css</a:t>
            </a:r>
            <a:r>
              <a:rPr lang="en-IN" sz="1600" dirty="0" smtClean="0">
                <a:latin typeface="Calibri" pitchFamily="34" charset="0"/>
                <a:cs typeface="Calibri" pitchFamily="34" charset="0"/>
              </a:rPr>
              <a:t>.</a:t>
            </a:r>
          </a:p>
          <a:p>
            <a:r>
              <a:rPr lang="en-US" sz="1600" dirty="0">
                <a:latin typeface="Calibri" pitchFamily="34" charset="0"/>
                <a:cs typeface="Calibri" pitchFamily="34" charset="0"/>
              </a:rPr>
              <a:t>Reference : </a:t>
            </a:r>
            <a:r>
              <a:rPr lang="en-US" sz="1600" dirty="0">
                <a:latin typeface="Calibri" pitchFamily="34" charset="0"/>
                <a:cs typeface="Calibri" pitchFamily="34" charset="0"/>
                <a:hlinkClick r:id="rId2"/>
              </a:rPr>
              <a:t>http://</a:t>
            </a:r>
            <a:r>
              <a:rPr lang="en-US" sz="1600" dirty="0" smtClean="0">
                <a:latin typeface="Calibri" pitchFamily="34" charset="0"/>
                <a:cs typeface="Calibri" pitchFamily="34" charset="0"/>
                <a:hlinkClick r:id="rId2"/>
              </a:rPr>
              <a:t>www.tutorialsteacher.com/core/aspnet-core-static-file</a:t>
            </a:r>
            <a:endParaRPr lang="en-US" sz="1600" dirty="0" smtClean="0">
              <a:latin typeface="Calibri" pitchFamily="34" charset="0"/>
              <a:cs typeface="Calibri" pitchFamily="34" charset="0"/>
            </a:endParaRPr>
          </a:p>
          <a:p>
            <a:endParaRPr lang="en-US" sz="1600" dirty="0">
              <a:latin typeface="Calibri" pitchFamily="34" charset="0"/>
              <a:cs typeface="Calibri" pitchFamily="34" charset="0"/>
            </a:endParaRPr>
          </a:p>
          <a:p>
            <a:r>
              <a:rPr lang="en-US" sz="1600" b="1" dirty="0" err="1" smtClean="0">
                <a:latin typeface="Calibri" pitchFamily="34" charset="0"/>
                <a:cs typeface="Calibri" pitchFamily="34" charset="0"/>
              </a:rPr>
              <a:t>Program.cs</a:t>
            </a:r>
            <a:r>
              <a:rPr lang="en-US" sz="1600" dirty="0">
                <a:latin typeface="Calibri" pitchFamily="34" charset="0"/>
                <a:cs typeface="Calibri" pitchFamily="34" charset="0"/>
              </a:rPr>
              <a:t> </a:t>
            </a:r>
            <a:r>
              <a:rPr lang="en-US" sz="1600" dirty="0" smtClean="0">
                <a:latin typeface="Calibri" pitchFamily="34" charset="0"/>
                <a:cs typeface="Calibri" pitchFamily="34" charset="0"/>
              </a:rPr>
              <a:t>:</a:t>
            </a:r>
          </a:p>
          <a:p>
            <a:r>
              <a:rPr lang="en-US" sz="1600" dirty="0" smtClean="0">
                <a:latin typeface="Calibri" pitchFamily="34" charset="0"/>
                <a:cs typeface="Calibri" pitchFamily="34" charset="0"/>
              </a:rPr>
              <a:t>In ASP.NET Core app starts executing from Main method of this class which will create a host for this application and uses a Startup class.</a:t>
            </a:r>
            <a:r>
              <a:rPr lang="en-IN" sz="1600" dirty="0" smtClean="0"/>
              <a:t> </a:t>
            </a:r>
          </a:p>
          <a:p>
            <a:r>
              <a:rPr lang="en-IN" sz="1600" dirty="0" smtClean="0">
                <a:latin typeface="Calibri" pitchFamily="34" charset="0"/>
                <a:cs typeface="Calibri" pitchFamily="34" charset="0"/>
              </a:rPr>
              <a:t>Reference:  </a:t>
            </a:r>
            <a:r>
              <a:rPr lang="en-IN" sz="1600" dirty="0" smtClean="0">
                <a:latin typeface="Calibri" pitchFamily="34" charset="0"/>
                <a:cs typeface="Calibri" pitchFamily="34" charset="0"/>
                <a:hlinkClick r:id="rId3"/>
              </a:rPr>
              <a:t>http</a:t>
            </a:r>
            <a:r>
              <a:rPr lang="en-IN" sz="1600" dirty="0">
                <a:latin typeface="Calibri" pitchFamily="34" charset="0"/>
                <a:cs typeface="Calibri" pitchFamily="34" charset="0"/>
                <a:hlinkClick r:id="rId3"/>
              </a:rPr>
              <a:t>://</a:t>
            </a:r>
            <a:r>
              <a:rPr lang="en-IN" sz="1600" dirty="0" smtClean="0">
                <a:latin typeface="Calibri" pitchFamily="34" charset="0"/>
                <a:cs typeface="Calibri" pitchFamily="34" charset="0"/>
                <a:hlinkClick r:id="rId3"/>
              </a:rPr>
              <a:t>www.tutorialsteacher.com/core/aspnet-core-program</a:t>
            </a:r>
            <a:endParaRPr lang="en-IN" sz="1600" dirty="0" smtClean="0">
              <a:latin typeface="Calibri" pitchFamily="34" charset="0"/>
              <a:cs typeface="Calibri" pitchFamily="34" charset="0"/>
            </a:endParaRPr>
          </a:p>
          <a:p>
            <a:endParaRPr lang="en-US" sz="1600" dirty="0">
              <a:latin typeface="Calibri" pitchFamily="34" charset="0"/>
              <a:cs typeface="Calibri" pitchFamily="34" charset="0"/>
            </a:endParaRPr>
          </a:p>
          <a:p>
            <a:r>
              <a:rPr lang="en-US" sz="1600" b="1" dirty="0" err="1" smtClean="0">
                <a:latin typeface="Calibri" pitchFamily="34" charset="0"/>
                <a:cs typeface="Calibri" pitchFamily="34" charset="0"/>
              </a:rPr>
              <a:t>Startup.cs</a:t>
            </a:r>
            <a:r>
              <a:rPr lang="en-US" sz="1600" dirty="0" smtClean="0">
                <a:latin typeface="Calibri" pitchFamily="34" charset="0"/>
                <a:cs typeface="Calibri" pitchFamily="34" charset="0"/>
              </a:rPr>
              <a:t> : </a:t>
            </a:r>
          </a:p>
          <a:p>
            <a:r>
              <a:rPr lang="en-IN" sz="1600" dirty="0">
                <a:latin typeface="Calibri" pitchFamily="34" charset="0"/>
                <a:cs typeface="Calibri" pitchFamily="34" charset="0"/>
              </a:rPr>
              <a:t>ASP.NET Core application must include </a:t>
            </a:r>
            <a:r>
              <a:rPr lang="en-IN" sz="1600" dirty="0" err="1">
                <a:latin typeface="Calibri" pitchFamily="34" charset="0"/>
                <a:cs typeface="Calibri" pitchFamily="34" charset="0"/>
              </a:rPr>
              <a:t>Startup</a:t>
            </a:r>
            <a:r>
              <a:rPr lang="en-IN" sz="1600" dirty="0">
                <a:latin typeface="Calibri" pitchFamily="34" charset="0"/>
                <a:cs typeface="Calibri" pitchFamily="34" charset="0"/>
              </a:rPr>
              <a:t> class. It is like </a:t>
            </a:r>
            <a:r>
              <a:rPr lang="en-IN" sz="1600" dirty="0" err="1">
                <a:latin typeface="Calibri" pitchFamily="34" charset="0"/>
                <a:cs typeface="Calibri" pitchFamily="34" charset="0"/>
              </a:rPr>
              <a:t>Global.asax</a:t>
            </a:r>
            <a:r>
              <a:rPr lang="en-IN" sz="1600" dirty="0">
                <a:latin typeface="Calibri" pitchFamily="34" charset="0"/>
                <a:cs typeface="Calibri" pitchFamily="34" charset="0"/>
              </a:rPr>
              <a:t> in the traditional .NET application. As the name suggests, it is executed first when the application starts</a:t>
            </a:r>
            <a:r>
              <a:rPr lang="en-IN" sz="1600" dirty="0" smtClean="0">
                <a:latin typeface="Calibri" pitchFamily="34" charset="0"/>
                <a:cs typeface="Calibri" pitchFamily="34" charset="0"/>
              </a:rPr>
              <a:t>.</a:t>
            </a:r>
          </a:p>
          <a:p>
            <a:r>
              <a:rPr lang="en-US" sz="1600" dirty="0">
                <a:latin typeface="Calibri" pitchFamily="34" charset="0"/>
                <a:cs typeface="Calibri" pitchFamily="34" charset="0"/>
              </a:rPr>
              <a:t>Reference : </a:t>
            </a:r>
            <a:r>
              <a:rPr lang="en-US" sz="1600" dirty="0">
                <a:latin typeface="Calibri" pitchFamily="34" charset="0"/>
                <a:cs typeface="Calibri" pitchFamily="34" charset="0"/>
                <a:hlinkClick r:id="rId4"/>
              </a:rPr>
              <a:t>http://</a:t>
            </a:r>
            <a:r>
              <a:rPr lang="en-US" sz="1600" dirty="0" smtClean="0">
                <a:latin typeface="Calibri" pitchFamily="34" charset="0"/>
                <a:cs typeface="Calibri" pitchFamily="34" charset="0"/>
                <a:hlinkClick r:id="rId4"/>
              </a:rPr>
              <a:t>www.tutorialsteacher.com/core/aspnet-core-startup</a:t>
            </a:r>
            <a:endParaRPr lang="en-US" sz="1600" dirty="0" smtClean="0">
              <a:latin typeface="Calibri" pitchFamily="34" charset="0"/>
              <a:cs typeface="Calibri" pitchFamily="34" charset="0"/>
            </a:endParaRPr>
          </a:p>
          <a:p>
            <a:endParaRPr lang="en-IN" sz="1600" dirty="0">
              <a:latin typeface="Calibri" pitchFamily="34" charset="0"/>
              <a:cs typeface="Calibri" pitchFamily="34" charset="0"/>
            </a:endParaRPr>
          </a:p>
        </p:txBody>
      </p:sp>
    </p:spTree>
    <p:extLst>
      <p:ext uri="{BB962C8B-B14F-4D97-AF65-F5344CB8AC3E}">
        <p14:creationId xmlns:p14="http://schemas.microsoft.com/office/powerpoint/2010/main" val="3089178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7624" y="332656"/>
            <a:ext cx="7704856" cy="4524315"/>
          </a:xfrm>
          <a:prstGeom prst="rect">
            <a:avLst/>
          </a:prstGeom>
          <a:noFill/>
        </p:spPr>
        <p:txBody>
          <a:bodyPr wrap="square" rtlCol="0">
            <a:spAutoFit/>
          </a:bodyPr>
          <a:lstStyle/>
          <a:p>
            <a:r>
              <a:rPr lang="en-IN" sz="1600" dirty="0">
                <a:latin typeface="Calibri" pitchFamily="34" charset="0"/>
                <a:cs typeface="Calibri" pitchFamily="34" charset="0"/>
              </a:rPr>
              <a:t>"Why Razor Page instead of MVC?". To answer this question in one line, we can say </a:t>
            </a:r>
            <a:r>
              <a:rPr lang="en-IN" sz="1600" i="1" dirty="0">
                <a:latin typeface="Calibri" pitchFamily="34" charset="0"/>
                <a:cs typeface="Calibri" pitchFamily="34" charset="0"/>
              </a:rPr>
              <a:t>"When focusing on UI or giving priority to UI rather than complex structure or data logic, we can go with Razor Page rather than MVC</a:t>
            </a:r>
            <a:r>
              <a:rPr lang="en-IN" sz="1600" i="1" dirty="0" smtClean="0">
                <a:latin typeface="Calibri" pitchFamily="34" charset="0"/>
                <a:cs typeface="Calibri" pitchFamily="34" charset="0"/>
              </a:rPr>
              <a:t>"</a:t>
            </a:r>
            <a:r>
              <a:rPr lang="en-IN" sz="1600" dirty="0" smtClean="0">
                <a:latin typeface="Calibri" pitchFamily="34" charset="0"/>
                <a:cs typeface="Calibri" pitchFamily="34" charset="0"/>
              </a:rPr>
              <a:t>.</a:t>
            </a:r>
          </a:p>
          <a:p>
            <a:endParaRPr lang="en-US" sz="1600" dirty="0">
              <a:latin typeface="Calibri" pitchFamily="34" charset="0"/>
              <a:cs typeface="Calibri" pitchFamily="34" charset="0"/>
            </a:endParaRPr>
          </a:p>
          <a:p>
            <a:r>
              <a:rPr lang="en-IN" sz="1600" dirty="0">
                <a:latin typeface="Calibri" pitchFamily="34" charset="0"/>
                <a:cs typeface="Calibri" pitchFamily="34" charset="0"/>
              </a:rPr>
              <a:t>Razor Page is much like MVC and has most of the features of MVC, however, unlike MVC focusing on the controller, it focuses on UI implementation.  </a:t>
            </a:r>
            <a:endParaRPr lang="en-IN" sz="1600" dirty="0" smtClean="0">
              <a:latin typeface="Calibri" pitchFamily="34" charset="0"/>
              <a:cs typeface="Calibri" pitchFamily="34" charset="0"/>
            </a:endParaRPr>
          </a:p>
          <a:p>
            <a:endParaRPr lang="en-US" sz="1600" dirty="0">
              <a:latin typeface="Calibri" pitchFamily="34" charset="0"/>
              <a:cs typeface="Calibri" pitchFamily="34" charset="0"/>
            </a:endParaRPr>
          </a:p>
          <a:p>
            <a:r>
              <a:rPr lang="en-IN" sz="1600" dirty="0">
                <a:latin typeface="Calibri" pitchFamily="34" charset="0"/>
                <a:cs typeface="Calibri" pitchFamily="34" charset="0"/>
              </a:rPr>
              <a:t>But Razor Page is only for small applications where you have to mainly focus on View. If you make any changes, then you have to manipulate your Razor Page [.</a:t>
            </a:r>
            <a:r>
              <a:rPr lang="en-IN" sz="1600" dirty="0" err="1">
                <a:latin typeface="Calibri" pitchFamily="34" charset="0"/>
                <a:cs typeface="Calibri" pitchFamily="34" charset="0"/>
              </a:rPr>
              <a:t>cshtml</a:t>
            </a:r>
            <a:r>
              <a:rPr lang="en-IN" sz="1600" dirty="0">
                <a:latin typeface="Calibri" pitchFamily="34" charset="0"/>
                <a:cs typeface="Calibri" pitchFamily="34" charset="0"/>
              </a:rPr>
              <a:t>]. Server-side logic can be written on the Razor Page as </a:t>
            </a:r>
            <a:r>
              <a:rPr lang="en-IN" sz="1600" dirty="0" smtClean="0">
                <a:latin typeface="Calibri" pitchFamily="34" charset="0"/>
                <a:cs typeface="Calibri" pitchFamily="34" charset="0"/>
              </a:rPr>
              <a:t>well. </a:t>
            </a:r>
            <a:r>
              <a:rPr lang="en-IN" sz="1600" dirty="0">
                <a:latin typeface="Calibri" pitchFamily="34" charset="0"/>
                <a:cs typeface="Calibri" pitchFamily="34" charset="0"/>
              </a:rPr>
              <a:t>If you want to make a separate file to your logic, then you can create code-behind file which inherits </a:t>
            </a:r>
            <a:r>
              <a:rPr lang="en-IN" sz="1600" dirty="0" err="1">
                <a:latin typeface="Calibri" pitchFamily="34" charset="0"/>
                <a:cs typeface="Calibri" pitchFamily="34" charset="0"/>
              </a:rPr>
              <a:t>PageModel</a:t>
            </a:r>
            <a:r>
              <a:rPr lang="en-IN" sz="1600" dirty="0">
                <a:latin typeface="Calibri" pitchFamily="34" charset="0"/>
                <a:cs typeface="Calibri" pitchFamily="34" charset="0"/>
              </a:rPr>
              <a:t>.</a:t>
            </a:r>
            <a:endParaRPr lang="en-IN" sz="1600" dirty="0" smtClean="0">
              <a:latin typeface="Calibri" pitchFamily="34" charset="0"/>
              <a:cs typeface="Calibri" pitchFamily="34" charset="0"/>
            </a:endParaRPr>
          </a:p>
          <a:p>
            <a:endParaRPr lang="en-US" sz="1600" dirty="0">
              <a:latin typeface="Calibri" pitchFamily="34" charset="0"/>
              <a:cs typeface="Calibri" pitchFamily="34" charset="0"/>
            </a:endParaRPr>
          </a:p>
          <a:p>
            <a:r>
              <a:rPr lang="en-US" sz="1600" dirty="0">
                <a:latin typeface="Calibri" pitchFamily="34" charset="0"/>
                <a:cs typeface="Calibri" pitchFamily="34" charset="0"/>
              </a:rPr>
              <a:t>Reference : </a:t>
            </a:r>
          </a:p>
          <a:p>
            <a:pPr marL="342900" indent="-342900">
              <a:buAutoNum type="arabicParenR"/>
            </a:pPr>
            <a:r>
              <a:rPr lang="en-US" sz="1600" dirty="0" smtClean="0">
                <a:latin typeface="Calibri" pitchFamily="34" charset="0"/>
                <a:cs typeface="Calibri" pitchFamily="34" charset="0"/>
                <a:hlinkClick r:id="rId2"/>
              </a:rPr>
              <a:t>https://www.c-sharpcorner.com/article/getting-started-with-razor-pages-in-asp-net-core-2-0/</a:t>
            </a:r>
            <a:endParaRPr lang="en-US" sz="1600" dirty="0" smtClean="0">
              <a:latin typeface="Calibri" pitchFamily="34" charset="0"/>
              <a:cs typeface="Calibri" pitchFamily="34" charset="0"/>
            </a:endParaRPr>
          </a:p>
          <a:p>
            <a:pPr marL="342900" indent="-342900">
              <a:buAutoNum type="arabicParenR"/>
            </a:pPr>
            <a:r>
              <a:rPr lang="en-IN" sz="1600" dirty="0">
                <a:latin typeface="Calibri" pitchFamily="34" charset="0"/>
                <a:cs typeface="Calibri" pitchFamily="34" charset="0"/>
                <a:hlinkClick r:id="rId3"/>
              </a:rPr>
              <a:t>https://docs.microsoft.com/en-us/aspnet/core/mvc/razor-pages/?</a:t>
            </a:r>
            <a:r>
              <a:rPr lang="en-IN" sz="1600" dirty="0" smtClean="0">
                <a:latin typeface="Calibri" pitchFamily="34" charset="0"/>
                <a:cs typeface="Calibri" pitchFamily="34" charset="0"/>
                <a:hlinkClick r:id="rId3"/>
              </a:rPr>
              <a:t>tabs=visual-studio</a:t>
            </a:r>
            <a:endParaRPr lang="en-IN" sz="1600" dirty="0">
              <a:latin typeface="Calibri" pitchFamily="34" charset="0"/>
              <a:cs typeface="Calibri" pitchFamily="34" charset="0"/>
            </a:endParaRPr>
          </a:p>
          <a:p>
            <a:pPr marL="342900" indent="-342900">
              <a:buAutoNum type="arabicParenR"/>
            </a:pPr>
            <a:r>
              <a:rPr lang="en-IN" sz="1600" dirty="0">
                <a:latin typeface="Calibri" pitchFamily="34" charset="0"/>
                <a:cs typeface="Calibri" pitchFamily="34" charset="0"/>
                <a:hlinkClick r:id="rId4"/>
              </a:rPr>
              <a:t>https://</a:t>
            </a:r>
            <a:r>
              <a:rPr lang="en-IN" sz="1600" dirty="0" smtClean="0">
                <a:latin typeface="Calibri" pitchFamily="34" charset="0"/>
                <a:cs typeface="Calibri" pitchFamily="34" charset="0"/>
                <a:hlinkClick r:id="rId4"/>
              </a:rPr>
              <a:t>github.com/pavanaghera/aspnetcore/blob/master/RazorPagesDemo.rar</a:t>
            </a:r>
            <a:endParaRPr lang="en-IN" sz="1600" dirty="0" smtClean="0">
              <a:latin typeface="Calibri" pitchFamily="34" charset="0"/>
              <a:cs typeface="Calibri" pitchFamily="34" charset="0"/>
            </a:endParaRPr>
          </a:p>
          <a:p>
            <a:endParaRPr lang="en-IN" sz="1600" dirty="0" smtClean="0">
              <a:latin typeface="Calibri" pitchFamily="34" charset="0"/>
              <a:cs typeface="Calibri" pitchFamily="34" charset="0"/>
            </a:endParaRPr>
          </a:p>
        </p:txBody>
      </p:sp>
    </p:spTree>
    <p:extLst>
      <p:ext uri="{BB962C8B-B14F-4D97-AF65-F5344CB8AC3E}">
        <p14:creationId xmlns:p14="http://schemas.microsoft.com/office/powerpoint/2010/main" val="1953601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188640"/>
            <a:ext cx="7406640" cy="764846"/>
          </a:xfrm>
        </p:spPr>
        <p:txBody>
          <a:bodyPr>
            <a:normAutofit/>
          </a:bodyPr>
          <a:lstStyle/>
          <a:p>
            <a:r>
              <a:rPr lang="en-US" sz="2800" dirty="0" smtClean="0">
                <a:latin typeface="Calibri" pitchFamily="34" charset="0"/>
                <a:cs typeface="Calibri" pitchFamily="34" charset="0"/>
              </a:rPr>
              <a:t>Introduction to ASP.NET Core MVC </a:t>
            </a:r>
            <a:endParaRPr lang="en-IN" sz="2800" dirty="0">
              <a:latin typeface="Calibri" pitchFamily="34" charset="0"/>
              <a:cs typeface="Calibri" pitchFamily="34" charset="0"/>
            </a:endParaRPr>
          </a:p>
        </p:txBody>
      </p:sp>
      <p:sp>
        <p:nvSpPr>
          <p:cNvPr id="3" name="Subtitle 2"/>
          <p:cNvSpPr>
            <a:spLocks noGrp="1"/>
          </p:cNvSpPr>
          <p:nvPr>
            <p:ph type="subTitle" idx="1"/>
          </p:nvPr>
        </p:nvSpPr>
        <p:spPr>
          <a:xfrm>
            <a:off x="1187624" y="1052736"/>
            <a:ext cx="7406640" cy="1752600"/>
          </a:xfrm>
        </p:spPr>
        <p:txBody>
          <a:bodyPr>
            <a:normAutofit/>
          </a:bodyPr>
          <a:lstStyle/>
          <a:p>
            <a:pPr marL="313182" indent="-285750">
              <a:buFont typeface="Arial" pitchFamily="34" charset="0"/>
              <a:buChar char="•"/>
            </a:pPr>
            <a:r>
              <a:rPr lang="en-IN" sz="1600" dirty="0">
                <a:latin typeface="Calibri" pitchFamily="34" charset="0"/>
                <a:cs typeface="Calibri" pitchFamily="34" charset="0"/>
              </a:rPr>
              <a:t>ASP.NET Core MVC web development with controllers and views</a:t>
            </a:r>
            <a:r>
              <a:rPr lang="en-IN" sz="1600" dirty="0" smtClean="0">
                <a:latin typeface="Calibri" pitchFamily="34" charset="0"/>
                <a:cs typeface="Calibri" pitchFamily="34" charset="0"/>
              </a:rPr>
              <a:t>.</a:t>
            </a:r>
          </a:p>
          <a:p>
            <a:endParaRPr lang="en-US" sz="1800" dirty="0">
              <a:latin typeface="Calibri" pitchFamily="34" charset="0"/>
              <a:cs typeface="Calibri" pitchFamily="34" charset="0"/>
            </a:endParaRPr>
          </a:p>
          <a:p>
            <a:endParaRPr lang="en-IN" sz="1800" dirty="0">
              <a:latin typeface="Calibri" pitchFamily="34" charset="0"/>
              <a:cs typeface="Calibri"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7" y="1852613"/>
            <a:ext cx="4921560" cy="3480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92314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552</TotalTime>
  <Words>317</Words>
  <Application>Microsoft Office PowerPoint</Application>
  <PresentationFormat>On-screen Show (4:3)</PresentationFormat>
  <Paragraphs>68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ASP.NET Core</vt:lpstr>
      <vt:lpstr>Introduction</vt:lpstr>
      <vt:lpstr>Benefits </vt:lpstr>
      <vt:lpstr>Build web APIs and web UI</vt:lpstr>
      <vt:lpstr>Add New Project</vt:lpstr>
      <vt:lpstr>Introduction to Razor Pages in ASP.NET Core</vt:lpstr>
      <vt:lpstr>PowerPoint Presentation</vt:lpstr>
      <vt:lpstr>PowerPoint Presentation</vt:lpstr>
      <vt:lpstr>Introduction to ASP.NET Core MVC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dc:title>
  <dc:creator>PAVAN</dc:creator>
  <cp:lastModifiedBy>PAVAN</cp:lastModifiedBy>
  <cp:revision>59</cp:revision>
  <dcterms:created xsi:type="dcterms:W3CDTF">2018-03-18T06:04:20Z</dcterms:created>
  <dcterms:modified xsi:type="dcterms:W3CDTF">2018-03-30T03:28:50Z</dcterms:modified>
</cp:coreProperties>
</file>