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59" r:id="rId26"/>
  </p:sldIdLst>
  <p:sldSz cx="9144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09:52:40</a:t>
            </a:r>
          </a:p>
          <a:p>
            <a:r>
              <a:t>--------------------------------------------</a:t>
            </a:r>
          </a:p>
          <a:p>
            <a:r>
              <a:t>Password management issues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09:52:41</a:t>
            </a:r>
          </a:p>
          <a:p>
            <a:r>
              <a:t>--------------------------------------------</a:t>
            </a:r>
          </a:p>
          <a:p>
            <a:r>
              <a:t>Replicon, ServiceNow, SharePoint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09:52:41</a:t>
            </a:r>
          </a:p>
          <a:p>
            <a:r>
              <a:t>--------------------------------------------</a:t>
            </a:r>
          </a:p>
          <a:p>
            <a:r>
              <a:t>If you’ve used example apps, you’ve seen federation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09:52:37</a:t>
            </a:r>
          </a:p>
          <a:p>
            <a:r>
              <a:t>--------------------------------------------</a:t>
            </a:r>
          </a:p>
          <a:p>
            <a:r>
              <a:t>Has several names</a:t>
            </a:r>
          </a:p>
          <a:p>
            <a:r>
              <a:t>Provide unified view of users and their access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09:52:37</a:t>
            </a:r>
          </a:p>
          <a:p>
            <a:r>
              <a:t>--------------------------------------------</a:t>
            </a:r>
          </a:p>
          <a:p>
            <a:r>
              <a:t>Want compatibility, interoperability, consistency,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09:52:38</a:t>
            </a:r>
          </a:p>
          <a:p>
            <a:r>
              <a:t>--------------------------------------------</a:t>
            </a:r>
          </a:p>
          <a:p>
            <a:r>
              <a:t>Not all Identities represent actual people. There’s one Fred.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09:52:39</a:t>
            </a:r>
          </a:p>
          <a:p>
            <a:r>
              <a:t>--------------------------------------------</a:t>
            </a:r>
          </a:p>
          <a:p>
            <a:r>
              <a:t>Process Examples: </a:t>
            </a:r>
          </a:p>
          <a:p>
            <a:r>
              <a:t>What defines a ‘current employee’ or ‘current student’?</a:t>
            </a:r>
          </a:p>
          <a:p>
            <a:r>
              <a:t>Do separated employees/graduated students maintain their accounts? What users are granted email accounts?</a:t>
            </a:r>
          </a:p>
          <a:p>
            <a:r>
              <a:t>How are accounts generated?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2014-10-13 09:52:39</a:t>
            </a:r>
          </a:p>
          <a:p>
            <a:r>
              <a:t>--------------------------------------------</a:t>
            </a:r>
          </a:p>
          <a:p>
            <a:r>
              <a:t>There are other ways that people define the elements of IAM. “AAA (Authentication, Authorization and Auditing)”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340" y="2480881"/>
            <a:ext cx="58343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9114" y="3893311"/>
            <a:ext cx="4612640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17BBF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17BBF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3083" y="214882"/>
            <a:ext cx="408431" cy="65044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00" y="235877"/>
            <a:ext cx="84836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2213369"/>
            <a:ext cx="798322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17BBF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967" y="6412886"/>
            <a:ext cx="259715" cy="19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050">
            <a:solidFill>
              <a:srgbClr val="7500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/>
              <a:t>IAM</a:t>
            </a:r>
            <a:r>
              <a:rPr sz="4400" u="none" spc="-40" dirty="0"/>
              <a:t> </a:t>
            </a:r>
            <a:r>
              <a:rPr sz="4400" u="none" spc="-10" dirty="0"/>
              <a:t>Basics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725" marR="5080" indent="-1061085">
              <a:lnSpc>
                <a:spcPct val="100000"/>
              </a:lnSpc>
              <a:spcBef>
                <a:spcPts val="100"/>
              </a:spcBef>
            </a:pPr>
            <a:r>
              <a:rPr sz="3200" u="none" dirty="0">
                <a:solidFill>
                  <a:srgbClr val="8A8A8A"/>
                </a:solidFill>
              </a:rPr>
              <a:t>What</a:t>
            </a:r>
            <a:r>
              <a:rPr sz="3200" u="none" spc="-75" dirty="0">
                <a:solidFill>
                  <a:srgbClr val="8A8A8A"/>
                </a:solidFill>
              </a:rPr>
              <a:t> </a:t>
            </a:r>
            <a:r>
              <a:rPr sz="3200" u="none" dirty="0">
                <a:solidFill>
                  <a:srgbClr val="8A8A8A"/>
                </a:solidFill>
              </a:rPr>
              <a:t>is</a:t>
            </a:r>
            <a:r>
              <a:rPr sz="3200" u="none" spc="-70" dirty="0">
                <a:solidFill>
                  <a:srgbClr val="8A8A8A"/>
                </a:solidFill>
              </a:rPr>
              <a:t> </a:t>
            </a:r>
            <a:r>
              <a:rPr sz="3200" u="none" dirty="0">
                <a:solidFill>
                  <a:srgbClr val="8A8A8A"/>
                </a:solidFill>
              </a:rPr>
              <a:t>Identity</a:t>
            </a:r>
            <a:r>
              <a:rPr sz="3200" u="none" spc="-40" dirty="0">
                <a:solidFill>
                  <a:srgbClr val="8A8A8A"/>
                </a:solidFill>
              </a:rPr>
              <a:t> </a:t>
            </a:r>
            <a:r>
              <a:rPr sz="3200" u="none" dirty="0">
                <a:solidFill>
                  <a:srgbClr val="8A8A8A"/>
                </a:solidFill>
              </a:rPr>
              <a:t>and</a:t>
            </a:r>
            <a:r>
              <a:rPr sz="3200" u="none" spc="-70" dirty="0">
                <a:solidFill>
                  <a:srgbClr val="8A8A8A"/>
                </a:solidFill>
              </a:rPr>
              <a:t> </a:t>
            </a:r>
            <a:r>
              <a:rPr sz="3200" u="none" spc="-10" dirty="0">
                <a:solidFill>
                  <a:srgbClr val="8A8A8A"/>
                </a:solidFill>
              </a:rPr>
              <a:t>Access Management?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35877"/>
            <a:ext cx="8483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Local</a:t>
            </a:r>
            <a:r>
              <a:rPr sz="3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1757298"/>
            <a:ext cx="8229600" cy="42117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Local</a:t>
            </a:r>
            <a:r>
              <a:rPr sz="3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sz="32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Scaling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6741159" cy="50330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Pros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Flexibility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Different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usernames</a:t>
            </a:r>
            <a:r>
              <a:rPr sz="20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r>
              <a:rPr sz="20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0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latin typeface="Calibri" panose="020F0502020204030204" charset="0"/>
                <a:cs typeface="Calibri" panose="020F0502020204030204" charset="0"/>
              </a:rPr>
              <a:t>site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No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need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integrate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anything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els</a:t>
            </a:r>
            <a:r>
              <a:rPr lang="en-US" altLang="en-US" sz="2400" spc="-20" dirty="0">
                <a:latin typeface="Calibri" panose="020F0502020204030204" charset="0"/>
                <a:cs typeface="Calibri" panose="020F0502020204030204" charset="0"/>
              </a:rPr>
              <a:t>e</a:t>
            </a:r>
            <a:endParaRPr lang="en-US" altLang="en-US" sz="2400" spc="-20" dirty="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–"/>
              <a:tabLst>
                <a:tab pos="755015" algn="l"/>
              </a:tabLst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Cons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Usability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Different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usernames</a:t>
            </a:r>
            <a:r>
              <a:rPr sz="20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r>
              <a:rPr sz="20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0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latin typeface="Calibri" panose="020F0502020204030204" charset="0"/>
                <a:cs typeface="Calibri" panose="020F0502020204030204" charset="0"/>
              </a:rPr>
              <a:t>site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Doesn’t</a:t>
            </a:r>
            <a:r>
              <a:rPr sz="20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integrate</a:t>
            </a:r>
            <a:r>
              <a:rPr sz="20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20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anything</a:t>
            </a:r>
            <a:r>
              <a:rPr sz="20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latin typeface="Calibri" panose="020F0502020204030204" charset="0"/>
                <a:cs typeface="Calibri" panose="020F0502020204030204" charset="0"/>
              </a:rPr>
              <a:t>else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Security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Risk</a:t>
            </a:r>
            <a:r>
              <a:rPr sz="20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users</a:t>
            </a:r>
            <a:r>
              <a:rPr sz="20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will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reuse</a:t>
            </a:r>
            <a:r>
              <a:rPr sz="20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(can’t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audited)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20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used</a:t>
            </a:r>
            <a:r>
              <a:rPr sz="20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everywhere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9997" y="1550201"/>
            <a:ext cx="7378851" cy="43296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65" dirty="0"/>
              <a:t> </a:t>
            </a:r>
            <a:r>
              <a:rPr sz="3200" dirty="0"/>
              <a:t>Local</a:t>
            </a:r>
            <a:r>
              <a:rPr sz="3200" spc="-55" dirty="0"/>
              <a:t> </a:t>
            </a:r>
            <a:r>
              <a:rPr sz="3200" spc="-10" dirty="0"/>
              <a:t>Authentication</a:t>
            </a:r>
            <a:r>
              <a:rPr sz="3200" spc="-15" dirty="0"/>
              <a:t> </a:t>
            </a:r>
            <a:r>
              <a:rPr sz="3200" dirty="0"/>
              <a:t>-</a:t>
            </a:r>
            <a:r>
              <a:rPr sz="3200" spc="-60" dirty="0"/>
              <a:t> </a:t>
            </a:r>
            <a:r>
              <a:rPr sz="3200" spc="-10" dirty="0"/>
              <a:t>Scaling</a:t>
            </a:r>
            <a:r>
              <a:rPr sz="3200" dirty="0"/>
              <a:t>	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02336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90" dirty="0"/>
              <a:t> </a:t>
            </a:r>
            <a:r>
              <a:rPr spc="-35" dirty="0"/>
              <a:t>Pass-</a:t>
            </a:r>
            <a:r>
              <a:rPr dirty="0"/>
              <a:t>thru</a:t>
            </a:r>
            <a:r>
              <a:rPr spc="-10" dirty="0"/>
              <a:t> Authentication</a:t>
            </a:r>
            <a:r>
              <a:rPr dirty="0"/>
              <a:t>	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1955229"/>
            <a:ext cx="8229600" cy="38159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523745" y="914526"/>
            <a:ext cx="4827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“Borrowing</a:t>
            </a:r>
            <a:r>
              <a:rPr sz="3200" spc="-95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your</a:t>
            </a:r>
            <a:r>
              <a:rPr sz="3200" spc="-9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credentials”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45" dirty="0"/>
              <a:t> </a:t>
            </a:r>
            <a:r>
              <a:rPr sz="3200" spc="-30" dirty="0"/>
              <a:t>Pass-</a:t>
            </a:r>
            <a:r>
              <a:rPr sz="3200" dirty="0"/>
              <a:t>thru</a:t>
            </a:r>
            <a:r>
              <a:rPr sz="3200" spc="-30" dirty="0"/>
              <a:t> </a:t>
            </a:r>
            <a:r>
              <a:rPr sz="3200" spc="-10" dirty="0"/>
              <a:t>Authentication</a:t>
            </a:r>
            <a:r>
              <a:rPr sz="3200" spc="15" dirty="0"/>
              <a:t> </a:t>
            </a:r>
            <a:r>
              <a:rPr sz="3200" dirty="0"/>
              <a:t>-</a:t>
            </a:r>
            <a:r>
              <a:rPr sz="3200" spc="-40" dirty="0"/>
              <a:t> </a:t>
            </a:r>
            <a:r>
              <a:rPr sz="3200" spc="-10" dirty="0"/>
              <a:t>Scaling</a:t>
            </a:r>
            <a:r>
              <a:rPr sz="3200" dirty="0"/>
              <a:t>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968615" cy="55206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20" dirty="0">
                <a:latin typeface="+mj-lt"/>
                <a:cs typeface="+mj-lt"/>
              </a:rPr>
              <a:t>Pros</a:t>
            </a:r>
            <a:endParaRPr sz="2800">
              <a:latin typeface="+mj-lt"/>
              <a:cs typeface="+mj-lt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+mj-lt"/>
                <a:cs typeface="+mj-lt"/>
              </a:rPr>
              <a:t>Consistency</a:t>
            </a:r>
            <a:endParaRPr sz="24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+mj-lt"/>
                <a:cs typeface="+mj-lt"/>
              </a:rPr>
              <a:t>Same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username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password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at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each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spc="-20" dirty="0">
                <a:latin typeface="+mj-lt"/>
                <a:cs typeface="+mj-lt"/>
              </a:rPr>
              <a:t>site</a:t>
            </a:r>
            <a:endParaRPr sz="20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+mj-lt"/>
                <a:cs typeface="+mj-lt"/>
              </a:rPr>
              <a:t>Single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database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for</a:t>
            </a:r>
            <a:r>
              <a:rPr sz="2000" spc="-65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account/password</a:t>
            </a:r>
            <a:r>
              <a:rPr sz="2000" spc="-75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changes</a:t>
            </a:r>
            <a:endParaRPr sz="2000">
              <a:latin typeface="+mj-lt"/>
              <a:cs typeface="+mj-lt"/>
            </a:endParaRPr>
          </a:p>
          <a:p>
            <a:pPr lvl="2">
              <a:lnSpc>
                <a:spcPct val="100000"/>
              </a:lnSpc>
              <a:spcBef>
                <a:spcPts val="1055"/>
              </a:spcBef>
              <a:buFont typeface="Arial" panose="020B0604020202020204"/>
              <a:buChar char="•"/>
            </a:pPr>
            <a:endParaRPr sz="2000">
              <a:latin typeface="+mj-lt"/>
              <a:cs typeface="+mj-lt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20" dirty="0">
                <a:latin typeface="+mj-lt"/>
                <a:cs typeface="+mj-lt"/>
              </a:rPr>
              <a:t>Cons</a:t>
            </a:r>
            <a:endParaRPr sz="2800">
              <a:latin typeface="+mj-lt"/>
              <a:cs typeface="+mj-lt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+mj-lt"/>
                <a:cs typeface="+mj-lt"/>
              </a:rPr>
              <a:t>Security</a:t>
            </a:r>
            <a:endParaRPr sz="24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+mj-lt"/>
                <a:cs typeface="+mj-lt"/>
              </a:rPr>
              <a:t>May</a:t>
            </a:r>
            <a:r>
              <a:rPr sz="2000" spc="-9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have</a:t>
            </a:r>
            <a:r>
              <a:rPr sz="2000" spc="-6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to</a:t>
            </a:r>
            <a:r>
              <a:rPr sz="2000" spc="-6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grant</a:t>
            </a:r>
            <a:r>
              <a:rPr sz="2000" spc="-7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external</a:t>
            </a:r>
            <a:r>
              <a:rPr sz="2000" spc="-45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applications</a:t>
            </a:r>
            <a:r>
              <a:rPr sz="2000" spc="-6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access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to</a:t>
            </a:r>
            <a:r>
              <a:rPr sz="2000" spc="-6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internal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systems</a:t>
            </a:r>
            <a:endParaRPr sz="20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+mj-lt"/>
                <a:cs typeface="+mj-lt"/>
              </a:rPr>
              <a:t>Many</a:t>
            </a:r>
            <a:r>
              <a:rPr sz="2000" spc="-6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sites</a:t>
            </a:r>
            <a:r>
              <a:rPr sz="2000" spc="-3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handle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user</a:t>
            </a:r>
            <a:r>
              <a:rPr sz="2000" spc="-50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passwords</a:t>
            </a:r>
            <a:endParaRPr sz="20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spc="-20" dirty="0">
                <a:latin typeface="+mj-lt"/>
                <a:cs typeface="+mj-lt"/>
              </a:rPr>
              <a:t>Trains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users</a:t>
            </a:r>
            <a:r>
              <a:rPr sz="2000" spc="-4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to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enter</a:t>
            </a:r>
            <a:r>
              <a:rPr sz="2000" spc="-40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passwords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on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any</a:t>
            </a:r>
            <a:r>
              <a:rPr sz="2000" spc="-7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web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spc="-20" dirty="0">
                <a:latin typeface="+mj-lt"/>
                <a:cs typeface="+mj-lt"/>
              </a:rPr>
              <a:t>site</a:t>
            </a:r>
            <a:endParaRPr sz="2000">
              <a:latin typeface="+mj-lt"/>
              <a:cs typeface="+mj-lt"/>
            </a:endParaRPr>
          </a:p>
          <a:p>
            <a:pPr marL="1612265" lvl="3" indent="-227965">
              <a:lnSpc>
                <a:spcPct val="100000"/>
              </a:lnSpc>
              <a:spcBef>
                <a:spcPts val="440"/>
              </a:spcBef>
              <a:buFont typeface="Arial" panose="020B0604020202020204"/>
              <a:buChar char="–"/>
              <a:tabLst>
                <a:tab pos="1612265" algn="l"/>
              </a:tabLst>
            </a:pPr>
            <a:r>
              <a:rPr sz="1800" dirty="0">
                <a:latin typeface="+mj-lt"/>
                <a:cs typeface="+mj-lt"/>
              </a:rPr>
              <a:t>User</a:t>
            </a:r>
            <a:r>
              <a:rPr sz="1800" spc="-50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has</a:t>
            </a:r>
            <a:r>
              <a:rPr sz="1800" spc="-55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no</a:t>
            </a:r>
            <a:r>
              <a:rPr sz="1800" spc="-35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way</a:t>
            </a:r>
            <a:r>
              <a:rPr sz="1800" spc="-35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to</a:t>
            </a:r>
            <a:r>
              <a:rPr sz="1800" spc="-45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validate</a:t>
            </a:r>
            <a:r>
              <a:rPr sz="1800" spc="-35" dirty="0">
                <a:latin typeface="+mj-lt"/>
                <a:cs typeface="+mj-lt"/>
              </a:rPr>
              <a:t> </a:t>
            </a:r>
            <a:r>
              <a:rPr sz="1800" spc="-10" dirty="0">
                <a:latin typeface="+mj-lt"/>
                <a:cs typeface="+mj-lt"/>
              </a:rPr>
              <a:t>website</a:t>
            </a:r>
            <a:endParaRPr sz="1800">
              <a:latin typeface="+mj-lt"/>
              <a:cs typeface="+mj-lt"/>
            </a:endParaRPr>
          </a:p>
          <a:p>
            <a:pPr marL="1155065" lvl="2" indent="-227965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spc="-10" dirty="0">
                <a:latin typeface="+mj-lt"/>
                <a:cs typeface="+mj-lt"/>
              </a:rPr>
              <a:t>Authentication</a:t>
            </a:r>
            <a:r>
              <a:rPr sz="2000" spc="-3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service</a:t>
            </a:r>
            <a:r>
              <a:rPr sz="2000" spc="-3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can’t</a:t>
            </a:r>
            <a:r>
              <a:rPr sz="2000" spc="-55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distinguish</a:t>
            </a:r>
            <a:r>
              <a:rPr sz="2000" spc="-3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you</a:t>
            </a:r>
            <a:r>
              <a:rPr sz="2000" spc="-6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from</a:t>
            </a:r>
            <a:r>
              <a:rPr sz="2000" spc="-40" dirty="0">
                <a:latin typeface="+mj-lt"/>
                <a:cs typeface="+mj-lt"/>
              </a:rPr>
              <a:t> </a:t>
            </a:r>
            <a:r>
              <a:rPr sz="2000" dirty="0">
                <a:latin typeface="+mj-lt"/>
                <a:cs typeface="+mj-lt"/>
              </a:rPr>
              <a:t>the</a:t>
            </a:r>
            <a:r>
              <a:rPr sz="2000" spc="-45" dirty="0">
                <a:latin typeface="+mj-lt"/>
                <a:cs typeface="+mj-lt"/>
              </a:rPr>
              <a:t> </a:t>
            </a:r>
            <a:r>
              <a:rPr sz="2000" spc="-10" dirty="0">
                <a:latin typeface="+mj-lt"/>
                <a:cs typeface="+mj-lt"/>
              </a:rPr>
              <a:t>application</a:t>
            </a:r>
            <a:endParaRPr sz="2000">
              <a:latin typeface="+mj-lt"/>
              <a:cs typeface="+mj-lt"/>
            </a:endParaRPr>
          </a:p>
          <a:p>
            <a:pPr marL="1612265" lvl="3" indent="-227965">
              <a:lnSpc>
                <a:spcPct val="100000"/>
              </a:lnSpc>
              <a:spcBef>
                <a:spcPts val="440"/>
              </a:spcBef>
              <a:buFont typeface="Arial" panose="020B0604020202020204"/>
              <a:buChar char="–"/>
              <a:tabLst>
                <a:tab pos="1612265" algn="l"/>
              </a:tabLst>
            </a:pPr>
            <a:r>
              <a:rPr sz="1800" spc="-10" dirty="0">
                <a:latin typeface="+mj-lt"/>
                <a:cs typeface="+mj-lt"/>
              </a:rPr>
              <a:t>Application </a:t>
            </a:r>
            <a:r>
              <a:rPr sz="1800" dirty="0">
                <a:latin typeface="+mj-lt"/>
                <a:cs typeface="+mj-lt"/>
              </a:rPr>
              <a:t>is</a:t>
            </a:r>
            <a:r>
              <a:rPr sz="1800" spc="-15" dirty="0">
                <a:latin typeface="+mj-lt"/>
                <a:cs typeface="+mj-lt"/>
              </a:rPr>
              <a:t> </a:t>
            </a:r>
            <a:r>
              <a:rPr sz="1800" spc="-10" dirty="0">
                <a:latin typeface="+mj-lt"/>
                <a:cs typeface="+mj-lt"/>
              </a:rPr>
              <a:t>“pretending</a:t>
            </a:r>
            <a:r>
              <a:rPr sz="1800" spc="5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to</a:t>
            </a:r>
            <a:r>
              <a:rPr sz="1800" spc="-20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be</a:t>
            </a:r>
            <a:r>
              <a:rPr sz="1800" spc="-5" dirty="0">
                <a:latin typeface="+mj-lt"/>
                <a:cs typeface="+mj-lt"/>
              </a:rPr>
              <a:t> </a:t>
            </a:r>
            <a:r>
              <a:rPr sz="1800" spc="-20" dirty="0">
                <a:latin typeface="+mj-lt"/>
                <a:cs typeface="+mj-lt"/>
              </a:rPr>
              <a:t>you”</a:t>
            </a:r>
            <a:endParaRPr sz="1800">
              <a:latin typeface="+mj-lt"/>
              <a:cs typeface="+mj-lt"/>
            </a:endParaRPr>
          </a:p>
          <a:p>
            <a:pPr marL="1611630" lvl="3" indent="-227965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–"/>
              <a:tabLst>
                <a:tab pos="1611630" algn="l"/>
              </a:tabLst>
            </a:pPr>
            <a:r>
              <a:rPr sz="1800" dirty="0">
                <a:latin typeface="+mj-lt"/>
                <a:cs typeface="+mj-lt"/>
              </a:rPr>
              <a:t>Audit,</a:t>
            </a:r>
            <a:r>
              <a:rPr sz="1800" spc="-40" dirty="0">
                <a:latin typeface="+mj-lt"/>
                <a:cs typeface="+mj-lt"/>
              </a:rPr>
              <a:t> </a:t>
            </a:r>
            <a:r>
              <a:rPr sz="1800" dirty="0">
                <a:latin typeface="+mj-lt"/>
                <a:cs typeface="+mj-lt"/>
              </a:rPr>
              <a:t>access</a:t>
            </a:r>
            <a:r>
              <a:rPr sz="1800" spc="-35" dirty="0">
                <a:latin typeface="+mj-lt"/>
                <a:cs typeface="+mj-lt"/>
              </a:rPr>
              <a:t> </a:t>
            </a:r>
            <a:r>
              <a:rPr sz="1800" spc="-10" dirty="0">
                <a:latin typeface="+mj-lt"/>
                <a:cs typeface="+mj-lt"/>
              </a:rPr>
              <a:t>issues</a:t>
            </a:r>
            <a:endParaRPr sz="1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1179" y="1357803"/>
            <a:ext cx="6687986" cy="4803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700" y="202336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600" u="sng" spc="-12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 </a:t>
            </a:r>
            <a:r>
              <a:rPr sz="3600" u="sng" spc="-35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Pass-</a:t>
            </a:r>
            <a:r>
              <a:rPr sz="3600" u="sng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thru</a:t>
            </a:r>
            <a:r>
              <a:rPr sz="3600" u="sng" spc="-4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 </a:t>
            </a:r>
            <a:r>
              <a:rPr sz="3600" u="sng" spc="-1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Authentication</a:t>
            </a:r>
            <a:r>
              <a:rPr sz="3600" u="sng" spc="-6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 </a:t>
            </a:r>
            <a:r>
              <a:rPr sz="3600" u="sng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-</a:t>
            </a:r>
            <a:r>
              <a:rPr sz="3600" u="sng" spc="-2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 </a:t>
            </a:r>
            <a:r>
              <a:rPr sz="3600" u="sng" spc="-10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Scaling</a:t>
            </a:r>
            <a:r>
              <a:rPr sz="3600" u="sng" dirty="0">
                <a:uFill>
                  <a:solidFill>
                    <a:srgbClr val="75005F"/>
                  </a:solidFill>
                </a:uFill>
                <a:latin typeface="Carlito"/>
                <a:cs typeface="Carlito"/>
              </a:rPr>
              <a:t>	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550923"/>
            <a:ext cx="244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Passwords</a:t>
            </a:r>
            <a:r>
              <a:rPr sz="1800" i="1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everywhere!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35877"/>
            <a:ext cx="8483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z="32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AuthN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419975" cy="50806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What</a:t>
            </a:r>
            <a:r>
              <a:rPr sz="2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8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z="28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Authentication?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Isolates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into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separate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service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Use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your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“home”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access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“remote”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systems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Federation</a:t>
            </a:r>
            <a:r>
              <a:rPr sz="28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Basics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Security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Assertion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Markup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Language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(SAML)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438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Shibboleth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438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Other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protocols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programs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exist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Examples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TRS,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Connexxus,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LMS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810279" y="228726"/>
            <a:ext cx="4467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3200" spc="-4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sz="3200" spc="-6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3200" spc="-6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 panose="020F0502020204030204" charset="0"/>
                <a:cs typeface="Calibri" panose="020F0502020204030204" charset="0"/>
              </a:rPr>
              <a:t>service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0" y="1219200"/>
            <a:ext cx="6129972" cy="51359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65" dirty="0"/>
              <a:t> </a:t>
            </a:r>
            <a:r>
              <a:rPr spc="-10" dirty="0"/>
              <a:t>Federated</a:t>
            </a:r>
            <a:r>
              <a:rPr spc="-105" dirty="0"/>
              <a:t> </a:t>
            </a:r>
            <a:r>
              <a:rPr spc="-10" dirty="0"/>
              <a:t>Authentication</a:t>
            </a:r>
            <a:r>
              <a:rPr spc="-105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Scaling</a:t>
            </a:r>
            <a:r>
              <a:rPr dirty="0"/>
              <a:t>	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0177" y="941717"/>
            <a:ext cx="5466422" cy="54590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z="32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z="32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–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Scaling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65804"/>
            <a:ext cx="6989445" cy="56000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Pros</a:t>
            </a:r>
            <a:endParaRPr sz="26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Security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900" dirty="0">
                <a:latin typeface="Calibri" panose="020F0502020204030204" charset="0"/>
                <a:cs typeface="Calibri" panose="020F0502020204030204" charset="0"/>
              </a:rPr>
              <a:t>Single</a:t>
            </a:r>
            <a:r>
              <a:rPr sz="19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application</a:t>
            </a:r>
            <a:r>
              <a:rPr sz="19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handles</a:t>
            </a:r>
            <a:r>
              <a:rPr sz="19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z="19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endParaRPr sz="19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8600">
              <a:lnSpc>
                <a:spcPct val="100000"/>
              </a:lnSpc>
              <a:spcBef>
                <a:spcPts val="23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900" dirty="0">
                <a:latin typeface="Calibri" panose="020F0502020204030204" charset="0"/>
                <a:cs typeface="Calibri" panose="020F0502020204030204" charset="0"/>
              </a:rPr>
              <a:t>Users</a:t>
            </a:r>
            <a:r>
              <a:rPr sz="19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sz="19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enter</a:t>
            </a:r>
            <a:r>
              <a:rPr sz="19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r>
              <a:rPr sz="19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9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same</a:t>
            </a:r>
            <a:r>
              <a:rPr sz="19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website</a:t>
            </a:r>
            <a:endParaRPr sz="19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Flexibility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900" dirty="0">
                <a:latin typeface="Calibri" panose="020F0502020204030204" charset="0"/>
                <a:cs typeface="Calibri" panose="020F0502020204030204" charset="0"/>
              </a:rPr>
              <a:t>Changes</a:t>
            </a:r>
            <a:r>
              <a:rPr sz="19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9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z="19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process</a:t>
            </a:r>
            <a:r>
              <a:rPr sz="19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19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19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handled</a:t>
            </a:r>
            <a:r>
              <a:rPr sz="19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centrally</a:t>
            </a:r>
            <a:endParaRPr sz="1900">
              <a:latin typeface="Calibri" panose="020F0502020204030204" charset="0"/>
              <a:cs typeface="Calibri" panose="020F0502020204030204" charset="0"/>
            </a:endParaRPr>
          </a:p>
          <a:p>
            <a:pPr marL="1612900" lvl="3" indent="-228600">
              <a:lnSpc>
                <a:spcPct val="100000"/>
              </a:lnSpc>
              <a:spcBef>
                <a:spcPts val="225"/>
              </a:spcBef>
              <a:buFont typeface="Arial" panose="020B0604020202020204"/>
              <a:buChar char="–"/>
              <a:tabLst>
                <a:tab pos="1612900" algn="l"/>
              </a:tabLst>
            </a:pP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Multi-</a:t>
            </a:r>
            <a:r>
              <a:rPr sz="1700" spc="-30" dirty="0">
                <a:latin typeface="Calibri" panose="020F0502020204030204" charset="0"/>
                <a:cs typeface="Calibri" panose="020F0502020204030204" charset="0"/>
              </a:rPr>
              <a:t>factor,</a:t>
            </a:r>
            <a:r>
              <a:rPr sz="17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expired</a:t>
            </a:r>
            <a:r>
              <a:rPr sz="17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accounts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2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900" dirty="0">
                <a:latin typeface="Calibri" panose="020F0502020204030204" charset="0"/>
                <a:cs typeface="Calibri" panose="020F0502020204030204" charset="0"/>
              </a:rPr>
              <a:t>Provides</a:t>
            </a:r>
            <a:r>
              <a:rPr sz="19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better</a:t>
            </a:r>
            <a:r>
              <a:rPr sz="19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privacy</a:t>
            </a:r>
            <a:r>
              <a:rPr sz="19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20" dirty="0">
                <a:latin typeface="Calibri" panose="020F0502020204030204" charset="0"/>
                <a:cs typeface="Calibri" panose="020F0502020204030204" charset="0"/>
              </a:rPr>
              <a:t>hooks</a:t>
            </a:r>
            <a:endParaRPr sz="19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5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Federation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900" dirty="0">
                <a:latin typeface="Calibri" panose="020F0502020204030204" charset="0"/>
                <a:cs typeface="Calibri" panose="020F0502020204030204" charset="0"/>
              </a:rPr>
              <a:t>Allows</a:t>
            </a:r>
            <a:r>
              <a:rPr sz="19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integration</a:t>
            </a:r>
            <a:r>
              <a:rPr sz="19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9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multiple</a:t>
            </a:r>
            <a:r>
              <a:rPr sz="19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19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900" spc="-10" dirty="0">
                <a:latin typeface="Calibri" panose="020F0502020204030204" charset="0"/>
                <a:cs typeface="Calibri" panose="020F0502020204030204" charset="0"/>
              </a:rPr>
              <a:t>stores/IdPs</a:t>
            </a:r>
            <a:endParaRPr sz="1900">
              <a:latin typeface="Calibri" panose="020F0502020204030204" charset="0"/>
              <a:cs typeface="Calibri" panose="020F0502020204030204" charset="0"/>
            </a:endParaRPr>
          </a:p>
          <a:p>
            <a:pPr marL="1612900" lvl="3" indent="-228600">
              <a:lnSpc>
                <a:spcPct val="100000"/>
              </a:lnSpc>
              <a:spcBef>
                <a:spcPts val="225"/>
              </a:spcBef>
              <a:buFont typeface="Arial" panose="020B0604020202020204"/>
              <a:buChar char="–"/>
              <a:tabLst>
                <a:tab pos="1612900" algn="l"/>
              </a:tabLst>
            </a:pPr>
            <a:r>
              <a:rPr sz="17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limited</a:t>
            </a:r>
            <a:r>
              <a:rPr sz="17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users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17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one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campus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–"/>
            </a:pP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Cons</a:t>
            </a:r>
            <a:endParaRPr sz="2600">
              <a:latin typeface="Calibri" panose="020F0502020204030204" charset="0"/>
              <a:cs typeface="Calibri" panose="020F050202020403020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Font typeface="Arial" panose="020B0604020202020204"/>
              <a:buChar char="–"/>
              <a:tabLst>
                <a:tab pos="755650" algn="l"/>
              </a:tabLst>
            </a:pPr>
            <a:r>
              <a:rPr sz="2200" dirty="0">
                <a:latin typeface="Calibri" panose="020F0502020204030204" charset="0"/>
                <a:cs typeface="Calibri" panose="020F0502020204030204" charset="0"/>
              </a:rPr>
              <a:t>Largely</a:t>
            </a:r>
            <a:r>
              <a:rPr sz="22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40" dirty="0">
                <a:latin typeface="Calibri" panose="020F0502020204030204" charset="0"/>
                <a:cs typeface="Calibri" panose="020F0502020204030204" charset="0"/>
              </a:rPr>
              <a:t>Web-</a:t>
            </a:r>
            <a:r>
              <a:rPr sz="2200" spc="-20" dirty="0">
                <a:latin typeface="Calibri" panose="020F0502020204030204" charset="0"/>
                <a:cs typeface="Calibri" panose="020F0502020204030204" charset="0"/>
              </a:rPr>
              <a:t>Only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–"/>
              <a:tabLst>
                <a:tab pos="755650" algn="l"/>
              </a:tabLst>
            </a:pPr>
            <a:r>
              <a:rPr sz="2200" dirty="0">
                <a:latin typeface="Calibri" panose="020F0502020204030204" charset="0"/>
                <a:cs typeface="Calibri" panose="020F0502020204030204" charset="0"/>
              </a:rPr>
              <a:t>Learning</a:t>
            </a:r>
            <a:r>
              <a:rPr sz="22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curve</a:t>
            </a:r>
            <a:r>
              <a:rPr sz="2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2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somewhat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 steep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Font typeface="Arial" panose="020B0604020202020204"/>
              <a:buChar char="–"/>
              <a:tabLst>
                <a:tab pos="755650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Vendor</a:t>
            </a:r>
            <a:r>
              <a:rPr sz="22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implementations</a:t>
            </a:r>
            <a:r>
              <a:rPr sz="22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22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frequently</a:t>
            </a:r>
            <a:r>
              <a:rPr sz="2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flawed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02336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20" dirty="0"/>
              <a:t> </a:t>
            </a: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20" dirty="0"/>
              <a:t>IAM?</a:t>
            </a:r>
            <a:r>
              <a:rPr dirty="0"/>
              <a:t>	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632065" cy="54724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dentity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ccess</a:t>
            </a:r>
            <a:r>
              <a:rPr sz="28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b="1" spc="-10" dirty="0"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anagement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–</a:t>
            </a:r>
            <a:r>
              <a:rPr sz="2400" spc="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aka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IDM,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IdM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Identity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Management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Purpose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IAM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Ensure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correct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spc="-85" dirty="0">
                <a:latin typeface="Calibri" panose="020F0502020204030204" charset="0"/>
                <a:cs typeface="Calibri" panose="020F0502020204030204" charset="0"/>
              </a:rPr>
              <a:t>user(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person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have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access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appropriate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resources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•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Approach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Establish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maintain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“identity”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per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person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Central</a:t>
            </a:r>
            <a:r>
              <a:rPr sz="2400" spc="-1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management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user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accounts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support</a:t>
            </a:r>
            <a:r>
              <a:rPr sz="20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0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Delegated</a:t>
            </a:r>
            <a:r>
              <a:rPr sz="20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Self-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Service</a:t>
            </a:r>
            <a:r>
              <a:rPr sz="20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functions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Provision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reconcile</a:t>
            </a:r>
            <a:r>
              <a:rPr sz="24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accounts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30" dirty="0"/>
              <a:t> </a:t>
            </a:r>
            <a:r>
              <a:rPr dirty="0"/>
              <a:t>Common</a:t>
            </a:r>
            <a:r>
              <a:rPr spc="-40" dirty="0"/>
              <a:t> </a:t>
            </a:r>
            <a:r>
              <a:rPr dirty="0"/>
              <a:t>Login</a:t>
            </a:r>
            <a:r>
              <a:rPr spc="-30" dirty="0"/>
              <a:t> </a:t>
            </a:r>
            <a:r>
              <a:rPr spc="-20" dirty="0"/>
              <a:t>Page</a:t>
            </a:r>
            <a:r>
              <a:rPr dirty="0"/>
              <a:t>	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9137" y="1262075"/>
            <a:ext cx="7324725" cy="50196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New</a:t>
            </a:r>
            <a:r>
              <a:rPr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Applications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751445" cy="58426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Use</a:t>
            </a:r>
            <a:r>
              <a:rPr sz="28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More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secure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than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other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mechanisms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438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Especially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important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when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working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vendors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Insist</a:t>
            </a:r>
            <a:r>
              <a:rPr sz="20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20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SAML</a:t>
            </a:r>
            <a:r>
              <a:rPr sz="20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integration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support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  <a:spcBef>
                <a:spcPts val="1630"/>
              </a:spcBef>
              <a:buFont typeface="Arial" panose="020B0604020202020204"/>
              <a:buChar char="•"/>
            </a:pP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Avoid</a:t>
            </a:r>
            <a:r>
              <a:rPr sz="28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Pass</a:t>
            </a:r>
            <a:r>
              <a:rPr sz="2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Thru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circumstances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(esp.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non-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web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applications)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Pass- 	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Thru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may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acceptable.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lvl="1" indent="-28511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438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Less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secure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than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SAML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integration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65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Do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design</a:t>
            </a:r>
            <a:r>
              <a:rPr sz="28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around</a:t>
            </a:r>
            <a:r>
              <a:rPr sz="28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local</a:t>
            </a:r>
            <a:r>
              <a:rPr sz="28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accounts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Users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nearly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guaranteed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reuse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passwords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Adds</a:t>
            </a:r>
            <a:r>
              <a:rPr sz="24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400" spc="-1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management</a:t>
            </a:r>
            <a:r>
              <a:rPr sz="24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burden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locally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8367" y="639845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28</a:t>
            </a:r>
            <a:endParaRPr sz="1200" b="1" spc="-25" dirty="0">
              <a:solidFill>
                <a:srgbClr val="FFFFFF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390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Preparing</a:t>
            </a:r>
            <a:r>
              <a:rPr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IAM</a:t>
            </a:r>
            <a:r>
              <a:rPr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Integration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8248650" cy="37820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Separate</a:t>
            </a:r>
            <a:r>
              <a:rPr sz="2800" spc="-1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code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28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performs</a:t>
            </a:r>
            <a:r>
              <a:rPr sz="28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Write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code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expecting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external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(SAML)</a:t>
            </a:r>
            <a:r>
              <a:rPr sz="24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65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8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!=</a:t>
            </a:r>
            <a:r>
              <a:rPr sz="2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Permission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Rely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Roles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Attributes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access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controls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(RBAC/ABAC)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Roles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Attributes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sourced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externally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745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2700" indent="0">
              <a:lnSpc>
                <a:spcPct val="100000"/>
              </a:lnSpc>
              <a:buFont typeface="Arial" panose="020B0604020202020204"/>
              <a:buNone/>
              <a:tabLst>
                <a:tab pos="355600" algn="l"/>
                <a:tab pos="469900" algn="l"/>
              </a:tabLst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02336"/>
            <a:ext cx="8483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How</a:t>
            </a:r>
            <a:r>
              <a:rPr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Does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IAM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Apply</a:t>
            </a:r>
            <a:r>
              <a:rPr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ITS?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874634" cy="25203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IAM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2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area</a:t>
            </a:r>
            <a:r>
              <a:rPr sz="28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8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Enterprise</a:t>
            </a:r>
            <a:r>
              <a:rPr sz="28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Architecture</a:t>
            </a:r>
            <a:r>
              <a:rPr sz="28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(EA)</a:t>
            </a:r>
            <a:r>
              <a:rPr sz="2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focus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EA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describes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significant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structural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components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such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as 	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information,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process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technology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assets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how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they 	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used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support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optimized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business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execution.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marR="107886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EA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supports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shared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services,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interoperability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and 	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IT&lt;-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&gt;business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alignment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0800" y="3240939"/>
            <a:ext cx="6096000" cy="36170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02336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50" dirty="0"/>
              <a:t> </a:t>
            </a:r>
            <a:r>
              <a:rPr dirty="0"/>
              <a:t>From</a:t>
            </a:r>
            <a:r>
              <a:rPr spc="-80" dirty="0"/>
              <a:t> </a:t>
            </a:r>
            <a:r>
              <a:rPr dirty="0"/>
              <a:t>Identity</a:t>
            </a:r>
            <a:r>
              <a:rPr spc="-8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10" dirty="0"/>
              <a:t>Accounts</a:t>
            </a:r>
            <a:r>
              <a:rPr dirty="0"/>
              <a:t>	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1916861"/>
            <a:ext cx="8229600" cy="38926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52967" y="6412886"/>
            <a:ext cx="2597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179323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  <a:tab pos="8470265" algn="l"/>
              </a:tabLst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	What</a:t>
            </a:r>
            <a:r>
              <a:rPr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IAM?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848360"/>
            <a:ext cx="5599430" cy="462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Mixture</a:t>
            </a:r>
            <a:r>
              <a:rPr sz="28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Technology</a:t>
            </a:r>
            <a:r>
              <a:rPr sz="28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8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Process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" panose="020B0604020202020204"/>
              <a:buChar char="•"/>
            </a:pP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Business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Processes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Common</a:t>
            </a:r>
            <a:r>
              <a:rPr sz="24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business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definitions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Service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eligibility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Onboarding</a:t>
            </a:r>
            <a:r>
              <a:rPr sz="2400" spc="-1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processes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Common</a:t>
            </a:r>
            <a:r>
              <a:rPr sz="28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Technologies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Database,</a:t>
            </a:r>
            <a:r>
              <a:rPr sz="2400" spc="-1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LDAP,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AD,</a:t>
            </a:r>
            <a:r>
              <a:rPr sz="24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Kerberos,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Grouper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CAS,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WebAuth,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Shibboleth/SAML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35877"/>
            <a:ext cx="8483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Elements</a:t>
            </a:r>
            <a:r>
              <a:rPr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IAM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58877"/>
            <a:ext cx="7869555" cy="46596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8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Collection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Onboarding,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ideally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via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Systems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Record</a:t>
            </a:r>
            <a:r>
              <a:rPr sz="24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(SoR)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“The</a:t>
            </a:r>
            <a:r>
              <a:rPr sz="2400" spc="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Merge”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800"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Management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Administrator</a:t>
            </a:r>
            <a:r>
              <a:rPr sz="2400" spc="-11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Controls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4380" lvl="1" indent="-28511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438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Self-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Service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Functions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(Change/Reset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Pwd,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Updates)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  <a:spcBef>
                <a:spcPts val="1170"/>
              </a:spcBef>
              <a:buFont typeface="Arial" panose="020B0604020202020204"/>
              <a:buChar char="–"/>
            </a:pP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Auditing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5015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Central</a:t>
            </a:r>
            <a:r>
              <a:rPr sz="24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logs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tracking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account</a:t>
            </a:r>
            <a:r>
              <a:rPr sz="24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activity/access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02336"/>
            <a:ext cx="848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40" dirty="0"/>
              <a:t> </a:t>
            </a:r>
            <a:r>
              <a:rPr dirty="0"/>
              <a:t>Elements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IAM</a:t>
            </a:r>
            <a:r>
              <a:rPr dirty="0"/>
              <a:t>	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7630"/>
            <a:ext cx="8763000" cy="47427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050">
            <a:solidFill>
              <a:srgbClr val="7500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1052" y="4407915"/>
            <a:ext cx="633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latin typeface="Carlito"/>
                <a:cs typeface="Carlito"/>
              </a:rPr>
              <a:t>FEDERATED</a:t>
            </a:r>
            <a:r>
              <a:rPr sz="4000" b="1" spc="-175" dirty="0">
                <a:latin typeface="Carlito"/>
                <a:cs typeface="Carlito"/>
              </a:rPr>
              <a:t> </a:t>
            </a:r>
            <a:r>
              <a:rPr sz="4000" b="1" spc="-20" dirty="0">
                <a:latin typeface="Carlito"/>
                <a:cs typeface="Carlito"/>
              </a:rPr>
              <a:t>AUTHENTICATION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9200" y="1371600"/>
            <a:ext cx="6553200" cy="2850515"/>
            <a:chOff x="1219200" y="1371600"/>
            <a:chExt cx="6553200" cy="28505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9200" y="1371600"/>
              <a:ext cx="6553200" cy="28504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06216" y="3190024"/>
              <a:ext cx="2232660" cy="816610"/>
            </a:xfrm>
            <a:custGeom>
              <a:avLst/>
              <a:gdLst/>
              <a:ahLst/>
              <a:cxnLst/>
              <a:rect l="l" t="t" r="r" b="b"/>
              <a:pathLst>
                <a:path w="2232660" h="816610">
                  <a:moveTo>
                    <a:pt x="2232583" y="0"/>
                  </a:moveTo>
                  <a:lnTo>
                    <a:pt x="0" y="0"/>
                  </a:lnTo>
                  <a:lnTo>
                    <a:pt x="0" y="816305"/>
                  </a:lnTo>
                  <a:lnTo>
                    <a:pt x="2232583" y="816305"/>
                  </a:lnTo>
                  <a:lnTo>
                    <a:pt x="2232583" y="0"/>
                  </a:lnTo>
                  <a:close/>
                </a:path>
              </a:pathLst>
            </a:custGeom>
            <a:solidFill>
              <a:srgbClr val="FF388C">
                <a:alpha val="2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06216" y="3190024"/>
              <a:ext cx="2232660" cy="816610"/>
            </a:xfrm>
            <a:custGeom>
              <a:avLst/>
              <a:gdLst/>
              <a:ahLst/>
              <a:cxnLst/>
              <a:rect l="l" t="t" r="r" b="b"/>
              <a:pathLst>
                <a:path w="2232660" h="816610">
                  <a:moveTo>
                    <a:pt x="0" y="0"/>
                  </a:moveTo>
                  <a:lnTo>
                    <a:pt x="2232583" y="0"/>
                  </a:lnTo>
                  <a:lnTo>
                    <a:pt x="2232583" y="816305"/>
                  </a:lnTo>
                  <a:lnTo>
                    <a:pt x="0" y="81630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266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Arial" panose="020B0604020202020204"/>
                <a:cs typeface="Arial" panose="020B0604020202020204"/>
              </a:rPr>
            </a:fld>
            <a:endParaRPr spc="-2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235877"/>
            <a:ext cx="8483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Elements</a:t>
            </a:r>
            <a:r>
              <a:rPr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IAM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765804"/>
            <a:ext cx="8001000" cy="36957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Provisioning</a:t>
            </a:r>
            <a:endParaRPr sz="26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dirty="0">
                <a:latin typeface="Calibri" panose="020F0502020204030204" charset="0"/>
                <a:cs typeface="Calibri" panose="020F0502020204030204" charset="0"/>
              </a:rPr>
              <a:t>Managing</a:t>
            </a:r>
            <a:r>
              <a:rPr sz="2200" spc="3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2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reconciling</a:t>
            </a:r>
            <a:r>
              <a:rPr sz="22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accounts</a:t>
            </a:r>
            <a:r>
              <a:rPr sz="22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22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external</a:t>
            </a:r>
            <a:r>
              <a:rPr sz="22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systems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6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Verifying</a:t>
            </a:r>
            <a:r>
              <a:rPr sz="22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who</a:t>
            </a:r>
            <a:r>
              <a:rPr sz="22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you</a:t>
            </a:r>
            <a:r>
              <a:rPr sz="2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22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dirty="0">
                <a:latin typeface="Calibri" panose="020F0502020204030204" charset="0"/>
                <a:cs typeface="Calibri" panose="020F0502020204030204" charset="0"/>
              </a:rPr>
              <a:t>(aka</a:t>
            </a:r>
            <a:r>
              <a:rPr sz="22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“login”)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Authorization</a:t>
            </a:r>
            <a:endParaRPr sz="26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Privilege/permission</a:t>
            </a:r>
            <a:r>
              <a:rPr sz="2200" spc="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management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110000"/>
              </a:lnSpc>
            </a:pPr>
            <a:endParaRPr sz="2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>
                <a:latin typeface="Calibri" panose="020F0502020204030204" charset="0"/>
                <a:cs typeface="Calibri" panose="020F0502020204030204" charset="0"/>
              </a:rPr>
            </a:fld>
            <a:endParaRPr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265" algn="l"/>
              </a:tabLst>
            </a:pPr>
            <a:r>
              <a:rPr spc="-1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r>
              <a:rPr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Approaches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848360"/>
            <a:ext cx="4052570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Local</a:t>
            </a:r>
            <a:r>
              <a:rPr sz="2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" panose="020B0604020202020204"/>
              <a:buChar char="•"/>
            </a:pP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35" dirty="0">
                <a:latin typeface="Calibri" panose="020F0502020204030204" charset="0"/>
                <a:cs typeface="Calibri" panose="020F0502020204030204" charset="0"/>
              </a:rPr>
              <a:t>Pass-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thru</a:t>
            </a:r>
            <a:r>
              <a:rPr sz="2800" spc="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" panose="020B0604020202020204"/>
              <a:buChar char="•"/>
            </a:pP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4965" indent="-342265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Federated</a:t>
            </a:r>
            <a:r>
              <a:rPr sz="2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Authentication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3971</Words>
  <Application>WPS Presentation</Application>
  <PresentationFormat>On-screen Show (4:3)</PresentationFormat>
  <Paragraphs>233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Carlito</vt:lpstr>
      <vt:lpstr>Segoe Print</vt:lpstr>
      <vt:lpstr>Arial</vt:lpstr>
      <vt:lpstr>Calibri</vt:lpstr>
      <vt:lpstr>Microsoft YaHei</vt:lpstr>
      <vt:lpstr>Arial Unicode MS</vt:lpstr>
      <vt:lpstr>Office Theme</vt:lpstr>
      <vt:lpstr>IAM Basics</vt:lpstr>
      <vt:lpstr> What is IAM?	</vt:lpstr>
      <vt:lpstr> From Identity to Accounts	</vt:lpstr>
      <vt:lpstr>	What is IAM?	</vt:lpstr>
      <vt:lpstr> Elements of IAM	</vt:lpstr>
      <vt:lpstr> Elements of IAM	</vt:lpstr>
      <vt:lpstr>PowerPoint 演示文稿</vt:lpstr>
      <vt:lpstr> Elements of IAM	</vt:lpstr>
      <vt:lpstr> Authentication Approaches	</vt:lpstr>
      <vt:lpstr> Local Authentication	</vt:lpstr>
      <vt:lpstr> Local Authentication - Scaling	</vt:lpstr>
      <vt:lpstr> Local Authentication - Scaling	</vt:lpstr>
      <vt:lpstr> Pass-thru Authentication	</vt:lpstr>
      <vt:lpstr> Pass-thru Authentication - Scaling	</vt:lpstr>
      <vt:lpstr>PowerPoint 演示文稿</vt:lpstr>
      <vt:lpstr> Federated AuthN	</vt:lpstr>
      <vt:lpstr> Federated Authentication	</vt:lpstr>
      <vt:lpstr> Federated Authentication - Scaling	</vt:lpstr>
      <vt:lpstr> Federated Authentication – Scaling	</vt:lpstr>
      <vt:lpstr> Common Login Page	</vt:lpstr>
      <vt:lpstr> For New Applications	</vt:lpstr>
      <vt:lpstr> Preparing for IAM Integration	</vt:lpstr>
      <vt:lpstr> How Does IAM Apply to ITS?	</vt:lpstr>
    </vt:vector>
  </TitlesOfParts>
  <Company>UCOP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Basics</dc:title>
  <dc:creator>JMcEvoy</dc:creator>
  <cp:lastModifiedBy>NKTPM</cp:lastModifiedBy>
  <cp:revision>2</cp:revision>
  <dcterms:created xsi:type="dcterms:W3CDTF">2024-03-02T18:23:00Z</dcterms:created>
  <dcterms:modified xsi:type="dcterms:W3CDTF">2024-03-02T18:27:24Z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0x01010043E0CF8F13117942BAD8C5060CAFB291</vt:lpwstr>
  </property>
  <property fmtid="{D5CDD505-2E9C-101B-9397-08002B2CF9AE}" pid="3" name="Created">
    <vt:filetime>2014-10-13T11:00:00Z</vt:filetime>
  </property>
  <property fmtid="{D5CDD505-2E9C-101B-9397-08002B2CF9AE}" pid="4" name="Creator">
    <vt:lpwstr>Acrobat PDFMaker 11 for PowerPoint</vt:lpwstr>
  </property>
  <property fmtid="{D5CDD505-2E9C-101B-9397-08002B2CF9AE}" pid="5" name="LastSaved">
    <vt:filetime>2024-03-02T11:00:00Z</vt:filetime>
  </property>
  <property fmtid="{D5CDD505-2E9C-101B-9397-08002B2CF9AE}" pid="6" name="Producer">
    <vt:lpwstr>3-Heights(TM) PDF Security Shell 4.8.25.2 (http://www.pdf-tools.com)</vt:lpwstr>
  </property>
  <property fmtid="{D5CDD505-2E9C-101B-9397-08002B2CF9AE}" pid="7" name="ICV">
    <vt:lpwstr>03CC3418F16E41ADA654D22B6964F588_12</vt:lpwstr>
  </property>
  <property fmtid="{D5CDD505-2E9C-101B-9397-08002B2CF9AE}" pid="8" name="KSOProductBuildVer">
    <vt:lpwstr>1033-12.2.0.13489</vt:lpwstr>
  </property>
</Properties>
</file>