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Lst>
  <p:sldIdLst>
    <p:sldId id="256" r:id="rId9"/>
    <p:sldId id="257" r:id="rId10"/>
    <p:sldId id="258" r:id="rId11"/>
    <p:sldId id="259" r:id="rId12"/>
    <p:sldId id="260" r:id="rId13"/>
    <p:sldId id="262" r:id="rId14"/>
    <p:sldId id="263" r:id="rId15"/>
    <p:sldId id="272" r:id="rId16"/>
    <p:sldId id="273" r:id="rId17"/>
    <p:sldId id="265" r:id="rId18"/>
    <p:sldId id="267" r:id="rId19"/>
    <p:sldId id="266"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AE5087D-E0CF-4C03-9A1B-FA68FBD813F5}"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AE5087D-E0CF-4C03-9A1B-FA68FBD813F5}"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3AE5087D-E0CF-4C03-9A1B-FA68FBD813F5}"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9468C3E-0893-4637-BFD2-9432D85C76DD}" type="datetimeFigureOut">
              <a:rPr lang="en-US" smtClean="0"/>
              <a:pPr/>
              <a:t>3/14/2017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E5087D-E0CF-4C03-9A1B-FA68FBD813F5}" type="slidenum">
              <a:rPr lang="en-IN" smtClean="0"/>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AE5087D-E0CF-4C03-9A1B-FA68FBD813F5}"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AE5087D-E0CF-4C03-9A1B-FA68FBD813F5}"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AE5087D-E0CF-4C03-9A1B-FA68FBD813F5}"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AE5087D-E0CF-4C03-9A1B-FA68FBD813F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AE5087D-E0CF-4C03-9A1B-FA68FBD813F5}"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AE5087D-E0CF-4C03-9A1B-FA68FBD813F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AE5087D-E0CF-4C03-9A1B-FA68FBD813F5}"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AE5087D-E0CF-4C03-9A1B-FA68FBD813F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E5087D-E0CF-4C03-9A1B-FA68FBD813F5}"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AE5087D-E0CF-4C03-9A1B-FA68FBD813F5}"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AE5087D-E0CF-4C03-9A1B-FA68FBD813F5}"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6" name="Slide Number Placeholder 15"/>
          <p:cNvSpPr>
            <a:spLocks noGrp="1"/>
          </p:cNvSpPr>
          <p:nvPr>
            <p:ph type="sldNum" sz="quarter" idx="11"/>
          </p:nvPr>
        </p:nvSpPr>
        <p:spPr/>
        <p:txBody>
          <a:bodyPr/>
          <a:lstStyle/>
          <a:p>
            <a:fld id="{3AE5087D-E0CF-4C03-9A1B-FA68FBD813F5}"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9468C3E-0893-4637-BFD2-9432D85C76DD}" type="datetimeFigureOut">
              <a:rPr lang="en-US" smtClean="0"/>
              <a:pPr/>
              <a:t>3/14/2017</a:t>
            </a:fld>
            <a:endParaRPr lang="en-IN"/>
          </a:p>
        </p:txBody>
      </p:sp>
      <p:sp>
        <p:nvSpPr>
          <p:cNvPr id="15" name="Slide Number Placeholder 14"/>
          <p:cNvSpPr>
            <a:spLocks noGrp="1"/>
          </p:cNvSpPr>
          <p:nvPr>
            <p:ph type="sldNum" sz="quarter" idx="15"/>
          </p:nvPr>
        </p:nvSpPr>
        <p:spPr/>
        <p:txBody>
          <a:bodyPr/>
          <a:lstStyle>
            <a:lvl1pPr algn="ctr">
              <a:defRPr/>
            </a:lvl1pPr>
          </a:lstStyle>
          <a:p>
            <a:fld id="{3AE5087D-E0CF-4C03-9A1B-FA68FBD813F5}"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AE5087D-E0CF-4C03-9A1B-FA68FBD813F5}"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5087D-E0CF-4C03-9A1B-FA68FBD813F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9468C3E-0893-4637-BFD2-9432D85C76DD}" type="datetimeFigureOut">
              <a:rPr lang="en-US" smtClean="0"/>
              <a:pPr/>
              <a:t>3/14/2017</a:t>
            </a:fld>
            <a:endParaRPr lang="en-IN"/>
          </a:p>
        </p:txBody>
      </p:sp>
      <p:sp>
        <p:nvSpPr>
          <p:cNvPr id="9" name="Slide Number Placeholder 8"/>
          <p:cNvSpPr>
            <a:spLocks noGrp="1"/>
          </p:cNvSpPr>
          <p:nvPr>
            <p:ph type="sldNum" sz="quarter" idx="15"/>
          </p:nvPr>
        </p:nvSpPr>
        <p:spPr/>
        <p:txBody>
          <a:bodyPr/>
          <a:lstStyle/>
          <a:p>
            <a:fld id="{3AE5087D-E0CF-4C03-9A1B-FA68FBD813F5}"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9468C3E-0893-4637-BFD2-9432D85C76DD}" type="datetimeFigureOut">
              <a:rPr lang="en-US" smtClean="0"/>
              <a:pPr/>
              <a:t>3/14/2017</a:t>
            </a:fld>
            <a:endParaRPr lang="en-IN"/>
          </a:p>
        </p:txBody>
      </p:sp>
      <p:sp>
        <p:nvSpPr>
          <p:cNvPr id="9" name="Slide Number Placeholder 8"/>
          <p:cNvSpPr>
            <a:spLocks noGrp="1"/>
          </p:cNvSpPr>
          <p:nvPr>
            <p:ph type="sldNum" sz="quarter" idx="11"/>
          </p:nvPr>
        </p:nvSpPr>
        <p:spPr/>
        <p:txBody>
          <a:bodyPr/>
          <a:lstStyle/>
          <a:p>
            <a:fld id="{3AE5087D-E0CF-4C03-9A1B-FA68FBD813F5}"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AE5087D-E0CF-4C03-9A1B-FA68FBD813F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AE5087D-E0CF-4C03-9A1B-FA68FBD813F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AE5087D-E0CF-4C03-9A1B-FA68FBD813F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3AE5087D-E0CF-4C03-9A1B-FA68FBD813F5}"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3AE5087D-E0CF-4C03-9A1B-FA68FBD813F5}"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3AE5087D-E0CF-4C03-9A1B-FA68FBD813F5}"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3AE5087D-E0CF-4C03-9A1B-FA68FBD813F5}"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AE5087D-E0CF-4C03-9A1B-FA68FBD813F5}"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3AE5087D-E0CF-4C03-9A1B-FA68FBD813F5}"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3AE5087D-E0CF-4C03-9A1B-FA68FBD813F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AE5087D-E0CF-4C03-9A1B-FA68FBD813F5}"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3AE5087D-E0CF-4C03-9A1B-FA68FBD813F5}"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9468C3E-0893-4637-BFD2-9432D85C76DD}" type="datetimeFigureOut">
              <a:rPr lang="en-US" smtClean="0"/>
              <a:pPr/>
              <a:t>3/14/2017</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3AE5087D-E0CF-4C03-9A1B-FA68FBD813F5}"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9468C3E-0893-4637-BFD2-9432D85C76DD}" type="datetimeFigureOut">
              <a:rPr lang="en-US" smtClean="0"/>
              <a:pPr/>
              <a:t>3/14/2017</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3AE5087D-E0CF-4C03-9A1B-FA68FBD813F5}"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468C3E-0893-4637-BFD2-9432D85C76DD}" type="datetimeFigureOut">
              <a:rPr lang="en-US" smtClean="0"/>
              <a:pPr/>
              <a:t>3/14/2017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5087D-E0CF-4C03-9A1B-FA68FBD813F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AE5087D-E0CF-4C03-9A1B-FA68FBD813F5}"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9468C3E-0893-4637-BFD2-9432D85C76DD}" type="datetimeFigureOut">
              <a:rPr lang="en-US" smtClean="0"/>
              <a:pPr/>
              <a:t>3/14/2017</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9468C3E-0893-4637-BFD2-9432D85C76DD}" type="datetimeFigureOut">
              <a:rPr lang="en-US" smtClean="0"/>
              <a:pPr/>
              <a:t>3/14/2017</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AE5087D-E0CF-4C03-9A1B-FA68FBD813F5}"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68C3E-0893-4637-BFD2-9432D85C76DD}" type="datetimeFigureOut">
              <a:rPr lang="en-US" smtClean="0"/>
              <a:pPr/>
              <a:t>3/14/2017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5087D-E0CF-4C03-9A1B-FA68FBD813F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9468C3E-0893-4637-BFD2-9432D85C76DD}" type="datetimeFigureOut">
              <a:rPr lang="en-US" smtClean="0"/>
              <a:pPr/>
              <a:t>3/14/2017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E5087D-E0CF-4C03-9A1B-FA68FBD813F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9468C3E-0893-4637-BFD2-9432D85C76DD}" type="datetimeFigureOut">
              <a:rPr lang="en-US" smtClean="0"/>
              <a:pPr/>
              <a:t>3/14/2017</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AE5087D-E0CF-4C03-9A1B-FA68FBD813F5}"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468C3E-0893-4637-BFD2-9432D85C76DD}" type="datetimeFigureOut">
              <a:rPr lang="en-US" smtClean="0"/>
              <a:pPr/>
              <a:t>3/14/2017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E5087D-E0CF-4C03-9A1B-FA68FBD813F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9468C3E-0893-4637-BFD2-9432D85C76DD}" type="datetimeFigureOut">
              <a:rPr lang="en-US" smtClean="0"/>
              <a:pPr/>
              <a:t>3/14/2017</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AE5087D-E0CF-4C03-9A1B-FA68FBD813F5}"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9468C3E-0893-4637-BFD2-9432D85C76DD}" type="datetimeFigureOut">
              <a:rPr lang="en-US" smtClean="0"/>
              <a:pPr/>
              <a:t>3/14/2017</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AE5087D-E0CF-4C03-9A1B-FA68FBD813F5}"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9468C3E-0893-4637-BFD2-9432D85C76DD}" type="datetimeFigureOut">
              <a:rPr lang="en-US" smtClean="0"/>
              <a:pPr/>
              <a:t>3/14/2017</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AE5087D-E0CF-4C03-9A1B-FA68FBD813F5}"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9.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470025"/>
          </a:xfrm>
        </p:spPr>
        <p:txBody>
          <a:bodyPr>
            <a:normAutofit/>
          </a:bodyPr>
          <a:lstStyle/>
          <a:p>
            <a:r>
              <a:rPr lang="en-US" sz="7200" dirty="0" smtClean="0">
                <a:solidFill>
                  <a:srgbClr val="00B0F0"/>
                </a:solidFill>
              </a:rPr>
              <a:t>Orion spacecraft</a:t>
            </a:r>
            <a:endParaRPr lang="en-IN" sz="7200" dirty="0">
              <a:solidFill>
                <a:srgbClr val="00B0F0"/>
              </a:solidFill>
            </a:endParaRPr>
          </a:p>
        </p:txBody>
      </p:sp>
      <p:sp>
        <p:nvSpPr>
          <p:cNvPr id="3" name="Subtitle 2"/>
          <p:cNvSpPr>
            <a:spLocks noGrp="1"/>
          </p:cNvSpPr>
          <p:nvPr>
            <p:ph type="subTitle" idx="1"/>
          </p:nvPr>
        </p:nvSpPr>
        <p:spPr/>
        <p:txBody>
          <a:bodyPr/>
          <a:lstStyle/>
          <a:p>
            <a:endParaRPr lang="en-IN" dirty="0"/>
          </a:p>
        </p:txBody>
      </p:sp>
      <p:pic>
        <p:nvPicPr>
          <p:cNvPr id="6" name="Picture 5" descr="orion.jpg"/>
          <p:cNvPicPr>
            <a:picLocks noChangeAspect="1"/>
          </p:cNvPicPr>
          <p:nvPr/>
        </p:nvPicPr>
        <p:blipFill>
          <a:blip r:embed="rId2"/>
          <a:stretch>
            <a:fillRect/>
          </a:stretch>
        </p:blipFill>
        <p:spPr>
          <a:xfrm>
            <a:off x="4748502" y="3357562"/>
            <a:ext cx="4120637" cy="3155496"/>
          </a:xfrm>
          <a:prstGeom prst="rect">
            <a:avLst/>
          </a:prstGeom>
        </p:spPr>
      </p:pic>
      <p:pic>
        <p:nvPicPr>
          <p:cNvPr id="7" name="Picture 6" descr="orion s.jpg"/>
          <p:cNvPicPr>
            <a:picLocks noChangeAspect="1"/>
          </p:cNvPicPr>
          <p:nvPr/>
        </p:nvPicPr>
        <p:blipFill>
          <a:blip r:embed="rId3"/>
          <a:stretch>
            <a:fillRect/>
          </a:stretch>
        </p:blipFill>
        <p:spPr>
          <a:xfrm>
            <a:off x="357157" y="2000240"/>
            <a:ext cx="4014390" cy="3214710"/>
          </a:xfrm>
          <a:prstGeom prst="rect">
            <a:avLst/>
          </a:prstGeom>
        </p:spPr>
      </p:pic>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test flight and beyond</a:t>
            </a:r>
            <a:endParaRPr lang="en-IN" dirty="0"/>
          </a:p>
        </p:txBody>
      </p:sp>
      <p:sp>
        <p:nvSpPr>
          <p:cNvPr id="3" name="Content Placeholder 2"/>
          <p:cNvSpPr>
            <a:spLocks noGrp="1"/>
          </p:cNvSpPr>
          <p:nvPr>
            <p:ph idx="1"/>
          </p:nvPr>
        </p:nvSpPr>
        <p:spPr/>
        <p:txBody>
          <a:bodyPr>
            <a:noAutofit/>
          </a:bodyPr>
          <a:lstStyle/>
          <a:p>
            <a:r>
              <a:rPr lang="en-US" sz="2400" dirty="0" smtClean="0"/>
              <a:t>Orion’s first uncrewed flight test, known as exploration flight test -1, or EFT-1,launched on dec 5,2014. this test flight marked  the first time a spacecraft built for humans has flown outside low earth orbit in more than 40 years, since the last mission of the Apollo program in 1972.</a:t>
            </a:r>
          </a:p>
          <a:p>
            <a:r>
              <a:rPr lang="en-US" sz="2400" dirty="0" smtClean="0"/>
              <a:t>The space capsule seemed to perform nearly during its 4.5 hour test flight , NASA officials said .Orion soared 3600 miles(5800 kilometers) above earth before turning around for a high- speed re -entry. the parachutes and huge heat shield on Orion seemed to work well during flight.</a:t>
            </a:r>
          </a:p>
          <a:p>
            <a:endParaRPr lang="en-IN" sz="2400" dirty="0"/>
          </a:p>
        </p:txBody>
      </p:sp>
    </p:spTree>
  </p:cSld>
  <p:clrMapOvr>
    <a:overrideClrMapping bg1="lt1" tx1="dk1" bg2="lt2" tx2="dk2" accent1="accent1" accent2="accent2" accent3="accent3" accent4="accent4" accent5="accent5" accent6="accent6" hlink="hlink" folHlink="folHlink"/>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smtClean="0"/>
              <a:t>The spacecraft beamed back some amazing images of the limb of the planet from its window during the test before it splashed down in pacific ocean.U.S .navy officials have now fished Orion out of the ocean, and the craft is being transported back to Florida where scientists will collect the data it recorded during its flight.</a:t>
            </a:r>
          </a:p>
          <a:p>
            <a:r>
              <a:rPr lang="en-US" dirty="0" smtClean="0"/>
              <a:t>This test flight did not include the SLS ,but instead used the united launch alliance delta 4 heavy rocket for a boost into orbit. another test flight with Orion and SLS together will take place in 2017 or 2018.crewed missions according to the current NASA schedule, will take place in 2021.</a:t>
            </a:r>
          </a:p>
          <a:p>
            <a:endParaRPr lang="en-IN" dirty="0"/>
          </a:p>
        </p:txBody>
      </p:sp>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NASA’s Orion spacecraft splashed down in the pacific ocean following its first uncrewed test flight on dec 5,2014.</a:t>
            </a:r>
            <a:endParaRPr lang="en-IN" sz="2800"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IN" dirty="0" smtClean="0"/>
              <a:t/>
            </a:r>
            <a:br>
              <a:rPr lang="en-IN" dirty="0" smtClean="0"/>
            </a:br>
            <a:endParaRPr lang="en-IN" dirty="0"/>
          </a:p>
        </p:txBody>
      </p:sp>
      <p:pic>
        <p:nvPicPr>
          <p:cNvPr id="6" name="Picture 5" descr="13817279_1800957163482422_1041840027_n.jpg"/>
          <p:cNvPicPr>
            <a:picLocks noChangeAspect="1"/>
          </p:cNvPicPr>
          <p:nvPr/>
        </p:nvPicPr>
        <p:blipFill>
          <a:blip r:embed="rId2"/>
          <a:stretch>
            <a:fillRect/>
          </a:stretch>
        </p:blipFill>
        <p:spPr>
          <a:xfrm>
            <a:off x="2571736" y="1285860"/>
            <a:ext cx="3929090" cy="2619393"/>
          </a:xfrm>
          <a:prstGeom prst="rect">
            <a:avLst/>
          </a:prstGeom>
        </p:spPr>
      </p:pic>
    </p:spTree>
  </p:cSld>
  <p:clrMapOvr>
    <a:masterClrMapping/>
  </p:clrMapOvr>
  <p:transition>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000" dirty="0" smtClean="0"/>
              <a:t>There are many advantages of spacecrafts, and many unknown places can be found using satellites.</a:t>
            </a:r>
          </a:p>
          <a:p>
            <a:pPr>
              <a:buNone/>
            </a:pPr>
            <a:r>
              <a:rPr lang="en-US" sz="2000" dirty="0" smtClean="0"/>
              <a:t>     For example., an island near Nagasaki..by name hashima island. It is one of the 505 uninhabited island in Nagasaki. The islands most notable features are its abandoned concrete buildings, undisturbed except by nature and surrounded by sea walls. </a:t>
            </a:r>
          </a:p>
          <a:p>
            <a:pPr>
              <a:buNone/>
            </a:pPr>
            <a:r>
              <a:rPr lang="en-US" sz="2000" dirty="0" smtClean="0"/>
              <a:t>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pic>
        <p:nvPicPr>
          <p:cNvPr id="4" name="Picture 3" descr="Battle-Ship_Island_Nagasaki_Japan.jpg"/>
          <p:cNvPicPr>
            <a:picLocks noChangeAspect="1"/>
          </p:cNvPicPr>
          <p:nvPr/>
        </p:nvPicPr>
        <p:blipFill>
          <a:blip r:embed="rId2"/>
          <a:stretch>
            <a:fillRect/>
          </a:stretch>
        </p:blipFill>
        <p:spPr>
          <a:xfrm>
            <a:off x="2786050" y="3643314"/>
            <a:ext cx="3500462" cy="2714644"/>
          </a:xfrm>
          <a:prstGeom prst="rect">
            <a:avLst/>
          </a:prstGeom>
        </p:spPr>
      </p:pic>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One more important discovery by the spacecraft is gaint triangle that was found in Australia.</a:t>
            </a:r>
            <a:endParaRPr lang="en-IN" sz="2400" dirty="0"/>
          </a:p>
        </p:txBody>
      </p:sp>
      <p:pic>
        <p:nvPicPr>
          <p:cNvPr id="4" name="Picture 3" descr="download.jpg"/>
          <p:cNvPicPr>
            <a:picLocks noChangeAspect="1"/>
          </p:cNvPicPr>
          <p:nvPr/>
        </p:nvPicPr>
        <p:blipFill>
          <a:blip r:embed="rId2"/>
          <a:stretch>
            <a:fillRect/>
          </a:stretch>
        </p:blipFill>
        <p:spPr>
          <a:xfrm>
            <a:off x="2643174" y="2571744"/>
            <a:ext cx="3571900" cy="3214710"/>
          </a:xfrm>
          <a:prstGeom prst="rect">
            <a:avLst/>
          </a:prstGeom>
        </p:spPr>
      </p:pic>
    </p:spTree>
  </p:cSld>
  <p:clrMapOvr>
    <a:overrideClrMapping bg1="lt1" tx1="dk1" bg2="lt2" tx2="dk2" accent1="accent1" accent2="accent2" accent3="accent3" accent4="accent4" accent5="accent5" accent6="accent6" hlink="hlink" folHlink="folHlink"/>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US" dirty="0" smtClean="0"/>
              <a:t>Contents:</a:t>
            </a:r>
          </a:p>
          <a:p>
            <a:r>
              <a:rPr lang="en-US" dirty="0" smtClean="0"/>
              <a:t>1. Introduction</a:t>
            </a:r>
          </a:p>
          <a:p>
            <a:r>
              <a:rPr lang="en-US" dirty="0" smtClean="0"/>
              <a:t>2.shape &amp; capacity</a:t>
            </a:r>
          </a:p>
          <a:p>
            <a:r>
              <a:rPr lang="en-US" dirty="0" smtClean="0"/>
              <a:t>3.development history</a:t>
            </a:r>
          </a:p>
          <a:p>
            <a:r>
              <a:rPr lang="en-US" dirty="0" smtClean="0"/>
              <a:t>4.spacecraft design</a:t>
            </a:r>
          </a:p>
          <a:p>
            <a:r>
              <a:rPr lang="en-US" dirty="0" smtClean="0"/>
              <a:t>5.first test flight and beyond.</a:t>
            </a:r>
          </a:p>
          <a:p>
            <a:r>
              <a:rPr lang="en-US" dirty="0" smtClean="0"/>
              <a:t>6.major purpose</a:t>
            </a:r>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Firstly, spacecraft is a vehicle that carries humans beyond earth, into space.</a:t>
            </a:r>
          </a:p>
          <a:p>
            <a:r>
              <a:rPr lang="en-US" sz="2800" dirty="0" smtClean="0"/>
              <a:t>The Orion multi-purpose crew vehicle is NASA’s planned spacecraft to take astronauts onto mars.</a:t>
            </a:r>
          </a:p>
          <a:p>
            <a:r>
              <a:rPr lang="en-US" sz="2800" dirty="0" smtClean="0"/>
              <a:t>The agency launched the first test flight of spacecraft in December 2014,with crewed missions possibly following in the early 2020’s.</a:t>
            </a:r>
            <a:endParaRPr lang="en-IN" sz="2800" dirty="0"/>
          </a:p>
        </p:txBody>
      </p:sp>
      <p:sp>
        <p:nvSpPr>
          <p:cNvPr id="2" name="Title 1"/>
          <p:cNvSpPr>
            <a:spLocks noGrp="1"/>
          </p:cNvSpPr>
          <p:nvPr>
            <p:ph type="title"/>
          </p:nvPr>
        </p:nvSpPr>
        <p:spPr/>
        <p:txBody>
          <a:bodyPr/>
          <a:lstStyle/>
          <a:p>
            <a:r>
              <a:rPr lang="en-US" dirty="0" smtClean="0"/>
              <a:t>Introduction</a:t>
            </a:r>
            <a:endParaRPr lang="en-IN" dirty="0"/>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Similar in shape to Apollo spacecraft, Orion is supposed to carry up to six astronauts to destinations such as a captured asteroid or within reach of mars.</a:t>
            </a:r>
          </a:p>
          <a:p>
            <a:r>
              <a:rPr lang="en-US" sz="2800" dirty="0" smtClean="0"/>
              <a:t>But this will be an upgrade to Apollo, with the newer, and much larger, spacecraft using electronics decades more advanced than what astronauts used to fly to the moon.</a:t>
            </a:r>
            <a:endParaRPr lang="en-IN" sz="2800" dirty="0"/>
          </a:p>
        </p:txBody>
      </p:sp>
      <p:sp>
        <p:nvSpPr>
          <p:cNvPr id="2" name="Title 1"/>
          <p:cNvSpPr>
            <a:spLocks noGrp="1"/>
          </p:cNvSpPr>
          <p:nvPr>
            <p:ph type="title"/>
          </p:nvPr>
        </p:nvSpPr>
        <p:spPr/>
        <p:txBody>
          <a:bodyPr/>
          <a:lstStyle/>
          <a:p>
            <a:r>
              <a:rPr lang="en-US" dirty="0" smtClean="0"/>
              <a:t>Shape &amp; capacity</a:t>
            </a:r>
            <a:endParaRPr lang="en-IN"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history</a:t>
            </a:r>
            <a:endParaRPr lang="en-IN" dirty="0"/>
          </a:p>
        </p:txBody>
      </p:sp>
      <p:sp>
        <p:nvSpPr>
          <p:cNvPr id="3" name="Content Placeholder 2"/>
          <p:cNvSpPr>
            <a:spLocks noGrp="1"/>
          </p:cNvSpPr>
          <p:nvPr>
            <p:ph idx="1"/>
          </p:nvPr>
        </p:nvSpPr>
        <p:spPr/>
        <p:txBody>
          <a:bodyPr>
            <a:normAutofit fontScale="92500"/>
          </a:bodyPr>
          <a:lstStyle/>
          <a:p>
            <a:r>
              <a:rPr lang="en-US" sz="2400" dirty="0" smtClean="0"/>
              <a:t>LOCKHEED MARTIN is the prime contractor for the spacecraft.</a:t>
            </a:r>
          </a:p>
          <a:p>
            <a:r>
              <a:rPr lang="en-US" sz="2400" dirty="0" smtClean="0"/>
              <a:t>Lockheed martin space systems co. is an American aerospace company.</a:t>
            </a:r>
          </a:p>
          <a:p>
            <a:r>
              <a:rPr lang="en-US" sz="2400" dirty="0" smtClean="0"/>
              <a:t>The company began work on the spacecraft in 2004 during a competition for the contract , which was valued at up to $8.15 billion upon award in august 2006.</a:t>
            </a:r>
          </a:p>
          <a:p>
            <a:r>
              <a:rPr lang="en-US" sz="2400" dirty="0" smtClean="0"/>
              <a:t>Orion, however , was originally  built  for  NASA’s  constellation program that was intended to bring humans to the moon and to Mars. That  program was cancelled in 2010 after President Barack Obama  said that NASA should adopt a more “flexible destination” approach to space exploration.</a:t>
            </a:r>
          </a:p>
          <a:p>
            <a:pPr>
              <a:buNone/>
            </a:pPr>
            <a:endParaRPr lang="en-IN" sz="2400" dirty="0"/>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smtClean="0"/>
              <a:t>NASA had already spent $5 billion on developing Orion at that point, and Lockheed had been working on the spacecraft for about six years(including the competition). In early 2011, however , NASA hinted that the Orion spacecraft could be “repurposed”. The agency followed that up in may with a plan for the multi-purpose crew vehicle –one that was reasonably close to the Orion spacecraft design, but could still be used for the new mandate.</a:t>
            </a:r>
            <a:endParaRPr lang="en-IN" sz="2000" dirty="0"/>
          </a:p>
        </p:txBody>
      </p:sp>
      <p:pic>
        <p:nvPicPr>
          <p:cNvPr id="4" name="Picture 3" descr="orion-heat-shield-installed.jpg"/>
          <p:cNvPicPr>
            <a:picLocks noChangeAspect="1"/>
          </p:cNvPicPr>
          <p:nvPr/>
        </p:nvPicPr>
        <p:blipFill>
          <a:blip r:embed="rId2"/>
          <a:stretch>
            <a:fillRect/>
          </a:stretch>
        </p:blipFill>
        <p:spPr>
          <a:xfrm>
            <a:off x="2714612" y="3833650"/>
            <a:ext cx="3436003" cy="2288677"/>
          </a:xfrm>
          <a:prstGeom prst="rect">
            <a:avLst/>
          </a:prstGeom>
        </p:spPr>
      </p:pic>
    </p:spTree>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Spacecraft design</a:t>
            </a:r>
            <a:endParaRPr lang="en-IN" dirty="0"/>
          </a:p>
        </p:txBody>
      </p:sp>
      <p:sp>
        <p:nvSpPr>
          <p:cNvPr id="3" name="Content Placeholder 2"/>
          <p:cNvSpPr>
            <a:spLocks noGrp="1"/>
          </p:cNvSpPr>
          <p:nvPr>
            <p:ph idx="1"/>
          </p:nvPr>
        </p:nvSpPr>
        <p:spPr/>
        <p:txBody>
          <a:bodyPr>
            <a:normAutofit/>
          </a:bodyPr>
          <a:lstStyle/>
          <a:p>
            <a:r>
              <a:rPr lang="en-US" sz="2000" dirty="0" smtClean="0"/>
              <a:t>Orion can hold between two and six astronauts and is designed  to launch on NASA’s next generation space launch system rocket ,which is supposed to have its first test flight in 2017 or 2018.</a:t>
            </a:r>
          </a:p>
          <a:p>
            <a:r>
              <a:rPr lang="en-US" sz="2000" dirty="0" smtClean="0"/>
              <a:t>The gumdrop-shaped  capsule  and the service module together are about 26 feet (8 meters) long  with a diameter of 16.5 feet(5 m).The spacecraft’s habitable volume is just 316 cubic feet(8.95 cubic meters), which is about 1.5 times larger than the Apollo spacecraft.</a:t>
            </a:r>
          </a:p>
          <a:p>
            <a:r>
              <a:rPr lang="en-US" sz="2000" dirty="0" smtClean="0"/>
              <a:t>The service module, built by European space agency, contains solar panels for electricity, oxygen for breathing and rocket engines to propel the spacecraft .Orion also includes a spacecraft adapter(which shields the service module during launch)and an instrument unit that includes the guidance and control system for the booster.</a:t>
            </a:r>
          </a:p>
          <a:p>
            <a:endParaRPr lang="en-US" sz="2000" dirty="0" smtClean="0"/>
          </a:p>
          <a:p>
            <a:endParaRPr lang="en-IN" sz="2000" dirty="0"/>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13644326_1797298193848319_482970157_n.jpg"/>
          <p:cNvPicPr>
            <a:picLocks noGrp="1" noChangeAspect="1"/>
          </p:cNvPicPr>
          <p:nvPr>
            <p:ph idx="1"/>
          </p:nvPr>
        </p:nvPicPr>
        <p:blipFill>
          <a:blip r:embed="rId2"/>
          <a:stretch>
            <a:fillRect/>
          </a:stretch>
        </p:blipFill>
        <p:spPr>
          <a:xfrm>
            <a:off x="1928794" y="0"/>
            <a:ext cx="4868283" cy="6858000"/>
          </a:xfr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Orion’s crew module is just one of five components of the spacecraft . Orion also contains a launch abort system  to pull astronauts away from the spacecraft with escape rockets should something go wrong during launch.</a:t>
            </a:r>
          </a:p>
          <a:p>
            <a:endParaRPr lang="en-IN" sz="2400" dirty="0"/>
          </a:p>
        </p:txBody>
      </p:sp>
      <p:pic>
        <p:nvPicPr>
          <p:cNvPr id="4" name="Picture 3" descr="13650505_1797298143848324_757214487_n.jpg"/>
          <p:cNvPicPr>
            <a:picLocks noChangeAspect="1"/>
          </p:cNvPicPr>
          <p:nvPr/>
        </p:nvPicPr>
        <p:blipFill>
          <a:blip r:embed="rId3"/>
          <a:stretch>
            <a:fillRect/>
          </a:stretch>
        </p:blipFill>
        <p:spPr>
          <a:xfrm>
            <a:off x="2500298" y="3214686"/>
            <a:ext cx="4721357" cy="3643314"/>
          </a:xfrm>
          <a:prstGeom prst="rect">
            <a:avLst/>
          </a:prstGeom>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7.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8.xml><?xml version="1.0" encoding="utf-8"?>
<a:theme xmlns:a="http://schemas.openxmlformats.org/drawingml/2006/main" name="2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Civic</Template>
  <TotalTime>744</TotalTime>
  <Words>829</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Civic</vt:lpstr>
      <vt:lpstr>Office Theme</vt:lpstr>
      <vt:lpstr>Concourse</vt:lpstr>
      <vt:lpstr>Paper</vt:lpstr>
      <vt:lpstr>Flow</vt:lpstr>
      <vt:lpstr>Trek</vt:lpstr>
      <vt:lpstr>1_Trek</vt:lpstr>
      <vt:lpstr>2_Trek</vt:lpstr>
      <vt:lpstr>Orion spacecraft</vt:lpstr>
      <vt:lpstr>Slide 2</vt:lpstr>
      <vt:lpstr>Introduction</vt:lpstr>
      <vt:lpstr>Shape &amp; capacity</vt:lpstr>
      <vt:lpstr>Development history</vt:lpstr>
      <vt:lpstr>Slide 6</vt:lpstr>
      <vt:lpstr>Spacecraft design</vt:lpstr>
      <vt:lpstr>Slide 8</vt:lpstr>
      <vt:lpstr>Slide 9</vt:lpstr>
      <vt:lpstr>First test flight and beyond</vt:lpstr>
      <vt:lpstr>Slide 11</vt:lpstr>
      <vt:lpstr>  </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ADMIN</cp:lastModifiedBy>
  <cp:revision>80</cp:revision>
  <dcterms:created xsi:type="dcterms:W3CDTF">2016-07-12T13:58:08Z</dcterms:created>
  <dcterms:modified xsi:type="dcterms:W3CDTF">2017-03-14T13:44:39Z</dcterms:modified>
</cp:coreProperties>
</file>