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85AA6-2326-4671-BD9C-08FD525AD02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AA98BA-013C-4610-A319-999567272BB7}">
      <dgm:prSet/>
      <dgm:spPr/>
      <dgm:t>
        <a:bodyPr/>
        <a:lstStyle/>
        <a:p>
          <a:r>
            <a:rPr lang="en-IN" b="0" i="0"/>
            <a:t>numpy</a:t>
          </a:r>
          <a:endParaRPr lang="en-US"/>
        </a:p>
      </dgm:t>
    </dgm:pt>
    <dgm:pt modelId="{941C1ED7-BA92-40BD-B696-6B0983A99D86}" type="parTrans" cxnId="{7355A022-973A-41B3-B969-8E65B88D8430}">
      <dgm:prSet/>
      <dgm:spPr/>
      <dgm:t>
        <a:bodyPr/>
        <a:lstStyle/>
        <a:p>
          <a:endParaRPr lang="en-US"/>
        </a:p>
      </dgm:t>
    </dgm:pt>
    <dgm:pt modelId="{6CD5B2C2-2BE1-4758-BCDF-F81E7830B3F5}" type="sibTrans" cxnId="{7355A022-973A-41B3-B969-8E65B88D8430}">
      <dgm:prSet/>
      <dgm:spPr/>
      <dgm:t>
        <a:bodyPr/>
        <a:lstStyle/>
        <a:p>
          <a:endParaRPr lang="en-US"/>
        </a:p>
      </dgm:t>
    </dgm:pt>
    <dgm:pt modelId="{75FF985C-C39A-4FF4-A8F6-2ABD71001379}">
      <dgm:prSet/>
      <dgm:spPr/>
      <dgm:t>
        <a:bodyPr/>
        <a:lstStyle/>
        <a:p>
          <a:r>
            <a:rPr lang="en-IN" b="0" i="0"/>
            <a:t>pandas</a:t>
          </a:r>
          <a:endParaRPr lang="en-US"/>
        </a:p>
      </dgm:t>
    </dgm:pt>
    <dgm:pt modelId="{0E020344-712F-4ECB-BBFB-C6AF00A25C6B}" type="parTrans" cxnId="{C89501BB-9299-4A62-BE9E-B2B78FC35F3D}">
      <dgm:prSet/>
      <dgm:spPr/>
      <dgm:t>
        <a:bodyPr/>
        <a:lstStyle/>
        <a:p>
          <a:endParaRPr lang="en-US"/>
        </a:p>
      </dgm:t>
    </dgm:pt>
    <dgm:pt modelId="{11F98E1E-A697-47B2-840D-C6F111C37942}" type="sibTrans" cxnId="{C89501BB-9299-4A62-BE9E-B2B78FC35F3D}">
      <dgm:prSet/>
      <dgm:spPr/>
      <dgm:t>
        <a:bodyPr/>
        <a:lstStyle/>
        <a:p>
          <a:endParaRPr lang="en-US"/>
        </a:p>
      </dgm:t>
    </dgm:pt>
    <dgm:pt modelId="{95CDF803-FC61-4CB1-B909-57ECAA6DC433}">
      <dgm:prSet/>
      <dgm:spPr/>
      <dgm:t>
        <a:bodyPr/>
        <a:lstStyle/>
        <a:p>
          <a:r>
            <a:rPr lang="en-IN" b="0" i="0"/>
            <a:t>matplotlib</a:t>
          </a:r>
          <a:endParaRPr lang="en-US"/>
        </a:p>
      </dgm:t>
    </dgm:pt>
    <dgm:pt modelId="{D3EFC373-9849-4127-A1F4-419AB1A7FD27}" type="parTrans" cxnId="{80C2E47F-2EDF-4BDC-9892-4E6AA2584CCC}">
      <dgm:prSet/>
      <dgm:spPr/>
      <dgm:t>
        <a:bodyPr/>
        <a:lstStyle/>
        <a:p>
          <a:endParaRPr lang="en-US"/>
        </a:p>
      </dgm:t>
    </dgm:pt>
    <dgm:pt modelId="{36FB6712-C5B6-42E3-8EB6-7BF0B9C5AAEB}" type="sibTrans" cxnId="{80C2E47F-2EDF-4BDC-9892-4E6AA2584CCC}">
      <dgm:prSet/>
      <dgm:spPr/>
      <dgm:t>
        <a:bodyPr/>
        <a:lstStyle/>
        <a:p>
          <a:endParaRPr lang="en-US"/>
        </a:p>
      </dgm:t>
    </dgm:pt>
    <dgm:pt modelId="{7819FA00-76A0-474E-96F0-03F66F9C2B67}">
      <dgm:prSet/>
      <dgm:spPr/>
      <dgm:t>
        <a:bodyPr/>
        <a:lstStyle/>
        <a:p>
          <a:r>
            <a:rPr lang="en-IN" b="0" i="0"/>
            <a:t>seaborn</a:t>
          </a:r>
          <a:endParaRPr lang="en-US"/>
        </a:p>
      </dgm:t>
    </dgm:pt>
    <dgm:pt modelId="{AF526384-10E2-4648-89B8-78F119BC5F50}" type="parTrans" cxnId="{24BE728E-4C0C-464B-862D-94039E58127B}">
      <dgm:prSet/>
      <dgm:spPr/>
      <dgm:t>
        <a:bodyPr/>
        <a:lstStyle/>
        <a:p>
          <a:endParaRPr lang="en-US"/>
        </a:p>
      </dgm:t>
    </dgm:pt>
    <dgm:pt modelId="{19CCE071-1A59-47D5-992F-850F489AB5CD}" type="sibTrans" cxnId="{24BE728E-4C0C-464B-862D-94039E58127B}">
      <dgm:prSet/>
      <dgm:spPr/>
      <dgm:t>
        <a:bodyPr/>
        <a:lstStyle/>
        <a:p>
          <a:endParaRPr lang="en-US"/>
        </a:p>
      </dgm:t>
    </dgm:pt>
    <dgm:pt modelId="{263E314A-C75E-4376-ABA5-914318741189}" type="pres">
      <dgm:prSet presAssocID="{65385AA6-2326-4671-BD9C-08FD525AD027}" presName="linear" presStyleCnt="0">
        <dgm:presLayoutVars>
          <dgm:animLvl val="lvl"/>
          <dgm:resizeHandles val="exact"/>
        </dgm:presLayoutVars>
      </dgm:prSet>
      <dgm:spPr/>
    </dgm:pt>
    <dgm:pt modelId="{04433235-8619-43C9-8C9C-E44065750F71}" type="pres">
      <dgm:prSet presAssocID="{33AA98BA-013C-4610-A319-999567272B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C32686-392C-4D7E-B5E4-A3E573DAE90E}" type="pres">
      <dgm:prSet presAssocID="{6CD5B2C2-2BE1-4758-BCDF-F81E7830B3F5}" presName="spacer" presStyleCnt="0"/>
      <dgm:spPr/>
    </dgm:pt>
    <dgm:pt modelId="{D0765063-E9C8-4526-836A-9363FD73D441}" type="pres">
      <dgm:prSet presAssocID="{75FF985C-C39A-4FF4-A8F6-2ABD710013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63744B-CB6D-4A2A-8CDD-F7A0F2A95F33}" type="pres">
      <dgm:prSet presAssocID="{11F98E1E-A697-47B2-840D-C6F111C37942}" presName="spacer" presStyleCnt="0"/>
      <dgm:spPr/>
    </dgm:pt>
    <dgm:pt modelId="{11733CA2-2CE7-4805-B3A9-B9EBC3C1DB78}" type="pres">
      <dgm:prSet presAssocID="{95CDF803-FC61-4CB1-B909-57ECAA6DC4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C68731-9912-4453-A586-1EBB40C8CAD6}" type="pres">
      <dgm:prSet presAssocID="{36FB6712-C5B6-42E3-8EB6-7BF0B9C5AAEB}" presName="spacer" presStyleCnt="0"/>
      <dgm:spPr/>
    </dgm:pt>
    <dgm:pt modelId="{74F8F753-4442-465B-926A-5E7FEB13347F}" type="pres">
      <dgm:prSet presAssocID="{7819FA00-76A0-474E-96F0-03F66F9C2B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5D511F-0398-4A53-9E4B-4A39C1F99F7A}" type="presOf" srcId="{33AA98BA-013C-4610-A319-999567272BB7}" destId="{04433235-8619-43C9-8C9C-E44065750F71}" srcOrd="0" destOrd="0" presId="urn:microsoft.com/office/officeart/2005/8/layout/vList2"/>
    <dgm:cxn modelId="{7355A022-973A-41B3-B969-8E65B88D8430}" srcId="{65385AA6-2326-4671-BD9C-08FD525AD027}" destId="{33AA98BA-013C-4610-A319-999567272BB7}" srcOrd="0" destOrd="0" parTransId="{941C1ED7-BA92-40BD-B696-6B0983A99D86}" sibTransId="{6CD5B2C2-2BE1-4758-BCDF-F81E7830B3F5}"/>
    <dgm:cxn modelId="{148F4339-0B3B-479E-A19D-AB172DE7FBA6}" type="presOf" srcId="{95CDF803-FC61-4CB1-B909-57ECAA6DC433}" destId="{11733CA2-2CE7-4805-B3A9-B9EBC3C1DB78}" srcOrd="0" destOrd="0" presId="urn:microsoft.com/office/officeart/2005/8/layout/vList2"/>
    <dgm:cxn modelId="{80C2E47F-2EDF-4BDC-9892-4E6AA2584CCC}" srcId="{65385AA6-2326-4671-BD9C-08FD525AD027}" destId="{95CDF803-FC61-4CB1-B909-57ECAA6DC433}" srcOrd="2" destOrd="0" parTransId="{D3EFC373-9849-4127-A1F4-419AB1A7FD27}" sibTransId="{36FB6712-C5B6-42E3-8EB6-7BF0B9C5AAEB}"/>
    <dgm:cxn modelId="{24BE728E-4C0C-464B-862D-94039E58127B}" srcId="{65385AA6-2326-4671-BD9C-08FD525AD027}" destId="{7819FA00-76A0-474E-96F0-03F66F9C2B67}" srcOrd="3" destOrd="0" parTransId="{AF526384-10E2-4648-89B8-78F119BC5F50}" sibTransId="{19CCE071-1A59-47D5-992F-850F489AB5CD}"/>
    <dgm:cxn modelId="{055C2B96-8E67-4EE2-A663-99327851E4A9}" type="presOf" srcId="{75FF985C-C39A-4FF4-A8F6-2ABD71001379}" destId="{D0765063-E9C8-4526-836A-9363FD73D441}" srcOrd="0" destOrd="0" presId="urn:microsoft.com/office/officeart/2005/8/layout/vList2"/>
    <dgm:cxn modelId="{5CF7B79C-DC9F-4279-B13B-83EE5DBF97ED}" type="presOf" srcId="{65385AA6-2326-4671-BD9C-08FD525AD027}" destId="{263E314A-C75E-4376-ABA5-914318741189}" srcOrd="0" destOrd="0" presId="urn:microsoft.com/office/officeart/2005/8/layout/vList2"/>
    <dgm:cxn modelId="{C89501BB-9299-4A62-BE9E-B2B78FC35F3D}" srcId="{65385AA6-2326-4671-BD9C-08FD525AD027}" destId="{75FF985C-C39A-4FF4-A8F6-2ABD71001379}" srcOrd="1" destOrd="0" parTransId="{0E020344-712F-4ECB-BBFB-C6AF00A25C6B}" sibTransId="{11F98E1E-A697-47B2-840D-C6F111C37942}"/>
    <dgm:cxn modelId="{396A46D7-4CD9-4984-9D12-D09DC1E1B87E}" type="presOf" srcId="{7819FA00-76A0-474E-96F0-03F66F9C2B67}" destId="{74F8F753-4442-465B-926A-5E7FEB13347F}" srcOrd="0" destOrd="0" presId="urn:microsoft.com/office/officeart/2005/8/layout/vList2"/>
    <dgm:cxn modelId="{0789D9BD-376A-41BC-94F1-B9A2E3D3D5F3}" type="presParOf" srcId="{263E314A-C75E-4376-ABA5-914318741189}" destId="{04433235-8619-43C9-8C9C-E44065750F71}" srcOrd="0" destOrd="0" presId="urn:microsoft.com/office/officeart/2005/8/layout/vList2"/>
    <dgm:cxn modelId="{FB640BE6-718C-43FE-A615-CAF8A07FB818}" type="presParOf" srcId="{263E314A-C75E-4376-ABA5-914318741189}" destId="{41C32686-392C-4D7E-B5E4-A3E573DAE90E}" srcOrd="1" destOrd="0" presId="urn:microsoft.com/office/officeart/2005/8/layout/vList2"/>
    <dgm:cxn modelId="{FF458864-4EF9-48BC-81D3-69BC68F09BC6}" type="presParOf" srcId="{263E314A-C75E-4376-ABA5-914318741189}" destId="{D0765063-E9C8-4526-836A-9363FD73D441}" srcOrd="2" destOrd="0" presId="urn:microsoft.com/office/officeart/2005/8/layout/vList2"/>
    <dgm:cxn modelId="{E69A7ABA-0CCA-49BC-85D4-07A47A7744AA}" type="presParOf" srcId="{263E314A-C75E-4376-ABA5-914318741189}" destId="{D263744B-CB6D-4A2A-8CDD-F7A0F2A95F33}" srcOrd="3" destOrd="0" presId="urn:microsoft.com/office/officeart/2005/8/layout/vList2"/>
    <dgm:cxn modelId="{7913470C-E684-450F-81D9-76ECB1F16AB1}" type="presParOf" srcId="{263E314A-C75E-4376-ABA5-914318741189}" destId="{11733CA2-2CE7-4805-B3A9-B9EBC3C1DB78}" srcOrd="4" destOrd="0" presId="urn:microsoft.com/office/officeart/2005/8/layout/vList2"/>
    <dgm:cxn modelId="{EA6BC3AA-C107-4676-B55A-71D79395EA02}" type="presParOf" srcId="{263E314A-C75E-4376-ABA5-914318741189}" destId="{9FC68731-9912-4453-A586-1EBB40C8CAD6}" srcOrd="5" destOrd="0" presId="urn:microsoft.com/office/officeart/2005/8/layout/vList2"/>
    <dgm:cxn modelId="{268CEE59-BDD7-4CCF-9752-438B02BE5006}" type="presParOf" srcId="{263E314A-C75E-4376-ABA5-914318741189}" destId="{74F8F753-4442-465B-926A-5E7FEB1334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33235-8619-43C9-8C9C-E44065750F71}">
      <dsp:nvSpPr>
        <dsp:cNvPr id="0" name=""/>
        <dsp:cNvSpPr/>
      </dsp:nvSpPr>
      <dsp:spPr>
        <a:xfrm>
          <a:off x="0" y="18165"/>
          <a:ext cx="6253721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/>
            <a:t>numpy</a:t>
          </a:r>
          <a:endParaRPr lang="en-US" sz="4800" kern="1200"/>
        </a:p>
      </dsp:txBody>
      <dsp:txXfrm>
        <a:off x="56201" y="74366"/>
        <a:ext cx="6141319" cy="1038877"/>
      </dsp:txXfrm>
    </dsp:sp>
    <dsp:sp modelId="{D0765063-E9C8-4526-836A-9363FD73D441}">
      <dsp:nvSpPr>
        <dsp:cNvPr id="0" name=""/>
        <dsp:cNvSpPr/>
      </dsp:nvSpPr>
      <dsp:spPr>
        <a:xfrm>
          <a:off x="0" y="1307685"/>
          <a:ext cx="6253721" cy="11512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/>
            <a:t>pandas</a:t>
          </a:r>
          <a:endParaRPr lang="en-US" sz="4800" kern="1200"/>
        </a:p>
      </dsp:txBody>
      <dsp:txXfrm>
        <a:off x="56201" y="1363886"/>
        <a:ext cx="6141319" cy="1038877"/>
      </dsp:txXfrm>
    </dsp:sp>
    <dsp:sp modelId="{11733CA2-2CE7-4805-B3A9-B9EBC3C1DB78}">
      <dsp:nvSpPr>
        <dsp:cNvPr id="0" name=""/>
        <dsp:cNvSpPr/>
      </dsp:nvSpPr>
      <dsp:spPr>
        <a:xfrm>
          <a:off x="0" y="2597205"/>
          <a:ext cx="6253721" cy="11512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/>
            <a:t>matplotlib</a:t>
          </a:r>
          <a:endParaRPr lang="en-US" sz="4800" kern="1200"/>
        </a:p>
      </dsp:txBody>
      <dsp:txXfrm>
        <a:off x="56201" y="2653406"/>
        <a:ext cx="6141319" cy="1038877"/>
      </dsp:txXfrm>
    </dsp:sp>
    <dsp:sp modelId="{74F8F753-4442-465B-926A-5E7FEB13347F}">
      <dsp:nvSpPr>
        <dsp:cNvPr id="0" name=""/>
        <dsp:cNvSpPr/>
      </dsp:nvSpPr>
      <dsp:spPr>
        <a:xfrm>
          <a:off x="0" y="3886724"/>
          <a:ext cx="6253721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i="0" kern="1200"/>
            <a:t>seaborn</a:t>
          </a:r>
          <a:endParaRPr lang="en-US" sz="4800" kern="1200"/>
        </a:p>
      </dsp:txBody>
      <dsp:txXfrm>
        <a:off x="56201" y="3942925"/>
        <a:ext cx="6141319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6595-5D15-85B8-6F59-7757293FA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3335D-ED0C-B0B9-C047-E7EA6F1E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7310-DFCA-35E3-A9A7-DDBEA1C6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AE73-7025-151F-0AE1-EA212D6D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22B1-225E-0FFA-F8AE-C301BE0C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8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28D7-D709-0BED-C27C-09D09C7C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57B0E-AD2E-13FA-5057-01AACA608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57CC-7320-A392-486F-8C2B131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AF2C-45C8-6EB0-F0F9-C241BE5A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98EA-2BE2-1729-7F59-CD5F4C70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17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0F08A-5A4C-F594-150D-B8E24A98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8D26-5F13-B3D7-A3F8-DA8708BB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C05E-3AF1-74C6-BE8F-0028C63B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87EF-BDFA-74A2-6ED4-71F11FDD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BEAB-18AD-8C17-81BE-F2280CFB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6CCB-F44E-26FF-8E6D-43C7F5D4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D794-D74C-75D3-B4F3-2050954B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8030-9E2E-660E-E0D6-FC2AE7B1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9680-6614-1202-5438-D577FBFD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8188-70DB-FAA2-0836-3D8C4FFC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510-E254-DA2F-1385-F7DA8484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AB7E-ACF6-B968-0CFB-CB7B702E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1EC5F-9A57-B70E-AD4B-7EAFD25B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9CC9-917A-42C6-EF81-C0FDBA05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FE1A-DC0F-3D68-01AB-D526C74D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EEE9-1D13-A3D0-7E2B-800D7386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B057-719B-666F-F39B-158B05A20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2D62D-868F-FC10-486A-BB22ED7FA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927FF-3AF8-6081-24C9-E2FE6E83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ECF0-ED23-4E30-5F3C-4F62F152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88A31-74C3-12DA-6824-57B816C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8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0D91-4E0B-4750-E1E6-24FCE7CB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F9EF-B58A-EE9A-93A1-73CF471C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F496B-D69F-DBFA-50BE-D74C0CCA2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91BCF-140A-56B8-2778-E24F9C084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364CC-5D7B-BED4-EC10-5AE140D9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D5C25-D4C1-72DA-7500-F968CC5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EB711-7C4C-B60A-DF7E-27F4BBC0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568B-C40F-87A8-2495-E1560DF6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8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9F36-8D1C-ACB2-D222-A3C1526C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434C4-2E23-CC2C-AF62-3F13D624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C4486-ADA2-8CC4-8525-B926B808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AF581-7531-77B1-9F8B-100BCDC1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0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9CD17-58AB-72AB-001B-4B4F14B3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830C7-7C3E-A003-727E-7DBE757A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E0860-6170-9180-01CC-F7F5F5C4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7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2280-534D-4ECB-EC17-0E317E03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5EBA-1595-84D0-E5BD-7588E4E2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9399F-DD1F-584A-7346-59C625C04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387D9-8E49-B825-ADBC-44FA55EA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874D-4734-98BD-A414-7A96CD96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2C03A-F2DE-688B-CBC0-73A32473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5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180E-A96C-512A-3E13-EBAC4936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51352-B99A-D3FA-DF72-8253DBF54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AEAE-C2C8-D145-20B4-4ED89C4D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FD21-87E2-2B94-BEFF-F3C900F1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0BB3-1350-EBD9-B7E8-375D9BD0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AC69-D98E-BE42-B8E6-9D1FE487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05F36-1931-6FB6-EDCD-329AA43D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E6F9D-36FA-2523-B117-5F988997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C319-8223-E871-2A20-148948E5A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F779-F7AE-4ABD-9DD6-53E8F68B183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AF27-DCE9-71D0-A2D7-37B8F1303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868A-C3FA-089E-9EA8-3C3A15D5C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9F59-4596-4EC4-89D4-B9070D10B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7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 on a briefcase">
            <a:extLst>
              <a:ext uri="{FF2B5EF4-FFF2-40B4-BE49-F238E27FC236}">
                <a16:creationId xmlns:a16="http://schemas.microsoft.com/office/drawing/2014/main" id="{C0FECA65-7A20-21C8-61A0-83241C90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F12F0-B949-1EA0-0329-CE331985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Case Study </a:t>
            </a: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4B501-3430-F2CD-30D3-689974974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 fontAlgn="base"/>
            <a:r>
              <a:rPr lang="en-IN" sz="2000" b="1" i="0">
                <a:effectLst/>
                <a:latin typeface="zeitung"/>
              </a:rPr>
              <a:t>Lending Club Case study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66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9695E-3A46-4647-24FC-7644A5FF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700" b="0" i="0">
                <a:solidFill>
                  <a:srgbClr val="FFFFFF"/>
                </a:solidFill>
                <a:effectLst/>
                <a:latin typeface="circular"/>
              </a:rPr>
              <a:t>Business Understanding</a:t>
            </a: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72F6101-CABD-F7BE-96DF-0A501925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rtl="0">
              <a:buNone/>
            </a:pPr>
            <a:r>
              <a:rPr lang="en-IN" sz="2400" b="1">
                <a:latin typeface="freight-text-pro"/>
              </a:rPr>
              <a:t>C</a:t>
            </a:r>
            <a:r>
              <a:rPr lang="en-IN" sz="2400" b="1" i="0">
                <a:effectLst/>
                <a:latin typeface="freight-text-pro"/>
              </a:rPr>
              <a:t>onsumer finance company </a:t>
            </a:r>
          </a:p>
          <a:p>
            <a:r>
              <a:rPr lang="en-IN" sz="2400" b="0" i="0">
                <a:effectLst/>
                <a:latin typeface="freight-text-pro"/>
              </a:rPr>
              <a:t>Which specializes in lending various types of loans to urban customers. </a:t>
            </a:r>
          </a:p>
          <a:p>
            <a:r>
              <a:rPr lang="en-IN" sz="2400" b="0" i="0">
                <a:effectLst/>
                <a:latin typeface="freight-text-pro"/>
              </a:rPr>
              <a:t>When the company receives a loan application, the company has to make a decision for loan approval based on the applicant’s profile.</a:t>
            </a:r>
          </a:p>
          <a:p>
            <a:r>
              <a:rPr lang="en-IN" sz="2400" b="0" i="0">
                <a:effectLst/>
                <a:latin typeface="freight-text-pro"/>
              </a:rPr>
              <a:t> Two </a:t>
            </a:r>
            <a:r>
              <a:rPr lang="en-IN" sz="2400" b="1" i="0">
                <a:effectLst/>
                <a:latin typeface="freight-text-pro"/>
              </a:rPr>
              <a:t>types of risks</a:t>
            </a:r>
            <a:r>
              <a:rPr lang="en-IN" sz="2400" b="0" i="0">
                <a:effectLst/>
                <a:latin typeface="freight-text-pro"/>
              </a:rPr>
              <a:t> are associated with the bank’s decision:</a:t>
            </a:r>
          </a:p>
          <a:p>
            <a:pPr marL="514350" indent="-514350" rtl="0">
              <a:buAutoNum type="arabicPeriod"/>
            </a:pPr>
            <a:r>
              <a:rPr lang="en-IN" sz="2400" b="0" i="0">
                <a:effectLst/>
                <a:latin typeface="freight-text-pro"/>
              </a:rPr>
              <a:t>If the applicant is</a:t>
            </a:r>
            <a:r>
              <a:rPr lang="en-IN" sz="2400" b="1" i="0">
                <a:effectLst/>
                <a:latin typeface="freight-text-pro"/>
              </a:rPr>
              <a:t> likely to repay the loan</a:t>
            </a:r>
            <a:r>
              <a:rPr lang="en-IN" sz="2400" b="0" i="0">
                <a:effectLst/>
                <a:latin typeface="freight-text-pro"/>
              </a:rPr>
              <a:t>, then not approving the loan results in a </a:t>
            </a:r>
            <a:r>
              <a:rPr lang="en-IN" sz="2400" b="1" i="0">
                <a:effectLst/>
                <a:latin typeface="freight-text-pro"/>
              </a:rPr>
              <a:t>loss of business</a:t>
            </a:r>
            <a:r>
              <a:rPr lang="en-IN" sz="2400" b="0" i="0">
                <a:effectLst/>
                <a:latin typeface="freight-text-pro"/>
              </a:rPr>
              <a:t> to the company</a:t>
            </a:r>
          </a:p>
          <a:p>
            <a:pPr marL="514350" indent="-514350" rtl="0">
              <a:buAutoNum type="arabicPeriod"/>
            </a:pPr>
            <a:r>
              <a:rPr lang="en-IN" sz="2400" b="0" i="0">
                <a:effectLst/>
                <a:latin typeface="freight-text-pro"/>
              </a:rPr>
              <a:t>If the applicant is </a:t>
            </a:r>
            <a:r>
              <a:rPr lang="en-IN" sz="2400" b="1" i="0">
                <a:effectLst/>
                <a:latin typeface="freight-text-pro"/>
              </a:rPr>
              <a:t>not likely to repay the loan,</a:t>
            </a:r>
            <a:r>
              <a:rPr lang="en-IN" sz="2400" b="0" i="0">
                <a:effectLst/>
                <a:latin typeface="freight-text-pro"/>
              </a:rPr>
              <a:t> i.e. he/she is likely to default, then approving the loan may lead to a </a:t>
            </a:r>
            <a:r>
              <a:rPr lang="en-IN" sz="2400" b="1" i="0">
                <a:effectLst/>
                <a:latin typeface="freight-text-pro"/>
              </a:rPr>
              <a:t>financial loss</a:t>
            </a:r>
            <a:r>
              <a:rPr lang="en-IN" sz="2400" b="0" i="0">
                <a:effectLst/>
                <a:latin typeface="freight-text-pro"/>
              </a:rPr>
              <a:t> for the company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5577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F9BD74D6-5E64-938B-BC48-806CDFC3C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r="1276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23B67-9AFF-03B4-896C-D971F5BC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b="1" i="0">
                <a:effectLst/>
                <a:latin typeface="-apple-system"/>
              </a:rPr>
              <a:t>General Information</a:t>
            </a:r>
            <a:endParaRPr lang="en-IN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6BCD-7187-3E62-4B57-1560ACD3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-apple-system"/>
              </a:rPr>
              <a:t>Exploratory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-apple-system"/>
              </a:rPr>
              <a:t>Loan lending risk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-apple-system"/>
              </a:rPr>
              <a:t>Identify a major factor or combination of factors to lend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-apple-system"/>
              </a:rPr>
              <a:t>Data sets with 39717 instances and 111 attributes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521314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36F2AC-9152-6094-C730-7DF86807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IN" sz="4800" b="1" i="0">
                <a:effectLst/>
                <a:latin typeface="-apple-system"/>
              </a:rPr>
              <a:t>Technologies Used</a:t>
            </a:r>
            <a:endParaRPr lang="en-IN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983E05-C547-1FC9-34DE-0286B91B1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04362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7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939C7E39-2652-6AC2-6DAE-F6AA058A5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624A0-6945-6C2C-F065-DD0ED0EE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b="1" i="0">
                <a:effectLst/>
                <a:latin typeface="-apple-system"/>
              </a:rPr>
              <a:t>Conclusions</a:t>
            </a:r>
            <a:endParaRPr lang="en-IN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4803-0E2F-4293-6B6D-3A4763FD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-apple-system"/>
              </a:rPr>
              <a:t>Loan amount, investor amount, and funding amount are strongly correlated.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-apple-system"/>
              </a:rPr>
              <a:t>Annual income with DTI(Debt-to-income ratio) is negatively correlated.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70160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circular</vt:lpstr>
      <vt:lpstr>freight-text-pro</vt:lpstr>
      <vt:lpstr>zeitung</vt:lpstr>
      <vt:lpstr>Office Theme</vt:lpstr>
      <vt:lpstr>Case Study </vt:lpstr>
      <vt:lpstr>Business Understanding</vt:lpstr>
      <vt:lpstr>General Information</vt:lpstr>
      <vt:lpstr>Technologies Used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</dc:title>
  <dc:creator>Pavan Kumar  SP CSE</dc:creator>
  <cp:lastModifiedBy>Pavan Kumar  SP CSE</cp:lastModifiedBy>
  <cp:revision>1</cp:revision>
  <dcterms:created xsi:type="dcterms:W3CDTF">2022-11-09T17:49:47Z</dcterms:created>
  <dcterms:modified xsi:type="dcterms:W3CDTF">2022-11-09T17:56:48Z</dcterms:modified>
</cp:coreProperties>
</file>