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9" roundtripDataSignature="AMtx7mg0KX2BDEsQG2Rq8TWl+KJc8giR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25E36E-D8C5-433B-A2D9-DEE2BE4B9CD6}">
  <a:tblStyle styleId="{B125E36E-D8C5-433B-A2D9-DEE2BE4B9CD6}"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9.png"/><Relationship Id="rId4" Type="http://schemas.openxmlformats.org/officeDocument/2006/relationships/hyperlink" Target="http://www.slideshare.net/capgemini" TargetMode="External"/><Relationship Id="rId9"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hyperlink" Target="http://www.twitter.com/capgemini" TargetMode="External"/><Relationship Id="rId7" Type="http://schemas.openxmlformats.org/officeDocument/2006/relationships/image" Target="../media/image14.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spcBef>
                <a:spcPts val="600"/>
              </a:spcBef>
              <a:spcAft>
                <a:spcPts val="0"/>
              </a:spcAft>
              <a:buSzPts val="1200"/>
              <a:buChar char="–"/>
              <a:defRPr sz="12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980"/>
              </a:srgbClr>
            </a:outerShdw>
          </a:effectLst>
        </p:spPr>
        <p:txBody>
          <a:bodyPr anchorCtr="0" anchor="t" bIns="49775" lIns="99550" spcFirstLastPara="1" rIns="99550" wrap="square" tIns="497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aubins.raj@capgemini.com" TargetMode="External"/><Relationship Id="rId4" Type="http://schemas.openxmlformats.org/officeDocument/2006/relationships/hyperlink" Target="https://github.com/pavanamajala/HotelManagementApplication" TargetMode="External"/><Relationship Id="rId9"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hyperlink" Target="https://www.linkedin.com/in/sri-ram-pavan-amajala-a31404192" TargetMode="External"/><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20200" y="1500981"/>
          <a:ext cx="3000000" cy="3000000"/>
        </p:xfrm>
        <a:graphic>
          <a:graphicData uri="http://schemas.openxmlformats.org/drawingml/2006/table">
            <a:tbl>
              <a:tblPr bandRow="1" firstRow="1">
                <a:noFill/>
                <a:tableStyleId>{B125E36E-D8C5-433B-A2D9-DEE2BE4B9CD6}</a:tableStyleId>
              </a:tblPr>
              <a:tblGrid>
                <a:gridCol w="762000"/>
                <a:gridCol w="2286000"/>
              </a:tblGrid>
              <a:tr h="535700">
                <a:tc>
                  <a:txBody>
                    <a:bodyPr/>
                    <a:lstStyle/>
                    <a:p>
                      <a:pPr indent="0" lvl="0" marL="0" marR="0" rtl="0" algn="l">
                        <a:spcBef>
                          <a:spcPts val="0"/>
                        </a:spcBef>
                        <a:spcAft>
                          <a:spcPts val="0"/>
                        </a:spcAft>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Generics, Collections, Arrays, Loops, Lambda Exp, Stream API</a:t>
                      </a:r>
                      <a:endParaRPr/>
                    </a:p>
                    <a:p>
                      <a:pPr indent="0" lvl="0" marL="0" marR="0" rtl="0" algn="l">
                        <a:spcBef>
                          <a:spcPts val="0"/>
                        </a:spcBef>
                        <a:spcAft>
                          <a:spcPts val="0"/>
                        </a:spcAft>
                        <a:buNone/>
                      </a:pPr>
                      <a:r>
                        <a:rPr b="0" lang="en-US" sz="700" u="none" cap="none" strike="noStrike"/>
                        <a:t>Junit, Mockito, Servlets</a:t>
                      </a:r>
                      <a:endParaRPr b="0" i="0" sz="700" u="none" cap="none" strike="noStrike">
                        <a:solidFill>
                          <a:srgbClr val="000000"/>
                        </a:solidFill>
                        <a:latin typeface="Verdana"/>
                        <a:ea typeface="Verdana"/>
                        <a:cs typeface="Verdana"/>
                        <a:sym typeface="Verdana"/>
                      </a:endParaRPr>
                    </a:p>
                  </a:txBody>
                  <a:tcPr marT="45725" marB="45725" marR="91450" marL="91450"/>
                </a:tc>
              </a:tr>
              <a:tr h="3544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IOC &amp; Dependency Injection, Autowire</a:t>
                      </a:r>
                      <a:endParaRPr b="0" i="0" sz="700" u="none" cap="none" strike="noStrike">
                        <a:solidFill>
                          <a:srgbClr val="000000"/>
                        </a:solidFill>
                        <a:latin typeface="Verdana"/>
                        <a:ea typeface="Verdana"/>
                        <a:cs typeface="Verdana"/>
                        <a:sym typeface="Verdana"/>
                      </a:endParaRPr>
                    </a:p>
                  </a:txBody>
                  <a:tcPr marT="45725" marB="45725" marR="91450" marL="91450"/>
                </a:tc>
              </a:tr>
              <a:tr h="524850">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T="45725" marB="45725" marR="91450" marL="91450"/>
                </a:tc>
              </a:tr>
              <a:tr h="409475">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T="45725" marB="45725" marR="91450" marL="91450"/>
                </a:tc>
              </a:tr>
              <a:tr h="586600">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Spring Boot Starters, annotations, Messaging Service, Sync/Async comms, Swagger API documents</a:t>
                      </a:r>
                      <a:endParaRPr b="0" i="0" sz="700" u="none" cap="none" strike="noStrike">
                        <a:solidFill>
                          <a:srgbClr val="000000"/>
                        </a:solidFill>
                        <a:latin typeface="Verdana"/>
                        <a:ea typeface="Verdana"/>
                        <a:cs typeface="Verdana"/>
                        <a:sym typeface="Verdana"/>
                      </a:endParaRPr>
                    </a:p>
                  </a:txBody>
                  <a:tcPr marT="45725" marB="45725" marR="91450" marL="91450"/>
                </a:tc>
              </a:tr>
              <a:tr h="4094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Netflix Ribbon, Feign Client, Netflix Hystrix, Netflix Zuul &amp; Config Server</a:t>
                      </a:r>
                      <a:endParaRPr/>
                    </a:p>
                  </a:txBody>
                  <a:tcPr marT="45725" marB="45725" marR="91450" marL="91450"/>
                </a:tc>
              </a:tr>
              <a:tr h="3087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Hooks, Event handling, Redux, Reducers, Testing using Jasmin &amp; Karma</a:t>
                      </a:r>
                      <a:endParaRPr b="0" i="0" sz="700" u="none" cap="none" strike="noStrike">
                        <a:solidFill>
                          <a:srgbClr val="000000"/>
                        </a:solidFill>
                        <a:latin typeface="Verdana"/>
                        <a:ea typeface="Verdana"/>
                        <a:cs typeface="Verdana"/>
                        <a:sym typeface="Verdana"/>
                      </a:endParaRPr>
                    </a:p>
                  </a:txBody>
                  <a:tcPr marT="45725" marB="45725" marR="91450" marL="91450"/>
                </a:tc>
              </a:tr>
              <a:tr h="4094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MongoDB </a:t>
                      </a:r>
                      <a:endParaRPr/>
                    </a:p>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My SQL</a:t>
                      </a:r>
                      <a:endParaRPr/>
                    </a:p>
                  </a:txBody>
                  <a:tcPr marT="45725" marB="45725" marR="91450" marL="91450"/>
                </a:tc>
              </a:tr>
              <a:tr h="3087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3,JavaScript, ES6 &amp; TypeScript</a:t>
                      </a:r>
                      <a:endParaRPr/>
                    </a:p>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Reusable templates, Optimized UI Designed</a:t>
                      </a:r>
                      <a:endParaRPr/>
                    </a:p>
                  </a:txBody>
                  <a:tcPr marT="45725" marB="45725" marR="91450" marL="91450"/>
                </a:tc>
              </a:tr>
              <a:tr h="4094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Git, Postman, Maven, IDE</a:t>
                      </a:r>
                      <a:endParaRPr/>
                    </a:p>
                  </a:txBody>
                  <a:tcPr marT="45725" marB="45725" marR="91450" marL="91450"/>
                </a:tc>
              </a:tr>
              <a:tr h="5417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Communications, Team management. Peer learning</a:t>
                      </a:r>
                      <a:endParaRPr/>
                    </a:p>
                  </a:txBody>
                  <a:tcPr marT="45725" marB="45725" marR="91450" marL="91450"/>
                </a:tc>
              </a:tr>
            </a:tbl>
          </a:graphicData>
        </a:graphic>
      </p:graphicFrame>
      <p:sp>
        <p:nvSpPr>
          <p:cNvPr id="217" name="Google Shape;217;p1"/>
          <p:cNvSpPr txBox="1"/>
          <p:nvPr>
            <p:ph idx="1" type="body"/>
          </p:nvPr>
        </p:nvSpPr>
        <p:spPr>
          <a:xfrm>
            <a:off x="4821898" y="2331320"/>
            <a:ext cx="4057649" cy="3890091"/>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50"/>
              <a:buFont typeface="Arial"/>
              <a:buNone/>
            </a:pPr>
            <a:r>
              <a:t/>
            </a:r>
            <a:endParaRPr b="1"/>
          </a:p>
          <a:p>
            <a:pPr indent="0" lvl="0" marL="0" rtl="0" algn="l">
              <a:lnSpc>
                <a:spcPct val="114000"/>
              </a:lnSpc>
              <a:spcBef>
                <a:spcPts val="1000"/>
              </a:spcBef>
              <a:spcAft>
                <a:spcPts val="0"/>
              </a:spcAft>
              <a:buClr>
                <a:schemeClr val="dk1"/>
              </a:buClr>
              <a:buSzPts val="1050"/>
              <a:buFont typeface="Arial"/>
              <a:buNone/>
            </a:pPr>
            <a:r>
              <a:rPr b="1" lang="en-US"/>
              <a:t>AWS CLOUD </a:t>
            </a:r>
            <a:r>
              <a:rPr b="1" lang="en-US"/>
              <a:t>PRACTITIONER</a:t>
            </a:r>
            <a:r>
              <a:rPr b="1" lang="en-US"/>
              <a:t> CERTIFIED</a:t>
            </a:r>
            <a:endParaRPr b="1"/>
          </a:p>
          <a:p>
            <a:pPr indent="0" lvl="0" marL="0" rtl="0" algn="l">
              <a:lnSpc>
                <a:spcPct val="114000"/>
              </a:lnSpc>
              <a:spcBef>
                <a:spcPts val="1000"/>
              </a:spcBef>
              <a:spcAft>
                <a:spcPts val="0"/>
              </a:spcAft>
              <a:buClr>
                <a:schemeClr val="dk1"/>
              </a:buClr>
              <a:buSzPts val="1050"/>
              <a:buNone/>
            </a:pPr>
            <a:r>
              <a:rPr b="1" lang="en-US" sz="1050"/>
              <a:t>Online Hotel Management system</a:t>
            </a:r>
            <a:endParaRPr/>
          </a:p>
          <a:p>
            <a:pPr indent="-171450" lvl="0" marL="171450" rtl="0" algn="l">
              <a:lnSpc>
                <a:spcPct val="114000"/>
              </a:lnSpc>
              <a:spcBef>
                <a:spcPts val="1000"/>
              </a:spcBef>
              <a:spcAft>
                <a:spcPts val="0"/>
              </a:spcAft>
              <a:buClr>
                <a:schemeClr val="dk1"/>
              </a:buClr>
              <a:buSzPts val="1000"/>
              <a:buFont typeface="Noto Sans Symbols"/>
              <a:buChar char="⮚"/>
            </a:pPr>
            <a:r>
              <a:rPr lang="en-US" sz="1000"/>
              <a:t>Completed end to end case study of Online Hotel Management System along with JWT authentication, Swagger and payment, responsive UI with React JS.</a:t>
            </a:r>
            <a:endParaRPr b="1" sz="1000"/>
          </a:p>
          <a:p>
            <a:pPr indent="0" lvl="0" marL="0" rtl="0" algn="l">
              <a:lnSpc>
                <a:spcPct val="150000"/>
              </a:lnSpc>
              <a:spcBef>
                <a:spcPts val="1000"/>
              </a:spcBef>
              <a:spcAft>
                <a:spcPts val="0"/>
              </a:spcAft>
              <a:buClr>
                <a:srgbClr val="000000"/>
              </a:buClr>
              <a:buSzPts val="1000"/>
              <a:buNone/>
            </a:pPr>
            <a:r>
              <a:rPr b="1" i="0" lang="en-US" sz="1000" u="none" strike="noStrike">
                <a:solidFill>
                  <a:srgbClr val="000000"/>
                </a:solidFill>
              </a:rPr>
              <a:t>Employee Management Application</a:t>
            </a:r>
            <a:endParaRPr b="0" sz="1000"/>
          </a:p>
          <a:p>
            <a:pPr indent="-171450" lvl="0" marL="171450" rtl="0" algn="l">
              <a:lnSpc>
                <a:spcPct val="150000"/>
              </a:lnSpc>
              <a:spcBef>
                <a:spcPts val="1000"/>
              </a:spcBef>
              <a:spcAft>
                <a:spcPts val="0"/>
              </a:spcAft>
              <a:buClr>
                <a:srgbClr val="000000"/>
              </a:buClr>
              <a:buSzPts val="1000"/>
              <a:buFont typeface="Noto Sans Symbols"/>
              <a:buChar char="⮚"/>
            </a:pPr>
            <a:r>
              <a:rPr b="0" i="0" lang="en-US" sz="1000" u="none" strike="noStrike">
                <a:solidFill>
                  <a:srgbClr val="000000"/>
                </a:solidFill>
              </a:rPr>
              <a:t>Developed backend applications using Monolithic Architecture and implemented all the CRUD operations using Spring Boot, Postgres, Postman for middle ware and </a:t>
            </a:r>
            <a:r>
              <a:rPr lang="en-US" sz="1000">
                <a:solidFill>
                  <a:srgbClr val="000000"/>
                </a:solidFill>
              </a:rPr>
              <a:t>HTML, CSS, JavaScript and</a:t>
            </a:r>
            <a:r>
              <a:rPr b="0" i="0" lang="en-US" sz="1000" u="none" strike="noStrike">
                <a:solidFill>
                  <a:srgbClr val="000000"/>
                </a:solidFill>
              </a:rPr>
              <a:t> </a:t>
            </a:r>
            <a:r>
              <a:rPr i="0" lang="en-US" sz="1000" u="none" strike="noStrike">
                <a:solidFill>
                  <a:srgbClr val="000000"/>
                </a:solidFill>
              </a:rPr>
              <a:t>React for UI.</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p:nvPr>
            <p:ph idx="4" type="body"/>
          </p:nvPr>
        </p:nvSpPr>
        <p:spPr>
          <a:xfrm>
            <a:off x="3649663" y="1353344"/>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Bangalore</a:t>
            </a:r>
            <a:endParaRPr/>
          </a:p>
          <a:p>
            <a:pPr indent="0" lvl="0" marL="0" rtl="0" algn="l">
              <a:lnSpc>
                <a:spcPct val="90000"/>
              </a:lnSpc>
              <a:spcBef>
                <a:spcPts val="1000"/>
              </a:spcBef>
              <a:spcAft>
                <a:spcPts val="0"/>
              </a:spcAft>
              <a:buClr>
                <a:schemeClr val="lt1"/>
              </a:buClr>
              <a:buSzPts val="1100"/>
              <a:buNone/>
            </a:pPr>
            <a:r>
              <a:t/>
            </a:r>
            <a:endParaRPr/>
          </a:p>
        </p:txBody>
      </p:sp>
      <p:sp>
        <p:nvSpPr>
          <p:cNvPr id="220" name="Google Shape;220;p1"/>
          <p:cNvSpPr txBox="1"/>
          <p:nvPr>
            <p:ph idx="6" type="body"/>
          </p:nvPr>
        </p:nvSpPr>
        <p:spPr>
          <a:xfrm>
            <a:off x="3309143" y="1581422"/>
            <a:ext cx="2373313" cy="32543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u="sng">
                <a:solidFill>
                  <a:schemeClr val="hlink"/>
                </a:solidFill>
                <a:hlinkClick r:id="rId3"/>
              </a:rPr>
              <a:t>pavanamajala@gmail.com</a:t>
            </a:r>
            <a:endParaRPr/>
          </a:p>
        </p:txBody>
      </p:sp>
      <p:sp>
        <p:nvSpPr>
          <p:cNvPr id="221" name="Google Shape;221;p1"/>
          <p:cNvSpPr txBox="1"/>
          <p:nvPr>
            <p:ph idx="7" type="body"/>
          </p:nvPr>
        </p:nvSpPr>
        <p:spPr>
          <a:xfrm>
            <a:off x="3348038" y="1770063"/>
            <a:ext cx="2382837"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+91 9010309411</a:t>
            </a:r>
            <a:endParaRPr/>
          </a:p>
        </p:txBody>
      </p:sp>
      <p:sp>
        <p:nvSpPr>
          <p:cNvPr id="222" name="Google Shape;222;p1"/>
          <p:cNvSpPr txBox="1"/>
          <p:nvPr>
            <p:ph idx="8" type="body"/>
          </p:nvPr>
        </p:nvSpPr>
        <p:spPr>
          <a:xfrm>
            <a:off x="383259" y="3013471"/>
            <a:ext cx="4057650" cy="3384154"/>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u="sng"/>
              <a:t>Full Stack JAVA Developer</a:t>
            </a:r>
            <a:endParaRPr/>
          </a:p>
          <a:p>
            <a:pPr indent="-171450" lvl="0" marL="171450" rtl="0" algn="l">
              <a:lnSpc>
                <a:spcPct val="114000"/>
              </a:lnSpc>
              <a:spcBef>
                <a:spcPts val="1000"/>
              </a:spcBef>
              <a:spcAft>
                <a:spcPts val="0"/>
              </a:spcAft>
              <a:buClr>
                <a:srgbClr val="000000"/>
              </a:buClr>
              <a:buSzPts val="1100"/>
              <a:buFont typeface="Noto Sans Symbols"/>
              <a:buChar char="⮚"/>
            </a:pPr>
            <a:r>
              <a:rPr b="0" i="0" lang="en-US" sz="1100" u="none" strike="noStrike">
                <a:solidFill>
                  <a:srgbClr val="000000"/>
                </a:solidFill>
              </a:rPr>
              <a:t>Hands on experience in creating </a:t>
            </a:r>
            <a:r>
              <a:rPr i="0" lang="en-US" sz="1100" u="none" strike="noStrike">
                <a:solidFill>
                  <a:srgbClr val="000000"/>
                </a:solidFill>
              </a:rPr>
              <a:t>microservices with Spring boot, Spring Security, Spring Cloud API Gateway</a:t>
            </a:r>
            <a:r>
              <a:rPr b="1" i="0" lang="en-US" sz="1100" u="none" strike="noStrike">
                <a:solidFill>
                  <a:srgbClr val="000000"/>
                </a:solidFill>
              </a:rPr>
              <a:t>,</a:t>
            </a:r>
            <a:r>
              <a:rPr b="0" i="0" lang="en-US" sz="1100" u="none" strike="noStrike">
                <a:solidFill>
                  <a:srgbClr val="000000"/>
                </a:solidFill>
              </a:rPr>
              <a:t> Eureka server.</a:t>
            </a:r>
            <a:endParaRPr/>
          </a:p>
          <a:p>
            <a:pPr indent="-171450" lvl="0" marL="171450" rtl="0" algn="l">
              <a:lnSpc>
                <a:spcPct val="114000"/>
              </a:lnSpc>
              <a:spcBef>
                <a:spcPts val="1000"/>
              </a:spcBef>
              <a:spcAft>
                <a:spcPts val="0"/>
              </a:spcAft>
              <a:buClr>
                <a:srgbClr val="000000"/>
              </a:buClr>
              <a:buSzPts val="1100"/>
              <a:buFont typeface="Noto Sans Symbols"/>
              <a:buChar char="⮚"/>
            </a:pPr>
            <a:r>
              <a:rPr b="0" i="0" lang="en-US" sz="1100" u="none" strike="noStrike">
                <a:solidFill>
                  <a:srgbClr val="000000"/>
                </a:solidFill>
              </a:rPr>
              <a:t>Proficient in creating </a:t>
            </a:r>
            <a:r>
              <a:rPr i="0" lang="en-US" sz="1100" u="none" strike="noStrike">
                <a:solidFill>
                  <a:srgbClr val="000000"/>
                </a:solidFill>
              </a:rPr>
              <a:t>Single page Web </a:t>
            </a:r>
            <a:r>
              <a:rPr b="0" i="0" lang="en-US" sz="1100" u="none" strike="noStrike">
                <a:solidFill>
                  <a:srgbClr val="000000"/>
                </a:solidFill>
              </a:rPr>
              <a:t>Application </a:t>
            </a:r>
            <a:r>
              <a:rPr lang="en-US" sz="1100">
                <a:solidFill>
                  <a:srgbClr val="000000"/>
                </a:solidFill>
              </a:rPr>
              <a:t>using HTML, CSS, JavaScript and</a:t>
            </a:r>
            <a:r>
              <a:rPr b="0" i="0" lang="en-US" sz="1100" u="none" strike="noStrike">
                <a:solidFill>
                  <a:srgbClr val="000000"/>
                </a:solidFill>
              </a:rPr>
              <a:t> </a:t>
            </a:r>
            <a:r>
              <a:rPr i="0" lang="en-US" sz="1100" u="none" strike="noStrike">
                <a:solidFill>
                  <a:srgbClr val="000000"/>
                </a:solidFill>
              </a:rPr>
              <a:t>React .</a:t>
            </a:r>
            <a:endParaRPr/>
          </a:p>
          <a:p>
            <a:pPr indent="-171450" lvl="0" marL="171450" rtl="0" algn="l">
              <a:lnSpc>
                <a:spcPct val="114000"/>
              </a:lnSpc>
              <a:spcBef>
                <a:spcPts val="1000"/>
              </a:spcBef>
              <a:spcAft>
                <a:spcPts val="0"/>
              </a:spcAft>
              <a:buClr>
                <a:srgbClr val="000000"/>
              </a:buClr>
              <a:buSzPts val="1100"/>
              <a:buFont typeface="Noto Sans Symbols"/>
              <a:buChar char="⮚"/>
            </a:pPr>
            <a:r>
              <a:rPr i="0" lang="en-US" sz="1100" u="none" strike="noStrike">
                <a:solidFill>
                  <a:srgbClr val="000000"/>
                </a:solidFill>
              </a:rPr>
              <a:t>React developer with </a:t>
            </a:r>
            <a:r>
              <a:rPr b="0" i="0" lang="en-US" sz="1100" u="none" strike="noStrike">
                <a:solidFill>
                  <a:srgbClr val="000000"/>
                </a:solidFill>
              </a:rPr>
              <a:t>working knowledge on ReactJS with react hooks, reactive forms, routing and Material UI.</a:t>
            </a:r>
            <a:endParaRPr b="1" i="0" sz="1100" u="none" strike="noStrike">
              <a:solidFill>
                <a:srgbClr val="000000"/>
              </a:solidFill>
            </a:endParaRPr>
          </a:p>
          <a:p>
            <a:pPr indent="-171450" lvl="0" marL="171450" rtl="0" algn="l">
              <a:lnSpc>
                <a:spcPct val="114000"/>
              </a:lnSpc>
              <a:spcBef>
                <a:spcPts val="1000"/>
              </a:spcBef>
              <a:spcAft>
                <a:spcPts val="0"/>
              </a:spcAft>
              <a:buClr>
                <a:srgbClr val="000000"/>
              </a:buClr>
              <a:buSzPts val="1100"/>
              <a:buFont typeface="Noto Sans Symbols"/>
              <a:buChar char="⮚"/>
            </a:pPr>
            <a:r>
              <a:rPr b="0" i="0" lang="en-US" sz="1100" u="none" strike="noStrike">
                <a:solidFill>
                  <a:srgbClr val="000000"/>
                </a:solidFill>
              </a:rPr>
              <a:t>Experience in </a:t>
            </a:r>
            <a:r>
              <a:rPr i="0" lang="en-US" sz="1100" u="none" strike="noStrike">
                <a:solidFill>
                  <a:srgbClr val="000000"/>
                </a:solidFill>
              </a:rPr>
              <a:t>creating documentation with Java docs and swagger and in unit testing using Junit, Mockito.</a:t>
            </a:r>
            <a:endParaRPr/>
          </a:p>
          <a:p>
            <a:pPr indent="-171450" lvl="0" marL="171450" rtl="0" algn="l">
              <a:lnSpc>
                <a:spcPct val="114000"/>
              </a:lnSpc>
              <a:spcBef>
                <a:spcPts val="1000"/>
              </a:spcBef>
              <a:spcAft>
                <a:spcPts val="0"/>
              </a:spcAft>
              <a:buClr>
                <a:srgbClr val="000000"/>
              </a:buClr>
              <a:buSzPts val="1100"/>
              <a:buFont typeface="Noto Sans Symbols"/>
              <a:buChar char="⮚"/>
            </a:pPr>
            <a:r>
              <a:rPr b="0" i="0" lang="en-US" sz="1100" u="none" strike="noStrike">
                <a:solidFill>
                  <a:srgbClr val="000000"/>
                </a:solidFill>
              </a:rPr>
              <a:t>Development experience using Eclipse, </a:t>
            </a:r>
            <a:r>
              <a:rPr lang="en-US" sz="1100">
                <a:solidFill>
                  <a:srgbClr val="000000"/>
                </a:solidFill>
              </a:rPr>
              <a:t>IntelliJ</a:t>
            </a:r>
            <a:r>
              <a:rPr b="0" i="0" lang="en-US" sz="1100" u="none" strike="noStrike">
                <a:solidFill>
                  <a:srgbClr val="000000"/>
                </a:solidFill>
              </a:rPr>
              <a:t>, VS Code, </a:t>
            </a:r>
            <a:r>
              <a:rPr lang="en-US" sz="1100">
                <a:solidFill>
                  <a:srgbClr val="000000"/>
                </a:solidFill>
              </a:rPr>
              <a:t>P</a:t>
            </a:r>
            <a:r>
              <a:rPr b="0" i="0" lang="en-US" sz="1100" u="none" strike="noStrike">
                <a:solidFill>
                  <a:srgbClr val="000000"/>
                </a:solidFill>
              </a:rPr>
              <a:t>gAdmin for </a:t>
            </a:r>
            <a:r>
              <a:rPr lang="en-US" sz="1100">
                <a:solidFill>
                  <a:srgbClr val="000000"/>
                </a:solidFill>
              </a:rPr>
              <a:t>PostgreSQL</a:t>
            </a:r>
            <a:r>
              <a:rPr b="0" i="0" lang="en-US" sz="1100" u="none" strike="noStrike">
                <a:solidFill>
                  <a:srgbClr val="000000"/>
                </a:solidFill>
              </a:rPr>
              <a:t>, postman API connection and MangoDB by Atlas.</a:t>
            </a:r>
            <a:endParaRPr/>
          </a:p>
          <a:p>
            <a:pPr indent="0" lvl="0" marL="0" rtl="0" algn="l">
              <a:lnSpc>
                <a:spcPct val="114000"/>
              </a:lnSpc>
              <a:spcBef>
                <a:spcPts val="1000"/>
              </a:spcBef>
              <a:spcAft>
                <a:spcPts val="0"/>
              </a:spcAft>
              <a:buClr>
                <a:schemeClr val="dk1"/>
              </a:buClr>
              <a:buSzPts val="1100"/>
              <a:buNone/>
            </a:pPr>
            <a:br>
              <a:rPr lang="en-US" sz="1100"/>
            </a:br>
            <a:endParaRPr sz="1100"/>
          </a:p>
          <a:p>
            <a:pPr indent="0" lvl="0" marL="0" rtl="0" algn="l">
              <a:lnSpc>
                <a:spcPct val="114000"/>
              </a:lnSpc>
              <a:spcBef>
                <a:spcPts val="1000"/>
              </a:spcBef>
              <a:spcAft>
                <a:spcPts val="0"/>
              </a:spcAft>
              <a:buClr>
                <a:schemeClr val="dk1"/>
              </a:buClr>
              <a:buSzPts val="1100"/>
              <a:buNone/>
            </a:pPr>
            <a:r>
              <a:t/>
            </a:r>
            <a:endParaRPr b="1" sz="1100"/>
          </a:p>
        </p:txBody>
      </p:sp>
      <p:sp>
        <p:nvSpPr>
          <p:cNvPr id="223" name="Google Shape;223;p1"/>
          <p:cNvSpPr txBox="1"/>
          <p:nvPr>
            <p:ph idx="2" type="body"/>
          </p:nvPr>
        </p:nvSpPr>
        <p:spPr>
          <a:xfrm>
            <a:off x="2468563" y="290513"/>
            <a:ext cx="6223000" cy="202406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Sri Ram Pavan Amajala</a:t>
            </a:r>
            <a:endParaRPr/>
          </a:p>
        </p:txBody>
      </p:sp>
      <p:pic>
        <p:nvPicPr>
          <p:cNvPr id="224" name="Google Shape;224;p1">
            <a:hlinkClick r:id="rId4"/>
          </p:cNvPr>
          <p:cNvPicPr preferRelativeResize="0"/>
          <p:nvPr/>
        </p:nvPicPr>
        <p:blipFill rotWithShape="1">
          <a:blip r:embed="rId5">
            <a:alphaModFix/>
          </a:blip>
          <a:srcRect b="4875" l="23582" r="24331" t="2057"/>
          <a:stretch/>
        </p:blipFill>
        <p:spPr>
          <a:xfrm>
            <a:off x="4612732" y="5504656"/>
            <a:ext cx="471487" cy="471488"/>
          </a:xfrm>
          <a:prstGeom prst="rect">
            <a:avLst/>
          </a:prstGeom>
          <a:noFill/>
          <a:ln>
            <a:noFill/>
          </a:ln>
        </p:spPr>
      </p:pic>
      <p:sp>
        <p:nvSpPr>
          <p:cNvPr id="225" name="Google Shape;225;p1"/>
          <p:cNvSpPr txBox="1"/>
          <p:nvPr/>
        </p:nvSpPr>
        <p:spPr>
          <a:xfrm>
            <a:off x="5084219" y="5608059"/>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a:p>
        </p:txBody>
      </p:sp>
      <p:pic>
        <p:nvPicPr>
          <p:cNvPr descr="Movie, play, video icon" id="226" name="Google Shape;226;p1"/>
          <p:cNvPicPr preferRelativeResize="0"/>
          <p:nvPr/>
        </p:nvPicPr>
        <p:blipFill rotWithShape="1">
          <a:blip r:embed="rId6">
            <a:alphaModFix/>
          </a:blip>
          <a:srcRect b="0" l="0" r="0" t="0"/>
          <a:stretch/>
        </p:blipFill>
        <p:spPr>
          <a:xfrm>
            <a:off x="8576798" y="5522492"/>
            <a:ext cx="473075" cy="471488"/>
          </a:xfrm>
          <a:prstGeom prst="rect">
            <a:avLst/>
          </a:prstGeom>
          <a:noFill/>
          <a:ln>
            <a:noFill/>
          </a:ln>
        </p:spPr>
      </p:pic>
      <p:pic>
        <p:nvPicPr>
          <p:cNvPr descr="Free icon download | Linkedin" id="227" name="Google Shape;227;p1">
            <a:hlinkClick r:id="rId7"/>
          </p:cNvPr>
          <p:cNvPicPr preferRelativeResize="0"/>
          <p:nvPr/>
        </p:nvPicPr>
        <p:blipFill rotWithShape="1">
          <a:blip r:embed="rId8">
            <a:alphaModFix/>
          </a:blip>
          <a:srcRect b="0" l="0" r="0" t="0"/>
          <a:stretch/>
        </p:blipFill>
        <p:spPr>
          <a:xfrm>
            <a:off x="7924800" y="2150338"/>
            <a:ext cx="325438" cy="325437"/>
          </a:xfrm>
          <a:prstGeom prst="rect">
            <a:avLst/>
          </a:prstGeom>
          <a:noFill/>
          <a:ln>
            <a:noFill/>
          </a:ln>
        </p:spPr>
      </p:pic>
      <p:sp>
        <p:nvSpPr>
          <p:cNvPr id="228" name="Google Shape;228;p1"/>
          <p:cNvSpPr txBox="1"/>
          <p:nvPr/>
        </p:nvSpPr>
        <p:spPr>
          <a:xfrm>
            <a:off x="3048092" y="1969248"/>
            <a:ext cx="2381250" cy="3302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a:p>
        </p:txBody>
      </p:sp>
      <p:sp>
        <p:nvSpPr>
          <p:cNvPr id="229" name="Google Shape;229;p1"/>
          <p:cNvSpPr/>
          <p:nvPr/>
        </p:nvSpPr>
        <p:spPr>
          <a:xfrm>
            <a:off x="9408717" y="570670"/>
            <a:ext cx="2629551" cy="425950"/>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Engineering </a:t>
            </a:r>
            <a:endParaRPr/>
          </a:p>
          <a:p>
            <a:pPr indent="0" lvl="0" marL="0" marR="0" rtl="0" algn="l">
              <a:lnSpc>
                <a:spcPct val="114000"/>
              </a:lnSpc>
              <a:spcBef>
                <a:spcPts val="0"/>
              </a:spcBef>
              <a:spcAft>
                <a:spcPts val="0"/>
              </a:spcAft>
              <a:buClr>
                <a:srgbClr val="000000"/>
              </a:buClr>
              <a:buSzPts val="1000"/>
              <a:buFont typeface="Verdana"/>
              <a:buNone/>
            </a:pPr>
            <a:r>
              <a:rPr lang="en-US" sz="1000">
                <a:solidFill>
                  <a:srgbClr val="000000"/>
                </a:solidFill>
                <a:latin typeface="Verdana"/>
                <a:ea typeface="Verdana"/>
                <a:cs typeface="Verdana"/>
                <a:sym typeface="Verdana"/>
              </a:rPr>
              <a:t>Electrical &amp; Electronics</a:t>
            </a:r>
            <a:r>
              <a:rPr b="0" i="0" lang="en-US" sz="1000" u="none" cap="none" strike="noStrike">
                <a:solidFill>
                  <a:srgbClr val="000000"/>
                </a:solidFill>
                <a:latin typeface="Verdana"/>
                <a:ea typeface="Verdana"/>
                <a:cs typeface="Verdana"/>
                <a:sym typeface="Verdana"/>
              </a:rPr>
              <a:t> : 2019 - 2022</a:t>
            </a:r>
            <a:endParaRPr/>
          </a:p>
        </p:txBody>
      </p:sp>
      <p:sp>
        <p:nvSpPr>
          <p:cNvPr id="230" name="Google Shape;230;p1"/>
          <p:cNvSpPr/>
          <p:nvPr/>
        </p:nvSpPr>
        <p:spPr>
          <a:xfrm>
            <a:off x="9220200" y="1166746"/>
            <a:ext cx="56778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pic>
        <p:nvPicPr>
          <p:cNvPr id="231" name="Google Shape;231;p1"/>
          <p:cNvPicPr preferRelativeResize="0"/>
          <p:nvPr>
            <p:ph idx="5" type="pic"/>
          </p:nvPr>
        </p:nvPicPr>
        <p:blipFill rotWithShape="1">
          <a:blip r:embed="rId9">
            <a:alphaModFix/>
          </a:blip>
          <a:srcRect b="0" l="0" r="0" t="0"/>
          <a:stretch/>
        </p:blipFill>
        <p:spPr>
          <a:xfrm>
            <a:off x="383259" y="287492"/>
            <a:ext cx="1734208" cy="1735628"/>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