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64" r:id="rId3"/>
    <p:sldId id="270" r:id="rId4"/>
    <p:sldId id="265" r:id="rId5"/>
    <p:sldId id="266" r:id="rId6"/>
    <p:sldId id="268" r:id="rId7"/>
    <p:sldId id="271" r:id="rId8"/>
    <p:sldId id="273" r:id="rId9"/>
    <p:sldId id="274" r:id="rId10"/>
    <p:sldId id="263" r:id="rId11"/>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9" d="100"/>
          <a:sy n="39" d="100"/>
        </p:scale>
        <p:origin x="936" y="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0" i="0">
                <a:solidFill>
                  <a:srgbClr val="332C2C"/>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75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0" i="0">
                <a:solidFill>
                  <a:srgbClr val="332C2C"/>
                </a:solidFill>
                <a:latin typeface="Cambria"/>
                <a:cs typeface="Cambri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0" i="0">
                <a:solidFill>
                  <a:srgbClr val="332C2C"/>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2510638" y="2743695"/>
            <a:ext cx="13279422" cy="3898265"/>
          </a:xfrm>
          <a:prstGeom prst="rect">
            <a:avLst/>
          </a:prstGeom>
        </p:spPr>
        <p:txBody>
          <a:bodyPr wrap="square" lIns="0" tIns="0" rIns="0" bIns="0">
            <a:spAutoFit/>
          </a:bodyPr>
          <a:lstStyle>
            <a:lvl1pPr>
              <a:defRPr sz="8450" b="0" i="0">
                <a:solidFill>
                  <a:srgbClr val="332C2C"/>
                </a:solidFill>
                <a:latin typeface="Cambria"/>
                <a:cs typeface="Cambria"/>
              </a:defRPr>
            </a:lvl1pPr>
          </a:lstStyle>
          <a:p>
            <a:endParaRPr/>
          </a:p>
        </p:txBody>
      </p:sp>
      <p:sp>
        <p:nvSpPr>
          <p:cNvPr id="3" name="Holder 3"/>
          <p:cNvSpPr>
            <a:spLocks noGrp="1"/>
          </p:cNvSpPr>
          <p:nvPr>
            <p:ph type="body" idx="1"/>
          </p:nvPr>
        </p:nvSpPr>
        <p:spPr>
          <a:xfrm>
            <a:off x="1320596" y="3420110"/>
            <a:ext cx="15659506" cy="2150745"/>
          </a:xfrm>
          <a:prstGeom prst="rect">
            <a:avLst/>
          </a:prstGeom>
        </p:spPr>
        <p:txBody>
          <a:bodyPr wrap="square" lIns="0" tIns="0" rIns="0" bIns="0">
            <a:spAutoFit/>
          </a:bodyPr>
          <a:lstStyle>
            <a:lvl1pPr>
              <a:defRPr sz="275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11/17/2024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7778750" y="1589164"/>
            <a:ext cx="10134600" cy="5279009"/>
          </a:xfrm>
          <a:prstGeom prst="rect">
            <a:avLst/>
          </a:prstGeom>
        </p:spPr>
        <p:txBody>
          <a:bodyPr vert="horz" wrap="square" lIns="0" tIns="15875" rIns="0" bIns="0" rtlCol="0">
            <a:spAutoFit/>
          </a:bodyPr>
          <a:lstStyle/>
          <a:p>
            <a:pPr marL="12700">
              <a:lnSpc>
                <a:spcPct val="100000"/>
              </a:lnSpc>
              <a:spcBef>
                <a:spcPts val="125"/>
              </a:spcBef>
            </a:pPr>
            <a:r>
              <a:rPr lang="en-US" sz="5400" b="1" i="0" dirty="0">
                <a:solidFill>
                  <a:srgbClr val="000000"/>
                </a:solidFill>
                <a:effectLst/>
                <a:latin typeface="Times New Roman" panose="02020603050405020304" pitchFamily="18" charset="0"/>
              </a:rPr>
              <a:t>          </a:t>
            </a:r>
            <a:r>
              <a:rPr lang="en-US" sz="6000" dirty="0"/>
              <a:t>User Analytics in the  </a:t>
            </a:r>
            <a:br>
              <a:rPr lang="en-US" sz="6000" dirty="0"/>
            </a:br>
            <a:r>
              <a:rPr lang="en-US" sz="6000" dirty="0"/>
              <a:t>  Telecommunication Industry     </a:t>
            </a:r>
            <a:br>
              <a:rPr lang="en-US" sz="6000" dirty="0"/>
            </a:br>
            <a:r>
              <a:rPr lang="en-US" sz="6000" dirty="0"/>
              <a:t>               Overview</a:t>
            </a:r>
            <a:br>
              <a:rPr lang="en-US" sz="5400" b="1" i="0" dirty="0">
                <a:solidFill>
                  <a:srgbClr val="000000"/>
                </a:solidFill>
                <a:effectLst/>
                <a:latin typeface="Times New Roman" panose="02020603050405020304" pitchFamily="18" charset="0"/>
              </a:rPr>
            </a:br>
            <a:br>
              <a:rPr lang="en-US" sz="5400" b="1" i="0" dirty="0">
                <a:solidFill>
                  <a:srgbClr val="000000"/>
                </a:solidFill>
                <a:effectLst/>
                <a:latin typeface="Times New Roman" panose="02020603050405020304" pitchFamily="18" charset="0"/>
              </a:rPr>
            </a:br>
            <a:r>
              <a:rPr lang="en-US" sz="5400" b="1" i="0" dirty="0">
                <a:solidFill>
                  <a:srgbClr val="000000"/>
                </a:solidFill>
                <a:effectLst/>
                <a:latin typeface="Times New Roman" panose="02020603050405020304" pitchFamily="18" charset="0"/>
              </a:rPr>
              <a:t>                                           </a:t>
            </a:r>
            <a:r>
              <a:rPr lang="en-US" sz="5400" b="1" i="0" dirty="0">
                <a:solidFill>
                  <a:schemeClr val="accent2">
                    <a:lumMod val="75000"/>
                  </a:schemeClr>
                </a:solidFill>
                <a:effectLst/>
                <a:latin typeface="Times New Roman" panose="02020603050405020304" pitchFamily="18" charset="0"/>
              </a:rPr>
              <a:t>By </a:t>
            </a:r>
            <a:br>
              <a:rPr lang="en-US" sz="5400" b="1" i="0" dirty="0">
                <a:solidFill>
                  <a:schemeClr val="accent2">
                    <a:lumMod val="75000"/>
                  </a:schemeClr>
                </a:solidFill>
                <a:effectLst/>
                <a:latin typeface="Times New Roman" panose="02020603050405020304" pitchFamily="18" charset="0"/>
              </a:rPr>
            </a:br>
            <a:r>
              <a:rPr lang="en-US" sz="5400" b="1" i="0" dirty="0">
                <a:solidFill>
                  <a:schemeClr val="accent2">
                    <a:lumMod val="75000"/>
                  </a:schemeClr>
                </a:solidFill>
                <a:effectLst/>
                <a:latin typeface="Times New Roman" panose="02020603050405020304" pitchFamily="18" charset="0"/>
              </a:rPr>
              <a:t>                                  Pavan Kumar</a:t>
            </a:r>
            <a:endParaRPr sz="5400" dirty="0">
              <a:solidFill>
                <a:schemeClr val="accent2">
                  <a:lumMod val="75000"/>
                </a:schemeClr>
              </a:solidFill>
              <a:highlight>
                <a:srgbClr val="C0C0C0"/>
              </a:highlight>
            </a:endParaRPr>
          </a:p>
        </p:txBody>
      </p:sp>
      <p:pic>
        <p:nvPicPr>
          <p:cNvPr id="1026" name="Picture 2" descr="Digital Transformation in Telecom Industry">
            <a:extLst>
              <a:ext uri="{FF2B5EF4-FFF2-40B4-BE49-F238E27FC236}">
                <a16:creationId xmlns:a16="http://schemas.microsoft.com/office/drawing/2014/main" id="{E0CAF5E1-6C7F-44EA-AF12-5D03EC762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0" y="320675"/>
            <a:ext cx="7848600" cy="91249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40888" y="7929340"/>
            <a:ext cx="2947670" cy="2357755"/>
          </a:xfrm>
          <a:custGeom>
            <a:avLst/>
            <a:gdLst/>
            <a:ahLst/>
            <a:cxnLst/>
            <a:rect l="l" t="t" r="r" b="b"/>
            <a:pathLst>
              <a:path w="2947669" h="2357754">
                <a:moveTo>
                  <a:pt x="2947150" y="0"/>
                </a:moveTo>
                <a:lnTo>
                  <a:pt x="2907962" y="8920"/>
                </a:lnTo>
                <a:lnTo>
                  <a:pt x="2858388" y="21372"/>
                </a:lnTo>
                <a:lnTo>
                  <a:pt x="2809639" y="34776"/>
                </a:lnTo>
                <a:lnTo>
                  <a:pt x="2761698" y="49113"/>
                </a:lnTo>
                <a:lnTo>
                  <a:pt x="2714546" y="64362"/>
                </a:lnTo>
                <a:lnTo>
                  <a:pt x="2668165" y="80502"/>
                </a:lnTo>
                <a:lnTo>
                  <a:pt x="2622539" y="97512"/>
                </a:lnTo>
                <a:lnTo>
                  <a:pt x="2577648" y="115372"/>
                </a:lnTo>
                <a:lnTo>
                  <a:pt x="2533475" y="134061"/>
                </a:lnTo>
                <a:lnTo>
                  <a:pt x="2490001" y="153558"/>
                </a:lnTo>
                <a:lnTo>
                  <a:pt x="2447209" y="173843"/>
                </a:lnTo>
                <a:lnTo>
                  <a:pt x="2405082" y="194894"/>
                </a:lnTo>
                <a:lnTo>
                  <a:pt x="2363600" y="216692"/>
                </a:lnTo>
                <a:lnTo>
                  <a:pt x="2322746" y="239215"/>
                </a:lnTo>
                <a:lnTo>
                  <a:pt x="2282503" y="262442"/>
                </a:lnTo>
                <a:lnTo>
                  <a:pt x="2242851" y="286353"/>
                </a:lnTo>
                <a:lnTo>
                  <a:pt x="2203774" y="310928"/>
                </a:lnTo>
                <a:lnTo>
                  <a:pt x="2165253" y="336144"/>
                </a:lnTo>
                <a:lnTo>
                  <a:pt x="2127270" y="361983"/>
                </a:lnTo>
                <a:lnTo>
                  <a:pt x="2089808" y="388422"/>
                </a:lnTo>
                <a:lnTo>
                  <a:pt x="2052848" y="415442"/>
                </a:lnTo>
                <a:lnTo>
                  <a:pt x="2016372" y="443021"/>
                </a:lnTo>
                <a:lnTo>
                  <a:pt x="1980363" y="471139"/>
                </a:lnTo>
                <a:lnTo>
                  <a:pt x="1944803" y="499776"/>
                </a:lnTo>
                <a:lnTo>
                  <a:pt x="1909673" y="528909"/>
                </a:lnTo>
                <a:lnTo>
                  <a:pt x="1874956" y="558519"/>
                </a:lnTo>
                <a:lnTo>
                  <a:pt x="1840634" y="588585"/>
                </a:lnTo>
                <a:lnTo>
                  <a:pt x="1806688" y="619087"/>
                </a:lnTo>
                <a:lnTo>
                  <a:pt x="1773102" y="650002"/>
                </a:lnTo>
                <a:lnTo>
                  <a:pt x="1739856" y="681312"/>
                </a:lnTo>
                <a:lnTo>
                  <a:pt x="1706933" y="712995"/>
                </a:lnTo>
                <a:lnTo>
                  <a:pt x="1674316" y="745029"/>
                </a:lnTo>
                <a:lnTo>
                  <a:pt x="1641985" y="777396"/>
                </a:lnTo>
                <a:lnTo>
                  <a:pt x="1609924" y="810073"/>
                </a:lnTo>
                <a:lnTo>
                  <a:pt x="1578113" y="843040"/>
                </a:lnTo>
                <a:lnTo>
                  <a:pt x="1546536" y="876277"/>
                </a:lnTo>
                <a:lnTo>
                  <a:pt x="1515175" y="909763"/>
                </a:lnTo>
                <a:lnTo>
                  <a:pt x="1484011" y="943476"/>
                </a:lnTo>
                <a:lnTo>
                  <a:pt x="1453026" y="977397"/>
                </a:lnTo>
                <a:lnTo>
                  <a:pt x="1422202" y="1011504"/>
                </a:lnTo>
                <a:lnTo>
                  <a:pt x="1391523" y="1045777"/>
                </a:lnTo>
                <a:lnTo>
                  <a:pt x="1360969" y="1080195"/>
                </a:lnTo>
                <a:lnTo>
                  <a:pt x="1330522" y="1114738"/>
                </a:lnTo>
                <a:lnTo>
                  <a:pt x="1300165" y="1149384"/>
                </a:lnTo>
                <a:lnTo>
                  <a:pt x="1269880" y="1184113"/>
                </a:lnTo>
                <a:lnTo>
                  <a:pt x="1239649" y="1218904"/>
                </a:lnTo>
                <a:lnTo>
                  <a:pt x="1209454" y="1253737"/>
                </a:lnTo>
                <a:lnTo>
                  <a:pt x="1179276" y="1288590"/>
                </a:lnTo>
                <a:lnTo>
                  <a:pt x="1149093" y="1323443"/>
                </a:lnTo>
                <a:lnTo>
                  <a:pt x="1118891" y="1358276"/>
                </a:lnTo>
                <a:lnTo>
                  <a:pt x="1088654" y="1393067"/>
                </a:lnTo>
                <a:lnTo>
                  <a:pt x="1058363" y="1427796"/>
                </a:lnTo>
                <a:lnTo>
                  <a:pt x="1028001" y="1462442"/>
                </a:lnTo>
                <a:lnTo>
                  <a:pt x="997549" y="1496984"/>
                </a:lnTo>
                <a:lnTo>
                  <a:pt x="966990" y="1531403"/>
                </a:lnTo>
                <a:lnTo>
                  <a:pt x="936305" y="1565676"/>
                </a:lnTo>
                <a:lnTo>
                  <a:pt x="905477" y="1599783"/>
                </a:lnTo>
                <a:lnTo>
                  <a:pt x="874488" y="1633704"/>
                </a:lnTo>
                <a:lnTo>
                  <a:pt x="843320" y="1667417"/>
                </a:lnTo>
                <a:lnTo>
                  <a:pt x="811954" y="1700903"/>
                </a:lnTo>
                <a:lnTo>
                  <a:pt x="780373" y="1734139"/>
                </a:lnTo>
                <a:lnTo>
                  <a:pt x="748560" y="1767107"/>
                </a:lnTo>
                <a:lnTo>
                  <a:pt x="716495" y="1799784"/>
                </a:lnTo>
                <a:lnTo>
                  <a:pt x="684161" y="1832151"/>
                </a:lnTo>
                <a:lnTo>
                  <a:pt x="651541" y="1864186"/>
                </a:lnTo>
                <a:lnTo>
                  <a:pt x="618615" y="1895868"/>
                </a:lnTo>
                <a:lnTo>
                  <a:pt x="585367" y="1927178"/>
                </a:lnTo>
                <a:lnTo>
                  <a:pt x="551779" y="1958094"/>
                </a:lnTo>
                <a:lnTo>
                  <a:pt x="517831" y="1988595"/>
                </a:lnTo>
                <a:lnTo>
                  <a:pt x="483507" y="2018661"/>
                </a:lnTo>
                <a:lnTo>
                  <a:pt x="448789" y="2048272"/>
                </a:lnTo>
                <a:lnTo>
                  <a:pt x="413658" y="2077405"/>
                </a:lnTo>
                <a:lnTo>
                  <a:pt x="378096" y="2106041"/>
                </a:lnTo>
                <a:lnTo>
                  <a:pt x="342087" y="2134160"/>
                </a:lnTo>
                <a:lnTo>
                  <a:pt x="305610" y="2161739"/>
                </a:lnTo>
                <a:lnTo>
                  <a:pt x="268650" y="2188759"/>
                </a:lnTo>
                <a:lnTo>
                  <a:pt x="231188" y="2215199"/>
                </a:lnTo>
                <a:lnTo>
                  <a:pt x="193205" y="2241037"/>
                </a:lnTo>
                <a:lnTo>
                  <a:pt x="154684" y="2266254"/>
                </a:lnTo>
                <a:lnTo>
                  <a:pt x="115608" y="2290829"/>
                </a:lnTo>
                <a:lnTo>
                  <a:pt x="75957" y="2314740"/>
                </a:lnTo>
                <a:lnTo>
                  <a:pt x="35714" y="2337967"/>
                </a:lnTo>
                <a:lnTo>
                  <a:pt x="0" y="2357658"/>
                </a:lnTo>
              </a:path>
            </a:pathLst>
          </a:custGeom>
          <a:ln w="25012">
            <a:solidFill>
              <a:srgbClr val="332C2C"/>
            </a:solidFill>
          </a:ln>
        </p:spPr>
        <p:txBody>
          <a:bodyPr wrap="square" lIns="0" tIns="0" rIns="0" bIns="0" rtlCol="0"/>
          <a:lstStyle/>
          <a:p>
            <a:endParaRPr/>
          </a:p>
        </p:txBody>
      </p:sp>
      <p:grpSp>
        <p:nvGrpSpPr>
          <p:cNvPr id="3" name="object 3"/>
          <p:cNvGrpSpPr/>
          <p:nvPr/>
        </p:nvGrpSpPr>
        <p:grpSpPr>
          <a:xfrm>
            <a:off x="-12506" y="0"/>
            <a:ext cx="18300700" cy="2339340"/>
            <a:chOff x="-12506" y="0"/>
            <a:chExt cx="18300700" cy="2339340"/>
          </a:xfrm>
        </p:grpSpPr>
        <p:sp>
          <p:nvSpPr>
            <p:cNvPr id="4" name="object 4"/>
            <p:cNvSpPr/>
            <p:nvPr/>
          </p:nvSpPr>
          <p:spPr>
            <a:xfrm>
              <a:off x="0" y="0"/>
              <a:ext cx="2740660" cy="2314575"/>
            </a:xfrm>
            <a:custGeom>
              <a:avLst/>
              <a:gdLst/>
              <a:ahLst/>
              <a:cxnLst/>
              <a:rect l="l" t="t" r="r" b="b"/>
              <a:pathLst>
                <a:path w="2740660" h="2314575">
                  <a:moveTo>
                    <a:pt x="2740301" y="0"/>
                  </a:moveTo>
                  <a:lnTo>
                    <a:pt x="2677093" y="32654"/>
                  </a:lnTo>
                  <a:lnTo>
                    <a:pt x="2636239" y="55176"/>
                  </a:lnTo>
                  <a:lnTo>
                    <a:pt x="2595995" y="78404"/>
                  </a:lnTo>
                  <a:lnTo>
                    <a:pt x="2556344" y="102315"/>
                  </a:lnTo>
                  <a:lnTo>
                    <a:pt x="2517266" y="126889"/>
                  </a:lnTo>
                  <a:lnTo>
                    <a:pt x="2478744" y="152106"/>
                  </a:lnTo>
                  <a:lnTo>
                    <a:pt x="2440761" y="177944"/>
                  </a:lnTo>
                  <a:lnTo>
                    <a:pt x="2403298" y="204384"/>
                  </a:lnTo>
                  <a:lnTo>
                    <a:pt x="2366337" y="231403"/>
                  </a:lnTo>
                  <a:lnTo>
                    <a:pt x="2329861" y="258983"/>
                  </a:lnTo>
                  <a:lnTo>
                    <a:pt x="2293851" y="287100"/>
                  </a:lnTo>
                  <a:lnTo>
                    <a:pt x="2258290" y="315737"/>
                  </a:lnTo>
                  <a:lnTo>
                    <a:pt x="2223159" y="344870"/>
                  </a:lnTo>
                  <a:lnTo>
                    <a:pt x="2188441" y="374480"/>
                  </a:lnTo>
                  <a:lnTo>
                    <a:pt x="2154117" y="404546"/>
                  </a:lnTo>
                  <a:lnTo>
                    <a:pt x="2120170" y="435047"/>
                  </a:lnTo>
                  <a:lnTo>
                    <a:pt x="2086582" y="465963"/>
                  </a:lnTo>
                  <a:lnTo>
                    <a:pt x="2053335" y="497272"/>
                  </a:lnTo>
                  <a:lnTo>
                    <a:pt x="2020411" y="528954"/>
                  </a:lnTo>
                  <a:lnTo>
                    <a:pt x="1987792" y="560989"/>
                  </a:lnTo>
                  <a:lnTo>
                    <a:pt x="1955460" y="593355"/>
                  </a:lnTo>
                  <a:lnTo>
                    <a:pt x="1923397" y="626032"/>
                  </a:lnTo>
                  <a:lnTo>
                    <a:pt x="1891585" y="659000"/>
                  </a:lnTo>
                  <a:lnTo>
                    <a:pt x="1860006" y="692236"/>
                  </a:lnTo>
                  <a:lnTo>
                    <a:pt x="1828643" y="725722"/>
                  </a:lnTo>
                  <a:lnTo>
                    <a:pt x="1797477" y="759435"/>
                  </a:lnTo>
                  <a:lnTo>
                    <a:pt x="1766490" y="793355"/>
                  </a:lnTo>
                  <a:lnTo>
                    <a:pt x="1735665" y="827462"/>
                  </a:lnTo>
                  <a:lnTo>
                    <a:pt x="1704984" y="861735"/>
                  </a:lnTo>
                  <a:lnTo>
                    <a:pt x="1674428" y="896153"/>
                  </a:lnTo>
                  <a:lnTo>
                    <a:pt x="1643979" y="930695"/>
                  </a:lnTo>
                  <a:lnTo>
                    <a:pt x="1613621" y="965341"/>
                  </a:lnTo>
                  <a:lnTo>
                    <a:pt x="1583334" y="1000070"/>
                  </a:lnTo>
                  <a:lnTo>
                    <a:pt x="1553101" y="1034860"/>
                  </a:lnTo>
                  <a:lnTo>
                    <a:pt x="1522903" y="1069693"/>
                  </a:lnTo>
                  <a:lnTo>
                    <a:pt x="1492724" y="1104546"/>
                  </a:lnTo>
                  <a:lnTo>
                    <a:pt x="1462545" y="1139400"/>
                  </a:lnTo>
                  <a:lnTo>
                    <a:pt x="1432348" y="1174232"/>
                  </a:lnTo>
                  <a:lnTo>
                    <a:pt x="1402115" y="1209024"/>
                  </a:lnTo>
                  <a:lnTo>
                    <a:pt x="1371828" y="1243753"/>
                  </a:lnTo>
                  <a:lnTo>
                    <a:pt x="1341470" y="1278400"/>
                  </a:lnTo>
                  <a:lnTo>
                    <a:pt x="1311022" y="1312942"/>
                  </a:lnTo>
                  <a:lnTo>
                    <a:pt x="1280466" y="1347361"/>
                  </a:lnTo>
                  <a:lnTo>
                    <a:pt x="1249784" y="1381634"/>
                  </a:lnTo>
                  <a:lnTo>
                    <a:pt x="1218959" y="1415741"/>
                  </a:lnTo>
                  <a:lnTo>
                    <a:pt x="1187973" y="1449662"/>
                  </a:lnTo>
                  <a:lnTo>
                    <a:pt x="1156807" y="1483376"/>
                  </a:lnTo>
                  <a:lnTo>
                    <a:pt x="1125444" y="1516862"/>
                  </a:lnTo>
                  <a:lnTo>
                    <a:pt x="1093865" y="1550099"/>
                  </a:lnTo>
                  <a:lnTo>
                    <a:pt x="1062054" y="1583066"/>
                  </a:lnTo>
                  <a:lnTo>
                    <a:pt x="1029991" y="1615744"/>
                  </a:lnTo>
                  <a:lnTo>
                    <a:pt x="997659" y="1648110"/>
                  </a:lnTo>
                  <a:lnTo>
                    <a:pt x="965040" y="1680145"/>
                  </a:lnTo>
                  <a:lnTo>
                    <a:pt x="932116" y="1711828"/>
                  </a:lnTo>
                  <a:lnTo>
                    <a:pt x="898869" y="1743138"/>
                  </a:lnTo>
                  <a:lnTo>
                    <a:pt x="865281" y="1774054"/>
                  </a:lnTo>
                  <a:lnTo>
                    <a:pt x="831334" y="1804555"/>
                  </a:lnTo>
                  <a:lnTo>
                    <a:pt x="797011" y="1834621"/>
                  </a:lnTo>
                  <a:lnTo>
                    <a:pt x="762293" y="1864232"/>
                  </a:lnTo>
                  <a:lnTo>
                    <a:pt x="727162" y="1893365"/>
                  </a:lnTo>
                  <a:lnTo>
                    <a:pt x="691600" y="1922002"/>
                  </a:lnTo>
                  <a:lnTo>
                    <a:pt x="655591" y="1950120"/>
                  </a:lnTo>
                  <a:lnTo>
                    <a:pt x="619114" y="1977699"/>
                  </a:lnTo>
                  <a:lnTo>
                    <a:pt x="582154" y="2004719"/>
                  </a:lnTo>
                  <a:lnTo>
                    <a:pt x="544691" y="2031158"/>
                  </a:lnTo>
                  <a:lnTo>
                    <a:pt x="506707" y="2056997"/>
                  </a:lnTo>
                  <a:lnTo>
                    <a:pt x="468186" y="2082214"/>
                  </a:lnTo>
                  <a:lnTo>
                    <a:pt x="429108" y="2106788"/>
                  </a:lnTo>
                  <a:lnTo>
                    <a:pt x="389456" y="2130700"/>
                  </a:lnTo>
                  <a:lnTo>
                    <a:pt x="349212" y="2153927"/>
                  </a:lnTo>
                  <a:lnTo>
                    <a:pt x="308359" y="2176450"/>
                  </a:lnTo>
                  <a:lnTo>
                    <a:pt x="266877" y="2198247"/>
                  </a:lnTo>
                  <a:lnTo>
                    <a:pt x="224749" y="2219299"/>
                  </a:lnTo>
                  <a:lnTo>
                    <a:pt x="181958" y="2239584"/>
                  </a:lnTo>
                  <a:lnTo>
                    <a:pt x="138485" y="2259081"/>
                  </a:lnTo>
                  <a:lnTo>
                    <a:pt x="94312" y="2277770"/>
                  </a:lnTo>
                  <a:lnTo>
                    <a:pt x="49421" y="2295630"/>
                  </a:lnTo>
                  <a:lnTo>
                    <a:pt x="3795" y="2312640"/>
                  </a:lnTo>
                  <a:lnTo>
                    <a:pt x="0" y="2313961"/>
                  </a:lnTo>
                </a:path>
              </a:pathLst>
            </a:custGeom>
            <a:ln w="25012">
              <a:solidFill>
                <a:srgbClr val="332C2C"/>
              </a:solidFill>
            </a:ln>
          </p:spPr>
          <p:txBody>
            <a:bodyPr wrap="square" lIns="0" tIns="0" rIns="0" bIns="0" rtlCol="0"/>
            <a:lstStyle/>
            <a:p>
              <a:endParaRPr/>
            </a:p>
          </p:txBody>
        </p:sp>
        <p:sp>
          <p:nvSpPr>
            <p:cNvPr id="5" name="object 5"/>
            <p:cNvSpPr/>
            <p:nvPr/>
          </p:nvSpPr>
          <p:spPr>
            <a:xfrm>
              <a:off x="0" y="5362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p:nvPr/>
        </p:nvSpPr>
        <p:spPr>
          <a:xfrm>
            <a:off x="0" y="9754514"/>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xfrm>
            <a:off x="4349750" y="2147106"/>
            <a:ext cx="10134600" cy="3043141"/>
          </a:xfrm>
          <a:prstGeom prst="rect">
            <a:avLst/>
          </a:prstGeom>
        </p:spPr>
        <p:txBody>
          <a:bodyPr vert="horz" wrap="square" lIns="0" tIns="11430" rIns="0" bIns="0" rtlCol="0">
            <a:spAutoFit/>
          </a:bodyPr>
          <a:lstStyle/>
          <a:p>
            <a:pPr marL="12700">
              <a:lnSpc>
                <a:spcPct val="100000"/>
              </a:lnSpc>
              <a:spcBef>
                <a:spcPts val="90"/>
              </a:spcBef>
            </a:pPr>
            <a:br>
              <a:rPr lang="en-IN" sz="9850" spc="-210" dirty="0"/>
            </a:br>
            <a:r>
              <a:rPr lang="en-IN" sz="9850" spc="-210" dirty="0"/>
              <a:t>     </a:t>
            </a:r>
            <a:r>
              <a:rPr sz="9850" spc="-210" dirty="0"/>
              <a:t>Thank</a:t>
            </a:r>
            <a:r>
              <a:rPr lang="en-IN" sz="9850" spc="-210" dirty="0"/>
              <a:t> You</a:t>
            </a:r>
            <a:r>
              <a:rPr sz="9850" spc="-210" dirty="0"/>
              <a:t>!</a:t>
            </a:r>
            <a:endParaRPr sz="98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12701" y="1496174"/>
            <a:ext cx="18288000" cy="10234212"/>
          </a:xfrm>
          <a:prstGeom prst="rect">
            <a:avLst/>
          </a:prstGeom>
        </p:spPr>
        <p:txBody>
          <a:bodyPr vert="horz" wrap="square" lIns="0" tIns="15875" rIns="0" bIns="0" rtlCol="0">
            <a:spAutoFit/>
          </a:bodyPr>
          <a:lstStyle/>
          <a:p>
            <a:pPr marL="12700">
              <a:lnSpc>
                <a:spcPct val="100000"/>
              </a:lnSpc>
              <a:spcBef>
                <a:spcPts val="125"/>
              </a:spcBef>
            </a:pPr>
            <a:r>
              <a:rPr lang="en-IN" sz="6000" dirty="0">
                <a:solidFill>
                  <a:schemeClr val="accent1">
                    <a:lumMod val="75000"/>
                  </a:schemeClr>
                </a:solidFill>
              </a:rPr>
              <a:t>                                               INDEX </a:t>
            </a:r>
            <a:br>
              <a:rPr lang="en-IN" sz="6000" dirty="0">
                <a:solidFill>
                  <a:schemeClr val="accent1">
                    <a:lumMod val="75000"/>
                  </a:schemeClr>
                </a:solidFill>
              </a:rPr>
            </a:br>
            <a:br>
              <a:rPr lang="en-IN" sz="6000" dirty="0">
                <a:solidFill>
                  <a:schemeClr val="accent1">
                    <a:lumMod val="75000"/>
                  </a:schemeClr>
                </a:solidFill>
              </a:rPr>
            </a:br>
            <a:r>
              <a:rPr lang="en-IN" sz="3600" dirty="0">
                <a:solidFill>
                  <a:schemeClr val="accent2">
                    <a:lumMod val="50000"/>
                  </a:schemeClr>
                </a:solidFill>
              </a:rPr>
              <a:t>1. Objective</a:t>
            </a:r>
            <a:br>
              <a:rPr lang="en-IN" sz="3600" dirty="0">
                <a:solidFill>
                  <a:schemeClr val="accent2">
                    <a:lumMod val="50000"/>
                  </a:schemeClr>
                </a:solidFill>
              </a:rPr>
            </a:br>
            <a:br>
              <a:rPr lang="en-IN" sz="800" dirty="0">
                <a:solidFill>
                  <a:schemeClr val="accent2">
                    <a:lumMod val="50000"/>
                  </a:schemeClr>
                </a:solidFill>
              </a:rPr>
            </a:br>
            <a:r>
              <a:rPr lang="en-IN" sz="3600" dirty="0">
                <a:solidFill>
                  <a:schemeClr val="accent2">
                    <a:lumMod val="50000"/>
                  </a:schemeClr>
                </a:solidFill>
              </a:rPr>
              <a:t>2. Importing Dataset</a:t>
            </a:r>
            <a:br>
              <a:rPr lang="en-IN" sz="800" dirty="0">
                <a:solidFill>
                  <a:schemeClr val="accent2">
                    <a:lumMod val="50000"/>
                  </a:schemeClr>
                </a:solidFill>
              </a:rPr>
            </a:br>
            <a:br>
              <a:rPr lang="en-IN" sz="800" dirty="0">
                <a:solidFill>
                  <a:schemeClr val="accent2">
                    <a:lumMod val="50000"/>
                  </a:schemeClr>
                </a:solidFill>
              </a:rPr>
            </a:br>
            <a:r>
              <a:rPr lang="en-IN" sz="3600" dirty="0">
                <a:solidFill>
                  <a:schemeClr val="accent2">
                    <a:lumMod val="50000"/>
                  </a:schemeClr>
                </a:solidFill>
              </a:rPr>
              <a:t>3. Handling Missing Values</a:t>
            </a:r>
            <a:r>
              <a:rPr lang="en-IN" sz="800" dirty="0">
                <a:solidFill>
                  <a:schemeClr val="accent2">
                    <a:lumMod val="50000"/>
                  </a:schemeClr>
                </a:solidFill>
              </a:rPr>
              <a:t>..</a:t>
            </a:r>
            <a:br>
              <a:rPr lang="en-IN" sz="800" dirty="0">
                <a:solidFill>
                  <a:schemeClr val="accent2">
                    <a:lumMod val="50000"/>
                  </a:schemeClr>
                </a:solidFill>
              </a:rPr>
            </a:br>
            <a:r>
              <a:rPr lang="en-IN" sz="3600" dirty="0">
                <a:solidFill>
                  <a:schemeClr val="accent2">
                    <a:lumMod val="50000"/>
                  </a:schemeClr>
                </a:solidFill>
              </a:rPr>
              <a:t>4. Handling  Outliers.</a:t>
            </a:r>
            <a:br>
              <a:rPr lang="en-IN" sz="800" dirty="0">
                <a:solidFill>
                  <a:schemeClr val="accent2">
                    <a:lumMod val="50000"/>
                  </a:schemeClr>
                </a:solidFill>
              </a:rPr>
            </a:br>
            <a:r>
              <a:rPr lang="en-IN" sz="3600" dirty="0">
                <a:solidFill>
                  <a:schemeClr val="accent2">
                    <a:lumMod val="50000"/>
                  </a:schemeClr>
                </a:solidFill>
              </a:rPr>
              <a:t>5. Analysis On Data</a:t>
            </a:r>
            <a:r>
              <a:rPr lang="en-IN" sz="800" dirty="0">
                <a:solidFill>
                  <a:schemeClr val="accent2">
                    <a:lumMod val="50000"/>
                  </a:schemeClr>
                </a:solidFill>
              </a:rPr>
              <a:t>..</a:t>
            </a:r>
            <a:br>
              <a:rPr lang="en-IN" sz="3600" dirty="0">
                <a:solidFill>
                  <a:schemeClr val="accent2">
                    <a:lumMod val="50000"/>
                  </a:schemeClr>
                </a:solidFill>
              </a:rPr>
            </a:br>
            <a:r>
              <a:rPr lang="en-IN" sz="3600" dirty="0">
                <a:solidFill>
                  <a:schemeClr val="accent2">
                    <a:lumMod val="50000"/>
                  </a:schemeClr>
                </a:solidFill>
              </a:rPr>
              <a:t>6.  Finding Total Data Received , Sent.</a:t>
            </a:r>
            <a:br>
              <a:rPr lang="en-IN" sz="3600" dirty="0">
                <a:solidFill>
                  <a:schemeClr val="accent2">
                    <a:lumMod val="50000"/>
                  </a:schemeClr>
                </a:solidFill>
              </a:rPr>
            </a:br>
            <a:r>
              <a:rPr lang="en-IN" sz="3600" dirty="0">
                <a:solidFill>
                  <a:schemeClr val="accent2">
                    <a:lumMod val="50000"/>
                  </a:schemeClr>
                </a:solidFill>
              </a:rPr>
              <a:t>7. Applying KNN Method</a:t>
            </a:r>
            <a:br>
              <a:rPr lang="en-IN" sz="3600" dirty="0">
                <a:solidFill>
                  <a:schemeClr val="accent2">
                    <a:lumMod val="50000"/>
                  </a:schemeClr>
                </a:solidFill>
              </a:rPr>
            </a:br>
            <a:br>
              <a:rPr lang="en-IN" sz="3600" dirty="0">
                <a:solidFill>
                  <a:schemeClr val="accent2">
                    <a:lumMod val="50000"/>
                  </a:schemeClr>
                </a:solidFill>
              </a:rPr>
            </a:br>
            <a:br>
              <a:rPr lang="en-IN" sz="6000" dirty="0">
                <a:solidFill>
                  <a:schemeClr val="accent1">
                    <a:lumMod val="75000"/>
                  </a:schemeClr>
                </a:solidFill>
              </a:rPr>
            </a:br>
            <a:br>
              <a:rPr lang="en-IN" sz="6000" dirty="0">
                <a:solidFill>
                  <a:schemeClr val="accent1">
                    <a:lumMod val="75000"/>
                  </a:schemeClr>
                </a:solidFill>
              </a:rPr>
            </a:br>
            <a:br>
              <a:rPr lang="en-IN" sz="6000" dirty="0">
                <a:solidFill>
                  <a:schemeClr val="accent1">
                    <a:lumMod val="75000"/>
                  </a:schemeClr>
                </a:solidFill>
              </a:rPr>
            </a:br>
            <a:endParaRPr sz="6000" dirty="0">
              <a:solidFill>
                <a:schemeClr val="accent1">
                  <a:lumMod val="75000"/>
                </a:schemeClr>
              </a:solidFill>
            </a:endParaRPr>
          </a:p>
        </p:txBody>
      </p:sp>
    </p:spTree>
    <p:extLst>
      <p:ext uri="{BB962C8B-B14F-4D97-AF65-F5344CB8AC3E}">
        <p14:creationId xmlns:p14="http://schemas.microsoft.com/office/powerpoint/2010/main" val="397007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0" y="1496174"/>
            <a:ext cx="18300701" cy="4324902"/>
          </a:xfrm>
          <a:prstGeom prst="rect">
            <a:avLst/>
          </a:prstGeom>
        </p:spPr>
        <p:txBody>
          <a:bodyPr vert="horz" wrap="square" lIns="0" tIns="15875" rIns="0" bIns="0" rtlCol="0">
            <a:spAutoFit/>
          </a:bodyPr>
          <a:lstStyle/>
          <a:p>
            <a:pPr marL="12700">
              <a:spcBef>
                <a:spcPts val="50"/>
              </a:spcBef>
            </a:pPr>
            <a:r>
              <a:rPr lang="en-IN" sz="6000" dirty="0">
                <a:solidFill>
                  <a:schemeClr val="accent1">
                    <a:lumMod val="75000"/>
                  </a:schemeClr>
                </a:solidFill>
              </a:rPr>
              <a:t>                                         Objective</a:t>
            </a:r>
            <a:br>
              <a:rPr lang="en-IN" sz="6000" dirty="0">
                <a:solidFill>
                  <a:schemeClr val="accent1">
                    <a:lumMod val="75000"/>
                  </a:schemeClr>
                </a:solidFill>
              </a:rPr>
            </a:br>
            <a:r>
              <a:rPr lang="en-IN" sz="6000" dirty="0">
                <a:solidFill>
                  <a:schemeClr val="accent1">
                    <a:lumMod val="75000"/>
                  </a:schemeClr>
                </a:solidFill>
              </a:rPr>
              <a:t>       </a:t>
            </a:r>
            <a:r>
              <a:rPr lang="en-US" sz="3600" dirty="0">
                <a:solidFill>
                  <a:srgbClr val="000000"/>
                </a:solidFill>
                <a:latin typeface="Times New Roman" panose="02020603050405020304" pitchFamily="18" charset="0"/>
              </a:rPr>
              <a:t> </a:t>
            </a:r>
            <a:r>
              <a:rPr lang="en-US" sz="3200" dirty="0">
                <a:latin typeface="+mj-lt"/>
              </a:rPr>
              <a:t>The investor is interested in purchasing TellCo, an existing mobile service provider in the Republic of Pefkakia. TellCo’s current owners have been willing to share their financial information but have never employed anyone to look at their system-generated data. </a:t>
            </a:r>
            <a:br>
              <a:rPr lang="en-US" sz="3200" dirty="0">
                <a:latin typeface="+mj-lt"/>
              </a:rPr>
            </a:br>
            <a:r>
              <a:rPr lang="en-US" sz="3200" dirty="0">
                <a:latin typeface="+mj-lt"/>
              </a:rPr>
              <a:t>                        </a:t>
            </a:r>
            <a:br>
              <a:rPr lang="en-US" sz="3200" dirty="0">
                <a:latin typeface="+mj-lt"/>
              </a:rPr>
            </a:br>
            <a:r>
              <a:rPr lang="en-US" sz="3200" dirty="0">
                <a:latin typeface="+mj-lt"/>
              </a:rPr>
              <a:t>                              </a:t>
            </a:r>
            <a:r>
              <a:rPr lang="en-US" sz="3200" b="0" i="0" u="none" strike="noStrike" dirty="0">
                <a:solidFill>
                  <a:srgbClr val="000000"/>
                </a:solidFill>
                <a:effectLst/>
                <a:latin typeface="+mj-lt"/>
              </a:rPr>
              <a:t>T</a:t>
            </a:r>
            <a:r>
              <a:rPr lang="en-US" sz="3200" dirty="0">
                <a:latin typeface="Cambria" panose="02040503050406030204" pitchFamily="18" charset="0"/>
                <a:ea typeface="Cambria" panose="02040503050406030204" pitchFamily="18" charset="0"/>
              </a:rPr>
              <a:t>o</a:t>
            </a:r>
            <a:r>
              <a:rPr lang="en-US" sz="3200" dirty="0">
                <a:latin typeface="+mj-lt"/>
              </a:rPr>
              <a:t> provide a report to analyze opportunities for growth and make a recommendation on whether TellCo is worth buying or selling. </a:t>
            </a:r>
            <a:endParaRPr sz="3600" dirty="0">
              <a:solidFill>
                <a:schemeClr val="accent1">
                  <a:lumMod val="75000"/>
                </a:schemeClr>
              </a:solidFill>
              <a:latin typeface="+mj-lt"/>
            </a:endParaRPr>
          </a:p>
        </p:txBody>
      </p:sp>
    </p:spTree>
    <p:extLst>
      <p:ext uri="{BB962C8B-B14F-4D97-AF65-F5344CB8AC3E}">
        <p14:creationId xmlns:p14="http://schemas.microsoft.com/office/powerpoint/2010/main" val="2788335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463549" y="1501779"/>
            <a:ext cx="17824451" cy="9433993"/>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br>
              <a:rPr lang="en-IN" sz="6000" spc="-70" dirty="0"/>
            </a:br>
            <a:br>
              <a:rPr lang="en-IN" sz="6000" spc="-70" dirty="0"/>
            </a:br>
            <a:br>
              <a:rPr lang="en-IN" sz="6000" spc="-70" dirty="0"/>
            </a:br>
            <a:r>
              <a:rPr lang="en-IN" sz="6000" spc="-70" dirty="0">
                <a:solidFill>
                  <a:schemeClr val="accent1">
                    <a:lumMod val="75000"/>
                  </a:schemeClr>
                </a:solidFill>
              </a:rPr>
              <a:t>Importing Data Set:</a:t>
            </a:r>
            <a:br>
              <a:rPr lang="en-IN" sz="6000" spc="-70" dirty="0">
                <a:highlight>
                  <a:srgbClr val="C0C0C0"/>
                </a:highlight>
              </a:rPr>
            </a:br>
            <a:br>
              <a:rPr lang="en-IN" sz="3200" spc="-70" dirty="0"/>
            </a:br>
            <a:r>
              <a:rPr lang="en-US" sz="3200" spc="-70" dirty="0"/>
              <a:t>1)  Importing the Data Set:</a:t>
            </a:r>
            <a:br>
              <a:rPr lang="en-US" sz="3200" spc="-70" dirty="0"/>
            </a:br>
            <a:br>
              <a:rPr lang="en-US" sz="3200" spc="-70" dirty="0"/>
            </a:br>
            <a:r>
              <a:rPr lang="en-US" sz="3200" spc="-70" dirty="0"/>
              <a:t>      a) </a:t>
            </a:r>
            <a:r>
              <a:rPr lang="en-IN" sz="3200" spc="-70" dirty="0"/>
              <a:t> For  Importing the Dataset we have First Imported the Pandas Data Frame and then we have used the below Code:</a:t>
            </a:r>
            <a:br>
              <a:rPr lang="en-IN" sz="3200" spc="-70" dirty="0"/>
            </a:br>
            <a:r>
              <a:rPr lang="en-IN" sz="3200" spc="-70" dirty="0"/>
              <a:t> </a:t>
            </a:r>
            <a:br>
              <a:rPr lang="en-IN" sz="3200" spc="-70" dirty="0"/>
            </a:br>
            <a:r>
              <a:rPr lang="en-IN" sz="3200" spc="-70" dirty="0"/>
              <a:t>                       import pandas as pd</a:t>
            </a:r>
            <a:br>
              <a:rPr lang="en-IN" sz="3200" spc="-70" dirty="0"/>
            </a:br>
            <a:r>
              <a:rPr lang="en-IN" sz="3200" spc="-70" dirty="0"/>
              <a:t>                      d1=pd.read_csv(r"E:\DIGI chrome\Data sets\Telcom Data.csv")</a:t>
            </a:r>
            <a:br>
              <a:rPr lang="en-IN" sz="6000" spc="-70" dirty="0">
                <a:highlight>
                  <a:srgbClr val="C0C0C0"/>
                </a:highlight>
              </a:rPr>
            </a:br>
            <a:br>
              <a:rPr lang="en-IN" sz="6000" spc="-70" dirty="0">
                <a:highlight>
                  <a:srgbClr val="C0C0C0"/>
                </a:highlight>
              </a:rPr>
            </a:br>
            <a:endParaRPr sz="6000" dirty="0">
              <a:highlight>
                <a:srgbClr val="C0C0C0"/>
              </a:highlight>
            </a:endParaRPr>
          </a:p>
        </p:txBody>
      </p:sp>
      <p:pic>
        <p:nvPicPr>
          <p:cNvPr id="3" name="Picture 2">
            <a:extLst>
              <a:ext uri="{FF2B5EF4-FFF2-40B4-BE49-F238E27FC236}">
                <a16:creationId xmlns:a16="http://schemas.microsoft.com/office/drawing/2014/main" id="{2B41AB15-D751-484A-A683-605BFFB83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 y="333368"/>
            <a:ext cx="18275300" cy="3985197"/>
          </a:xfrm>
          <a:prstGeom prst="rect">
            <a:avLst/>
          </a:prstGeom>
        </p:spPr>
      </p:pic>
    </p:spTree>
    <p:extLst>
      <p:ext uri="{BB962C8B-B14F-4D97-AF65-F5344CB8AC3E}">
        <p14:creationId xmlns:p14="http://schemas.microsoft.com/office/powerpoint/2010/main" val="659957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8083550" y="548195"/>
            <a:ext cx="10217151" cy="8325997"/>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r>
              <a:rPr lang="en-IN" sz="6000" spc="-70" dirty="0">
                <a:solidFill>
                  <a:schemeClr val="accent1">
                    <a:lumMod val="75000"/>
                  </a:schemeClr>
                </a:solidFill>
              </a:rPr>
              <a:t>Handling Missing Values</a:t>
            </a:r>
            <a:br>
              <a:rPr lang="en-IN" sz="6000" spc="-70" dirty="0">
                <a:highlight>
                  <a:srgbClr val="C0C0C0"/>
                </a:highlight>
              </a:rPr>
            </a:br>
            <a:br>
              <a:rPr lang="en-IN" sz="3200" spc="-70" dirty="0"/>
            </a:br>
            <a:r>
              <a:rPr lang="en-US" sz="3200" spc="-70" dirty="0"/>
              <a:t>1) Handling Missing Values :</a:t>
            </a:r>
            <a:br>
              <a:rPr lang="en-US" sz="3200" spc="-70" dirty="0"/>
            </a:br>
            <a:br>
              <a:rPr lang="en-US" sz="3200" spc="-70" dirty="0"/>
            </a:br>
            <a:r>
              <a:rPr lang="en-IN" sz="3200" spc="-70" dirty="0"/>
              <a:t>               We have checked any missing values are present but there is no missing values.</a:t>
            </a:r>
            <a:r>
              <a:rPr lang="en-US" sz="3200" spc="-70" dirty="0"/>
              <a:t>   </a:t>
            </a:r>
            <a:br>
              <a:rPr lang="en-US" sz="3200" spc="-70" dirty="0"/>
            </a:br>
            <a:r>
              <a:rPr lang="en-US" sz="3200" spc="-70" dirty="0"/>
              <a:t>  </a:t>
            </a:r>
            <a:br>
              <a:rPr lang="en-US" sz="3200" spc="-70" dirty="0"/>
            </a:br>
            <a:r>
              <a:rPr lang="en-US" sz="3200" spc="-70" dirty="0"/>
              <a:t>		Import seaborn as sns</a:t>
            </a:r>
            <a:br>
              <a:rPr lang="en-US" sz="3200" spc="-70" dirty="0"/>
            </a:br>
            <a:r>
              <a:rPr lang="en-US" sz="3200" spc="-70" dirty="0"/>
              <a:t>		sns.heatmap(d1.isnull())</a:t>
            </a:r>
            <a:br>
              <a:rPr lang="en-US" sz="3200" spc="-70" dirty="0"/>
            </a:br>
            <a:br>
              <a:rPr lang="en-US" sz="3200" spc="-70" dirty="0"/>
            </a:br>
            <a:r>
              <a:rPr lang="en-US" sz="3200" spc="-70" dirty="0"/>
              <a:t>2) Duplicated data:</a:t>
            </a:r>
            <a:br>
              <a:rPr lang="en-US" sz="3200" spc="-70" dirty="0"/>
            </a:br>
            <a:r>
              <a:rPr lang="en-US" sz="3200" spc="-70" dirty="0"/>
              <a:t> </a:t>
            </a:r>
            <a:br>
              <a:rPr lang="en-US" sz="3200" spc="-70" dirty="0"/>
            </a:br>
            <a:r>
              <a:rPr lang="en-US" sz="3200" spc="-70" dirty="0"/>
              <a:t>	And also we have checked any duplicates are there but there are no duplicates.</a:t>
            </a:r>
            <a:br>
              <a:rPr lang="en-US" sz="3200" spc="-70" dirty="0"/>
            </a:br>
            <a:br>
              <a:rPr lang="en-US" sz="3200" spc="-70" dirty="0"/>
            </a:br>
            <a:r>
              <a:rPr lang="en-US" sz="3200" spc="-70" dirty="0"/>
              <a:t>		d1.duplicated().any()</a:t>
            </a:r>
            <a:endParaRPr sz="6000" dirty="0">
              <a:highlight>
                <a:srgbClr val="C0C0C0"/>
              </a:highlight>
            </a:endParaRPr>
          </a:p>
        </p:txBody>
      </p:sp>
      <p:pic>
        <p:nvPicPr>
          <p:cNvPr id="3" name="Picture 2">
            <a:extLst>
              <a:ext uri="{FF2B5EF4-FFF2-40B4-BE49-F238E27FC236}">
                <a16:creationId xmlns:a16="http://schemas.microsoft.com/office/drawing/2014/main" id="{80988BAD-B9CE-41BD-B32D-FE204EBC4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5819"/>
            <a:ext cx="8083550" cy="9155685"/>
          </a:xfrm>
          <a:prstGeom prst="rect">
            <a:avLst/>
          </a:prstGeom>
        </p:spPr>
      </p:pic>
    </p:spTree>
    <p:extLst>
      <p:ext uri="{BB962C8B-B14F-4D97-AF65-F5344CB8AC3E}">
        <p14:creationId xmlns:p14="http://schemas.microsoft.com/office/powerpoint/2010/main" val="919546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8616949" y="1496174"/>
            <a:ext cx="9683751" cy="8695329"/>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r>
              <a:rPr lang="en-IN" sz="6000" spc="-70" dirty="0">
                <a:solidFill>
                  <a:schemeClr val="tx2">
                    <a:lumMod val="60000"/>
                    <a:lumOff val="40000"/>
                  </a:schemeClr>
                </a:solidFill>
              </a:rPr>
              <a:t>Handling Outliers</a:t>
            </a:r>
            <a:br>
              <a:rPr lang="en-IN" sz="6000" spc="-70" dirty="0">
                <a:highlight>
                  <a:srgbClr val="C0C0C0"/>
                </a:highlight>
              </a:rPr>
            </a:br>
            <a:br>
              <a:rPr lang="en-IN" sz="3200" spc="-70" dirty="0"/>
            </a:br>
            <a:r>
              <a:rPr lang="en-US" sz="3200" spc="-70" dirty="0"/>
              <a:t>1) Handling  Outliers:</a:t>
            </a:r>
            <a:br>
              <a:rPr lang="en-US" sz="3200" spc="-70" dirty="0"/>
            </a:br>
            <a:r>
              <a:rPr lang="en-US" sz="3200" spc="-70" dirty="0"/>
              <a:t>            a)  For handling the  Outliers  I have used the IQR Method , For that first we have to find the upper bond and lower bond and then we have update the values  or delete the rows which has the value greater than upper bond and lower bond.  For column like </a:t>
            </a:r>
            <a:r>
              <a:rPr lang="en-US" sz="2800" spc="-70" dirty="0"/>
              <a:t>l</a:t>
            </a:r>
            <a:r>
              <a:rPr lang="en-IN" sz="2800" b="0" dirty="0">
                <a:solidFill>
                  <a:schemeClr val="tx1"/>
                </a:solidFill>
                <a:effectLst/>
                <a:latin typeface="Cambria" panose="02040503050406030204" pitchFamily="18" charset="0"/>
                <a:ea typeface="Cambria" panose="02040503050406030204" pitchFamily="18" charset="0"/>
              </a:rPr>
              <a:t>'</a:t>
            </a:r>
            <a:r>
              <a:rPr lang="en-IN" sz="2800" b="0" dirty="0" err="1">
                <a:solidFill>
                  <a:schemeClr val="tx1"/>
                </a:solidFill>
                <a:effectLst/>
                <a:latin typeface="Cambria" panose="02040503050406030204" pitchFamily="18" charset="0"/>
                <a:ea typeface="Cambria" panose="02040503050406030204" pitchFamily="18" charset="0"/>
              </a:rPr>
              <a:t>Avg</a:t>
            </a:r>
            <a:r>
              <a:rPr lang="en-IN" sz="2800" b="0" dirty="0">
                <a:solidFill>
                  <a:schemeClr val="tx1"/>
                </a:solidFill>
                <a:effectLst/>
                <a:latin typeface="Cambria" panose="02040503050406030204" pitchFamily="18" charset="0"/>
                <a:ea typeface="Cambria" panose="02040503050406030204" pitchFamily="18" charset="0"/>
              </a:rPr>
              <a:t> Bearer TP DL (kbps)','</a:t>
            </a:r>
            <a:r>
              <a:rPr lang="en-IN" sz="2800" b="0" dirty="0" err="1">
                <a:solidFill>
                  <a:schemeClr val="tx1"/>
                </a:solidFill>
                <a:effectLst/>
                <a:latin typeface="Cambria" panose="02040503050406030204" pitchFamily="18" charset="0"/>
                <a:ea typeface="Cambria" panose="02040503050406030204" pitchFamily="18" charset="0"/>
              </a:rPr>
              <a:t>Avg</a:t>
            </a:r>
            <a:r>
              <a:rPr lang="en-IN" sz="2800" b="0" dirty="0">
                <a:solidFill>
                  <a:schemeClr val="tx1"/>
                </a:solidFill>
                <a:effectLst/>
                <a:latin typeface="Cambria" panose="02040503050406030204" pitchFamily="18" charset="0"/>
                <a:ea typeface="Cambria" panose="02040503050406030204" pitchFamily="18" charset="0"/>
              </a:rPr>
              <a:t> Bearer TP UL (kbps)','Nb of sec with Vol UL &lt; 1250B','Nb of sec with Vol DL &lt; 6250B','Avg RTT DL (ms)’</a:t>
            </a:r>
            <a:br>
              <a:rPr lang="en-US" sz="2800" spc="-70" dirty="0"/>
            </a:br>
            <a:br>
              <a:rPr lang="en-US" sz="3200" spc="-70" dirty="0"/>
            </a:br>
            <a:r>
              <a:rPr lang="en-US" sz="3200" spc="-70" dirty="0"/>
              <a:t>	</a:t>
            </a:r>
            <a:r>
              <a:rPr lang="en-US" sz="3200" spc="-70" dirty="0">
                <a:solidFill>
                  <a:srgbClr val="C00000"/>
                </a:solidFill>
              </a:rPr>
              <a:t>upper_limit = Q3 + (1.5 * IQR)</a:t>
            </a:r>
            <a:br>
              <a:rPr lang="en-US" sz="3200" spc="-70" dirty="0">
                <a:solidFill>
                  <a:srgbClr val="C00000"/>
                </a:solidFill>
              </a:rPr>
            </a:br>
            <a:r>
              <a:rPr lang="en-US" sz="3200" spc="-70" dirty="0">
                <a:solidFill>
                  <a:srgbClr val="C00000"/>
                </a:solidFill>
              </a:rPr>
              <a:t>    	lower_limit = Q1 - (1.5 * IQR)</a:t>
            </a:r>
            <a:br>
              <a:rPr lang="en-US" sz="3200" spc="-70" dirty="0">
                <a:solidFill>
                  <a:srgbClr val="C00000"/>
                </a:solidFill>
              </a:rPr>
            </a:br>
            <a:br>
              <a:rPr lang="en-US" sz="3200" spc="-70" dirty="0">
                <a:solidFill>
                  <a:srgbClr val="C00000"/>
                </a:solidFill>
              </a:rPr>
            </a:br>
            <a:r>
              <a:rPr lang="en-US" sz="3200" spc="-70" dirty="0">
                <a:solidFill>
                  <a:srgbClr val="C00000"/>
                </a:solidFill>
              </a:rPr>
              <a:t>    	d1.loc[d1[x] &gt; upper_limit, x] = upper_limit</a:t>
            </a:r>
            <a:br>
              <a:rPr lang="en-US" sz="3200" spc="-70" dirty="0">
                <a:solidFill>
                  <a:srgbClr val="C00000"/>
                </a:solidFill>
              </a:rPr>
            </a:br>
            <a:r>
              <a:rPr lang="en-US" sz="3200" spc="-70" dirty="0">
                <a:solidFill>
                  <a:srgbClr val="C00000"/>
                </a:solidFill>
              </a:rPr>
              <a:t>    	d1.loc[d1[x] &lt; lower_limit, x] = lower_limit    </a:t>
            </a:r>
            <a:br>
              <a:rPr lang="en-US" sz="3200" spc="-70" dirty="0">
                <a:solidFill>
                  <a:srgbClr val="C00000"/>
                </a:solidFill>
              </a:rPr>
            </a:br>
            <a:r>
              <a:rPr lang="en-US" sz="3200" spc="-70" dirty="0">
                <a:solidFill>
                  <a:srgbClr val="C00000"/>
                </a:solidFill>
              </a:rPr>
              <a:t>       </a:t>
            </a:r>
            <a:endParaRPr sz="6000" dirty="0">
              <a:solidFill>
                <a:srgbClr val="C00000"/>
              </a:solidFill>
              <a:highlight>
                <a:srgbClr val="C0C0C0"/>
              </a:highlight>
            </a:endParaRPr>
          </a:p>
        </p:txBody>
      </p:sp>
      <p:pic>
        <p:nvPicPr>
          <p:cNvPr id="8" name="Picture 7">
            <a:extLst>
              <a:ext uri="{FF2B5EF4-FFF2-40B4-BE49-F238E27FC236}">
                <a16:creationId xmlns:a16="http://schemas.microsoft.com/office/drawing/2014/main" id="{42E740AD-0034-47AC-A5B0-B019BE2C0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33" y="515538"/>
            <a:ext cx="8337883" cy="9140717"/>
          </a:xfrm>
          <a:prstGeom prst="rect">
            <a:avLst/>
          </a:prstGeom>
        </p:spPr>
      </p:pic>
    </p:spTree>
    <p:extLst>
      <p:ext uri="{BB962C8B-B14F-4D97-AF65-F5344CB8AC3E}">
        <p14:creationId xmlns:p14="http://schemas.microsoft.com/office/powerpoint/2010/main" val="4017007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7778750" y="1496174"/>
            <a:ext cx="10521950" cy="6602448"/>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br>
              <a:rPr lang="en-IN" sz="6000" spc="-70" dirty="0"/>
            </a:br>
            <a:br>
              <a:rPr lang="en-IN" sz="6000" spc="-70" dirty="0"/>
            </a:br>
            <a:br>
              <a:rPr lang="en-IN" sz="6000" spc="-70" dirty="0"/>
            </a:br>
            <a:br>
              <a:rPr lang="en-IN" sz="6000" spc="-70" dirty="0"/>
            </a:br>
            <a:r>
              <a:rPr lang="en-IN" sz="6000" spc="-70" dirty="0">
                <a:solidFill>
                  <a:srgbClr val="00B0F0"/>
                </a:solidFill>
              </a:rPr>
              <a:t>Analysis</a:t>
            </a:r>
            <a:r>
              <a:rPr lang="en-IN" sz="6000" spc="-70" dirty="0">
                <a:solidFill>
                  <a:schemeClr val="tx2">
                    <a:lumMod val="60000"/>
                    <a:lumOff val="40000"/>
                  </a:schemeClr>
                </a:solidFill>
              </a:rPr>
              <a:t>:</a:t>
            </a:r>
            <a:br>
              <a:rPr lang="en-IN" sz="6000" spc="-70" dirty="0">
                <a:highlight>
                  <a:srgbClr val="C0C0C0"/>
                </a:highlight>
              </a:rPr>
            </a:br>
            <a:r>
              <a:rPr lang="en-IN" sz="3200" spc="-70" dirty="0">
                <a:highlight>
                  <a:srgbClr val="C0C0C0"/>
                </a:highlight>
              </a:rPr>
              <a:t> </a:t>
            </a:r>
            <a:r>
              <a:rPr lang="en-US" sz="3200" spc="-70" dirty="0"/>
              <a:t>    We have done different types of analysis on different columns by seeing that  we can say that   for  some columns the receiving data and sending data has been more but for some columns the receiving data is more than the sent data.</a:t>
            </a:r>
            <a:endParaRPr sz="6000" dirty="0">
              <a:highlight>
                <a:srgbClr val="C0C0C0"/>
              </a:highlight>
            </a:endParaRPr>
          </a:p>
        </p:txBody>
      </p:sp>
      <p:pic>
        <p:nvPicPr>
          <p:cNvPr id="4" name="Picture 3">
            <a:extLst>
              <a:ext uri="{FF2B5EF4-FFF2-40B4-BE49-F238E27FC236}">
                <a16:creationId xmlns:a16="http://schemas.microsoft.com/office/drawing/2014/main" id="{F616320A-0167-412D-A480-4E4FC7206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8195"/>
            <a:ext cx="6228490" cy="4449256"/>
          </a:xfrm>
          <a:prstGeom prst="rect">
            <a:avLst/>
          </a:prstGeom>
        </p:spPr>
      </p:pic>
      <p:pic>
        <p:nvPicPr>
          <p:cNvPr id="9" name="Picture 8">
            <a:extLst>
              <a:ext uri="{FF2B5EF4-FFF2-40B4-BE49-F238E27FC236}">
                <a16:creationId xmlns:a16="http://schemas.microsoft.com/office/drawing/2014/main" id="{AED112F8-445D-471D-B44D-5AFC4E9D32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490" y="530505"/>
            <a:ext cx="6579460" cy="4410063"/>
          </a:xfrm>
          <a:prstGeom prst="rect">
            <a:avLst/>
          </a:prstGeom>
        </p:spPr>
      </p:pic>
      <p:pic>
        <p:nvPicPr>
          <p:cNvPr id="11" name="Picture 10">
            <a:extLst>
              <a:ext uri="{FF2B5EF4-FFF2-40B4-BE49-F238E27FC236}">
                <a16:creationId xmlns:a16="http://schemas.microsoft.com/office/drawing/2014/main" id="{EA32FC90-AA2C-432F-A730-970DEF91C0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07951" y="548195"/>
            <a:ext cx="5492750" cy="4410064"/>
          </a:xfrm>
          <a:prstGeom prst="rect">
            <a:avLst/>
          </a:prstGeom>
        </p:spPr>
      </p:pic>
      <p:pic>
        <p:nvPicPr>
          <p:cNvPr id="13" name="Picture 12">
            <a:extLst>
              <a:ext uri="{FF2B5EF4-FFF2-40B4-BE49-F238E27FC236}">
                <a16:creationId xmlns:a16="http://schemas.microsoft.com/office/drawing/2014/main" id="{196D093A-2CE5-4E1E-A180-882C82EF4F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121" y="4958259"/>
            <a:ext cx="7431271" cy="4650369"/>
          </a:xfrm>
          <a:prstGeom prst="rect">
            <a:avLst/>
          </a:prstGeom>
        </p:spPr>
      </p:pic>
    </p:spTree>
    <p:extLst>
      <p:ext uri="{BB962C8B-B14F-4D97-AF65-F5344CB8AC3E}">
        <p14:creationId xmlns:p14="http://schemas.microsoft.com/office/powerpoint/2010/main" val="2382620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8616949" y="1496174"/>
            <a:ext cx="9683751" cy="7648889"/>
          </a:xfrm>
          <a:prstGeom prst="rect">
            <a:avLst/>
          </a:prstGeom>
        </p:spPr>
        <p:txBody>
          <a:bodyPr vert="horz" wrap="square" lIns="0" tIns="15875" rIns="0" bIns="0" rtlCol="0">
            <a:spAutoFit/>
          </a:bodyPr>
          <a:lstStyle/>
          <a:p>
            <a:r>
              <a:rPr lang="en-IN" sz="6000" spc="-70" dirty="0"/>
              <a:t>  </a:t>
            </a:r>
            <a:r>
              <a:rPr lang="en-IN" sz="6000" spc="-70" dirty="0">
                <a:solidFill>
                  <a:schemeClr val="tx2">
                    <a:lumMod val="60000"/>
                    <a:lumOff val="40000"/>
                  </a:schemeClr>
                </a:solidFill>
              </a:rPr>
              <a:t>Total Data</a:t>
            </a:r>
            <a:r>
              <a:rPr lang="en-IN" sz="6000" spc="-70" dirty="0"/>
              <a:t>:</a:t>
            </a:r>
            <a:br>
              <a:rPr lang="en-IN" sz="6000" spc="-70" dirty="0">
                <a:highlight>
                  <a:srgbClr val="C0C0C0"/>
                </a:highlight>
              </a:rPr>
            </a:br>
            <a:br>
              <a:rPr lang="en-IN" sz="3200" spc="-70" dirty="0"/>
            </a:br>
            <a:r>
              <a:rPr lang="en-US" sz="3200" spc="-70" dirty="0"/>
              <a:t>     </a:t>
            </a:r>
            <a:r>
              <a:rPr lang="en-IN" sz="3200" spc="-70" dirty="0">
                <a:solidFill>
                  <a:schemeClr val="tx1"/>
                </a:solidFill>
              </a:rPr>
              <a:t>After doing some analysis we have found that </a:t>
            </a:r>
            <a:r>
              <a:rPr lang="en-US" sz="3200" spc="-70" dirty="0">
                <a:solidFill>
                  <a:schemeClr val="tx1"/>
                </a:solidFill>
              </a:rPr>
              <a:t>   receiving data has been more than the sent data . For calculating the total data we have considered all the session and passthrough columns.</a:t>
            </a:r>
            <a:br>
              <a:rPr lang="en-US" sz="3200" spc="-70" dirty="0">
                <a:solidFill>
                  <a:schemeClr val="tx1"/>
                </a:solidFill>
              </a:rPr>
            </a:br>
            <a:br>
              <a:rPr lang="en-US" sz="3200" spc="-70" dirty="0">
                <a:solidFill>
                  <a:schemeClr val="tx1"/>
                </a:solidFill>
              </a:rPr>
            </a:br>
            <a:r>
              <a:rPr lang="en-US" sz="3200" spc="-70" dirty="0">
                <a:solidFill>
                  <a:schemeClr val="tx1"/>
                </a:solidFill>
              </a:rPr>
              <a:t>For that we have used :</a:t>
            </a:r>
            <a:br>
              <a:rPr lang="en-US" sz="3200" spc="-70" dirty="0">
                <a:solidFill>
                  <a:schemeClr val="tx1"/>
                </a:solidFill>
              </a:rPr>
            </a:br>
            <a:br>
              <a:rPr lang="en-US" sz="3200" spc="-70" dirty="0">
                <a:solidFill>
                  <a:schemeClr val="tx1"/>
                </a:solidFill>
              </a:rPr>
            </a:br>
            <a:r>
              <a:rPr lang="en-IN" sz="2400" b="0" dirty="0">
                <a:solidFill>
                  <a:srgbClr val="000000"/>
                </a:solidFill>
                <a:effectLst/>
                <a:latin typeface="Cambria" panose="02040503050406030204" pitchFamily="18" charset="0"/>
                <a:ea typeface="Cambria" panose="02040503050406030204" pitchFamily="18" charset="0"/>
              </a:rPr>
              <a:t>labels=np.array([</a:t>
            </a:r>
            <a:r>
              <a:rPr lang="en-IN" sz="2400" b="0" dirty="0">
                <a:solidFill>
                  <a:srgbClr val="A31515"/>
                </a:solidFill>
                <a:effectLst/>
                <a:latin typeface="Cambria" panose="02040503050406030204" pitchFamily="18" charset="0"/>
                <a:ea typeface="Cambria" panose="02040503050406030204" pitchFamily="18" charset="0"/>
              </a:rPr>
              <a:t>'Recevied_data'</a:t>
            </a:r>
            <a:r>
              <a:rPr lang="en-IN" sz="2400" b="0" dirty="0">
                <a:solidFill>
                  <a:srgbClr val="000000"/>
                </a:solidFill>
                <a:effectLst/>
                <a:latin typeface="Cambria" panose="02040503050406030204" pitchFamily="18" charset="0"/>
                <a:ea typeface="Cambria" panose="02040503050406030204" pitchFamily="18" charset="0"/>
              </a:rPr>
              <a:t>,</a:t>
            </a:r>
            <a:r>
              <a:rPr lang="en-IN" sz="2400" b="0" dirty="0">
                <a:solidFill>
                  <a:srgbClr val="A31515"/>
                </a:solidFill>
                <a:effectLst/>
                <a:latin typeface="Cambria" panose="02040503050406030204" pitchFamily="18" charset="0"/>
                <a:ea typeface="Cambria" panose="02040503050406030204" pitchFamily="18" charset="0"/>
              </a:rPr>
              <a:t>'Sent_data'</a:t>
            </a:r>
            <a:r>
              <a:rPr lang="en-IN" sz="2400" b="0" dirty="0">
                <a:solidFill>
                  <a:srgbClr val="000000"/>
                </a:solidFill>
                <a:effectLst/>
                <a:latin typeface="Cambria" panose="02040503050406030204" pitchFamily="18" charset="0"/>
                <a:ea typeface="Cambria" panose="02040503050406030204" pitchFamily="18" charset="0"/>
              </a:rPr>
              <a:t>])</a:t>
            </a:r>
            <a:br>
              <a:rPr lang="en-IN" sz="2400" b="0" dirty="0">
                <a:solidFill>
                  <a:srgbClr val="000000"/>
                </a:solidFill>
                <a:effectLst/>
                <a:latin typeface="Cambria" panose="02040503050406030204" pitchFamily="18" charset="0"/>
                <a:ea typeface="Cambria" panose="02040503050406030204" pitchFamily="18" charset="0"/>
              </a:rPr>
            </a:br>
            <a:r>
              <a:rPr lang="en-IN" sz="2400" b="0" dirty="0">
                <a:solidFill>
                  <a:srgbClr val="000000"/>
                </a:solidFill>
                <a:effectLst/>
                <a:latin typeface="Cambria" panose="02040503050406030204" pitchFamily="18" charset="0"/>
                <a:ea typeface="Cambria" panose="02040503050406030204" pitchFamily="18" charset="0"/>
              </a:rPr>
              <a:t>explode=[</a:t>
            </a:r>
            <a:r>
              <a:rPr lang="en-IN" sz="2400" b="0" dirty="0">
                <a:solidFill>
                  <a:srgbClr val="116644"/>
                </a:solidFill>
                <a:effectLst/>
                <a:latin typeface="Cambria" panose="02040503050406030204" pitchFamily="18" charset="0"/>
                <a:ea typeface="Cambria" panose="02040503050406030204" pitchFamily="18" charset="0"/>
              </a:rPr>
              <a:t>0.03</a:t>
            </a:r>
            <a:r>
              <a:rPr lang="en-IN" sz="2400" b="0" dirty="0">
                <a:solidFill>
                  <a:srgbClr val="000000"/>
                </a:solidFill>
                <a:effectLst/>
                <a:latin typeface="Cambria" panose="02040503050406030204" pitchFamily="18" charset="0"/>
                <a:ea typeface="Cambria" panose="02040503050406030204" pitchFamily="18" charset="0"/>
              </a:rPr>
              <a:t>,</a:t>
            </a:r>
            <a:r>
              <a:rPr lang="en-IN" sz="2400" b="0" dirty="0">
                <a:solidFill>
                  <a:srgbClr val="116644"/>
                </a:solidFill>
                <a:effectLst/>
                <a:latin typeface="Cambria" panose="02040503050406030204" pitchFamily="18" charset="0"/>
                <a:ea typeface="Cambria" panose="02040503050406030204" pitchFamily="18" charset="0"/>
              </a:rPr>
              <a:t>0.03</a:t>
            </a:r>
            <a:r>
              <a:rPr lang="en-IN" sz="2400" b="0" dirty="0">
                <a:solidFill>
                  <a:srgbClr val="000000"/>
                </a:solidFill>
                <a:effectLst/>
                <a:latin typeface="Cambria" panose="02040503050406030204" pitchFamily="18" charset="0"/>
                <a:ea typeface="Cambria" panose="02040503050406030204" pitchFamily="18" charset="0"/>
              </a:rPr>
              <a:t>]</a:t>
            </a:r>
            <a:br>
              <a:rPr lang="en-IN" sz="2400" b="0" dirty="0">
                <a:solidFill>
                  <a:srgbClr val="000000"/>
                </a:solidFill>
                <a:effectLst/>
                <a:latin typeface="Cambria" panose="02040503050406030204" pitchFamily="18" charset="0"/>
                <a:ea typeface="Cambria" panose="02040503050406030204" pitchFamily="18" charset="0"/>
              </a:rPr>
            </a:br>
            <a:r>
              <a:rPr lang="en-IN" sz="2400" b="0" dirty="0">
                <a:solidFill>
                  <a:srgbClr val="000000"/>
                </a:solidFill>
                <a:effectLst/>
                <a:latin typeface="Cambria" panose="02040503050406030204" pitchFamily="18" charset="0"/>
                <a:ea typeface="Cambria" panose="02040503050406030204" pitchFamily="18" charset="0"/>
              </a:rPr>
              <a:t>plt.pie(x=[Total_recevied_data,total_sent_data],labels=labels,explode=explode,autopct=</a:t>
            </a:r>
            <a:r>
              <a:rPr lang="en-IN" sz="2400" b="0" dirty="0">
                <a:solidFill>
                  <a:srgbClr val="A31515"/>
                </a:solidFill>
                <a:effectLst/>
                <a:latin typeface="Cambria" panose="02040503050406030204" pitchFamily="18" charset="0"/>
                <a:ea typeface="Cambria" panose="02040503050406030204" pitchFamily="18" charset="0"/>
              </a:rPr>
              <a:t>'%1.1f%%'</a:t>
            </a:r>
            <a:r>
              <a:rPr lang="en-IN" sz="2400" b="0" dirty="0">
                <a:solidFill>
                  <a:srgbClr val="000000"/>
                </a:solidFill>
                <a:effectLst/>
                <a:latin typeface="Cambria" panose="02040503050406030204" pitchFamily="18" charset="0"/>
                <a:ea typeface="Cambria" panose="02040503050406030204" pitchFamily="18" charset="0"/>
              </a:rPr>
              <a:t>)</a:t>
            </a:r>
            <a:br>
              <a:rPr lang="en-IN" sz="2400" b="0" dirty="0">
                <a:solidFill>
                  <a:srgbClr val="000000"/>
                </a:solidFill>
                <a:effectLst/>
                <a:latin typeface="Cambria" panose="02040503050406030204" pitchFamily="18" charset="0"/>
                <a:ea typeface="Cambria" panose="02040503050406030204" pitchFamily="18" charset="0"/>
              </a:rPr>
            </a:br>
            <a:r>
              <a:rPr lang="en-IN" sz="2400" b="0" dirty="0">
                <a:solidFill>
                  <a:srgbClr val="000000"/>
                </a:solidFill>
                <a:effectLst/>
                <a:latin typeface="Cambria" panose="02040503050406030204" pitchFamily="18" charset="0"/>
                <a:ea typeface="Cambria" panose="02040503050406030204" pitchFamily="18" charset="0"/>
              </a:rPr>
              <a:t>plt.show()</a:t>
            </a:r>
            <a:br>
              <a:rPr lang="en-IN" sz="2400" b="0" dirty="0">
                <a:solidFill>
                  <a:srgbClr val="000000"/>
                </a:solidFill>
                <a:effectLst/>
                <a:latin typeface="Cambria" panose="02040503050406030204" pitchFamily="18" charset="0"/>
                <a:ea typeface="Cambria" panose="02040503050406030204" pitchFamily="18" charset="0"/>
              </a:rPr>
            </a:br>
            <a:endParaRPr sz="6000" dirty="0">
              <a:solidFill>
                <a:schemeClr val="tx1"/>
              </a:solidFill>
              <a:highlight>
                <a:srgbClr val="C0C0C0"/>
              </a:highlight>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F36ECB90-812F-4686-AB0E-FD0703058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8234"/>
            <a:ext cx="8083550" cy="8647704"/>
          </a:xfrm>
          <a:prstGeom prst="rect">
            <a:avLst/>
          </a:prstGeom>
        </p:spPr>
      </p:pic>
    </p:spTree>
    <p:extLst>
      <p:ext uri="{BB962C8B-B14F-4D97-AF65-F5344CB8AC3E}">
        <p14:creationId xmlns:p14="http://schemas.microsoft.com/office/powerpoint/2010/main" val="1951649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8921750" y="1496174"/>
            <a:ext cx="9378950" cy="6110006"/>
          </a:xfrm>
          <a:prstGeom prst="rect">
            <a:avLst/>
          </a:prstGeom>
        </p:spPr>
        <p:txBody>
          <a:bodyPr vert="horz" wrap="square" lIns="0" tIns="15875" rIns="0" bIns="0" rtlCol="0">
            <a:spAutoFit/>
          </a:bodyPr>
          <a:lstStyle/>
          <a:p>
            <a:r>
              <a:rPr lang="en-IN" sz="6000" spc="-70" dirty="0"/>
              <a:t> </a:t>
            </a:r>
            <a:r>
              <a:rPr lang="en-IN" sz="6000" spc="-70" dirty="0">
                <a:solidFill>
                  <a:schemeClr val="tx2">
                    <a:lumMod val="60000"/>
                    <a:lumOff val="40000"/>
                  </a:schemeClr>
                </a:solidFill>
              </a:rPr>
              <a:t>Elbow_Method :  </a:t>
            </a:r>
            <a:br>
              <a:rPr lang="en-IN" sz="6000" spc="-70" dirty="0"/>
            </a:br>
            <a:br>
              <a:rPr lang="en-IN" sz="6000" spc="-70" dirty="0"/>
            </a:br>
            <a:r>
              <a:rPr lang="en-IN" sz="6000" spc="-70" dirty="0"/>
              <a:t>           </a:t>
            </a:r>
            <a:r>
              <a:rPr lang="en-IN" sz="3600" spc="-70" dirty="0"/>
              <a:t>For this dataset we have applied the K-nearest neighbour algorithm for finding the k value we have been applied the elbow method by seeing the diagram we can say that k value is minimum at the value 6.</a:t>
            </a:r>
            <a:br>
              <a:rPr lang="en-IN" sz="3600" spc="-70" dirty="0"/>
            </a:br>
            <a:r>
              <a:rPr lang="en-IN" sz="3600" spc="-70" dirty="0"/>
              <a:t>And also we have tried the K-Nearest model with the value 3, so it form 3 clusters as well.</a:t>
            </a:r>
            <a:endParaRPr sz="6000" dirty="0">
              <a:solidFill>
                <a:schemeClr val="tx1"/>
              </a:solidFill>
              <a:highlight>
                <a:srgbClr val="C0C0C0"/>
              </a:highlight>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421966BA-71C5-4A4B-8167-74955D434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8196"/>
            <a:ext cx="8830907" cy="9203310"/>
          </a:xfrm>
          <a:prstGeom prst="rect">
            <a:avLst/>
          </a:prstGeom>
        </p:spPr>
      </p:pic>
    </p:spTree>
    <p:extLst>
      <p:ext uri="{BB962C8B-B14F-4D97-AF65-F5344CB8AC3E}">
        <p14:creationId xmlns:p14="http://schemas.microsoft.com/office/powerpoint/2010/main" val="779428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2C2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222</TotalTime>
  <Words>730</Words>
  <Application>Microsoft Office PowerPoint</Application>
  <PresentationFormat>Custom</PresentationFormat>
  <Paragraphs>19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Cambria</vt:lpstr>
      <vt:lpstr>Times New Roman</vt:lpstr>
      <vt:lpstr>Verdana</vt:lpstr>
      <vt:lpstr>Office Theme</vt:lpstr>
      <vt:lpstr>          User Analytics in the     Telecommunication Industry                     Overview                                             By                                    Pavan Kumar</vt:lpstr>
      <vt:lpstr>                                               INDEX   1. Objective  2. Importing Dataset  3. Handling Missing Values.. 4. Handling  Outliers. 5. Analysis On Data.. 6.  Finding Total Data Received , Sent. 7. Applying KNN Method     </vt:lpstr>
      <vt:lpstr>                                         Objective         The investor is interested in purchasing TellCo, an existing mobile service provider in the Republic of Pefkakia. TellCo’s current owners have been willing to share their financial information but have never employed anyone to look at their system-generated data.                                                         To provide a report to analyze opportunities for growth and make a recommendation on whether TellCo is worth buying or selling. </vt:lpstr>
      <vt:lpstr>    Importing Data Set:  1)  Importing the Data Set:        a)  For  Importing the Dataset we have First Imported the Pandas Data Frame and then we have used the below Code:                          import pandas as pd                       d1=pd.read_csv(r"E:\DIGI chrome\Data sets\Telcom Data.csv")  </vt:lpstr>
      <vt:lpstr>  Handling Missing Values  1) Handling Missing Values :                 We have checked any missing values are present but there is no missing values.         Import seaborn as sns   sns.heatmap(d1.isnull())  2) Duplicated data:    And also we have checked any duplicates are there but there are no duplicates.    d1.duplicated().any()</vt:lpstr>
      <vt:lpstr>        Handling Outliers  1) Handling  Outliers:             a)  For handling the  Outliers  I have used the IQR Method , For that first we have to find the upper bond and lower bond and then we have update the values  or delete the rows which has the value greater than upper bond and lower bond.  For column like l'Avg Bearer TP DL (kbps)','Avg Bearer TP UL (kbps)','Nb of sec with Vol UL &lt; 1250B','Nb of sec with Vol DL &lt; 6250B','Avg RTT DL (ms)’   upper_limit = Q3 + (1.5 * IQR)      lower_limit = Q1 - (1.5 * IQR)       d1.loc[d1[x] &gt; upper_limit, x] = upper_limit      d1.loc[d1[x] &lt; lower_limit, x] = lower_limit            </vt:lpstr>
      <vt:lpstr>      Analysis:      We have done different types of analysis on different columns by seeing that  we can say that   for  some columns the receiving data and sending data has been more but for some columns the receiving data is more than the sent data.</vt:lpstr>
      <vt:lpstr>  Total Data:       After doing some analysis we have found that    receiving data has been more than the sent data . For calculating the total data we have considered all the session and passthrough columns.  For that we have used :  labels=np.array(['Recevied_data','Sent_data']) explode=[0.03,0.03] plt.pie(x=[Total_recevied_data,total_sent_data],labels=labels,explode=explode,autopct='%1.1f%%') plt.show() </vt:lpstr>
      <vt:lpstr> Elbow_Method :               For this dataset we have applied the K-nearest neighbour algorithm for finding the k value we have been applied the elbow method by seeing the diagram we can say that k value is minimum at the value 6. And also we have tried the K-Nearest model with the value 3, so it form 3 clusters as well.</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Art of Data  Wrangling: Transforming Raw  Data into Actionable Insights</dc:title>
  <dc:creator>pavan a</dc:creator>
  <cp:lastModifiedBy>pavan a</cp:lastModifiedBy>
  <cp:revision>28</cp:revision>
  <dcterms:created xsi:type="dcterms:W3CDTF">2024-07-21T10:15:11Z</dcterms:created>
  <dcterms:modified xsi:type="dcterms:W3CDTF">2024-11-17T17:42:13Z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2024-07-21T00:00:00Z</vt:filetime>
  </property>
  <property fmtid="{D5CDD505-2E9C-101B-9397-08002B2CF9AE}" pid="3" name="Creator">
    <vt:lpwstr>Chromium</vt:lpwstr>
  </property>
  <property fmtid="{D5CDD505-2E9C-101B-9397-08002B2CF9AE}" pid="4" name="LastSaved">
    <vt:filetime>2024-07-21T00:00:00Z</vt:filetime>
  </property>
</Properties>
</file>