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3" r:id="rId3"/>
    <p:sldId id="267" r:id="rId4"/>
    <p:sldId id="257" r:id="rId5"/>
    <p:sldId id="264" r:id="rId6"/>
    <p:sldId id="265" r:id="rId7"/>
    <p:sldId id="274" r:id="rId8"/>
    <p:sldId id="266" r:id="rId9"/>
    <p:sldId id="276" r:id="rId10"/>
    <p:sldId id="275" r:id="rId11"/>
    <p:sldId id="278" r:id="rId12"/>
    <p:sldId id="263" r:id="rId13"/>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22" autoAdjust="0"/>
    <p:restoredTop sz="92517" autoAdjust="0"/>
  </p:normalViewPr>
  <p:slideViewPr>
    <p:cSldViewPr>
      <p:cViewPr>
        <p:scale>
          <a:sx n="50" d="100"/>
          <a:sy n="50" d="100"/>
        </p:scale>
        <p:origin x="652" y="-2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50" b="0" i="0">
                <a:solidFill>
                  <a:srgbClr val="332C2C"/>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275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50" b="0" i="0">
                <a:solidFill>
                  <a:srgbClr val="332C2C"/>
                </a:solidFill>
                <a:latin typeface="Cambria"/>
                <a:cs typeface="Cambri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50" b="0" i="0">
                <a:solidFill>
                  <a:srgbClr val="332C2C"/>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5F2EE"/>
          </a:solidFill>
        </p:spPr>
        <p:txBody>
          <a:bodyPr wrap="square" lIns="0" tIns="0" rIns="0" bIns="0" rtlCol="0"/>
          <a:lstStyle/>
          <a:p>
            <a:endParaRPr/>
          </a:p>
        </p:txBody>
      </p:sp>
      <p:sp>
        <p:nvSpPr>
          <p:cNvPr id="2" name="Holder 2"/>
          <p:cNvSpPr>
            <a:spLocks noGrp="1"/>
          </p:cNvSpPr>
          <p:nvPr>
            <p:ph type="title"/>
          </p:nvPr>
        </p:nvSpPr>
        <p:spPr>
          <a:xfrm>
            <a:off x="2510638" y="2743695"/>
            <a:ext cx="13279422" cy="3898265"/>
          </a:xfrm>
          <a:prstGeom prst="rect">
            <a:avLst/>
          </a:prstGeom>
        </p:spPr>
        <p:txBody>
          <a:bodyPr wrap="square" lIns="0" tIns="0" rIns="0" bIns="0">
            <a:spAutoFit/>
          </a:bodyPr>
          <a:lstStyle>
            <a:lvl1pPr>
              <a:defRPr sz="8450" b="0" i="0">
                <a:solidFill>
                  <a:srgbClr val="332C2C"/>
                </a:solidFill>
                <a:latin typeface="Cambria"/>
                <a:cs typeface="Cambria"/>
              </a:defRPr>
            </a:lvl1pPr>
          </a:lstStyle>
          <a:p>
            <a:endParaRPr/>
          </a:p>
        </p:txBody>
      </p:sp>
      <p:sp>
        <p:nvSpPr>
          <p:cNvPr id="3" name="Holder 3"/>
          <p:cNvSpPr>
            <a:spLocks noGrp="1"/>
          </p:cNvSpPr>
          <p:nvPr>
            <p:ph type="body" idx="1"/>
          </p:nvPr>
        </p:nvSpPr>
        <p:spPr>
          <a:xfrm>
            <a:off x="1320596" y="3420110"/>
            <a:ext cx="15659506" cy="2150745"/>
          </a:xfrm>
          <a:prstGeom prst="rect">
            <a:avLst/>
          </a:prstGeom>
        </p:spPr>
        <p:txBody>
          <a:bodyPr wrap="square" lIns="0" tIns="0" rIns="0" bIns="0">
            <a:spAutoFit/>
          </a:bodyPr>
          <a:lstStyle>
            <a:lvl1pPr>
              <a:defRPr sz="275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0638" y="2743695"/>
            <a:ext cx="13279422" cy="3914533"/>
          </a:xfrm>
          <a:prstGeom prst="rect">
            <a:avLst/>
          </a:prstGeom>
        </p:spPr>
        <p:txBody>
          <a:bodyPr vert="horz" wrap="square" lIns="0" tIns="13335" rIns="0" bIns="0" rtlCol="0">
            <a:spAutoFit/>
          </a:bodyPr>
          <a:lstStyle/>
          <a:p>
            <a:pPr marL="12065" marR="5080" indent="-12065" algn="ctr">
              <a:lnSpc>
                <a:spcPct val="100200"/>
              </a:lnSpc>
              <a:spcBef>
                <a:spcPts val="105"/>
              </a:spcBef>
            </a:pPr>
            <a:r>
              <a:rPr lang="en-IN" spc="-150" dirty="0"/>
              <a:t>T</a:t>
            </a:r>
            <a:r>
              <a:rPr spc="-114" dirty="0"/>
              <a:t>he </a:t>
            </a:r>
            <a:r>
              <a:rPr spc="-155" dirty="0"/>
              <a:t>Art </a:t>
            </a:r>
            <a:r>
              <a:rPr spc="-100" dirty="0"/>
              <a:t>of </a:t>
            </a:r>
            <a:r>
              <a:rPr spc="-90" dirty="0"/>
              <a:t>Data </a:t>
            </a:r>
            <a:r>
              <a:rPr spc="-85" dirty="0"/>
              <a:t> </a:t>
            </a:r>
            <a:r>
              <a:rPr lang="en-IN" spc="-195" dirty="0"/>
              <a:t>Visualization</a:t>
            </a:r>
            <a:r>
              <a:rPr spc="-100" dirty="0"/>
              <a:t>:</a:t>
            </a:r>
            <a:r>
              <a:rPr spc="-254" dirty="0"/>
              <a:t> </a:t>
            </a:r>
            <a:br>
              <a:rPr lang="en-IN" spc="-140" dirty="0"/>
            </a:br>
            <a:r>
              <a:rPr lang="en-IN" spc="-140" dirty="0"/>
              <a:t>Analysing each component of The building</a:t>
            </a:r>
            <a:endParaRPr spc="-105" dirty="0"/>
          </a:p>
        </p:txBody>
      </p:sp>
      <p:sp>
        <p:nvSpPr>
          <p:cNvPr id="3" name="object 3"/>
          <p:cNvSpPr/>
          <p:nvPr/>
        </p:nvSpPr>
        <p:spPr>
          <a:xfrm>
            <a:off x="0" y="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a:p>
        </p:txBody>
      </p:sp>
      <p:sp>
        <p:nvSpPr>
          <p:cNvPr id="4" name="object 4"/>
          <p:cNvSpPr/>
          <p:nvPr/>
        </p:nvSpPr>
        <p:spPr>
          <a:xfrm>
            <a:off x="0" y="7892605"/>
            <a:ext cx="18288000" cy="2394585"/>
          </a:xfrm>
          <a:custGeom>
            <a:avLst/>
            <a:gdLst/>
            <a:ahLst/>
            <a:cxnLst/>
            <a:rect l="l" t="t" r="r" b="b"/>
            <a:pathLst>
              <a:path w="18288000" h="2394584">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12116" y="548195"/>
            <a:ext cx="18288585" cy="9987991"/>
          </a:xfrm>
          <a:prstGeom prst="rect">
            <a:avLst/>
          </a:prstGeom>
        </p:spPr>
        <p:txBody>
          <a:bodyPr vert="horz" wrap="square" lIns="0" tIns="15875" rIns="0" bIns="0" rtlCol="0">
            <a:spAutoFit/>
          </a:bodyPr>
          <a:lstStyle/>
          <a:p>
            <a:pPr marL="12700">
              <a:lnSpc>
                <a:spcPct val="100000"/>
              </a:lnSpc>
              <a:spcBef>
                <a:spcPts val="125"/>
              </a:spcBef>
            </a:pPr>
            <a:r>
              <a:rPr lang="en-IN" sz="6000" spc="-70" dirty="0"/>
              <a:t>                                 </a:t>
            </a:r>
            <a:r>
              <a:rPr lang="en-IN" sz="6000" spc="-70" dirty="0">
                <a:highlight>
                  <a:srgbClr val="008080"/>
                </a:highlight>
              </a:rPr>
              <a:t>Multivariate Analysis</a:t>
            </a:r>
            <a:br>
              <a:rPr lang="en-IN" sz="6000" spc="-70" dirty="0">
                <a:highlight>
                  <a:srgbClr val="008080"/>
                </a:highlight>
              </a:rPr>
            </a:br>
            <a:r>
              <a:rPr lang="en-IN" sz="3600" spc="-70" dirty="0"/>
              <a:t>In  this  Multivariate analysis we have been used Strip plot, Scatter plot, Count plot.</a:t>
            </a:r>
            <a:br>
              <a:rPr lang="en-IN" sz="3600" spc="-70" dirty="0"/>
            </a:br>
            <a:br>
              <a:rPr lang="en-IN" sz="6000" spc="-70" dirty="0">
                <a:highlight>
                  <a:srgbClr val="C0C0C0"/>
                </a:highlight>
              </a:rPr>
            </a:br>
            <a:br>
              <a:rPr lang="en-IN" sz="3200" spc="-70" dirty="0"/>
            </a:br>
            <a:br>
              <a:rPr lang="en-US" sz="3200" spc="-70" dirty="0"/>
            </a:br>
            <a:br>
              <a:rPr lang="en-US" sz="3200" spc="-70" dirty="0"/>
            </a:br>
            <a:r>
              <a:rPr lang="en-US" sz="3200" spc="-70" dirty="0"/>
              <a:t>             </a:t>
            </a:r>
            <a:r>
              <a:rPr lang="en-IN" sz="3200" spc="-70" dirty="0"/>
              <a:t> </a:t>
            </a:r>
            <a:r>
              <a:rPr lang="en-US" sz="3200" spc="-70" dirty="0"/>
              <a:t>                                                        </a:t>
            </a:r>
            <a:r>
              <a:rPr lang="en-IN" sz="2800" b="1" i="0" dirty="0">
                <a:solidFill>
                  <a:srgbClr val="545454"/>
                </a:solidFill>
                <a:effectLst/>
                <a:latin typeface="Cambria" panose="02040503050406030204" pitchFamily="18" charset="0"/>
                <a:ea typeface="Cambria" panose="02040503050406030204" pitchFamily="18" charset="0"/>
              </a:rPr>
              <a:t> </a:t>
            </a:r>
            <a:br>
              <a:rPr lang="en-US" sz="3200" spc="-70" dirty="0"/>
            </a:br>
            <a:br>
              <a:rPr lang="en-US" sz="3200" spc="-70" dirty="0"/>
            </a:br>
            <a:r>
              <a:rPr lang="en-US" sz="3200" spc="-70" dirty="0"/>
              <a:t>      </a:t>
            </a:r>
            <a:br>
              <a:rPr lang="en-IN" sz="6000" spc="-70" dirty="0">
                <a:highlight>
                  <a:srgbClr val="C0C0C0"/>
                </a:highlight>
              </a:rPr>
            </a:br>
            <a:br>
              <a:rPr lang="en-IN" sz="6000" spc="-70" dirty="0">
                <a:highlight>
                  <a:srgbClr val="C0C0C0"/>
                </a:highlight>
              </a:rPr>
            </a:br>
            <a:br>
              <a:rPr lang="en-IN" sz="6000" spc="-70" dirty="0">
                <a:highlight>
                  <a:srgbClr val="C0C0C0"/>
                </a:highlight>
              </a:rPr>
            </a:br>
            <a:r>
              <a:rPr lang="en-IN" sz="3600" spc="-70" dirty="0"/>
              <a:t>If we see the first diagram </a:t>
            </a:r>
            <a:r>
              <a:rPr lang="en-US" sz="3600" b="0" i="0" dirty="0">
                <a:solidFill>
                  <a:srgbClr val="000000"/>
                </a:solidFill>
                <a:effectLst/>
                <a:latin typeface="Cambria" panose="02040503050406030204" pitchFamily="18" charset="0"/>
                <a:ea typeface="Cambria" panose="02040503050406030204" pitchFamily="18" charset="0"/>
              </a:rPr>
              <a:t>most of the flats have the central air condition with the circuit type as Standard Circuit Breakers &amp; Romex .</a:t>
            </a:r>
            <a:r>
              <a:rPr lang="en-IN" sz="3600" spc="-70" dirty="0"/>
              <a:t>, In second diagram  </a:t>
            </a:r>
            <a:r>
              <a:rPr lang="en-IN" sz="3600" spc="-70" dirty="0">
                <a:latin typeface="Cambria" panose="02040503050406030204" pitchFamily="18" charset="0"/>
                <a:ea typeface="Cambria" panose="02040503050406030204" pitchFamily="18" charset="0"/>
              </a:rPr>
              <a:t>tells  when </a:t>
            </a:r>
            <a:r>
              <a:rPr lang="en-US" sz="3600" b="0" i="0" dirty="0">
                <a:solidFill>
                  <a:srgbClr val="000000"/>
                </a:solidFill>
                <a:effectLst/>
                <a:latin typeface="Cambria" panose="02040503050406030204" pitchFamily="18" charset="0"/>
                <a:ea typeface="Cambria" panose="02040503050406030204" pitchFamily="18" charset="0"/>
              </a:rPr>
              <a:t>the gas condition is excellent then the sales price is high and also most of the flats has the Gas forced warm air furnace as gas type</a:t>
            </a:r>
            <a:r>
              <a:rPr lang="en-US" sz="800" b="0" i="0" dirty="0">
                <a:solidFill>
                  <a:srgbClr val="000000"/>
                </a:solidFill>
                <a:effectLst/>
                <a:latin typeface="Helvetica Neue"/>
              </a:rPr>
              <a:t>. </a:t>
            </a:r>
            <a:r>
              <a:rPr lang="en-IN" sz="3600" spc="-70" dirty="0"/>
              <a:t>and the 3</a:t>
            </a:r>
            <a:r>
              <a:rPr lang="en-IN" sz="3600" spc="-70" baseline="30000" dirty="0"/>
              <a:t>rd</a:t>
            </a:r>
            <a:r>
              <a:rPr lang="en-IN" sz="3600" spc="-70" dirty="0"/>
              <a:t> diagram tells </a:t>
            </a:r>
            <a:r>
              <a:rPr lang="en-US" sz="3600" b="0" i="0" dirty="0">
                <a:solidFill>
                  <a:srgbClr val="000000"/>
                </a:solidFill>
                <a:effectLst/>
                <a:latin typeface="Cambria" panose="02040503050406030204" pitchFamily="18" charset="0"/>
                <a:ea typeface="Cambria" panose="02040503050406030204" pitchFamily="18" charset="0"/>
              </a:rPr>
              <a:t>when masonry veneer is brick face then also the sales price is high.</a:t>
            </a:r>
            <a:endParaRPr sz="3600" dirty="0">
              <a:latin typeface="Cambria" panose="02040503050406030204" pitchFamily="18" charset="0"/>
              <a:ea typeface="Cambria" panose="02040503050406030204" pitchFamily="18" charset="0"/>
            </a:endParaRPr>
          </a:p>
        </p:txBody>
      </p:sp>
      <p:pic>
        <p:nvPicPr>
          <p:cNvPr id="17" name="Picture 16">
            <a:extLst>
              <a:ext uri="{FF2B5EF4-FFF2-40B4-BE49-F238E27FC236}">
                <a16:creationId xmlns:a16="http://schemas.microsoft.com/office/drawing/2014/main" id="{C5D779F9-EBE0-464A-98DA-C0CF07AE2F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6" y="2100064"/>
            <a:ext cx="6471234" cy="5496691"/>
          </a:xfrm>
          <a:prstGeom prst="rect">
            <a:avLst/>
          </a:prstGeom>
        </p:spPr>
      </p:pic>
      <p:pic>
        <p:nvPicPr>
          <p:cNvPr id="19" name="Picture 18">
            <a:extLst>
              <a:ext uri="{FF2B5EF4-FFF2-40B4-BE49-F238E27FC236}">
                <a16:creationId xmlns:a16="http://schemas.microsoft.com/office/drawing/2014/main" id="{B0CB30DF-2DC0-4B52-AA4C-6FDFDCE785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5466" y="2100065"/>
            <a:ext cx="6338532" cy="5496690"/>
          </a:xfrm>
          <a:prstGeom prst="rect">
            <a:avLst/>
          </a:prstGeom>
        </p:spPr>
      </p:pic>
      <p:pic>
        <p:nvPicPr>
          <p:cNvPr id="21" name="Picture 20">
            <a:extLst>
              <a:ext uri="{FF2B5EF4-FFF2-40B4-BE49-F238E27FC236}">
                <a16:creationId xmlns:a16="http://schemas.microsoft.com/office/drawing/2014/main" id="{976E189E-682C-447F-BD68-344BE7EF73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46114" y="2100064"/>
            <a:ext cx="5600637" cy="5458976"/>
          </a:xfrm>
          <a:prstGeom prst="rect">
            <a:avLst/>
          </a:prstGeom>
        </p:spPr>
      </p:pic>
    </p:spTree>
    <p:extLst>
      <p:ext uri="{BB962C8B-B14F-4D97-AF65-F5344CB8AC3E}">
        <p14:creationId xmlns:p14="http://schemas.microsoft.com/office/powerpoint/2010/main" val="294898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311150" y="-488950"/>
            <a:ext cx="16764000" cy="13865975"/>
          </a:xfrm>
          <a:prstGeom prst="rect">
            <a:avLst/>
          </a:prstGeom>
        </p:spPr>
        <p:txBody>
          <a:bodyPr vert="horz" wrap="square" lIns="0" tIns="15875" rIns="0" bIns="0" rtlCol="0">
            <a:spAutoFit/>
          </a:bodyPr>
          <a:lstStyle/>
          <a:p>
            <a:pPr marL="12700">
              <a:lnSpc>
                <a:spcPct val="100000"/>
              </a:lnSpc>
              <a:spcBef>
                <a:spcPts val="125"/>
              </a:spcBef>
            </a:pPr>
            <a:r>
              <a:rPr lang="en-IN" sz="6000" spc="-70" dirty="0"/>
              <a:t>                                      </a:t>
            </a:r>
            <a:br>
              <a:rPr lang="en-IN" sz="6000" spc="-70" dirty="0"/>
            </a:br>
            <a:r>
              <a:rPr lang="en-IN" sz="6000" spc="-70" dirty="0"/>
              <a:t>                                            </a:t>
            </a:r>
            <a:r>
              <a:rPr lang="en-IN" sz="7200" spc="-70" dirty="0">
                <a:highlight>
                  <a:srgbClr val="C0C0C0"/>
                </a:highlight>
              </a:rPr>
              <a:t>Conclusion</a:t>
            </a:r>
            <a:br>
              <a:rPr lang="en-IN" sz="7200" spc="-70" dirty="0">
                <a:highlight>
                  <a:srgbClr val="C0C0C0"/>
                </a:highlight>
              </a:rPr>
            </a:br>
            <a:r>
              <a:rPr lang="en-IN" sz="1200" spc="-70" dirty="0">
                <a:highlight>
                  <a:srgbClr val="C0C0C0"/>
                </a:highlight>
              </a:rPr>
              <a:t>k</a:t>
            </a:r>
            <a:br>
              <a:rPr lang="en-IN" sz="6000" spc="-70" dirty="0">
                <a:highlight>
                  <a:srgbClr val="C0C0C0"/>
                </a:highlight>
              </a:rPr>
            </a:br>
            <a:r>
              <a:rPr lang="en-IN" sz="6000" spc="-70" dirty="0">
                <a:highlight>
                  <a:srgbClr val="C0C0C0"/>
                </a:highlight>
              </a:rPr>
              <a:t> </a:t>
            </a:r>
            <a:r>
              <a:rPr lang="en-IN" sz="2400" spc="-70" dirty="0"/>
              <a:t>1)  When  you want the flat  which will have  </a:t>
            </a:r>
            <a:r>
              <a:rPr lang="en-US" sz="2400" b="0" i="0" dirty="0">
                <a:solidFill>
                  <a:srgbClr val="000000"/>
                </a:solidFill>
                <a:effectLst/>
                <a:latin typeface="Cambria" panose="02040503050406030204" pitchFamily="18" charset="0"/>
                <a:ea typeface="Cambria" panose="02040503050406030204" pitchFamily="18" charset="0"/>
              </a:rPr>
              <a:t>Soiltype has Residential Low density,</a:t>
            </a:r>
            <a:r>
              <a:rPr lang="en-IN" sz="2400" b="0" i="0" spc="-70" dirty="0">
                <a:solidFill>
                  <a:srgbClr val="000000"/>
                </a:solidFill>
                <a:effectLst/>
                <a:latin typeface="Cambria" panose="02040503050406030204" pitchFamily="18" charset="0"/>
                <a:ea typeface="Cambria" panose="02040503050406030204" pitchFamily="18" charset="0"/>
              </a:rPr>
              <a:t> </a:t>
            </a:r>
            <a:r>
              <a:rPr lang="en-IN" sz="2400" b="0" i="0" dirty="0">
                <a:solidFill>
                  <a:srgbClr val="000000"/>
                </a:solidFill>
                <a:effectLst/>
                <a:latin typeface="Cambria" panose="02040503050406030204" pitchFamily="18" charset="0"/>
                <a:ea typeface="Cambria" panose="02040503050406030204" pitchFamily="18" charset="0"/>
              </a:rPr>
              <a:t>House Style is 2Story, </a:t>
            </a:r>
            <a:r>
              <a:rPr lang="en-US" sz="2400" b="0" i="0" dirty="0">
                <a:solidFill>
                  <a:srgbClr val="000000"/>
                </a:solidFill>
                <a:effectLst/>
                <a:latin typeface="Cambria" panose="02040503050406030204" pitchFamily="18" charset="0"/>
                <a:ea typeface="Cambria" panose="02040503050406030204" pitchFamily="18" charset="0"/>
              </a:rPr>
              <a:t>garage is attached to flat, garage area between 500 to 1000</a:t>
            </a:r>
            <a:r>
              <a:rPr lang="en-US" sz="2400" b="0" i="0" spc="-70" dirty="0">
                <a:solidFill>
                  <a:srgbClr val="000000"/>
                </a:solidFill>
                <a:effectLst/>
                <a:latin typeface="Cambria" panose="02040503050406030204" pitchFamily="18" charset="0"/>
                <a:ea typeface="Cambria" panose="02040503050406030204" pitchFamily="18" charset="0"/>
              </a:rPr>
              <a:t>, 1st floor square feet between 500 to 2000  which has 2nd floor and the area has square feet of 1900, </a:t>
            </a:r>
            <a:r>
              <a:rPr lang="en-IN" sz="2400" b="0" i="0" dirty="0">
                <a:solidFill>
                  <a:srgbClr val="000000"/>
                </a:solidFill>
                <a:effectLst/>
                <a:latin typeface="Cambria" panose="02040503050406030204" pitchFamily="18" charset="0"/>
                <a:ea typeface="Cambria" panose="02040503050406030204" pitchFamily="18" charset="0"/>
              </a:rPr>
              <a:t>kitchen quality is excellent </a:t>
            </a:r>
            <a:r>
              <a:rPr lang="en-US" sz="2400" b="0" i="0" spc="-70" dirty="0">
                <a:solidFill>
                  <a:srgbClr val="000000"/>
                </a:solidFill>
                <a:effectLst/>
                <a:latin typeface="Cambria" panose="02040503050406030204" pitchFamily="18" charset="0"/>
                <a:ea typeface="Cambria" panose="02040503050406030204" pitchFamily="18" charset="0"/>
              </a:rPr>
              <a:t>, </a:t>
            </a:r>
            <a:r>
              <a:rPr lang="en-US" sz="2400" b="0" i="0" dirty="0">
                <a:solidFill>
                  <a:srgbClr val="000000"/>
                </a:solidFill>
                <a:effectLst/>
                <a:latin typeface="Cambria" panose="02040503050406030204" pitchFamily="18" charset="0"/>
                <a:ea typeface="Cambria" panose="02040503050406030204" pitchFamily="18" charset="0"/>
              </a:rPr>
              <a:t>basement finished area is good living quarters</a:t>
            </a:r>
            <a:r>
              <a:rPr lang="en-US" sz="2400" b="0" i="0" spc="-70" dirty="0">
                <a:solidFill>
                  <a:srgbClr val="000000"/>
                </a:solidFill>
                <a:effectLst/>
                <a:latin typeface="Cambria" panose="02040503050406030204" pitchFamily="18" charset="0"/>
                <a:ea typeface="Cambria" panose="02040503050406030204" pitchFamily="18" charset="0"/>
              </a:rPr>
              <a:t>, </a:t>
            </a:r>
            <a:r>
              <a:rPr lang="en-US" sz="2400" b="0" i="0" dirty="0">
                <a:solidFill>
                  <a:srgbClr val="000000"/>
                </a:solidFill>
                <a:effectLst/>
                <a:latin typeface="Cambria" panose="02040503050406030204" pitchFamily="18" charset="0"/>
                <a:ea typeface="Cambria" panose="02040503050406030204" pitchFamily="18" charset="0"/>
              </a:rPr>
              <a:t> walkout or garden-level walls are good exposure</a:t>
            </a:r>
            <a:r>
              <a:rPr lang="en-US" sz="2400" b="0" i="0" spc="-70" dirty="0">
                <a:solidFill>
                  <a:srgbClr val="000000"/>
                </a:solidFill>
                <a:effectLst/>
                <a:latin typeface="Cambria" panose="02040503050406030204" pitchFamily="18" charset="0"/>
                <a:ea typeface="Cambria" panose="02040503050406030204" pitchFamily="18" charset="0"/>
              </a:rPr>
              <a:t>, </a:t>
            </a:r>
            <a:r>
              <a:rPr lang="en-US" sz="2400" b="0" i="0" dirty="0">
                <a:solidFill>
                  <a:srgbClr val="000000"/>
                </a:solidFill>
                <a:effectLst/>
                <a:latin typeface="Cambria" panose="02040503050406030204" pitchFamily="18" charset="0"/>
                <a:ea typeface="Cambria" panose="02040503050406030204" pitchFamily="18" charset="0"/>
              </a:rPr>
              <a:t> living area between 3000 to 4000 sqft, which will have 4 bedrooms, if they have one half both room or 4 full bathrooms  then the flat is above 7,00,000.</a:t>
            </a:r>
            <a:br>
              <a:rPr lang="en-US" sz="2400" b="0" i="0" dirty="0">
                <a:solidFill>
                  <a:srgbClr val="000000"/>
                </a:solidFill>
                <a:effectLst/>
                <a:latin typeface="Cambria" panose="02040503050406030204" pitchFamily="18" charset="0"/>
                <a:ea typeface="Cambria" panose="02040503050406030204" pitchFamily="18" charset="0"/>
              </a:rPr>
            </a:br>
            <a:br>
              <a:rPr lang="en-US" sz="2400" b="0" i="0" dirty="0">
                <a:solidFill>
                  <a:srgbClr val="000000"/>
                </a:solidFill>
                <a:effectLst/>
                <a:latin typeface="Cambria" panose="02040503050406030204" pitchFamily="18" charset="0"/>
                <a:ea typeface="Cambria" panose="02040503050406030204" pitchFamily="18" charset="0"/>
              </a:rPr>
            </a:br>
            <a:r>
              <a:rPr lang="en-US" sz="2400" b="0" i="0" dirty="0">
                <a:solidFill>
                  <a:srgbClr val="000000"/>
                </a:solidFill>
                <a:effectLst/>
                <a:latin typeface="Cambria" panose="02040503050406030204" pitchFamily="18" charset="0"/>
                <a:ea typeface="Cambria" panose="02040503050406030204" pitchFamily="18" charset="0"/>
              </a:rPr>
              <a:t>2) When you want the flat which will have Soiltype has Floating </a:t>
            </a:r>
            <a:r>
              <a:rPr lang="en-US" sz="2400" dirty="0">
                <a:solidFill>
                  <a:srgbClr val="000000"/>
                </a:solidFill>
                <a:latin typeface="Cambria" panose="02040503050406030204" pitchFamily="18" charset="0"/>
                <a:ea typeface="Cambria" panose="02040503050406030204" pitchFamily="18" charset="0"/>
              </a:rPr>
              <a:t>v</a:t>
            </a:r>
            <a:r>
              <a:rPr lang="en-US" sz="2400" b="0" i="0" dirty="0">
                <a:solidFill>
                  <a:srgbClr val="000000"/>
                </a:solidFill>
                <a:effectLst/>
                <a:latin typeface="Cambria" panose="02040503050406030204" pitchFamily="18" charset="0"/>
                <a:ea typeface="Cambria" panose="02040503050406030204" pitchFamily="18" charset="0"/>
              </a:rPr>
              <a:t>illage residential,</a:t>
            </a:r>
            <a:r>
              <a:rPr lang="en-IN" sz="2400" b="0" i="0" spc="-70" dirty="0">
                <a:solidFill>
                  <a:srgbClr val="000000"/>
                </a:solidFill>
                <a:effectLst/>
                <a:latin typeface="Cambria" panose="02040503050406030204" pitchFamily="18" charset="0"/>
                <a:ea typeface="Cambria" panose="02040503050406030204" pitchFamily="18" charset="0"/>
              </a:rPr>
              <a:t> </a:t>
            </a:r>
            <a:r>
              <a:rPr lang="en-IN" sz="2400" b="0" i="0" dirty="0">
                <a:solidFill>
                  <a:srgbClr val="000000"/>
                </a:solidFill>
                <a:effectLst/>
                <a:latin typeface="Cambria" panose="02040503050406030204" pitchFamily="18" charset="0"/>
                <a:ea typeface="Cambria" panose="02040503050406030204" pitchFamily="18" charset="0"/>
              </a:rPr>
              <a:t>House Style is 1Story, </a:t>
            </a:r>
            <a:r>
              <a:rPr lang="en-US" sz="2400" b="0" i="0" dirty="0">
                <a:solidFill>
                  <a:srgbClr val="000000"/>
                </a:solidFill>
                <a:effectLst/>
                <a:latin typeface="Cambria" panose="02040503050406030204" pitchFamily="18" charset="0"/>
                <a:ea typeface="Cambria" panose="02040503050406030204" pitchFamily="18" charset="0"/>
              </a:rPr>
              <a:t>garage is built-in , garage area between 500 to 1000</a:t>
            </a:r>
            <a:r>
              <a:rPr lang="en-US" sz="2400" b="0" i="0" spc="-70" dirty="0">
                <a:solidFill>
                  <a:srgbClr val="000000"/>
                </a:solidFill>
                <a:effectLst/>
                <a:latin typeface="Cambria" panose="02040503050406030204" pitchFamily="18" charset="0"/>
                <a:ea typeface="Cambria" panose="02040503050406030204" pitchFamily="18" charset="0"/>
              </a:rPr>
              <a:t>, 1st floor square feet between 500 to 2000 which has 2nd floor and the area has square feet of 500 , </a:t>
            </a:r>
            <a:r>
              <a:rPr lang="en-IN" sz="2400" b="0" i="0" dirty="0">
                <a:solidFill>
                  <a:srgbClr val="000000"/>
                </a:solidFill>
                <a:effectLst/>
                <a:latin typeface="Cambria" panose="02040503050406030204" pitchFamily="18" charset="0"/>
                <a:ea typeface="Cambria" panose="02040503050406030204" pitchFamily="18" charset="0"/>
              </a:rPr>
              <a:t>kitchen quality is Good </a:t>
            </a:r>
            <a:r>
              <a:rPr lang="en-US" sz="2400" b="0" i="0" spc="-70" dirty="0">
                <a:solidFill>
                  <a:srgbClr val="000000"/>
                </a:solidFill>
                <a:effectLst/>
                <a:latin typeface="Cambria" panose="02040503050406030204" pitchFamily="18" charset="0"/>
                <a:ea typeface="Cambria" panose="02040503050406030204" pitchFamily="18" charset="0"/>
              </a:rPr>
              <a:t>, </a:t>
            </a:r>
            <a:r>
              <a:rPr lang="en-US" sz="2400" b="0" i="0" dirty="0">
                <a:solidFill>
                  <a:srgbClr val="000000"/>
                </a:solidFill>
                <a:effectLst/>
                <a:latin typeface="Cambria" panose="02040503050406030204" pitchFamily="18" charset="0"/>
                <a:ea typeface="Cambria" panose="02040503050406030204" pitchFamily="18" charset="0"/>
              </a:rPr>
              <a:t>basement finished area is  Average  living quarters</a:t>
            </a:r>
            <a:r>
              <a:rPr lang="en-US" sz="2400" b="0" i="0" spc="-70" dirty="0">
                <a:solidFill>
                  <a:srgbClr val="000000"/>
                </a:solidFill>
                <a:effectLst/>
                <a:latin typeface="Cambria" panose="02040503050406030204" pitchFamily="18" charset="0"/>
                <a:ea typeface="Cambria" panose="02040503050406030204" pitchFamily="18" charset="0"/>
              </a:rPr>
              <a:t>, </a:t>
            </a:r>
            <a:r>
              <a:rPr lang="en-US" sz="2400" b="0" i="0" dirty="0">
                <a:solidFill>
                  <a:srgbClr val="000000"/>
                </a:solidFill>
                <a:effectLst/>
                <a:latin typeface="Cambria" panose="02040503050406030204" pitchFamily="18" charset="0"/>
                <a:ea typeface="Cambria" panose="02040503050406030204" pitchFamily="18" charset="0"/>
              </a:rPr>
              <a:t> walkout or garden-level walls are </a:t>
            </a:r>
            <a:r>
              <a:rPr lang="en-US" sz="2400" dirty="0">
                <a:solidFill>
                  <a:srgbClr val="000000"/>
                </a:solidFill>
                <a:latin typeface="Cambria" panose="02040503050406030204" pitchFamily="18" charset="0"/>
                <a:ea typeface="Cambria" panose="02040503050406030204" pitchFamily="18" charset="0"/>
              </a:rPr>
              <a:t>Average </a:t>
            </a:r>
            <a:r>
              <a:rPr lang="en-US" sz="2400" b="0" i="0" dirty="0">
                <a:solidFill>
                  <a:srgbClr val="000000"/>
                </a:solidFill>
                <a:effectLst/>
                <a:latin typeface="Cambria" panose="02040503050406030204" pitchFamily="18" charset="0"/>
                <a:ea typeface="Cambria" panose="02040503050406030204" pitchFamily="18" charset="0"/>
              </a:rPr>
              <a:t>exposure</a:t>
            </a:r>
            <a:r>
              <a:rPr lang="en-US" sz="2400" b="0" i="0" spc="-70" dirty="0">
                <a:solidFill>
                  <a:srgbClr val="000000"/>
                </a:solidFill>
                <a:effectLst/>
                <a:latin typeface="Cambria" panose="02040503050406030204" pitchFamily="18" charset="0"/>
                <a:ea typeface="Cambria" panose="02040503050406030204" pitchFamily="18" charset="0"/>
              </a:rPr>
              <a:t>, </a:t>
            </a:r>
            <a:r>
              <a:rPr lang="en-US" sz="2400" b="0" i="0" dirty="0">
                <a:solidFill>
                  <a:srgbClr val="000000"/>
                </a:solidFill>
                <a:effectLst/>
                <a:latin typeface="Cambria" panose="02040503050406030204" pitchFamily="18" charset="0"/>
                <a:ea typeface="Cambria" panose="02040503050406030204" pitchFamily="18" charset="0"/>
              </a:rPr>
              <a:t> living area between 1500to </a:t>
            </a:r>
            <a:r>
              <a:rPr lang="en-US" sz="2400" dirty="0">
                <a:solidFill>
                  <a:srgbClr val="000000"/>
                </a:solidFill>
                <a:latin typeface="Cambria" panose="02040503050406030204" pitchFamily="18" charset="0"/>
                <a:ea typeface="Cambria" panose="02040503050406030204" pitchFamily="18" charset="0"/>
              </a:rPr>
              <a:t>3</a:t>
            </a:r>
            <a:r>
              <a:rPr lang="en-US" sz="2400" b="0" i="0" dirty="0">
                <a:solidFill>
                  <a:srgbClr val="000000"/>
                </a:solidFill>
                <a:effectLst/>
                <a:latin typeface="Cambria" panose="02040503050406030204" pitchFamily="18" charset="0"/>
                <a:ea typeface="Cambria" panose="02040503050406030204" pitchFamily="18" charset="0"/>
              </a:rPr>
              <a:t>000sqft , which will have 2 bedrooms, if they have one half both room or 2 full bathrooms  then the flat is  between 3,00,00 to 7,00,000.</a:t>
            </a:r>
            <a:br>
              <a:rPr lang="en-US" sz="2400" b="0" i="0" dirty="0">
                <a:solidFill>
                  <a:srgbClr val="000000"/>
                </a:solidFill>
                <a:effectLst/>
                <a:latin typeface="Cambria" panose="02040503050406030204" pitchFamily="18" charset="0"/>
                <a:ea typeface="Cambria" panose="02040503050406030204" pitchFamily="18" charset="0"/>
              </a:rPr>
            </a:br>
            <a:r>
              <a:rPr lang="en-US" sz="2400" b="0" i="0" dirty="0">
                <a:solidFill>
                  <a:srgbClr val="000000"/>
                </a:solidFill>
                <a:effectLst/>
                <a:latin typeface="Cambria" panose="02040503050406030204" pitchFamily="18" charset="0"/>
                <a:ea typeface="Cambria" panose="02040503050406030204" pitchFamily="18" charset="0"/>
              </a:rPr>
              <a:t> </a:t>
            </a:r>
            <a:br>
              <a:rPr lang="en-US" sz="2400" b="0" i="0" dirty="0">
                <a:solidFill>
                  <a:srgbClr val="000000"/>
                </a:solidFill>
                <a:effectLst/>
                <a:latin typeface="Cambria" panose="02040503050406030204" pitchFamily="18" charset="0"/>
                <a:ea typeface="Cambria" panose="02040503050406030204" pitchFamily="18" charset="0"/>
              </a:rPr>
            </a:br>
            <a:r>
              <a:rPr lang="en-US" sz="2400" b="0" i="0" dirty="0">
                <a:solidFill>
                  <a:srgbClr val="000000"/>
                </a:solidFill>
                <a:effectLst/>
                <a:latin typeface="Cambria" panose="02040503050406030204" pitchFamily="18" charset="0"/>
                <a:ea typeface="Cambria" panose="02040503050406030204" pitchFamily="18" charset="0"/>
              </a:rPr>
              <a:t>3) When you want the flat which will have Soiltype has Commercial</a:t>
            </a:r>
            <a:r>
              <a:rPr lang="en-IN" sz="2400" b="0" i="0" spc="-70" dirty="0">
                <a:solidFill>
                  <a:srgbClr val="000000"/>
                </a:solidFill>
                <a:effectLst/>
                <a:latin typeface="Cambria" panose="02040503050406030204" pitchFamily="18" charset="0"/>
                <a:ea typeface="Cambria" panose="02040503050406030204" pitchFamily="18" charset="0"/>
              </a:rPr>
              <a:t> </a:t>
            </a:r>
            <a:r>
              <a:rPr lang="en-IN" sz="2400" b="0" i="0" dirty="0">
                <a:solidFill>
                  <a:srgbClr val="000000"/>
                </a:solidFill>
                <a:effectLst/>
                <a:latin typeface="Cambria" panose="02040503050406030204" pitchFamily="18" charset="0"/>
                <a:ea typeface="Cambria" panose="02040503050406030204" pitchFamily="18" charset="0"/>
              </a:rPr>
              <a:t>House Style is </a:t>
            </a:r>
            <a:r>
              <a:rPr lang="en-IN" sz="2400" b="0" i="0" u="none" strike="noStrike" dirty="0">
                <a:solidFill>
                  <a:srgbClr val="000000"/>
                </a:solidFill>
                <a:effectLst/>
                <a:latin typeface="Cambria" panose="02040503050406030204" pitchFamily="18" charset="0"/>
                <a:ea typeface="Cambria" panose="02040503050406030204" pitchFamily="18" charset="0"/>
              </a:rPr>
              <a:t>Two and one-half story</a:t>
            </a:r>
            <a:r>
              <a:rPr lang="en-IN" sz="2400" b="0" i="0" dirty="0">
                <a:solidFill>
                  <a:srgbClr val="000000"/>
                </a:solidFill>
                <a:effectLst/>
                <a:latin typeface="Cambria" panose="02040503050406030204" pitchFamily="18" charset="0"/>
                <a:ea typeface="Cambria" panose="02040503050406030204" pitchFamily="18" charset="0"/>
              </a:rPr>
              <a:t>, </a:t>
            </a:r>
            <a:r>
              <a:rPr lang="en-US" sz="2400" b="0" i="0" dirty="0">
                <a:solidFill>
                  <a:srgbClr val="000000"/>
                </a:solidFill>
                <a:effectLst/>
                <a:latin typeface="Cambria" panose="02040503050406030204" pitchFamily="18" charset="0"/>
                <a:ea typeface="Cambria" panose="02040503050406030204" pitchFamily="18" charset="0"/>
              </a:rPr>
              <a:t>garage is  carport, garage area between 700 to 750</a:t>
            </a:r>
            <a:r>
              <a:rPr lang="en-US" sz="2400" b="0" i="0" spc="-70" dirty="0">
                <a:solidFill>
                  <a:srgbClr val="000000"/>
                </a:solidFill>
                <a:effectLst/>
                <a:latin typeface="Cambria" panose="02040503050406030204" pitchFamily="18" charset="0"/>
                <a:ea typeface="Cambria" panose="02040503050406030204" pitchFamily="18" charset="0"/>
              </a:rPr>
              <a:t>, 1st floor square feet between 500 to 2000 which has no 2</a:t>
            </a:r>
            <a:r>
              <a:rPr lang="en-US" sz="2400" b="0" i="0" spc="-70" baseline="30000" dirty="0">
                <a:solidFill>
                  <a:srgbClr val="000000"/>
                </a:solidFill>
                <a:effectLst/>
                <a:latin typeface="Cambria" panose="02040503050406030204" pitchFamily="18" charset="0"/>
                <a:ea typeface="Cambria" panose="02040503050406030204" pitchFamily="18" charset="0"/>
              </a:rPr>
              <a:t>nd</a:t>
            </a:r>
            <a:r>
              <a:rPr lang="en-US" sz="2400" b="0" i="0" spc="-70" dirty="0">
                <a:solidFill>
                  <a:srgbClr val="000000"/>
                </a:solidFill>
                <a:effectLst/>
                <a:latin typeface="Cambria" panose="02040503050406030204" pitchFamily="18" charset="0"/>
                <a:ea typeface="Cambria" panose="02040503050406030204" pitchFamily="18" charset="0"/>
              </a:rPr>
              <a:t> floor , </a:t>
            </a:r>
            <a:r>
              <a:rPr lang="en-IN" sz="2400" b="0" i="0" dirty="0">
                <a:solidFill>
                  <a:srgbClr val="000000"/>
                </a:solidFill>
                <a:effectLst/>
                <a:latin typeface="Cambria" panose="02040503050406030204" pitchFamily="18" charset="0"/>
                <a:ea typeface="Cambria" panose="02040503050406030204" pitchFamily="18" charset="0"/>
              </a:rPr>
              <a:t>kitchen quality is  Average </a:t>
            </a:r>
            <a:r>
              <a:rPr lang="en-US" sz="2400" b="0" i="0" spc="-70" dirty="0">
                <a:solidFill>
                  <a:srgbClr val="000000"/>
                </a:solidFill>
                <a:effectLst/>
                <a:latin typeface="Cambria" panose="02040503050406030204" pitchFamily="18" charset="0"/>
                <a:ea typeface="Cambria" panose="02040503050406030204" pitchFamily="18" charset="0"/>
              </a:rPr>
              <a:t>, </a:t>
            </a:r>
            <a:r>
              <a:rPr lang="en-US" sz="2400" b="0" i="0" dirty="0">
                <a:solidFill>
                  <a:srgbClr val="000000"/>
                </a:solidFill>
                <a:effectLst/>
                <a:latin typeface="Cambria" panose="02040503050406030204" pitchFamily="18" charset="0"/>
                <a:ea typeface="Cambria" panose="02040503050406030204" pitchFamily="18" charset="0"/>
              </a:rPr>
              <a:t>basement finished area is Average Rec Room</a:t>
            </a:r>
            <a:r>
              <a:rPr lang="en-US" sz="2400" b="0" i="0" spc="-70" dirty="0">
                <a:solidFill>
                  <a:srgbClr val="000000"/>
                </a:solidFill>
                <a:effectLst/>
                <a:latin typeface="Cambria" panose="02040503050406030204" pitchFamily="18" charset="0"/>
                <a:ea typeface="Cambria" panose="02040503050406030204" pitchFamily="18" charset="0"/>
              </a:rPr>
              <a:t>, </a:t>
            </a:r>
            <a:r>
              <a:rPr lang="en-US" sz="2400" b="0" i="0" dirty="0">
                <a:solidFill>
                  <a:srgbClr val="000000"/>
                </a:solidFill>
                <a:effectLst/>
                <a:latin typeface="Cambria" panose="02040503050406030204" pitchFamily="18" charset="0"/>
                <a:ea typeface="Cambria" panose="02040503050406030204" pitchFamily="18" charset="0"/>
              </a:rPr>
              <a:t> living area below 1500sqft, which will have 1 bedrooms, if they have one half both room or 1 full bathrooms  then the flat is below 3 lakhs.</a:t>
            </a:r>
            <a:br>
              <a:rPr lang="en-US" sz="2400" b="0" i="0" dirty="0">
                <a:solidFill>
                  <a:srgbClr val="000000"/>
                </a:solidFill>
                <a:effectLst/>
                <a:latin typeface="Cambria" panose="02040503050406030204" pitchFamily="18" charset="0"/>
                <a:ea typeface="Cambria" panose="02040503050406030204" pitchFamily="18" charset="0"/>
              </a:rPr>
            </a:br>
            <a:r>
              <a:rPr lang="en-US" sz="2400" b="0" i="0" dirty="0">
                <a:solidFill>
                  <a:srgbClr val="000000"/>
                </a:solidFill>
                <a:effectLst/>
                <a:latin typeface="Cambria" panose="02040503050406030204" pitchFamily="18" charset="0"/>
                <a:ea typeface="Cambria" panose="02040503050406030204" pitchFamily="18" charset="0"/>
              </a:rPr>
              <a:t> </a:t>
            </a:r>
            <a:br>
              <a:rPr lang="en-US" sz="2400" b="0" i="0" dirty="0">
                <a:solidFill>
                  <a:srgbClr val="000000"/>
                </a:solidFill>
                <a:effectLst/>
                <a:latin typeface="Cambria" panose="02040503050406030204" pitchFamily="18" charset="0"/>
                <a:ea typeface="Cambria" panose="02040503050406030204" pitchFamily="18" charset="0"/>
              </a:rPr>
            </a:br>
            <a:br>
              <a:rPr lang="en-US" sz="3600" spc="-70" dirty="0">
                <a:latin typeface="Cambria" panose="02040503050406030204" pitchFamily="18" charset="0"/>
                <a:ea typeface="Cambria" panose="02040503050406030204" pitchFamily="18" charset="0"/>
              </a:rPr>
            </a:br>
            <a:br>
              <a:rPr lang="en-US" sz="3200" spc="-70" dirty="0"/>
            </a:br>
            <a:r>
              <a:rPr lang="en-US" sz="3200" spc="-70" dirty="0"/>
              <a:t>            </a:t>
            </a:r>
            <a:r>
              <a:rPr lang="en-IN" sz="3200" spc="-70" dirty="0"/>
              <a:t> </a:t>
            </a:r>
            <a:br>
              <a:rPr lang="en-US" sz="3200" spc="-70" dirty="0"/>
            </a:br>
            <a:r>
              <a:rPr lang="en-US" sz="3200" spc="-70" dirty="0"/>
              <a:t>                                                        </a:t>
            </a:r>
            <a:r>
              <a:rPr lang="en-IN" sz="2800" b="1" i="0" dirty="0">
                <a:solidFill>
                  <a:srgbClr val="545454"/>
                </a:solidFill>
                <a:effectLst/>
                <a:latin typeface="Cambria" panose="02040503050406030204" pitchFamily="18" charset="0"/>
                <a:ea typeface="Cambria" panose="02040503050406030204" pitchFamily="18" charset="0"/>
              </a:rPr>
              <a:t> </a:t>
            </a:r>
            <a:r>
              <a:rPr lang="en-US" sz="3200" spc="-70" dirty="0"/>
              <a:t>      </a:t>
            </a:r>
            <a:br>
              <a:rPr lang="en-IN" sz="6000" spc="-70" dirty="0">
                <a:highlight>
                  <a:srgbClr val="C0C0C0"/>
                </a:highlight>
              </a:rPr>
            </a:br>
            <a:br>
              <a:rPr lang="en-IN" sz="6000" spc="-70" dirty="0">
                <a:highlight>
                  <a:srgbClr val="C0C0C0"/>
                </a:highlight>
              </a:rPr>
            </a:br>
            <a:br>
              <a:rPr lang="en-IN" sz="6000" spc="-70" dirty="0">
                <a:highlight>
                  <a:srgbClr val="C0C0C0"/>
                </a:highlight>
              </a:rPr>
            </a:br>
            <a:endParaRPr sz="6000" dirty="0">
              <a:highlight>
                <a:srgbClr val="C0C0C0"/>
              </a:highlight>
            </a:endParaRPr>
          </a:p>
        </p:txBody>
      </p:sp>
    </p:spTree>
    <p:extLst>
      <p:ext uri="{BB962C8B-B14F-4D97-AF65-F5344CB8AC3E}">
        <p14:creationId xmlns:p14="http://schemas.microsoft.com/office/powerpoint/2010/main" val="4095826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340888" y="7929340"/>
            <a:ext cx="2947670" cy="2357755"/>
          </a:xfrm>
          <a:custGeom>
            <a:avLst/>
            <a:gdLst/>
            <a:ahLst/>
            <a:cxnLst/>
            <a:rect l="l" t="t" r="r" b="b"/>
            <a:pathLst>
              <a:path w="2947669" h="2357754">
                <a:moveTo>
                  <a:pt x="2947150" y="0"/>
                </a:moveTo>
                <a:lnTo>
                  <a:pt x="2907962" y="8920"/>
                </a:lnTo>
                <a:lnTo>
                  <a:pt x="2858388" y="21372"/>
                </a:lnTo>
                <a:lnTo>
                  <a:pt x="2809639" y="34776"/>
                </a:lnTo>
                <a:lnTo>
                  <a:pt x="2761698" y="49113"/>
                </a:lnTo>
                <a:lnTo>
                  <a:pt x="2714546" y="64362"/>
                </a:lnTo>
                <a:lnTo>
                  <a:pt x="2668165" y="80502"/>
                </a:lnTo>
                <a:lnTo>
                  <a:pt x="2622539" y="97512"/>
                </a:lnTo>
                <a:lnTo>
                  <a:pt x="2577648" y="115372"/>
                </a:lnTo>
                <a:lnTo>
                  <a:pt x="2533475" y="134061"/>
                </a:lnTo>
                <a:lnTo>
                  <a:pt x="2490001" y="153558"/>
                </a:lnTo>
                <a:lnTo>
                  <a:pt x="2447209" y="173843"/>
                </a:lnTo>
                <a:lnTo>
                  <a:pt x="2405082" y="194894"/>
                </a:lnTo>
                <a:lnTo>
                  <a:pt x="2363600" y="216692"/>
                </a:lnTo>
                <a:lnTo>
                  <a:pt x="2322746" y="239215"/>
                </a:lnTo>
                <a:lnTo>
                  <a:pt x="2282503" y="262442"/>
                </a:lnTo>
                <a:lnTo>
                  <a:pt x="2242851" y="286353"/>
                </a:lnTo>
                <a:lnTo>
                  <a:pt x="2203774" y="310928"/>
                </a:lnTo>
                <a:lnTo>
                  <a:pt x="2165253" y="336144"/>
                </a:lnTo>
                <a:lnTo>
                  <a:pt x="2127270" y="361983"/>
                </a:lnTo>
                <a:lnTo>
                  <a:pt x="2089808" y="388422"/>
                </a:lnTo>
                <a:lnTo>
                  <a:pt x="2052848" y="415442"/>
                </a:lnTo>
                <a:lnTo>
                  <a:pt x="2016372" y="443021"/>
                </a:lnTo>
                <a:lnTo>
                  <a:pt x="1980363" y="471139"/>
                </a:lnTo>
                <a:lnTo>
                  <a:pt x="1944803" y="499776"/>
                </a:lnTo>
                <a:lnTo>
                  <a:pt x="1909673" y="528909"/>
                </a:lnTo>
                <a:lnTo>
                  <a:pt x="1874956" y="558519"/>
                </a:lnTo>
                <a:lnTo>
                  <a:pt x="1840634" y="588585"/>
                </a:lnTo>
                <a:lnTo>
                  <a:pt x="1806688" y="619087"/>
                </a:lnTo>
                <a:lnTo>
                  <a:pt x="1773102" y="650002"/>
                </a:lnTo>
                <a:lnTo>
                  <a:pt x="1739856" y="681312"/>
                </a:lnTo>
                <a:lnTo>
                  <a:pt x="1706933" y="712995"/>
                </a:lnTo>
                <a:lnTo>
                  <a:pt x="1674316" y="745029"/>
                </a:lnTo>
                <a:lnTo>
                  <a:pt x="1641985" y="777396"/>
                </a:lnTo>
                <a:lnTo>
                  <a:pt x="1609924" y="810073"/>
                </a:lnTo>
                <a:lnTo>
                  <a:pt x="1578113" y="843040"/>
                </a:lnTo>
                <a:lnTo>
                  <a:pt x="1546536" y="876277"/>
                </a:lnTo>
                <a:lnTo>
                  <a:pt x="1515175" y="909763"/>
                </a:lnTo>
                <a:lnTo>
                  <a:pt x="1484011" y="943476"/>
                </a:lnTo>
                <a:lnTo>
                  <a:pt x="1453026" y="977397"/>
                </a:lnTo>
                <a:lnTo>
                  <a:pt x="1422202" y="1011504"/>
                </a:lnTo>
                <a:lnTo>
                  <a:pt x="1391523" y="1045777"/>
                </a:lnTo>
                <a:lnTo>
                  <a:pt x="1360969" y="1080195"/>
                </a:lnTo>
                <a:lnTo>
                  <a:pt x="1330522" y="1114738"/>
                </a:lnTo>
                <a:lnTo>
                  <a:pt x="1300165" y="1149384"/>
                </a:lnTo>
                <a:lnTo>
                  <a:pt x="1269880" y="1184113"/>
                </a:lnTo>
                <a:lnTo>
                  <a:pt x="1239649" y="1218904"/>
                </a:lnTo>
                <a:lnTo>
                  <a:pt x="1209454" y="1253737"/>
                </a:lnTo>
                <a:lnTo>
                  <a:pt x="1179276" y="1288590"/>
                </a:lnTo>
                <a:lnTo>
                  <a:pt x="1149093" y="1323443"/>
                </a:lnTo>
                <a:lnTo>
                  <a:pt x="1118891" y="1358276"/>
                </a:lnTo>
                <a:lnTo>
                  <a:pt x="1088654" y="1393067"/>
                </a:lnTo>
                <a:lnTo>
                  <a:pt x="1058363" y="1427796"/>
                </a:lnTo>
                <a:lnTo>
                  <a:pt x="1028001" y="1462442"/>
                </a:lnTo>
                <a:lnTo>
                  <a:pt x="997549" y="1496984"/>
                </a:lnTo>
                <a:lnTo>
                  <a:pt x="966990" y="1531403"/>
                </a:lnTo>
                <a:lnTo>
                  <a:pt x="936305" y="1565676"/>
                </a:lnTo>
                <a:lnTo>
                  <a:pt x="905477" y="1599783"/>
                </a:lnTo>
                <a:lnTo>
                  <a:pt x="874488" y="1633704"/>
                </a:lnTo>
                <a:lnTo>
                  <a:pt x="843320" y="1667417"/>
                </a:lnTo>
                <a:lnTo>
                  <a:pt x="811954" y="1700903"/>
                </a:lnTo>
                <a:lnTo>
                  <a:pt x="780373" y="1734139"/>
                </a:lnTo>
                <a:lnTo>
                  <a:pt x="748560" y="1767107"/>
                </a:lnTo>
                <a:lnTo>
                  <a:pt x="716495" y="1799784"/>
                </a:lnTo>
                <a:lnTo>
                  <a:pt x="684161" y="1832151"/>
                </a:lnTo>
                <a:lnTo>
                  <a:pt x="651541" y="1864186"/>
                </a:lnTo>
                <a:lnTo>
                  <a:pt x="618615" y="1895868"/>
                </a:lnTo>
                <a:lnTo>
                  <a:pt x="585367" y="1927178"/>
                </a:lnTo>
                <a:lnTo>
                  <a:pt x="551779" y="1958094"/>
                </a:lnTo>
                <a:lnTo>
                  <a:pt x="517831" y="1988595"/>
                </a:lnTo>
                <a:lnTo>
                  <a:pt x="483507" y="2018661"/>
                </a:lnTo>
                <a:lnTo>
                  <a:pt x="448789" y="2048272"/>
                </a:lnTo>
                <a:lnTo>
                  <a:pt x="413658" y="2077405"/>
                </a:lnTo>
                <a:lnTo>
                  <a:pt x="378096" y="2106041"/>
                </a:lnTo>
                <a:lnTo>
                  <a:pt x="342087" y="2134160"/>
                </a:lnTo>
                <a:lnTo>
                  <a:pt x="305610" y="2161739"/>
                </a:lnTo>
                <a:lnTo>
                  <a:pt x="268650" y="2188759"/>
                </a:lnTo>
                <a:lnTo>
                  <a:pt x="231188" y="2215199"/>
                </a:lnTo>
                <a:lnTo>
                  <a:pt x="193205" y="2241037"/>
                </a:lnTo>
                <a:lnTo>
                  <a:pt x="154684" y="2266254"/>
                </a:lnTo>
                <a:lnTo>
                  <a:pt x="115608" y="2290829"/>
                </a:lnTo>
                <a:lnTo>
                  <a:pt x="75957" y="2314740"/>
                </a:lnTo>
                <a:lnTo>
                  <a:pt x="35714" y="2337967"/>
                </a:lnTo>
                <a:lnTo>
                  <a:pt x="0" y="2357658"/>
                </a:lnTo>
              </a:path>
            </a:pathLst>
          </a:custGeom>
          <a:ln w="25012">
            <a:solidFill>
              <a:srgbClr val="332C2C"/>
            </a:solidFill>
          </a:ln>
        </p:spPr>
        <p:txBody>
          <a:bodyPr wrap="square" lIns="0" tIns="0" rIns="0" bIns="0" rtlCol="0"/>
          <a:lstStyle/>
          <a:p>
            <a:endParaRPr/>
          </a:p>
        </p:txBody>
      </p:sp>
      <p:grpSp>
        <p:nvGrpSpPr>
          <p:cNvPr id="3" name="object 3"/>
          <p:cNvGrpSpPr/>
          <p:nvPr/>
        </p:nvGrpSpPr>
        <p:grpSpPr>
          <a:xfrm>
            <a:off x="-12506" y="0"/>
            <a:ext cx="18300700" cy="2339340"/>
            <a:chOff x="-12506" y="0"/>
            <a:chExt cx="18300700" cy="2339340"/>
          </a:xfrm>
        </p:grpSpPr>
        <p:sp>
          <p:nvSpPr>
            <p:cNvPr id="4" name="object 4"/>
            <p:cNvSpPr/>
            <p:nvPr/>
          </p:nvSpPr>
          <p:spPr>
            <a:xfrm>
              <a:off x="0" y="0"/>
              <a:ext cx="2740660" cy="2314575"/>
            </a:xfrm>
            <a:custGeom>
              <a:avLst/>
              <a:gdLst/>
              <a:ahLst/>
              <a:cxnLst/>
              <a:rect l="l" t="t" r="r" b="b"/>
              <a:pathLst>
                <a:path w="2740660" h="2314575">
                  <a:moveTo>
                    <a:pt x="2740301" y="0"/>
                  </a:moveTo>
                  <a:lnTo>
                    <a:pt x="2677093" y="32654"/>
                  </a:lnTo>
                  <a:lnTo>
                    <a:pt x="2636239" y="55176"/>
                  </a:lnTo>
                  <a:lnTo>
                    <a:pt x="2595995" y="78404"/>
                  </a:lnTo>
                  <a:lnTo>
                    <a:pt x="2556344" y="102315"/>
                  </a:lnTo>
                  <a:lnTo>
                    <a:pt x="2517266" y="126889"/>
                  </a:lnTo>
                  <a:lnTo>
                    <a:pt x="2478744" y="152106"/>
                  </a:lnTo>
                  <a:lnTo>
                    <a:pt x="2440761" y="177944"/>
                  </a:lnTo>
                  <a:lnTo>
                    <a:pt x="2403298" y="204384"/>
                  </a:lnTo>
                  <a:lnTo>
                    <a:pt x="2366337" y="231403"/>
                  </a:lnTo>
                  <a:lnTo>
                    <a:pt x="2329861" y="258983"/>
                  </a:lnTo>
                  <a:lnTo>
                    <a:pt x="2293851" y="287100"/>
                  </a:lnTo>
                  <a:lnTo>
                    <a:pt x="2258290" y="315737"/>
                  </a:lnTo>
                  <a:lnTo>
                    <a:pt x="2223159" y="344870"/>
                  </a:lnTo>
                  <a:lnTo>
                    <a:pt x="2188441" y="374480"/>
                  </a:lnTo>
                  <a:lnTo>
                    <a:pt x="2154117" y="404546"/>
                  </a:lnTo>
                  <a:lnTo>
                    <a:pt x="2120170" y="435047"/>
                  </a:lnTo>
                  <a:lnTo>
                    <a:pt x="2086582" y="465963"/>
                  </a:lnTo>
                  <a:lnTo>
                    <a:pt x="2053335" y="497272"/>
                  </a:lnTo>
                  <a:lnTo>
                    <a:pt x="2020411" y="528954"/>
                  </a:lnTo>
                  <a:lnTo>
                    <a:pt x="1987792" y="560989"/>
                  </a:lnTo>
                  <a:lnTo>
                    <a:pt x="1955460" y="593355"/>
                  </a:lnTo>
                  <a:lnTo>
                    <a:pt x="1923397" y="626032"/>
                  </a:lnTo>
                  <a:lnTo>
                    <a:pt x="1891585" y="659000"/>
                  </a:lnTo>
                  <a:lnTo>
                    <a:pt x="1860006" y="692236"/>
                  </a:lnTo>
                  <a:lnTo>
                    <a:pt x="1828643" y="725722"/>
                  </a:lnTo>
                  <a:lnTo>
                    <a:pt x="1797477" y="759435"/>
                  </a:lnTo>
                  <a:lnTo>
                    <a:pt x="1766490" y="793355"/>
                  </a:lnTo>
                  <a:lnTo>
                    <a:pt x="1735665" y="827462"/>
                  </a:lnTo>
                  <a:lnTo>
                    <a:pt x="1704984" y="861735"/>
                  </a:lnTo>
                  <a:lnTo>
                    <a:pt x="1674428" y="896153"/>
                  </a:lnTo>
                  <a:lnTo>
                    <a:pt x="1643979" y="930695"/>
                  </a:lnTo>
                  <a:lnTo>
                    <a:pt x="1613621" y="965341"/>
                  </a:lnTo>
                  <a:lnTo>
                    <a:pt x="1583334" y="1000070"/>
                  </a:lnTo>
                  <a:lnTo>
                    <a:pt x="1553101" y="1034860"/>
                  </a:lnTo>
                  <a:lnTo>
                    <a:pt x="1522903" y="1069693"/>
                  </a:lnTo>
                  <a:lnTo>
                    <a:pt x="1492724" y="1104546"/>
                  </a:lnTo>
                  <a:lnTo>
                    <a:pt x="1462545" y="1139400"/>
                  </a:lnTo>
                  <a:lnTo>
                    <a:pt x="1432348" y="1174232"/>
                  </a:lnTo>
                  <a:lnTo>
                    <a:pt x="1402115" y="1209024"/>
                  </a:lnTo>
                  <a:lnTo>
                    <a:pt x="1371828" y="1243753"/>
                  </a:lnTo>
                  <a:lnTo>
                    <a:pt x="1341470" y="1278400"/>
                  </a:lnTo>
                  <a:lnTo>
                    <a:pt x="1311022" y="1312942"/>
                  </a:lnTo>
                  <a:lnTo>
                    <a:pt x="1280466" y="1347361"/>
                  </a:lnTo>
                  <a:lnTo>
                    <a:pt x="1249784" y="1381634"/>
                  </a:lnTo>
                  <a:lnTo>
                    <a:pt x="1218959" y="1415741"/>
                  </a:lnTo>
                  <a:lnTo>
                    <a:pt x="1187973" y="1449662"/>
                  </a:lnTo>
                  <a:lnTo>
                    <a:pt x="1156807" y="1483376"/>
                  </a:lnTo>
                  <a:lnTo>
                    <a:pt x="1125444" y="1516862"/>
                  </a:lnTo>
                  <a:lnTo>
                    <a:pt x="1093865" y="1550099"/>
                  </a:lnTo>
                  <a:lnTo>
                    <a:pt x="1062054" y="1583066"/>
                  </a:lnTo>
                  <a:lnTo>
                    <a:pt x="1029991" y="1615744"/>
                  </a:lnTo>
                  <a:lnTo>
                    <a:pt x="997659" y="1648110"/>
                  </a:lnTo>
                  <a:lnTo>
                    <a:pt x="965040" y="1680145"/>
                  </a:lnTo>
                  <a:lnTo>
                    <a:pt x="932116" y="1711828"/>
                  </a:lnTo>
                  <a:lnTo>
                    <a:pt x="898869" y="1743138"/>
                  </a:lnTo>
                  <a:lnTo>
                    <a:pt x="865281" y="1774054"/>
                  </a:lnTo>
                  <a:lnTo>
                    <a:pt x="831334" y="1804555"/>
                  </a:lnTo>
                  <a:lnTo>
                    <a:pt x="797011" y="1834621"/>
                  </a:lnTo>
                  <a:lnTo>
                    <a:pt x="762293" y="1864232"/>
                  </a:lnTo>
                  <a:lnTo>
                    <a:pt x="727162" y="1893365"/>
                  </a:lnTo>
                  <a:lnTo>
                    <a:pt x="691600" y="1922002"/>
                  </a:lnTo>
                  <a:lnTo>
                    <a:pt x="655591" y="1950120"/>
                  </a:lnTo>
                  <a:lnTo>
                    <a:pt x="619114" y="1977699"/>
                  </a:lnTo>
                  <a:lnTo>
                    <a:pt x="582154" y="2004719"/>
                  </a:lnTo>
                  <a:lnTo>
                    <a:pt x="544691" y="2031158"/>
                  </a:lnTo>
                  <a:lnTo>
                    <a:pt x="506707" y="2056997"/>
                  </a:lnTo>
                  <a:lnTo>
                    <a:pt x="468186" y="2082214"/>
                  </a:lnTo>
                  <a:lnTo>
                    <a:pt x="429108" y="2106788"/>
                  </a:lnTo>
                  <a:lnTo>
                    <a:pt x="389456" y="2130700"/>
                  </a:lnTo>
                  <a:lnTo>
                    <a:pt x="349212" y="2153927"/>
                  </a:lnTo>
                  <a:lnTo>
                    <a:pt x="308359" y="2176450"/>
                  </a:lnTo>
                  <a:lnTo>
                    <a:pt x="266877" y="2198247"/>
                  </a:lnTo>
                  <a:lnTo>
                    <a:pt x="224749" y="2219299"/>
                  </a:lnTo>
                  <a:lnTo>
                    <a:pt x="181958" y="2239584"/>
                  </a:lnTo>
                  <a:lnTo>
                    <a:pt x="138485" y="2259081"/>
                  </a:lnTo>
                  <a:lnTo>
                    <a:pt x="94312" y="2277770"/>
                  </a:lnTo>
                  <a:lnTo>
                    <a:pt x="49421" y="2295630"/>
                  </a:lnTo>
                  <a:lnTo>
                    <a:pt x="3795" y="2312640"/>
                  </a:lnTo>
                  <a:lnTo>
                    <a:pt x="0" y="2313961"/>
                  </a:lnTo>
                </a:path>
              </a:pathLst>
            </a:custGeom>
            <a:ln w="25012">
              <a:solidFill>
                <a:srgbClr val="332C2C"/>
              </a:solidFill>
            </a:ln>
          </p:spPr>
          <p:txBody>
            <a:bodyPr wrap="square" lIns="0" tIns="0" rIns="0" bIns="0" rtlCol="0"/>
            <a:lstStyle/>
            <a:p>
              <a:endParaRPr/>
            </a:p>
          </p:txBody>
        </p:sp>
        <p:sp>
          <p:nvSpPr>
            <p:cNvPr id="5" name="object 5"/>
            <p:cNvSpPr/>
            <p:nvPr/>
          </p:nvSpPr>
          <p:spPr>
            <a:xfrm>
              <a:off x="0" y="5362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p:nvPr/>
        </p:nvSpPr>
        <p:spPr>
          <a:xfrm>
            <a:off x="0" y="9754514"/>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txBox="1">
            <a:spLocks noGrp="1"/>
          </p:cNvSpPr>
          <p:nvPr>
            <p:ph type="title"/>
          </p:nvPr>
        </p:nvSpPr>
        <p:spPr>
          <a:xfrm>
            <a:off x="4349750" y="2147106"/>
            <a:ext cx="10134600" cy="3043141"/>
          </a:xfrm>
          <a:prstGeom prst="rect">
            <a:avLst/>
          </a:prstGeom>
        </p:spPr>
        <p:txBody>
          <a:bodyPr vert="horz" wrap="square" lIns="0" tIns="11430" rIns="0" bIns="0" rtlCol="0">
            <a:spAutoFit/>
          </a:bodyPr>
          <a:lstStyle/>
          <a:p>
            <a:pPr marL="12700">
              <a:lnSpc>
                <a:spcPct val="100000"/>
              </a:lnSpc>
              <a:spcBef>
                <a:spcPts val="90"/>
              </a:spcBef>
            </a:pPr>
            <a:br>
              <a:rPr lang="en-IN" sz="9850" spc="-210" dirty="0"/>
            </a:br>
            <a:r>
              <a:rPr lang="en-IN" sz="9850" spc="-210" dirty="0"/>
              <a:t>     </a:t>
            </a:r>
            <a:r>
              <a:rPr sz="9850" spc="-210" dirty="0"/>
              <a:t>Thank</a:t>
            </a:r>
            <a:r>
              <a:rPr lang="en-IN" sz="9850" spc="-210" dirty="0"/>
              <a:t> You</a:t>
            </a:r>
            <a:r>
              <a:rPr sz="9850" spc="-210" dirty="0"/>
              <a:t>!</a:t>
            </a:r>
            <a:endParaRPr sz="98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12116" y="548195"/>
            <a:ext cx="18288585" cy="19775285"/>
          </a:xfrm>
          <a:prstGeom prst="rect">
            <a:avLst/>
          </a:prstGeom>
        </p:spPr>
        <p:txBody>
          <a:bodyPr vert="horz" wrap="square" lIns="0" tIns="15875" rIns="0" bIns="0" rtlCol="0">
            <a:spAutoFit/>
          </a:bodyPr>
          <a:lstStyle/>
          <a:p>
            <a:pPr marL="12700">
              <a:lnSpc>
                <a:spcPct val="100000"/>
              </a:lnSpc>
              <a:spcBef>
                <a:spcPts val="125"/>
              </a:spcBef>
            </a:pPr>
            <a:r>
              <a:rPr lang="en-IN" sz="6000" spc="-70" dirty="0"/>
              <a:t> </a:t>
            </a:r>
            <a:r>
              <a:rPr lang="en-IN" sz="6000" spc="-70" dirty="0">
                <a:highlight>
                  <a:srgbClr val="C0C0C0"/>
                </a:highlight>
              </a:rPr>
              <a:t>Table of contents:</a:t>
            </a:r>
            <a:br>
              <a:rPr lang="en-IN" sz="6000" spc="-70" dirty="0">
                <a:highlight>
                  <a:srgbClr val="C0C0C0"/>
                </a:highlight>
              </a:rPr>
            </a:br>
            <a:br>
              <a:rPr lang="en-IN" sz="6000" spc="-70" dirty="0">
                <a:highlight>
                  <a:srgbClr val="C0C0C0"/>
                </a:highlight>
              </a:rPr>
            </a:br>
            <a:r>
              <a:rPr lang="en-US" sz="3200" spc="-70" dirty="0"/>
              <a:t>1)  Introduction</a:t>
            </a:r>
            <a:br>
              <a:rPr lang="en-US" sz="3200" spc="-70" dirty="0"/>
            </a:br>
            <a:br>
              <a:rPr lang="en-US" sz="3200" spc="-70" dirty="0"/>
            </a:br>
            <a:r>
              <a:rPr lang="en-US" sz="3200" spc="-70" dirty="0"/>
              <a:t>2)  Loading the dataset</a:t>
            </a:r>
            <a:br>
              <a:rPr lang="en-US" sz="3200" spc="-70" dirty="0"/>
            </a:br>
            <a:br>
              <a:rPr lang="en-US" sz="3200" spc="-70" dirty="0"/>
            </a:br>
            <a:r>
              <a:rPr lang="en-US" sz="3200" spc="-70" dirty="0"/>
              <a:t>3) Handling missing values and removing duplicates</a:t>
            </a:r>
            <a:br>
              <a:rPr lang="en-US" sz="3200" spc="-70" dirty="0"/>
            </a:br>
            <a:br>
              <a:rPr lang="en-US" sz="3200" spc="-70" dirty="0"/>
            </a:br>
            <a:r>
              <a:rPr lang="en-US" sz="3200" spc="-70" dirty="0"/>
              <a:t>4) Feature Engineering</a:t>
            </a:r>
            <a:br>
              <a:rPr lang="en-US" sz="3200" spc="-70" dirty="0"/>
            </a:br>
            <a:br>
              <a:rPr lang="en-US" sz="3200" spc="-70" dirty="0"/>
            </a:br>
            <a:r>
              <a:rPr lang="en-US" sz="3200" spc="-70" dirty="0"/>
              <a:t>5)Univariate Analysis</a:t>
            </a:r>
            <a:br>
              <a:rPr lang="en-US" sz="3200" spc="-70" dirty="0"/>
            </a:br>
            <a:br>
              <a:rPr lang="en-US" sz="3200" spc="-70" dirty="0"/>
            </a:br>
            <a:r>
              <a:rPr lang="en-US" sz="3200" spc="-70" dirty="0"/>
              <a:t>6)Bivariate Analysis</a:t>
            </a:r>
            <a:br>
              <a:rPr lang="en-US" sz="3200" spc="-70" dirty="0"/>
            </a:br>
            <a:br>
              <a:rPr lang="en-US" sz="3200" spc="-70" dirty="0"/>
            </a:br>
            <a:r>
              <a:rPr lang="en-US" sz="3200" spc="-70" dirty="0"/>
              <a:t>7) Multivariate Analysis</a:t>
            </a:r>
            <a:br>
              <a:rPr lang="en-US" sz="3200" spc="-70" dirty="0"/>
            </a:br>
            <a:br>
              <a:rPr lang="en-US" sz="3200" spc="-70" dirty="0"/>
            </a:br>
            <a:r>
              <a:rPr lang="en-US" sz="3200" spc="-70" dirty="0"/>
              <a:t>8) Conclusion</a:t>
            </a:r>
            <a:br>
              <a:rPr lang="en-US" sz="3200" spc="-70" dirty="0"/>
            </a:br>
            <a:br>
              <a:rPr lang="en-US" sz="3200" spc="-70" dirty="0"/>
            </a:br>
            <a:br>
              <a:rPr lang="en-US" sz="3200" spc="-70" dirty="0"/>
            </a:br>
            <a:r>
              <a:rPr lang="en-US" sz="3200" spc="-70" dirty="0"/>
              <a:t>            For  checking the dimensions of the dataset  we use shape method.</a:t>
            </a:r>
            <a:br>
              <a:rPr lang="en-US" sz="3200" spc="-70" dirty="0"/>
            </a:br>
            <a:br>
              <a:rPr lang="en-US" sz="3200" spc="-70" dirty="0"/>
            </a:br>
            <a:r>
              <a:rPr lang="en-US" sz="3200" spc="-70" dirty="0"/>
              <a:t>                                                     </a:t>
            </a:r>
            <a:r>
              <a:rPr lang="en-IN" sz="2800" b="1" i="0" dirty="0">
                <a:solidFill>
                  <a:srgbClr val="545454"/>
                </a:solidFill>
                <a:effectLst/>
                <a:latin typeface="Cambria" panose="02040503050406030204" pitchFamily="18" charset="0"/>
                <a:ea typeface="Cambria" panose="02040503050406030204" pitchFamily="18" charset="0"/>
              </a:rPr>
              <a:t>new_dataset</a:t>
            </a:r>
            <a:r>
              <a:rPr lang="en-IN" sz="2800" b="1" dirty="0">
                <a:solidFill>
                  <a:srgbClr val="545454"/>
                </a:solidFill>
                <a:latin typeface="Cambria" panose="02040503050406030204" pitchFamily="18" charset="0"/>
                <a:ea typeface="Cambria" panose="02040503050406030204" pitchFamily="18" charset="0"/>
              </a:rPr>
              <a:t>.shape</a:t>
            </a:r>
            <a:br>
              <a:rPr lang="en-US" sz="3200" spc="-70" dirty="0"/>
            </a:br>
            <a:br>
              <a:rPr lang="en-US" sz="3200" spc="-70" dirty="0"/>
            </a:br>
            <a:r>
              <a:rPr lang="en-US" sz="3200" spc="-70" dirty="0"/>
              <a:t>2) Getting the statistical information about the dataset:</a:t>
            </a:r>
            <a:br>
              <a:rPr lang="en-US" sz="3200" spc="-70" dirty="0"/>
            </a:br>
            <a:r>
              <a:rPr lang="en-US" sz="3200" spc="-70" dirty="0"/>
              <a:t>             </a:t>
            </a:r>
            <a:br>
              <a:rPr lang="en-US" sz="3200" spc="-70" dirty="0"/>
            </a:br>
            <a:r>
              <a:rPr lang="en-US" sz="3200" spc="-70" dirty="0"/>
              <a:t>             For  getting the statistical information about the dataset we use describe method  and also we use info method for get the information of memory usage, datatypes ,  null values are there are not like that.</a:t>
            </a:r>
            <a:br>
              <a:rPr lang="en-US" sz="3200" spc="-70" dirty="0"/>
            </a:br>
            <a:br>
              <a:rPr lang="en-US" sz="3200" spc="-70" dirty="0"/>
            </a:br>
            <a:r>
              <a:rPr lang="en-US" sz="3200" spc="-70" dirty="0"/>
              <a:t>                                                        </a:t>
            </a:r>
            <a:r>
              <a:rPr lang="en-IN" sz="2800" b="1" i="0" dirty="0">
                <a:solidFill>
                  <a:srgbClr val="545454"/>
                </a:solidFill>
                <a:effectLst/>
                <a:latin typeface="Cambria" panose="02040503050406030204" pitchFamily="18" charset="0"/>
                <a:ea typeface="Cambria" panose="02040503050406030204" pitchFamily="18" charset="0"/>
              </a:rPr>
              <a:t>new_dataset.</a:t>
            </a:r>
            <a:r>
              <a:rPr lang="en-IN" sz="2800" b="1" dirty="0">
                <a:solidFill>
                  <a:srgbClr val="545454"/>
                </a:solidFill>
                <a:latin typeface="Cambria" panose="02040503050406030204" pitchFamily="18" charset="0"/>
                <a:ea typeface="Cambria" panose="02040503050406030204" pitchFamily="18" charset="0"/>
              </a:rPr>
              <a:t>describe()</a:t>
            </a:r>
            <a:br>
              <a:rPr lang="en-IN" sz="2800" b="1" dirty="0">
                <a:solidFill>
                  <a:srgbClr val="545454"/>
                </a:solidFill>
                <a:latin typeface="Cambria" panose="02040503050406030204" pitchFamily="18" charset="0"/>
                <a:ea typeface="Cambria" panose="02040503050406030204" pitchFamily="18" charset="0"/>
              </a:rPr>
            </a:br>
            <a:r>
              <a:rPr lang="en-IN" sz="2800" b="1" dirty="0">
                <a:solidFill>
                  <a:srgbClr val="545454"/>
                </a:solidFill>
                <a:latin typeface="Cambria" panose="02040503050406030204" pitchFamily="18" charset="0"/>
                <a:ea typeface="Cambria" panose="02040503050406030204" pitchFamily="18" charset="0"/>
              </a:rPr>
              <a:t> </a:t>
            </a:r>
            <a:br>
              <a:rPr lang="en-IN" sz="2800" b="1" dirty="0">
                <a:solidFill>
                  <a:srgbClr val="545454"/>
                </a:solidFill>
                <a:latin typeface="Cambria" panose="02040503050406030204" pitchFamily="18" charset="0"/>
                <a:ea typeface="Cambria" panose="02040503050406030204" pitchFamily="18" charset="0"/>
              </a:rPr>
            </a:br>
            <a:r>
              <a:rPr lang="en-IN" sz="2800" b="1" dirty="0">
                <a:solidFill>
                  <a:srgbClr val="545454"/>
                </a:solidFill>
                <a:latin typeface="Cambria" panose="02040503050406030204" pitchFamily="18" charset="0"/>
                <a:ea typeface="Cambria" panose="02040503050406030204" pitchFamily="18" charset="0"/>
              </a:rPr>
              <a:t>                                                         new_dataset.info()</a:t>
            </a:r>
            <a:br>
              <a:rPr lang="en-US" sz="3200" spc="-70" dirty="0"/>
            </a:br>
            <a:br>
              <a:rPr lang="en-US" sz="3200" spc="-70" dirty="0"/>
            </a:br>
            <a:r>
              <a:rPr lang="en-US" sz="3200" spc="-70" dirty="0"/>
              <a:t>      </a:t>
            </a:r>
            <a:br>
              <a:rPr lang="en-IN" sz="6000" spc="-70" dirty="0">
                <a:highlight>
                  <a:srgbClr val="C0C0C0"/>
                </a:highlight>
              </a:rPr>
            </a:br>
            <a:br>
              <a:rPr lang="en-IN" sz="6000" spc="-70" dirty="0">
                <a:highlight>
                  <a:srgbClr val="C0C0C0"/>
                </a:highlight>
              </a:rPr>
            </a:br>
            <a:br>
              <a:rPr lang="en-IN" sz="6000" spc="-70" dirty="0">
                <a:highlight>
                  <a:srgbClr val="C0C0C0"/>
                </a:highlight>
              </a:rPr>
            </a:br>
            <a:endParaRPr sz="6000" dirty="0">
              <a:highlight>
                <a:srgbClr val="C0C0C0"/>
              </a:highlight>
            </a:endParaRPr>
          </a:p>
        </p:txBody>
      </p:sp>
    </p:spTree>
    <p:extLst>
      <p:ext uri="{BB962C8B-B14F-4D97-AF65-F5344CB8AC3E}">
        <p14:creationId xmlns:p14="http://schemas.microsoft.com/office/powerpoint/2010/main" val="2160689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387350" y="-482707"/>
            <a:ext cx="16764000" cy="12080871"/>
          </a:xfrm>
          <a:prstGeom prst="rect">
            <a:avLst/>
          </a:prstGeom>
        </p:spPr>
        <p:txBody>
          <a:bodyPr vert="horz" wrap="square" lIns="0" tIns="15875" rIns="0" bIns="0" rtlCol="0">
            <a:spAutoFit/>
          </a:bodyPr>
          <a:lstStyle/>
          <a:p>
            <a:pPr marL="12700">
              <a:lnSpc>
                <a:spcPct val="100000"/>
              </a:lnSpc>
              <a:spcBef>
                <a:spcPts val="125"/>
              </a:spcBef>
            </a:pPr>
            <a:r>
              <a:rPr lang="en-IN" sz="6000" spc="-70" dirty="0"/>
              <a:t>                                      </a:t>
            </a:r>
            <a:br>
              <a:rPr lang="en-IN" sz="6000" spc="-70" dirty="0"/>
            </a:br>
            <a:br>
              <a:rPr lang="en-IN" sz="6000" spc="-70" dirty="0"/>
            </a:br>
            <a:r>
              <a:rPr lang="en-IN" sz="6000" spc="-70" dirty="0"/>
              <a:t>                                         </a:t>
            </a:r>
            <a:r>
              <a:rPr lang="en-IN" sz="7200" spc="-70" dirty="0">
                <a:highlight>
                  <a:srgbClr val="C0C0C0"/>
                </a:highlight>
              </a:rPr>
              <a:t>Introduction</a:t>
            </a:r>
            <a:br>
              <a:rPr lang="en-IN" sz="7200" spc="-70" dirty="0">
                <a:highlight>
                  <a:srgbClr val="C0C0C0"/>
                </a:highlight>
              </a:rPr>
            </a:br>
            <a:br>
              <a:rPr lang="en-IN" sz="6000" spc="-70" dirty="0">
                <a:highlight>
                  <a:srgbClr val="C0C0C0"/>
                </a:highlight>
              </a:rPr>
            </a:br>
            <a:br>
              <a:rPr lang="en-IN" sz="3200" spc="-70" dirty="0"/>
            </a:br>
            <a:r>
              <a:rPr lang="en-US" sz="3200" spc="-70" dirty="0"/>
              <a:t>   Every middle class person has a dream to buy a house, but they are worrying about how much the house costs and also in their mind there will be  some specifications  and they are thinking about when they add those specifications how much a house costs .</a:t>
            </a:r>
            <a:br>
              <a:rPr lang="en-US" sz="3200" spc="-70" dirty="0"/>
            </a:br>
            <a:br>
              <a:rPr lang="en-US" sz="3200" spc="-70" dirty="0"/>
            </a:br>
            <a:r>
              <a:rPr lang="en-US" sz="3200" spc="-70" dirty="0"/>
              <a:t>     In this project we are going to analyze each  component of a building and how those components are impacting the  building cost.</a:t>
            </a:r>
            <a:br>
              <a:rPr lang="en-US" sz="3200" spc="-70" dirty="0"/>
            </a:br>
            <a:br>
              <a:rPr lang="en-US" sz="3200" spc="-70" dirty="0"/>
            </a:br>
            <a:br>
              <a:rPr lang="en-US" sz="3200" spc="-70" dirty="0"/>
            </a:br>
            <a:r>
              <a:rPr lang="en-US" sz="3200" spc="-70" dirty="0"/>
              <a:t>            </a:t>
            </a:r>
            <a:r>
              <a:rPr lang="en-IN" sz="3200" spc="-70" dirty="0"/>
              <a:t> </a:t>
            </a:r>
            <a:br>
              <a:rPr lang="en-US" sz="3200" spc="-70" dirty="0"/>
            </a:br>
            <a:r>
              <a:rPr lang="en-US" sz="3200" spc="-70" dirty="0"/>
              <a:t>                                                        </a:t>
            </a:r>
            <a:r>
              <a:rPr lang="en-IN" sz="2800" b="1" i="0" dirty="0">
                <a:solidFill>
                  <a:srgbClr val="545454"/>
                </a:solidFill>
                <a:effectLst/>
                <a:latin typeface="Cambria" panose="02040503050406030204" pitchFamily="18" charset="0"/>
                <a:ea typeface="Cambria" panose="02040503050406030204" pitchFamily="18" charset="0"/>
              </a:rPr>
              <a:t> </a:t>
            </a:r>
            <a:r>
              <a:rPr lang="en-US" sz="3200" spc="-70" dirty="0"/>
              <a:t>      </a:t>
            </a:r>
            <a:br>
              <a:rPr lang="en-IN" sz="6000" spc="-70" dirty="0">
                <a:highlight>
                  <a:srgbClr val="C0C0C0"/>
                </a:highlight>
              </a:rPr>
            </a:br>
            <a:br>
              <a:rPr lang="en-IN" sz="6000" spc="-70" dirty="0">
                <a:highlight>
                  <a:srgbClr val="C0C0C0"/>
                </a:highlight>
              </a:rPr>
            </a:br>
            <a:br>
              <a:rPr lang="en-IN" sz="6000" spc="-70" dirty="0">
                <a:highlight>
                  <a:srgbClr val="C0C0C0"/>
                </a:highlight>
              </a:rPr>
            </a:br>
            <a:endParaRPr sz="6000" dirty="0">
              <a:highlight>
                <a:srgbClr val="C0C0C0"/>
              </a:highlight>
            </a:endParaRPr>
          </a:p>
        </p:txBody>
      </p:sp>
    </p:spTree>
    <p:extLst>
      <p:ext uri="{BB962C8B-B14F-4D97-AF65-F5344CB8AC3E}">
        <p14:creationId xmlns:p14="http://schemas.microsoft.com/office/powerpoint/2010/main" val="740366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6711951" y="1496174"/>
            <a:ext cx="11588750" cy="10911320"/>
          </a:xfrm>
          <a:prstGeom prst="rect">
            <a:avLst/>
          </a:prstGeom>
        </p:spPr>
        <p:txBody>
          <a:bodyPr vert="horz" wrap="square" lIns="0" tIns="15875" rIns="0" bIns="0" rtlCol="0">
            <a:spAutoFit/>
          </a:bodyPr>
          <a:lstStyle/>
          <a:p>
            <a:pPr marL="12700">
              <a:lnSpc>
                <a:spcPct val="100000"/>
              </a:lnSpc>
              <a:spcBef>
                <a:spcPts val="125"/>
              </a:spcBef>
            </a:pPr>
            <a:r>
              <a:rPr lang="en-IN" sz="6000" spc="-70" dirty="0"/>
              <a:t> </a:t>
            </a:r>
            <a:r>
              <a:rPr lang="en-IN" sz="6000" spc="-70" dirty="0">
                <a:highlight>
                  <a:srgbClr val="C0C0C0"/>
                </a:highlight>
              </a:rPr>
              <a:t>Importing the datasets</a:t>
            </a:r>
            <a:br>
              <a:rPr lang="en-IN" sz="6000" spc="-70" dirty="0">
                <a:highlight>
                  <a:srgbClr val="C0C0C0"/>
                </a:highlight>
              </a:rPr>
            </a:br>
            <a:br>
              <a:rPr lang="en-IN" sz="3200" spc="-70" dirty="0"/>
            </a:br>
            <a:r>
              <a:rPr lang="en-US" sz="3200" spc="-70" dirty="0"/>
              <a:t>1) Importing the dataset:</a:t>
            </a:r>
            <a:br>
              <a:rPr lang="en-US" sz="3200" spc="-70" dirty="0"/>
            </a:br>
            <a:br>
              <a:rPr lang="en-US" sz="3200" spc="-70" dirty="0"/>
            </a:br>
            <a:r>
              <a:rPr lang="en-US" sz="3200" spc="-70" dirty="0"/>
              <a:t>      a) to import the data set first we have to import pandas.</a:t>
            </a:r>
            <a:br>
              <a:rPr lang="en-US" sz="3200" spc="-70" dirty="0"/>
            </a:br>
            <a:br>
              <a:rPr lang="en-US" sz="3200" spc="-70" dirty="0"/>
            </a:br>
            <a:r>
              <a:rPr lang="en-US" sz="3200" spc="-70" dirty="0"/>
              <a:t>                        import  pandas as pd</a:t>
            </a:r>
            <a:br>
              <a:rPr lang="en-US" sz="3200" spc="-70" dirty="0"/>
            </a:br>
            <a:r>
              <a:rPr lang="en-US" sz="3200" spc="-70" dirty="0"/>
              <a:t>      </a:t>
            </a:r>
            <a:br>
              <a:rPr lang="en-US" sz="3200" spc="-70" dirty="0"/>
            </a:br>
            <a:r>
              <a:rPr lang="en-US" sz="3200" spc="-70" dirty="0"/>
              <a:t>b) now by using read_csv we have to import he data set by giving the path in pd.read_csv.</a:t>
            </a:r>
            <a:br>
              <a:rPr lang="en-US" sz="2000" spc="-70" dirty="0">
                <a:highlight>
                  <a:srgbClr val="C0C0C0"/>
                </a:highlight>
              </a:rPr>
            </a:br>
            <a:r>
              <a:rPr lang="en-IN" sz="6000" spc="-70" dirty="0"/>
              <a:t>             </a:t>
            </a:r>
            <a:r>
              <a:rPr lang="en-IN" sz="3600" spc="-70" dirty="0" err="1"/>
              <a:t>pd.read_csv</a:t>
            </a:r>
            <a:r>
              <a:rPr lang="en-IN" sz="3600" spc="-70" dirty="0"/>
              <a:t>(“</a:t>
            </a:r>
            <a:r>
              <a:rPr lang="en-IN" sz="3600" spc="-70" dirty="0" err="1"/>
              <a:t>housing_data</a:t>
            </a:r>
            <a:r>
              <a:rPr lang="en-IN" sz="3600" spc="-70" dirty="0"/>
              <a:t> (1).csv”)</a:t>
            </a:r>
            <a:br>
              <a:rPr lang="en-IN" sz="6000" spc="-70" dirty="0">
                <a:highlight>
                  <a:srgbClr val="C0C0C0"/>
                </a:highlight>
              </a:rPr>
            </a:br>
            <a:br>
              <a:rPr lang="en-IN" sz="6000" spc="-70" dirty="0">
                <a:highlight>
                  <a:srgbClr val="C0C0C0"/>
                </a:highlight>
              </a:rPr>
            </a:br>
            <a:br>
              <a:rPr lang="en-IN" sz="6000" spc="-70" dirty="0">
                <a:highlight>
                  <a:srgbClr val="C0C0C0"/>
                </a:highlight>
              </a:rPr>
            </a:br>
            <a:br>
              <a:rPr lang="en-IN" sz="6000" spc="-70" dirty="0">
                <a:highlight>
                  <a:srgbClr val="C0C0C0"/>
                </a:highlight>
              </a:rPr>
            </a:br>
            <a:br>
              <a:rPr lang="en-IN" sz="6000" spc="-70" dirty="0">
                <a:highlight>
                  <a:srgbClr val="C0C0C0"/>
                </a:highlight>
              </a:rPr>
            </a:br>
            <a:endParaRPr sz="6000" dirty="0">
              <a:highlight>
                <a:srgbClr val="C0C0C0"/>
              </a:highlight>
            </a:endParaRPr>
          </a:p>
        </p:txBody>
      </p:sp>
      <p:pic>
        <p:nvPicPr>
          <p:cNvPr id="3" name="Picture 2">
            <a:extLst>
              <a:ext uri="{FF2B5EF4-FFF2-40B4-BE49-F238E27FC236}">
                <a16:creationId xmlns:a16="http://schemas.microsoft.com/office/drawing/2014/main" id="{3DC27434-7241-4A8C-A4A2-11568BA80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6" y="643447"/>
            <a:ext cx="6687718" cy="906043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6711951" y="1496174"/>
            <a:ext cx="11588750" cy="6294672"/>
          </a:xfrm>
          <a:prstGeom prst="rect">
            <a:avLst/>
          </a:prstGeom>
        </p:spPr>
        <p:txBody>
          <a:bodyPr vert="horz" wrap="square" lIns="0" tIns="15875" rIns="0" bIns="0" rtlCol="0">
            <a:spAutoFit/>
          </a:bodyPr>
          <a:lstStyle/>
          <a:p>
            <a:pPr marL="12700">
              <a:lnSpc>
                <a:spcPct val="100000"/>
              </a:lnSpc>
              <a:spcBef>
                <a:spcPts val="125"/>
              </a:spcBef>
            </a:pPr>
            <a:r>
              <a:rPr lang="en-IN" sz="6000" spc="-70" dirty="0"/>
              <a:t> </a:t>
            </a:r>
            <a:r>
              <a:rPr lang="en-IN" sz="6000" spc="-70" dirty="0">
                <a:highlight>
                  <a:srgbClr val="C0C0C0"/>
                </a:highlight>
              </a:rPr>
              <a:t>Dropping unnecessary columns</a:t>
            </a:r>
            <a:br>
              <a:rPr lang="en-IN" sz="6000" spc="-70" dirty="0">
                <a:highlight>
                  <a:srgbClr val="C0C0C0"/>
                </a:highlight>
              </a:rPr>
            </a:br>
            <a:br>
              <a:rPr lang="en-IN" sz="3200" spc="-70" dirty="0"/>
            </a:br>
            <a:r>
              <a:rPr lang="en-US" sz="3200" spc="-70" dirty="0"/>
              <a:t>1) Dropping unnecessary columns:</a:t>
            </a:r>
            <a:br>
              <a:rPr lang="en-US" sz="3200" spc="-70" dirty="0"/>
            </a:br>
            <a:r>
              <a:rPr lang="en-US" sz="3200" spc="-70" dirty="0"/>
              <a:t>       </a:t>
            </a:r>
            <a:br>
              <a:rPr lang="en-US" sz="3200" spc="-70" dirty="0"/>
            </a:br>
            <a:r>
              <a:rPr lang="en-US" sz="3200" spc="-70" dirty="0"/>
              <a:t>         1.a) Dropping Numeric columns:</a:t>
            </a:r>
            <a:br>
              <a:rPr lang="en-US" sz="3200" spc="-70" dirty="0"/>
            </a:br>
            <a:br>
              <a:rPr lang="en-US" sz="3200" spc="-70" dirty="0"/>
            </a:br>
            <a:r>
              <a:rPr lang="en-US" sz="3200" spc="-70" dirty="0"/>
              <a:t>      </a:t>
            </a:r>
            <a:r>
              <a:rPr lang="en-IN" sz="3200" spc="-70" dirty="0"/>
              <a:t>                 For that we have find the correlation  the values range                between -0.1 to +0.1 , remove those columns.</a:t>
            </a:r>
            <a:br>
              <a:rPr lang="en-IN" sz="3200" spc="-70" dirty="0"/>
            </a:br>
            <a:r>
              <a:rPr lang="en-IN" sz="3200" spc="-70" dirty="0"/>
              <a:t>  </a:t>
            </a:r>
            <a:br>
              <a:rPr lang="en-IN" sz="3200" spc="-70" dirty="0"/>
            </a:br>
            <a:r>
              <a:rPr lang="en-IN" sz="3200" spc="-70" dirty="0"/>
              <a:t>  This correlation is taken to Sale Price to </a:t>
            </a:r>
            <a:r>
              <a:rPr lang="en-IN" sz="3200" spc="-70" dirty="0" err="1"/>
              <a:t>remaning</a:t>
            </a:r>
            <a:r>
              <a:rPr lang="en-IN" sz="3200" spc="-70" dirty="0"/>
              <a:t> all columns.</a:t>
            </a:r>
            <a:br>
              <a:rPr lang="en-IN" sz="6000" spc="-70" dirty="0">
                <a:highlight>
                  <a:srgbClr val="C0C0C0"/>
                </a:highlight>
              </a:rPr>
            </a:br>
            <a:endParaRPr sz="6000" dirty="0">
              <a:highlight>
                <a:srgbClr val="C0C0C0"/>
              </a:highlight>
            </a:endParaRPr>
          </a:p>
        </p:txBody>
      </p:sp>
      <p:pic>
        <p:nvPicPr>
          <p:cNvPr id="4" name="Picture 3">
            <a:extLst>
              <a:ext uri="{FF2B5EF4-FFF2-40B4-BE49-F238E27FC236}">
                <a16:creationId xmlns:a16="http://schemas.microsoft.com/office/drawing/2014/main" id="{25974D92-C686-4B0B-BD09-5684B923D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5820"/>
            <a:ext cx="6724650" cy="9206713"/>
          </a:xfrm>
          <a:prstGeom prst="rect">
            <a:avLst/>
          </a:prstGeom>
        </p:spPr>
      </p:pic>
    </p:spTree>
    <p:extLst>
      <p:ext uri="{BB962C8B-B14F-4D97-AF65-F5344CB8AC3E}">
        <p14:creationId xmlns:p14="http://schemas.microsoft.com/office/powerpoint/2010/main" val="3970078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6711951" y="1496174"/>
            <a:ext cx="11588750" cy="11095986"/>
          </a:xfrm>
          <a:prstGeom prst="rect">
            <a:avLst/>
          </a:prstGeom>
        </p:spPr>
        <p:txBody>
          <a:bodyPr vert="horz" wrap="square" lIns="0" tIns="15875" rIns="0" bIns="0" rtlCol="0">
            <a:spAutoFit/>
          </a:bodyPr>
          <a:lstStyle/>
          <a:p>
            <a:pPr marL="12700">
              <a:lnSpc>
                <a:spcPct val="100000"/>
              </a:lnSpc>
              <a:spcBef>
                <a:spcPts val="125"/>
              </a:spcBef>
            </a:pPr>
            <a:r>
              <a:rPr lang="en-IN" sz="6000" spc="-70" dirty="0"/>
              <a:t> </a:t>
            </a:r>
            <a:r>
              <a:rPr lang="en-IN" sz="6000" spc="-70" dirty="0">
                <a:highlight>
                  <a:srgbClr val="C0C0C0"/>
                </a:highlight>
              </a:rPr>
              <a:t>Dropping Categorical columns:</a:t>
            </a:r>
            <a:br>
              <a:rPr lang="en-IN" sz="6000" spc="-70" dirty="0">
                <a:highlight>
                  <a:srgbClr val="C0C0C0"/>
                </a:highlight>
              </a:rPr>
            </a:br>
            <a:br>
              <a:rPr lang="en-IN" sz="3200" spc="-70" dirty="0"/>
            </a:br>
            <a:r>
              <a:rPr lang="en-US" sz="3200" spc="-70" dirty="0"/>
              <a:t>1)   For dropping the categorical columns first we have to check the categorical columns that  we have for that we use.</a:t>
            </a:r>
            <a:br>
              <a:rPr lang="en-US" sz="3200" spc="-70" dirty="0"/>
            </a:br>
            <a:br>
              <a:rPr lang="en-US" sz="3200" spc="-70" dirty="0"/>
            </a:br>
            <a:r>
              <a:rPr lang="en-US" sz="3200" spc="-70" dirty="0"/>
              <a:t>            D1.info()</a:t>
            </a:r>
            <a:br>
              <a:rPr lang="en-US" sz="3200" spc="-70" dirty="0"/>
            </a:br>
            <a:br>
              <a:rPr lang="en-US" sz="3200" spc="-70" dirty="0"/>
            </a:br>
            <a:r>
              <a:rPr lang="en-US" sz="3200" spc="-70" dirty="0"/>
              <a:t>2)  After getting the Categorical columns we have to change them into numeric columns  for that we have to use label encoder and then find the correlation of Sales Price to remain all columns and then remove the values which will have the correlation -0.1 to +0.1</a:t>
            </a:r>
            <a:br>
              <a:rPr lang="en-US" sz="3200" spc="-70" dirty="0"/>
            </a:br>
            <a:br>
              <a:rPr lang="en-US" sz="3200" spc="-70" dirty="0"/>
            </a:br>
            <a:r>
              <a:rPr lang="en-IN" sz="3200" spc="-70" dirty="0"/>
              <a:t> </a:t>
            </a:r>
            <a:br>
              <a:rPr lang="en-IN" sz="6000" spc="-70" dirty="0">
                <a:highlight>
                  <a:srgbClr val="C0C0C0"/>
                </a:highlight>
              </a:rPr>
            </a:br>
            <a:r>
              <a:rPr lang="en-IN" sz="3600" spc="-70" dirty="0"/>
              <a:t> </a:t>
            </a:r>
            <a:br>
              <a:rPr lang="en-IN" sz="2800" spc="-70" dirty="0">
                <a:highlight>
                  <a:srgbClr val="C0C0C0"/>
                </a:highlight>
                <a:latin typeface="Cambria" panose="02040503050406030204" pitchFamily="18" charset="0"/>
                <a:ea typeface="Cambria" panose="02040503050406030204" pitchFamily="18" charset="0"/>
              </a:rPr>
            </a:br>
            <a:br>
              <a:rPr lang="en-IN" sz="6000" spc="-70" dirty="0">
                <a:highlight>
                  <a:srgbClr val="C0C0C0"/>
                </a:highlight>
              </a:rPr>
            </a:br>
            <a:br>
              <a:rPr lang="en-IN" sz="6000" spc="-70" dirty="0">
                <a:highlight>
                  <a:srgbClr val="C0C0C0"/>
                </a:highlight>
              </a:rPr>
            </a:br>
            <a:br>
              <a:rPr lang="en-IN" sz="6000" spc="-70" dirty="0">
                <a:highlight>
                  <a:srgbClr val="C0C0C0"/>
                </a:highlight>
              </a:rPr>
            </a:br>
            <a:endParaRPr sz="6000" dirty="0">
              <a:highlight>
                <a:srgbClr val="C0C0C0"/>
              </a:highlight>
            </a:endParaRPr>
          </a:p>
        </p:txBody>
      </p:sp>
      <p:pic>
        <p:nvPicPr>
          <p:cNvPr id="4" name="Picture 3">
            <a:extLst>
              <a:ext uri="{FF2B5EF4-FFF2-40B4-BE49-F238E27FC236}">
                <a16:creationId xmlns:a16="http://schemas.microsoft.com/office/drawing/2014/main" id="{7CD552BA-61F1-47F5-9FF8-9A4C2418AF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30275"/>
            <a:ext cx="6711950" cy="8872258"/>
          </a:xfrm>
          <a:prstGeom prst="rect">
            <a:avLst/>
          </a:prstGeom>
        </p:spPr>
      </p:pic>
    </p:spTree>
    <p:extLst>
      <p:ext uri="{BB962C8B-B14F-4D97-AF65-F5344CB8AC3E}">
        <p14:creationId xmlns:p14="http://schemas.microsoft.com/office/powerpoint/2010/main" val="659957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4578350" y="2890579"/>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3355974" y="1175997"/>
            <a:ext cx="14328775" cy="7833555"/>
          </a:xfrm>
          <a:prstGeom prst="rect">
            <a:avLst/>
          </a:prstGeom>
        </p:spPr>
        <p:txBody>
          <a:bodyPr vert="horz" wrap="square" lIns="0" tIns="15875" rIns="0" bIns="0" rtlCol="0">
            <a:spAutoFit/>
          </a:bodyPr>
          <a:lstStyle/>
          <a:p>
            <a:pPr marL="12700">
              <a:lnSpc>
                <a:spcPct val="100000"/>
              </a:lnSpc>
              <a:spcBef>
                <a:spcPts val="125"/>
              </a:spcBef>
            </a:pPr>
            <a:r>
              <a:rPr lang="en-IN" sz="6000" spc="-70" dirty="0"/>
              <a:t> </a:t>
            </a:r>
            <a:r>
              <a:rPr lang="en-IN" sz="6000" spc="-70" dirty="0">
                <a:highlight>
                  <a:srgbClr val="C0C0C0"/>
                </a:highlight>
              </a:rPr>
              <a:t>Feature Engineering:</a:t>
            </a:r>
            <a:br>
              <a:rPr lang="en-IN" sz="6000" spc="-70" dirty="0">
                <a:highlight>
                  <a:srgbClr val="C0C0C0"/>
                </a:highlight>
              </a:rPr>
            </a:br>
            <a:br>
              <a:rPr lang="en-IN" sz="3200" spc="-70" dirty="0"/>
            </a:br>
            <a:r>
              <a:rPr lang="en-US" sz="3200" spc="-70" dirty="0"/>
              <a:t>1)  If we see in the dataset so many values are with short abbreviation which we cannot be understood while during analysis.</a:t>
            </a:r>
            <a:br>
              <a:rPr lang="en-US" sz="3200" spc="-70" dirty="0"/>
            </a:br>
            <a:br>
              <a:rPr lang="en-US" sz="3200" spc="-70" dirty="0"/>
            </a:br>
            <a:r>
              <a:rPr lang="en-US" sz="3200" spc="-70" dirty="0"/>
              <a:t>2) For that reason now we are going to create a new column with full abbreviation and then we can do the label encoding.</a:t>
            </a:r>
            <a:br>
              <a:rPr lang="en-US" sz="3200" spc="-70" dirty="0"/>
            </a:br>
            <a:r>
              <a:rPr lang="en-US" sz="3200" spc="-70" dirty="0"/>
              <a:t>       </a:t>
            </a:r>
            <a:br>
              <a:rPr lang="en-US" sz="3200" spc="-70" dirty="0"/>
            </a:br>
            <a:br>
              <a:rPr lang="en-US" sz="3200" spc="-70" dirty="0"/>
            </a:br>
            <a:r>
              <a:rPr lang="en-US" sz="3200" spc="-70" dirty="0"/>
              <a:t>#Feature engineering</a:t>
            </a:r>
            <a:br>
              <a:rPr lang="en-US" sz="3200" spc="-70" dirty="0"/>
            </a:br>
            <a:r>
              <a:rPr lang="en-US" sz="3200" spc="-70" dirty="0"/>
              <a:t>d4['Soiltype']=d4['MSZoning'].replace(['RL', 'RM', 'C (all)', 'FV', 'RH'],['Residential LD','Residential MD','Commercial','Floating VR','Residential HD’])</a:t>
            </a:r>
            <a:br>
              <a:rPr lang="en-US" sz="3200" spc="-70" dirty="0"/>
            </a:br>
            <a:br>
              <a:rPr lang="en-US" sz="3200" spc="-70" dirty="0"/>
            </a:br>
            <a:r>
              <a:rPr lang="en-US" sz="3200" spc="-70" dirty="0"/>
              <a:t>The above code tells us the MSZoning has been replaced with Soiltype.</a:t>
            </a:r>
            <a:br>
              <a:rPr lang="en-US" sz="3200" spc="-70" dirty="0"/>
            </a:br>
            <a:r>
              <a:rPr lang="en-IN" sz="3200" spc="-70" dirty="0"/>
              <a:t>        </a:t>
            </a:r>
            <a:endParaRPr sz="6000" dirty="0">
              <a:highlight>
                <a:srgbClr val="C0C0C0"/>
              </a:highlight>
            </a:endParaRPr>
          </a:p>
        </p:txBody>
      </p:sp>
      <p:pic>
        <p:nvPicPr>
          <p:cNvPr id="3" name="Picture 2">
            <a:extLst>
              <a:ext uri="{FF2B5EF4-FFF2-40B4-BE49-F238E27FC236}">
                <a16:creationId xmlns:a16="http://schemas.microsoft.com/office/drawing/2014/main" id="{2CBCCC6B-6F4A-4A0E-8EE0-165CAD71C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6" y="548195"/>
            <a:ext cx="2510294" cy="9203310"/>
          </a:xfrm>
          <a:prstGeom prst="rect">
            <a:avLst/>
          </a:prstGeom>
        </p:spPr>
      </p:pic>
    </p:spTree>
    <p:extLst>
      <p:ext uri="{BB962C8B-B14F-4D97-AF65-F5344CB8AC3E}">
        <p14:creationId xmlns:p14="http://schemas.microsoft.com/office/powerpoint/2010/main" val="4095993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12116" y="548195"/>
            <a:ext cx="18288585" cy="10357323"/>
          </a:xfrm>
          <a:prstGeom prst="rect">
            <a:avLst/>
          </a:prstGeom>
        </p:spPr>
        <p:txBody>
          <a:bodyPr vert="horz" wrap="square" lIns="0" tIns="15875" rIns="0" bIns="0" rtlCol="0">
            <a:spAutoFit/>
          </a:bodyPr>
          <a:lstStyle/>
          <a:p>
            <a:pPr marL="12700">
              <a:lnSpc>
                <a:spcPct val="100000"/>
              </a:lnSpc>
              <a:spcBef>
                <a:spcPts val="125"/>
              </a:spcBef>
            </a:pPr>
            <a:r>
              <a:rPr lang="en-IN" sz="6000" spc="-70" dirty="0"/>
              <a:t>                                        </a:t>
            </a:r>
            <a:r>
              <a:rPr lang="en-IN" sz="6000" spc="-70" dirty="0">
                <a:highlight>
                  <a:srgbClr val="008080"/>
                </a:highlight>
              </a:rPr>
              <a:t>Univariate Analysis</a:t>
            </a:r>
            <a:br>
              <a:rPr lang="en-IN" sz="6000" spc="-70" dirty="0">
                <a:highlight>
                  <a:srgbClr val="008080"/>
                </a:highlight>
              </a:rPr>
            </a:br>
            <a:br>
              <a:rPr lang="en-IN" sz="6000" spc="-70" dirty="0">
                <a:highlight>
                  <a:srgbClr val="C0C0C0"/>
                </a:highlight>
              </a:rPr>
            </a:br>
            <a:br>
              <a:rPr lang="en-IN" sz="3200" spc="-70" dirty="0"/>
            </a:br>
            <a:r>
              <a:rPr lang="en-US" sz="3200" spc="-70" dirty="0"/>
              <a:t>1) Identifying the unique values:</a:t>
            </a:r>
            <a:br>
              <a:rPr lang="en-US" sz="3200" spc="-70" dirty="0"/>
            </a:br>
            <a:br>
              <a:rPr lang="en-US" sz="3200" spc="-70" dirty="0"/>
            </a:br>
            <a:r>
              <a:rPr lang="en-US" sz="3200" spc="-70" dirty="0"/>
              <a:t>            For get the unique  values in the </a:t>
            </a:r>
            <a:r>
              <a:rPr lang="en-IN" sz="3200" spc="-70" dirty="0"/>
              <a:t> </a:t>
            </a:r>
            <a:r>
              <a:rPr lang="en-US" sz="3200" spc="-70" dirty="0"/>
              <a:t>                                                        </a:t>
            </a:r>
            <a:r>
              <a:rPr lang="en-IN" sz="2800" b="1" i="0" dirty="0">
                <a:solidFill>
                  <a:srgbClr val="545454"/>
                </a:solidFill>
                <a:effectLst/>
                <a:latin typeface="Cambria" panose="02040503050406030204" pitchFamily="18" charset="0"/>
                <a:ea typeface="Cambria" panose="02040503050406030204" pitchFamily="18" charset="0"/>
              </a:rPr>
              <a:t> </a:t>
            </a:r>
            <a:br>
              <a:rPr lang="en-US" sz="3200" spc="-70" dirty="0"/>
            </a:br>
            <a:br>
              <a:rPr lang="en-US" sz="3200" spc="-70" dirty="0"/>
            </a:br>
            <a:r>
              <a:rPr lang="en-US" sz="3200" spc="-70" dirty="0"/>
              <a:t>      </a:t>
            </a:r>
            <a:br>
              <a:rPr lang="en-IN" sz="6000" spc="-70" dirty="0">
                <a:highlight>
                  <a:srgbClr val="C0C0C0"/>
                </a:highlight>
              </a:rPr>
            </a:br>
            <a:br>
              <a:rPr lang="en-IN" sz="6000" spc="-70" dirty="0">
                <a:highlight>
                  <a:srgbClr val="C0C0C0"/>
                </a:highlight>
              </a:rPr>
            </a:br>
            <a:br>
              <a:rPr lang="en-IN" sz="6000" spc="-70" dirty="0">
                <a:highlight>
                  <a:srgbClr val="C0C0C0"/>
                </a:highlight>
              </a:rPr>
            </a:br>
            <a:br>
              <a:rPr lang="en-IN" sz="6000" spc="-70" dirty="0">
                <a:highlight>
                  <a:srgbClr val="C0C0C0"/>
                </a:highlight>
              </a:rPr>
            </a:br>
            <a:r>
              <a:rPr lang="en-IN" sz="3600" spc="-70" dirty="0"/>
              <a:t>In  this  Univariate analysis we have been used count plot and violin plot, hist plot, If we see the first diagram it tells how that most of the values price between 100000 to 350000, In second diagram  tells so many flats does not  have any pool area and the 3</a:t>
            </a:r>
            <a:r>
              <a:rPr lang="en-IN" sz="3600" spc="-70" baseline="30000" dirty="0"/>
              <a:t>rd</a:t>
            </a:r>
            <a:r>
              <a:rPr lang="en-IN" sz="3600" spc="-70" dirty="0"/>
              <a:t> diagram tells us for most of the flats have the 1000 square feet in the 1</a:t>
            </a:r>
            <a:r>
              <a:rPr lang="en-IN" sz="3600" spc="-70" baseline="30000" dirty="0"/>
              <a:t>st</a:t>
            </a:r>
            <a:r>
              <a:rPr lang="en-IN" sz="3600" spc="-70" dirty="0"/>
              <a:t> floor.</a:t>
            </a:r>
            <a:br>
              <a:rPr lang="en-IN" sz="3600" spc="-70" dirty="0"/>
            </a:br>
            <a:endParaRPr sz="3600" dirty="0"/>
          </a:p>
        </p:txBody>
      </p:sp>
      <p:pic>
        <p:nvPicPr>
          <p:cNvPr id="3" name="Picture 2">
            <a:extLst>
              <a:ext uri="{FF2B5EF4-FFF2-40B4-BE49-F238E27FC236}">
                <a16:creationId xmlns:a16="http://schemas.microsoft.com/office/drawing/2014/main" id="{1EE65BC0-90B1-46F4-8F0C-2964480445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 y="1504355"/>
            <a:ext cx="6245861" cy="5500368"/>
          </a:xfrm>
          <a:prstGeom prst="rect">
            <a:avLst/>
          </a:prstGeom>
        </p:spPr>
      </p:pic>
      <p:pic>
        <p:nvPicPr>
          <p:cNvPr id="8" name="Picture 7">
            <a:extLst>
              <a:ext uri="{FF2B5EF4-FFF2-40B4-BE49-F238E27FC236}">
                <a16:creationId xmlns:a16="http://schemas.microsoft.com/office/drawing/2014/main" id="{527957B0-E165-45F1-8C20-32FAB95E03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2642" y="1504355"/>
            <a:ext cx="6163311" cy="5500368"/>
          </a:xfrm>
          <a:prstGeom prst="rect">
            <a:avLst/>
          </a:prstGeom>
        </p:spPr>
      </p:pic>
      <p:pic>
        <p:nvPicPr>
          <p:cNvPr id="10" name="Picture 9">
            <a:extLst>
              <a:ext uri="{FF2B5EF4-FFF2-40B4-BE49-F238E27FC236}">
                <a16:creationId xmlns:a16="http://schemas.microsoft.com/office/drawing/2014/main" id="{8FA49A46-FC45-4E1C-8DDC-149707007B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00520" y="1549456"/>
            <a:ext cx="6163312" cy="5410165"/>
          </a:xfrm>
          <a:prstGeom prst="rect">
            <a:avLst/>
          </a:prstGeom>
        </p:spPr>
      </p:pic>
    </p:spTree>
    <p:extLst>
      <p:ext uri="{BB962C8B-B14F-4D97-AF65-F5344CB8AC3E}">
        <p14:creationId xmlns:p14="http://schemas.microsoft.com/office/powerpoint/2010/main" val="919546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12116" y="548195"/>
            <a:ext cx="18288585" cy="9649436"/>
          </a:xfrm>
          <a:prstGeom prst="rect">
            <a:avLst/>
          </a:prstGeom>
        </p:spPr>
        <p:txBody>
          <a:bodyPr vert="horz" wrap="square" lIns="0" tIns="15875" rIns="0" bIns="0" rtlCol="0">
            <a:spAutoFit/>
          </a:bodyPr>
          <a:lstStyle/>
          <a:p>
            <a:pPr marL="12700">
              <a:lnSpc>
                <a:spcPct val="100000"/>
              </a:lnSpc>
              <a:spcBef>
                <a:spcPts val="125"/>
              </a:spcBef>
            </a:pPr>
            <a:r>
              <a:rPr lang="en-IN" sz="6000" spc="-70" dirty="0"/>
              <a:t>                                 </a:t>
            </a:r>
            <a:r>
              <a:rPr lang="en-IN" sz="6000" spc="-70" dirty="0">
                <a:highlight>
                  <a:srgbClr val="008080"/>
                </a:highlight>
              </a:rPr>
              <a:t>Bivariate Analysis</a:t>
            </a:r>
            <a:br>
              <a:rPr lang="en-IN" sz="6000" spc="-70" dirty="0">
                <a:highlight>
                  <a:srgbClr val="008080"/>
                </a:highlight>
              </a:rPr>
            </a:br>
            <a:r>
              <a:rPr lang="en-IN" sz="3600" spc="-70" dirty="0"/>
              <a:t>In  this  Bivariate analysis we have been used Strip plot, Scatter plot, Pair plot.</a:t>
            </a:r>
            <a:br>
              <a:rPr lang="en-IN" sz="3600" spc="-70" dirty="0"/>
            </a:br>
            <a:br>
              <a:rPr lang="en-IN" sz="6000" spc="-70" dirty="0">
                <a:highlight>
                  <a:srgbClr val="C0C0C0"/>
                </a:highlight>
              </a:rPr>
            </a:br>
            <a:br>
              <a:rPr lang="en-IN" sz="3200" spc="-70" dirty="0"/>
            </a:br>
            <a:br>
              <a:rPr lang="en-US" sz="3200" spc="-70" dirty="0"/>
            </a:br>
            <a:br>
              <a:rPr lang="en-US" sz="3200" spc="-70" dirty="0"/>
            </a:br>
            <a:r>
              <a:rPr lang="en-US" sz="3200" spc="-70" dirty="0"/>
              <a:t>             </a:t>
            </a:r>
            <a:r>
              <a:rPr lang="en-IN" sz="3200" spc="-70" dirty="0"/>
              <a:t> </a:t>
            </a:r>
            <a:r>
              <a:rPr lang="en-US" sz="3200" spc="-70" dirty="0"/>
              <a:t>                                                        </a:t>
            </a:r>
            <a:r>
              <a:rPr lang="en-IN" sz="2800" b="1" i="0" dirty="0">
                <a:solidFill>
                  <a:srgbClr val="545454"/>
                </a:solidFill>
                <a:effectLst/>
                <a:latin typeface="Cambria" panose="02040503050406030204" pitchFamily="18" charset="0"/>
                <a:ea typeface="Cambria" panose="02040503050406030204" pitchFamily="18" charset="0"/>
              </a:rPr>
              <a:t> </a:t>
            </a:r>
            <a:br>
              <a:rPr lang="en-US" sz="3200" spc="-70" dirty="0"/>
            </a:br>
            <a:br>
              <a:rPr lang="en-US" sz="3200" spc="-70" dirty="0"/>
            </a:br>
            <a:r>
              <a:rPr lang="en-US" sz="3200" spc="-70" dirty="0"/>
              <a:t>      </a:t>
            </a:r>
            <a:br>
              <a:rPr lang="en-IN" sz="6000" spc="-70" dirty="0">
                <a:highlight>
                  <a:srgbClr val="C0C0C0"/>
                </a:highlight>
              </a:rPr>
            </a:br>
            <a:br>
              <a:rPr lang="en-IN" sz="6000" spc="-70" dirty="0">
                <a:highlight>
                  <a:srgbClr val="C0C0C0"/>
                </a:highlight>
              </a:rPr>
            </a:br>
            <a:br>
              <a:rPr lang="en-IN" sz="6000" spc="-70" dirty="0">
                <a:highlight>
                  <a:srgbClr val="C0C0C0"/>
                </a:highlight>
              </a:rPr>
            </a:br>
            <a:r>
              <a:rPr lang="en-IN" sz="3600" spc="-70" dirty="0"/>
              <a:t>If we see the first diagram it </a:t>
            </a:r>
            <a:r>
              <a:rPr lang="en-US" sz="3600" b="0" i="0" dirty="0">
                <a:solidFill>
                  <a:srgbClr val="000000"/>
                </a:solidFill>
                <a:effectLst/>
                <a:latin typeface="Cambria" panose="02040503050406030204" pitchFamily="18" charset="0"/>
                <a:ea typeface="Cambria" panose="02040503050406030204" pitchFamily="18" charset="0"/>
              </a:rPr>
              <a:t>garden-level walls are good exposure then the sales price is high</a:t>
            </a:r>
            <a:r>
              <a:rPr lang="en-US" sz="800" b="0" i="0" dirty="0">
                <a:solidFill>
                  <a:srgbClr val="000000"/>
                </a:solidFill>
                <a:effectLst/>
                <a:latin typeface="Helvetica Neue"/>
              </a:rPr>
              <a:t>.</a:t>
            </a:r>
            <a:r>
              <a:rPr lang="en-IN" sz="3600" spc="-70" dirty="0"/>
              <a:t>, In second diagram  </a:t>
            </a:r>
            <a:r>
              <a:rPr lang="en-IN" sz="3600" spc="-70" dirty="0">
                <a:latin typeface="Cambria" panose="02040503050406030204" pitchFamily="18" charset="0"/>
                <a:ea typeface="Cambria" panose="02040503050406030204" pitchFamily="18" charset="0"/>
              </a:rPr>
              <a:t>tells </a:t>
            </a:r>
            <a:r>
              <a:rPr lang="en-US" sz="3600" b="0" i="0" dirty="0">
                <a:solidFill>
                  <a:srgbClr val="000000"/>
                </a:solidFill>
                <a:effectLst/>
                <a:latin typeface="Cambria" panose="02040503050406030204" pitchFamily="18" charset="0"/>
                <a:ea typeface="Cambria" panose="02040503050406030204" pitchFamily="18" charset="0"/>
              </a:rPr>
              <a:t>most of the basement of the flats are not </a:t>
            </a:r>
            <a:r>
              <a:rPr lang="en-US" sz="3600" b="0" i="0" dirty="0" err="1">
                <a:solidFill>
                  <a:srgbClr val="000000"/>
                </a:solidFill>
                <a:effectLst/>
                <a:latin typeface="Cambria" panose="02040503050406030204" pitchFamily="18" charset="0"/>
                <a:ea typeface="Cambria" panose="02040503050406030204" pitchFamily="18" charset="0"/>
              </a:rPr>
              <a:t>finished</a:t>
            </a:r>
            <a:r>
              <a:rPr lang="en-US" sz="800" b="0" i="0" dirty="0" err="1">
                <a:solidFill>
                  <a:srgbClr val="000000"/>
                </a:solidFill>
                <a:effectLst/>
                <a:latin typeface="Helvetica Neue"/>
              </a:rPr>
              <a:t>d</a:t>
            </a:r>
            <a:r>
              <a:rPr lang="en-IN" sz="3600" spc="-70" dirty="0"/>
              <a:t>and the 3</a:t>
            </a:r>
            <a:r>
              <a:rPr lang="en-IN" sz="3600" spc="-70" baseline="30000" dirty="0"/>
              <a:t>rd</a:t>
            </a:r>
            <a:r>
              <a:rPr lang="en-IN" sz="3600" spc="-70" dirty="0"/>
              <a:t> diagram tells </a:t>
            </a:r>
            <a:r>
              <a:rPr lang="en-US" sz="3600" b="0" i="0" dirty="0">
                <a:solidFill>
                  <a:srgbClr val="000000"/>
                </a:solidFill>
                <a:effectLst/>
                <a:latin typeface="Cambria" panose="02040503050406030204" pitchFamily="18" charset="0"/>
                <a:ea typeface="Cambria" panose="02040503050406030204" pitchFamily="18" charset="0"/>
              </a:rPr>
              <a:t>most of the square feet between 500 to 2000 has 2nd floor and the area has square feet of 1900 have high sales price.</a:t>
            </a:r>
            <a:endParaRPr sz="3600"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863E400E-5AEA-4136-9381-ADCC114CA1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50" y="2185800"/>
            <a:ext cx="6724650" cy="5496692"/>
          </a:xfrm>
          <a:prstGeom prst="rect">
            <a:avLst/>
          </a:prstGeom>
        </p:spPr>
      </p:pic>
      <p:pic>
        <p:nvPicPr>
          <p:cNvPr id="11" name="Picture 10">
            <a:extLst>
              <a:ext uri="{FF2B5EF4-FFF2-40B4-BE49-F238E27FC236}">
                <a16:creationId xmlns:a16="http://schemas.microsoft.com/office/drawing/2014/main" id="{B980F465-FE4A-4282-8449-33630104E2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8601" y="2185800"/>
            <a:ext cx="6305550" cy="5496692"/>
          </a:xfrm>
          <a:prstGeom prst="rect">
            <a:avLst/>
          </a:prstGeom>
        </p:spPr>
      </p:pic>
      <p:pic>
        <p:nvPicPr>
          <p:cNvPr id="13" name="Picture 12">
            <a:extLst>
              <a:ext uri="{FF2B5EF4-FFF2-40B4-BE49-F238E27FC236}">
                <a16:creationId xmlns:a16="http://schemas.microsoft.com/office/drawing/2014/main" id="{F18C55CE-C820-4BDE-8275-EDBA5E0B23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34582" y="2185800"/>
            <a:ext cx="5453418" cy="5496692"/>
          </a:xfrm>
          <a:prstGeom prst="rect">
            <a:avLst/>
          </a:prstGeom>
        </p:spPr>
      </p:pic>
    </p:spTree>
    <p:extLst>
      <p:ext uri="{BB962C8B-B14F-4D97-AF65-F5344CB8AC3E}">
        <p14:creationId xmlns:p14="http://schemas.microsoft.com/office/powerpoint/2010/main" val="1793922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2C2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244</TotalTime>
  <Words>1285</Words>
  <Application>Microsoft Office PowerPoint</Application>
  <PresentationFormat>Custom</PresentationFormat>
  <Paragraphs>22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Cambria</vt:lpstr>
      <vt:lpstr>Helvetica Neue</vt:lpstr>
      <vt:lpstr>Verdana</vt:lpstr>
      <vt:lpstr>Office Theme</vt:lpstr>
      <vt:lpstr>The Art of Data  Visualization:  Analysing each component of The building</vt:lpstr>
      <vt:lpstr> Table of contents:  1)  Introduction  2)  Loading the dataset  3) Handling missing values and removing duplicates  4) Feature Engineering  5)Univariate Analysis  6)Bivariate Analysis  7) Multivariate Analysis  8) Conclusion               For  checking the dimensions of the dataset  we use shape method.                                                       new_dataset.shape  2) Getting the statistical information about the dataset:                            For  getting the statistical information about the dataset we use describe method  and also we use info method for get the information of memory usage, datatypes ,  null values are there are not like that.                                                          new_dataset.describe()                                                            new_dataset.info()           </vt:lpstr>
      <vt:lpstr>                                                                                 Introduction      Every middle class person has a dream to buy a house, but they are worrying about how much the house costs and also in their mind there will be  some specifications  and they are thinking about when they add those specifications how much a house costs .       In this project we are going to analyze each  component of a building and how those components are impacting the  building cost.                                                                                   </vt:lpstr>
      <vt:lpstr> Importing the datasets  1) Importing the dataset:        a) to import the data set first we have to import pandas.                          import  pandas as pd        b) now by using read_csv we have to import he data set by giving the path in pd.read_csv.              pd.read_csv(“housing_data (1).csv”)     </vt:lpstr>
      <vt:lpstr> Dropping unnecessary columns  1) Dropping unnecessary columns:                  1.a) Dropping Numeric columns:                         For that we have find the correlation  the values range                between -0.1 to +0.1 , remove those columns.      This correlation is taken to Sale Price to remaning all columns. </vt:lpstr>
      <vt:lpstr> Dropping Categorical columns:  1)   For dropping the categorical columns first we have to check the categorical columns that  we have for that we use.              D1.info()  2)  After getting the Categorical columns we have to change them into numeric columns  for that we have to use label encoder and then find the correlation of Sales Price to remain all columns and then remove the values which will have the correlation -0.1 to +0.1         </vt:lpstr>
      <vt:lpstr> Feature Engineering:  1)  If we see in the dataset so many values are with short abbreviation which we cannot be understood while during analysis.  2) For that reason now we are going to create a new column with full abbreviation and then we can do the label encoding.          #Feature engineering d4['Soiltype']=d4['MSZoning'].replace(['RL', 'RM', 'C (all)', 'FV', 'RH'],['Residential LD','Residential MD','Commercial','Floating VR','Residential HD’])  The above code tells us the MSZoning has been replaced with Soiltype.         </vt:lpstr>
      <vt:lpstr>                                        Univariate Analysis   1) Identifying the unique values:              For get the unique  values in the                                                                       In  this  Univariate analysis we have been used count plot and violin plot, hist plot, If we see the first diagram it tells how that most of the values price between 100000 to 350000, In second diagram  tells so many flats does not  have any pool area and the 3rd diagram tells us for most of the flats have the 1000 square feet in the 1st floor. </vt:lpstr>
      <vt:lpstr>                                 Bivariate Analysis In  this  Bivariate analysis we have been used Strip plot, Scatter plot, Pair plot.                                                                                       If we see the first diagram it garden-level walls are good exposure then the sales price is high., In second diagram  tells most of the basement of the flats are not finisheddand the 3rd diagram tells most of the square feet between 500 to 2000 has 2nd floor and the area has square feet of 1900 have high sales price.</vt:lpstr>
      <vt:lpstr>                                 Multivariate Analysis In  this  Multivariate analysis we have been used Strip plot, Scatter plot, Count plot.                                                                                       If we see the first diagram most of the flats have the central air condition with the circuit type as Standard Circuit Breakers &amp; Romex ., In second diagram  tells  when the gas condition is excellent then the sales price is high and also most of the flats has the Gas forced warm air furnace as gas type. and the 3rd diagram tells when masonry veneer is brick face then also the sales price is high.</vt:lpstr>
      <vt:lpstr>                                                                                   Conclusion k  1)  When  you want the flat  which will have  Soiltype has Residential Low density, House Style is 2Story, garage is attached to flat, garage area between 500 to 1000, 1st floor square feet between 500 to 2000  which has 2nd floor and the area has square feet of 1900, kitchen quality is excellent , basement finished area is good living quarters,  walkout or garden-level walls are good exposure,  living area between 3000 to 4000 sqft, which will have 4 bedrooms, if they have one half both room or 4 full bathrooms  then the flat is above 7,00,000.  2) When you want the flat which will have Soiltype has Floating village residential, House Style is 1Story, garage is built-in , garage area between 500 to 1000, 1st floor square feet between 500 to 2000 which has 2nd floor and the area has square feet of 500 , kitchen quality is Good , basement finished area is  Average  living quarters,  walkout or garden-level walls are Average exposure,  living area between 1500to 3000sqft , which will have 2 bedrooms, if they have one half both room or 2 full bathrooms  then the flat is  between 3,00,00 to 7,00,000.   3) When you want the flat which will have Soiltype has Commercial House Style is Two and one-half story, garage is  carport, garage area between 700 to 750, 1st floor square feet between 500 to 2000 which has no 2nd floor , kitchen quality is  Average , basement finished area is Average Rec Room,  living area below 1500sqft, which will have 1 bedrooms, if they have one half both room or 1 full bathrooms  then the flat is below 3 lakhs.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Art of Data  Wrangling: Transforming Raw  Data into Actionable Insights</dc:title>
  <dc:creator>pavan a</dc:creator>
  <cp:lastModifiedBy>pavan a</cp:lastModifiedBy>
  <cp:revision>25</cp:revision>
  <dcterms:created xsi:type="dcterms:W3CDTF">2024-07-21T10:15:11Z</dcterms:created>
  <dcterms:modified xsi:type="dcterms:W3CDTF">2024-08-28T14:32:56Z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2024-07-21T00:00:00Z</vt:filetime>
  </property>
  <property fmtid="{D5CDD505-2E9C-101B-9397-08002B2CF9AE}" pid="3" name="Creator">
    <vt:lpwstr>Chromium</vt:lpwstr>
  </property>
  <property fmtid="{D5CDD505-2E9C-101B-9397-08002B2CF9AE}" pid="4" name="LastSaved">
    <vt:filetime>2024-07-21T00:00:00Z</vt:filetime>
  </property>
</Properties>
</file>