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70" r:id="rId4"/>
    <p:sldId id="265" r:id="rId5"/>
    <p:sldId id="266" r:id="rId6"/>
    <p:sldId id="267" r:id="rId7"/>
    <p:sldId id="268" r:id="rId8"/>
    <p:sldId id="272" r:id="rId9"/>
    <p:sldId id="269" r:id="rId10"/>
    <p:sldId id="271" r:id="rId11"/>
    <p:sldId id="263"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16"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7778750" y="1589164"/>
            <a:ext cx="10134600" cy="5833007"/>
          </a:xfrm>
          <a:prstGeom prst="rect">
            <a:avLst/>
          </a:prstGeom>
        </p:spPr>
        <p:txBody>
          <a:bodyPr vert="horz" wrap="square" lIns="0" tIns="15875" rIns="0" bIns="0" rtlCol="0">
            <a:spAutoFit/>
          </a:bodyPr>
          <a:lstStyle/>
          <a:p>
            <a:pPr marL="12700">
              <a:lnSpc>
                <a:spcPct val="100000"/>
              </a:lnSpc>
              <a:spcBef>
                <a:spcPts val="125"/>
              </a:spcBef>
            </a:pPr>
            <a:r>
              <a:rPr lang="en-US" sz="5400" b="1" i="0" dirty="0">
                <a:solidFill>
                  <a:srgbClr val="000000"/>
                </a:solidFill>
                <a:effectLst/>
                <a:latin typeface="Times New Roman" panose="02020603050405020304" pitchFamily="18" charset="0"/>
              </a:rPr>
              <a:t>Feature Extraction and Price   	Prediction for Mobile Phones</a:t>
            </a: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r>
              <a:rPr lang="en-US" sz="5400" b="1" i="0" dirty="0">
                <a:solidFill>
                  <a:srgbClr val="000000"/>
                </a:solidFill>
                <a:effectLst/>
                <a:latin typeface="Times New Roman" panose="02020603050405020304" pitchFamily="18" charset="0"/>
              </a:rPr>
              <a:t>                                           </a:t>
            </a:r>
            <a:r>
              <a:rPr lang="en-US" sz="5400" b="1" i="0" dirty="0">
                <a:solidFill>
                  <a:schemeClr val="accent2">
                    <a:lumMod val="75000"/>
                  </a:schemeClr>
                </a:solidFill>
                <a:effectLst/>
                <a:latin typeface="Times New Roman" panose="02020603050405020304" pitchFamily="18" charset="0"/>
              </a:rPr>
              <a:t>By </a:t>
            </a:r>
            <a:br>
              <a:rPr lang="en-US" sz="5400" b="1" i="0" dirty="0">
                <a:solidFill>
                  <a:schemeClr val="accent2">
                    <a:lumMod val="75000"/>
                  </a:schemeClr>
                </a:solidFill>
                <a:effectLst/>
                <a:latin typeface="Times New Roman" panose="02020603050405020304" pitchFamily="18" charset="0"/>
              </a:rPr>
            </a:br>
            <a:r>
              <a:rPr lang="en-US" sz="5400" b="1" i="0" dirty="0">
                <a:solidFill>
                  <a:schemeClr val="accent2">
                    <a:lumMod val="75000"/>
                  </a:schemeClr>
                </a:solidFill>
                <a:effectLst/>
                <a:latin typeface="Times New Roman" panose="02020603050405020304" pitchFamily="18" charset="0"/>
              </a:rPr>
              <a:t>                                  Pavan Kumar</a:t>
            </a:r>
            <a:endParaRPr sz="5400" dirty="0">
              <a:solidFill>
                <a:schemeClr val="accent2">
                  <a:lumMod val="75000"/>
                </a:schemeClr>
              </a:solidFill>
              <a:highlight>
                <a:srgbClr val="C0C0C0"/>
              </a:highlight>
            </a:endParaRPr>
          </a:p>
        </p:txBody>
      </p:sp>
      <p:pic>
        <p:nvPicPr>
          <p:cNvPr id="2050" name="Picture 2" descr="Mobile Price Prediction Using Machine ...">
            <a:extLst>
              <a:ext uri="{FF2B5EF4-FFF2-40B4-BE49-F238E27FC236}">
                <a16:creationId xmlns:a16="http://schemas.microsoft.com/office/drawing/2014/main" id="{3BEDBCDC-7836-4384-AAD2-848CECC91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2" y="-336550"/>
            <a:ext cx="7321550" cy="9939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7778750" y="1496174"/>
            <a:ext cx="10521950" cy="6664004"/>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r>
              <a:rPr lang="en-IN" sz="6000" spc="-70" dirty="0">
                <a:solidFill>
                  <a:schemeClr val="tx2">
                    <a:lumMod val="60000"/>
                    <a:lumOff val="40000"/>
                  </a:schemeClr>
                </a:solidFill>
              </a:rPr>
              <a:t>Feature Important analysis:</a:t>
            </a:r>
            <a:br>
              <a:rPr lang="en-IN" sz="6000" spc="-70" dirty="0">
                <a:highlight>
                  <a:srgbClr val="C0C0C0"/>
                </a:highlight>
              </a:rPr>
            </a:br>
            <a:br>
              <a:rPr lang="en-IN" sz="3200" spc="-70" dirty="0"/>
            </a:br>
            <a:r>
              <a:rPr lang="en-US" sz="3200" spc="-70" dirty="0"/>
              <a:t>1) Feature Important Analysis :</a:t>
            </a:r>
            <a:br>
              <a:rPr lang="en-US" sz="3200" spc="-70" dirty="0"/>
            </a:br>
            <a:br>
              <a:rPr lang="en-US" sz="3200" spc="-70" dirty="0"/>
            </a:br>
            <a:r>
              <a:rPr lang="en-US" sz="3200" spc="-70" dirty="0"/>
              <a:t>              If we see the Diagram it is clearly says that the sale price of the Apple has more compare to other , It means  the Price of the Apple Mobile Phone is higher.</a:t>
            </a:r>
            <a:endParaRPr sz="6000" dirty="0">
              <a:highlight>
                <a:srgbClr val="C0C0C0"/>
              </a:highlight>
            </a:endParaRPr>
          </a:p>
        </p:txBody>
      </p:sp>
      <p:pic>
        <p:nvPicPr>
          <p:cNvPr id="3" name="Picture 2">
            <a:extLst>
              <a:ext uri="{FF2B5EF4-FFF2-40B4-BE49-F238E27FC236}">
                <a16:creationId xmlns:a16="http://schemas.microsoft.com/office/drawing/2014/main" id="{32349147-AD01-47BA-9C55-7D008B7F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9" y="4464049"/>
            <a:ext cx="7831529" cy="5192203"/>
          </a:xfrm>
          <a:prstGeom prst="rect">
            <a:avLst/>
          </a:prstGeom>
        </p:spPr>
      </p:pic>
      <p:pic>
        <p:nvPicPr>
          <p:cNvPr id="8" name="Picture 7">
            <a:extLst>
              <a:ext uri="{FF2B5EF4-FFF2-40B4-BE49-F238E27FC236}">
                <a16:creationId xmlns:a16="http://schemas.microsoft.com/office/drawing/2014/main" id="{AC3C2514-2735-41F7-B959-95004BBDA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5821"/>
            <a:ext cx="18288000" cy="3769572"/>
          </a:xfrm>
          <a:prstGeom prst="rect">
            <a:avLst/>
          </a:prstGeom>
        </p:spPr>
      </p:pic>
    </p:spTree>
    <p:extLst>
      <p:ext uri="{BB962C8B-B14F-4D97-AF65-F5344CB8AC3E}">
        <p14:creationId xmlns:p14="http://schemas.microsoft.com/office/powerpoint/2010/main" val="238262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1" y="1496174"/>
            <a:ext cx="18288000" cy="10234212"/>
          </a:xfrm>
          <a:prstGeom prst="rect">
            <a:avLst/>
          </a:prstGeom>
        </p:spPr>
        <p:txBody>
          <a:bodyPr vert="horz" wrap="square" lIns="0" tIns="15875" rIns="0" bIns="0" rtlCol="0">
            <a:spAutoFit/>
          </a:bodyPr>
          <a:lstStyle/>
          <a:p>
            <a:pPr marL="12700">
              <a:lnSpc>
                <a:spcPct val="100000"/>
              </a:lnSpc>
              <a:spcBef>
                <a:spcPts val="125"/>
              </a:spcBef>
            </a:pPr>
            <a:r>
              <a:rPr lang="en-IN" sz="6000" dirty="0">
                <a:solidFill>
                  <a:schemeClr val="accent1">
                    <a:lumMod val="75000"/>
                  </a:schemeClr>
                </a:solidFill>
              </a:rPr>
              <a:t>                                               INDEX </a:t>
            </a:r>
            <a:br>
              <a:rPr lang="en-IN" sz="6000" dirty="0">
                <a:solidFill>
                  <a:schemeClr val="accent1">
                    <a:lumMod val="75000"/>
                  </a:schemeClr>
                </a:solidFill>
              </a:rPr>
            </a:br>
            <a:br>
              <a:rPr lang="en-IN" sz="6000" dirty="0">
                <a:solidFill>
                  <a:schemeClr val="accent1">
                    <a:lumMod val="75000"/>
                  </a:schemeClr>
                </a:solidFill>
              </a:rPr>
            </a:br>
            <a:r>
              <a:rPr lang="en-IN" sz="3600" dirty="0">
                <a:solidFill>
                  <a:schemeClr val="accent2">
                    <a:lumMod val="50000"/>
                  </a:schemeClr>
                </a:solidFill>
              </a:rPr>
              <a:t>1. Objective</a:t>
            </a:r>
            <a:br>
              <a:rPr lang="en-IN" sz="36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2. Importing Dataset</a:t>
            </a:r>
            <a:br>
              <a:rPr lang="en-IN" sz="8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3. Handling Missing Values</a:t>
            </a:r>
            <a:r>
              <a:rPr lang="en-IN" sz="800" dirty="0">
                <a:solidFill>
                  <a:schemeClr val="accent2">
                    <a:lumMod val="50000"/>
                  </a:schemeClr>
                </a:solidFill>
              </a:rPr>
              <a:t>..</a:t>
            </a:r>
            <a:br>
              <a:rPr lang="en-IN" sz="800" dirty="0">
                <a:solidFill>
                  <a:schemeClr val="accent2">
                    <a:lumMod val="50000"/>
                  </a:schemeClr>
                </a:solidFill>
              </a:rPr>
            </a:br>
            <a:r>
              <a:rPr lang="en-IN" sz="3600" dirty="0">
                <a:solidFill>
                  <a:schemeClr val="accent2">
                    <a:lumMod val="50000"/>
                  </a:schemeClr>
                </a:solidFill>
              </a:rPr>
              <a:t>4. Feature Engineering.</a:t>
            </a:r>
            <a:br>
              <a:rPr lang="en-IN" sz="800" dirty="0">
                <a:solidFill>
                  <a:schemeClr val="accent2">
                    <a:lumMod val="50000"/>
                  </a:schemeClr>
                </a:solidFill>
              </a:rPr>
            </a:br>
            <a:r>
              <a:rPr lang="en-IN" sz="3600" dirty="0">
                <a:solidFill>
                  <a:schemeClr val="accent2">
                    <a:lumMod val="50000"/>
                  </a:schemeClr>
                </a:solidFill>
              </a:rPr>
              <a:t>5. Handling Categorical Data</a:t>
            </a:r>
            <a:r>
              <a:rPr lang="en-IN" sz="800" dirty="0">
                <a:solidFill>
                  <a:schemeClr val="accent2">
                    <a:lumMod val="50000"/>
                  </a:schemeClr>
                </a:solidFill>
              </a:rPr>
              <a:t>..</a:t>
            </a:r>
            <a:br>
              <a:rPr lang="en-IN" sz="3600" dirty="0">
                <a:solidFill>
                  <a:schemeClr val="accent2">
                    <a:lumMod val="50000"/>
                  </a:schemeClr>
                </a:solidFill>
              </a:rPr>
            </a:br>
            <a:r>
              <a:rPr lang="en-IN" sz="3600" dirty="0">
                <a:solidFill>
                  <a:schemeClr val="accent2">
                    <a:lumMod val="50000"/>
                  </a:schemeClr>
                </a:solidFill>
              </a:rPr>
              <a:t>6. Implementing Machine Learning Model.</a:t>
            </a:r>
            <a:br>
              <a:rPr lang="en-IN" sz="3600" dirty="0">
                <a:solidFill>
                  <a:schemeClr val="accent2">
                    <a:lumMod val="50000"/>
                  </a:schemeClr>
                </a:solidFill>
              </a:rPr>
            </a:br>
            <a:r>
              <a:rPr lang="en-IN" sz="3600" dirty="0">
                <a:solidFill>
                  <a:schemeClr val="accent2">
                    <a:lumMod val="50000"/>
                  </a:schemeClr>
                </a:solidFill>
              </a:rPr>
              <a:t>7. Feature Importance Analysis.</a:t>
            </a:r>
            <a:br>
              <a:rPr lang="en-IN" sz="3600" dirty="0">
                <a:solidFill>
                  <a:schemeClr val="accent2">
                    <a:lumMod val="50000"/>
                  </a:schemeClr>
                </a:solidFill>
              </a:rPr>
            </a:br>
            <a:br>
              <a:rPr lang="en-IN" sz="3600" dirty="0">
                <a:solidFill>
                  <a:schemeClr val="accent2">
                    <a:lumMod val="50000"/>
                  </a:schemeClr>
                </a:solidFill>
              </a:rPr>
            </a:br>
            <a:br>
              <a:rPr lang="en-IN" sz="6000" dirty="0">
                <a:solidFill>
                  <a:schemeClr val="accent1">
                    <a:lumMod val="75000"/>
                  </a:schemeClr>
                </a:solidFill>
              </a:rPr>
            </a:br>
            <a:br>
              <a:rPr lang="en-IN" sz="6000" dirty="0">
                <a:solidFill>
                  <a:schemeClr val="accent1">
                    <a:lumMod val="75000"/>
                  </a:schemeClr>
                </a:solidFill>
              </a:rPr>
            </a:br>
            <a:br>
              <a:rPr lang="en-IN" sz="6000" dirty="0">
                <a:solidFill>
                  <a:schemeClr val="accent1">
                    <a:lumMod val="75000"/>
                  </a:schemeClr>
                </a:solidFill>
              </a:rPr>
            </a:br>
            <a:endParaRPr sz="6000" dirty="0">
              <a:solidFill>
                <a:schemeClr val="accent1">
                  <a:lumMod val="75000"/>
                </a:schemeClr>
              </a:solidFill>
            </a:endParaRPr>
          </a:p>
        </p:txBody>
      </p:sp>
    </p:spTree>
    <p:extLst>
      <p:ext uri="{BB962C8B-B14F-4D97-AF65-F5344CB8AC3E}">
        <p14:creationId xmlns:p14="http://schemas.microsoft.com/office/powerpoint/2010/main" val="39700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1" cy="5186676"/>
          </a:xfrm>
          <a:prstGeom prst="rect">
            <a:avLst/>
          </a:prstGeom>
        </p:spPr>
        <p:txBody>
          <a:bodyPr vert="horz" wrap="square" lIns="0" tIns="15875" rIns="0" bIns="0" rtlCol="0">
            <a:spAutoFit/>
          </a:bodyPr>
          <a:lstStyle/>
          <a:p>
            <a:pPr marL="12700">
              <a:spcBef>
                <a:spcPts val="50"/>
              </a:spcBef>
            </a:pPr>
            <a:r>
              <a:rPr lang="en-IN" sz="6000" dirty="0">
                <a:solidFill>
                  <a:schemeClr val="accent1">
                    <a:lumMod val="75000"/>
                  </a:schemeClr>
                </a:solidFill>
              </a:rPr>
              <a:t>                                         Objective</a:t>
            </a:r>
            <a:br>
              <a:rPr lang="en-IN" sz="6000" dirty="0">
                <a:solidFill>
                  <a:schemeClr val="accent1">
                    <a:lumMod val="75000"/>
                  </a:schemeClr>
                </a:solidFill>
              </a:rPr>
            </a:br>
            <a:r>
              <a:rPr lang="en-IN" sz="6000" dirty="0">
                <a:solidFill>
                  <a:schemeClr val="accent1">
                    <a:lumMod val="75000"/>
                  </a:schemeClr>
                </a:solidFill>
              </a:rPr>
              <a:t>       </a:t>
            </a:r>
            <a:r>
              <a:rPr lang="en-US" sz="3600" dirty="0">
                <a:solidFill>
                  <a:srgbClr val="000000"/>
                </a:solidFill>
                <a:latin typeface="Times New Roman" panose="02020603050405020304" pitchFamily="18" charset="0"/>
              </a:rPr>
              <a:t>T</a:t>
            </a:r>
            <a:r>
              <a:rPr lang="en-US" sz="3600" b="0" i="0" u="none" strike="noStrike" dirty="0">
                <a:solidFill>
                  <a:srgbClr val="000000"/>
                </a:solidFill>
                <a:effectLst/>
                <a:latin typeface="Times New Roman" panose="02020603050405020304" pitchFamily="18" charset="0"/>
              </a:rPr>
              <a:t>o build a predictive model that can accurately estimate the price of a mobile phone based on its features.</a:t>
            </a:r>
            <a:br>
              <a:rPr lang="en-US" sz="3600" b="0" i="0" u="none" strike="noStrike" dirty="0">
                <a:solidFill>
                  <a:srgbClr val="000000"/>
                </a:solidFill>
                <a:effectLst/>
                <a:latin typeface="Times New Roman" panose="02020603050405020304" pitchFamily="18" charset="0"/>
              </a:rPr>
            </a:br>
            <a:br>
              <a:rPr lang="en-US" sz="3600" b="0" i="0" u="none" strike="noStrike" dirty="0">
                <a:solidFill>
                  <a:srgbClr val="000000"/>
                </a:solidFill>
                <a:effectLst/>
                <a:latin typeface="Times New Roman" panose="02020603050405020304" pitchFamily="18" charset="0"/>
              </a:rPr>
            </a:br>
            <a:r>
              <a:rPr lang="en-US" sz="3600" b="0" i="0" u="none" strike="noStrike" dirty="0">
                <a:solidFill>
                  <a:srgbClr val="000000"/>
                </a:solidFill>
                <a:effectLst/>
                <a:latin typeface="Times New Roman" panose="02020603050405020304" pitchFamily="18" charset="0"/>
              </a:rPr>
              <a:t>                         In this project, We will work with a dataset that contains detailed information about various mobile phones, including their model, color, memory, RAM, battery capacity, rear camera specifications, front camera specifications, presence of AI lens, mobile height, processor, and, most importantly, the price.</a:t>
            </a:r>
            <a:endParaRPr sz="3600" dirty="0">
              <a:solidFill>
                <a:schemeClr val="accent1">
                  <a:lumMod val="75000"/>
                </a:schemeClr>
              </a:solidFill>
            </a:endParaRPr>
          </a:p>
        </p:txBody>
      </p:sp>
    </p:spTree>
    <p:extLst>
      <p:ext uri="{BB962C8B-B14F-4D97-AF65-F5344CB8AC3E}">
        <p14:creationId xmlns:p14="http://schemas.microsoft.com/office/powerpoint/2010/main" val="278833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463549" y="1501779"/>
            <a:ext cx="17824451" cy="9433993"/>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r>
              <a:rPr lang="en-IN" sz="6000" spc="-70" dirty="0">
                <a:solidFill>
                  <a:schemeClr val="accent1">
                    <a:lumMod val="75000"/>
                  </a:schemeClr>
                </a:solidFill>
              </a:rPr>
              <a:t>Importing Data Set:</a:t>
            </a:r>
            <a:br>
              <a:rPr lang="en-IN" sz="6000" spc="-70" dirty="0">
                <a:highlight>
                  <a:srgbClr val="C0C0C0"/>
                </a:highlight>
              </a:rPr>
            </a:br>
            <a:br>
              <a:rPr lang="en-IN" sz="3200" spc="-70" dirty="0"/>
            </a:br>
            <a:r>
              <a:rPr lang="en-US" sz="3200" spc="-70" dirty="0"/>
              <a:t>1)  Importing the Data Set:</a:t>
            </a:r>
            <a:br>
              <a:rPr lang="en-US" sz="3200" spc="-70" dirty="0"/>
            </a:br>
            <a:br>
              <a:rPr lang="en-US" sz="3200" spc="-70" dirty="0"/>
            </a:br>
            <a:r>
              <a:rPr lang="en-US" sz="3200" spc="-70" dirty="0"/>
              <a:t>      a) </a:t>
            </a:r>
            <a:r>
              <a:rPr lang="en-IN" sz="3200" spc="-70" dirty="0"/>
              <a:t> For  Importing the Dataset we have First Imported the Pandas Data Frame and then we have used the below Code:</a:t>
            </a:r>
            <a:br>
              <a:rPr lang="en-IN" sz="3200" spc="-70" dirty="0"/>
            </a:br>
            <a:r>
              <a:rPr lang="en-IN" sz="3200" spc="-70" dirty="0"/>
              <a:t> </a:t>
            </a:r>
            <a:br>
              <a:rPr lang="en-IN" sz="3200" spc="-70" dirty="0"/>
            </a:br>
            <a:r>
              <a:rPr lang="en-IN" sz="3200" spc="-70" dirty="0"/>
              <a:t>                       import pandas as pd</a:t>
            </a:r>
            <a:br>
              <a:rPr lang="en-IN" sz="3200" spc="-70" dirty="0"/>
            </a:br>
            <a:r>
              <a:rPr lang="en-IN" sz="3200" spc="-70" dirty="0"/>
              <a:t>                      d1=pd.read_csv(r"E:\DIGI chrome\Data sets\Processed_Flipdata - Processed_Flipdata.csv")</a:t>
            </a: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4" name="Picture 3">
            <a:extLst>
              <a:ext uri="{FF2B5EF4-FFF2-40B4-BE49-F238E27FC236}">
                <a16:creationId xmlns:a16="http://schemas.microsoft.com/office/drawing/2014/main" id="{44FEA4BA-E990-41F9-AB6D-08938F88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548195"/>
            <a:ext cx="18129834" cy="3792030"/>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83550" y="548195"/>
            <a:ext cx="102171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accent1">
                    <a:lumMod val="75000"/>
                  </a:schemeClr>
                </a:solidFill>
              </a:rPr>
              <a:t>Handling Missing Values</a:t>
            </a:r>
            <a:br>
              <a:rPr lang="en-IN" sz="6000" spc="-70" dirty="0">
                <a:highlight>
                  <a:srgbClr val="C0C0C0"/>
                </a:highlight>
              </a:rPr>
            </a:br>
            <a:br>
              <a:rPr lang="en-IN" sz="3200" spc="-70" dirty="0"/>
            </a:br>
            <a:r>
              <a:rPr lang="en-US" sz="3200" spc="-70" dirty="0"/>
              <a:t>1) Handling Missing Values :</a:t>
            </a:r>
            <a:br>
              <a:rPr lang="en-US" sz="3200" spc="-70" dirty="0"/>
            </a:br>
            <a:br>
              <a:rPr lang="en-US" sz="3200" spc="-70" dirty="0"/>
            </a:br>
            <a:r>
              <a:rPr lang="en-IN" sz="3200" spc="-70" dirty="0"/>
              <a:t>               We have checked any missing values are present but there is no missing values.</a:t>
            </a:r>
            <a:r>
              <a:rPr lang="en-US" sz="3200" spc="-70" dirty="0"/>
              <a:t>   </a:t>
            </a:r>
            <a:br>
              <a:rPr lang="en-US" sz="3200" spc="-70" dirty="0"/>
            </a:br>
            <a:r>
              <a:rPr lang="en-US" sz="3200" spc="-70" dirty="0"/>
              <a:t>  </a:t>
            </a:r>
            <a:br>
              <a:rPr lang="en-US" sz="3200" spc="-70" dirty="0"/>
            </a:br>
            <a:r>
              <a:rPr lang="en-US" sz="3200" spc="-70" dirty="0"/>
              <a:t>		Import seaborn as sns</a:t>
            </a:r>
            <a:br>
              <a:rPr lang="en-US" sz="3200" spc="-70" dirty="0"/>
            </a:br>
            <a:r>
              <a:rPr lang="en-US" sz="3200" spc="-70" dirty="0"/>
              <a:t>		sns.heatmap(d1.isnull())</a:t>
            </a:r>
            <a:br>
              <a:rPr lang="en-US" sz="3200" spc="-70" dirty="0"/>
            </a:br>
            <a:br>
              <a:rPr lang="en-US" sz="3200" spc="-70" dirty="0"/>
            </a:br>
            <a:r>
              <a:rPr lang="en-US" sz="3200" spc="-70" dirty="0"/>
              <a:t>2) Duplicated data:</a:t>
            </a:r>
            <a:br>
              <a:rPr lang="en-US" sz="3200" spc="-70" dirty="0"/>
            </a:br>
            <a:r>
              <a:rPr lang="en-US" sz="3200" spc="-70" dirty="0"/>
              <a:t> </a:t>
            </a:r>
            <a:br>
              <a:rPr lang="en-US" sz="3200" spc="-70" dirty="0"/>
            </a:br>
            <a:r>
              <a:rPr lang="en-US" sz="3200" spc="-70" dirty="0"/>
              <a:t>	And also we have checked any duplicates are there but there are no duplicates.</a:t>
            </a:r>
            <a:br>
              <a:rPr lang="en-US" sz="3200" spc="-70" dirty="0"/>
            </a:br>
            <a:br>
              <a:rPr lang="en-US" sz="3200" spc="-70" dirty="0"/>
            </a:br>
            <a:r>
              <a:rPr lang="en-US" sz="3200" spc="-70" dirty="0"/>
              <a:t>		d1.duplicated().any()</a:t>
            </a:r>
            <a:endParaRPr sz="6000" dirty="0">
              <a:highlight>
                <a:srgbClr val="C0C0C0"/>
              </a:highlight>
            </a:endParaRPr>
          </a:p>
        </p:txBody>
      </p:sp>
      <p:pic>
        <p:nvPicPr>
          <p:cNvPr id="3" name="Picture 2">
            <a:extLst>
              <a:ext uri="{FF2B5EF4-FFF2-40B4-BE49-F238E27FC236}">
                <a16:creationId xmlns:a16="http://schemas.microsoft.com/office/drawing/2014/main" id="{80988BAD-B9CE-41BD-B32D-FE204EBC4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819"/>
            <a:ext cx="8083550" cy="9155685"/>
          </a:xfrm>
          <a:prstGeom prst="rect">
            <a:avLst/>
          </a:prstGeom>
        </p:spPr>
      </p:pic>
    </p:spTree>
    <p:extLst>
      <p:ext uri="{BB962C8B-B14F-4D97-AF65-F5344CB8AC3E}">
        <p14:creationId xmlns:p14="http://schemas.microsoft.com/office/powerpoint/2010/main" val="9195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5873750" y="548195"/>
            <a:ext cx="12426951" cy="9803325"/>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accent1">
                    <a:lumMod val="75000"/>
                  </a:schemeClr>
                </a:solidFill>
              </a:rPr>
              <a:t>Feature Engineering:</a:t>
            </a:r>
            <a:br>
              <a:rPr lang="en-IN" sz="6000" spc="-70" dirty="0">
                <a:solidFill>
                  <a:schemeClr val="accent1">
                    <a:lumMod val="75000"/>
                  </a:schemeClr>
                </a:solidFill>
                <a:highlight>
                  <a:srgbClr val="C0C0C0"/>
                </a:highlight>
              </a:rPr>
            </a:br>
            <a:br>
              <a:rPr lang="en-IN" sz="3200" spc="-70" dirty="0"/>
            </a:br>
            <a:r>
              <a:rPr lang="en-US" sz="3200" spc="-70" dirty="0"/>
              <a:t>1)  Feature Engineering :</a:t>
            </a:r>
            <a:br>
              <a:rPr lang="en-US" sz="3200" spc="-70" dirty="0"/>
            </a:br>
            <a:br>
              <a:rPr lang="en-US" sz="3200" spc="-70" dirty="0"/>
            </a:br>
            <a:r>
              <a:rPr lang="en-US" sz="3200" spc="-70" dirty="0"/>
              <a:t>	If we see the  Column Model  the Name of the Company and the model both are been combined so I have been separated them into to parts.</a:t>
            </a:r>
            <a:br>
              <a:rPr lang="en-US" sz="3200" spc="-70" dirty="0"/>
            </a:br>
            <a:br>
              <a:rPr lang="en-US" sz="3200" spc="-70" dirty="0"/>
            </a:br>
            <a:r>
              <a:rPr lang="en-US" sz="3200" spc="-70" dirty="0"/>
              <a:t>                 1) Company_Name</a:t>
            </a:r>
            <a:br>
              <a:rPr lang="en-US" sz="3200" spc="-70" dirty="0"/>
            </a:br>
            <a:r>
              <a:rPr lang="en-US" sz="3200" spc="-70" dirty="0"/>
              <a:t>                 2) Model</a:t>
            </a:r>
            <a:br>
              <a:rPr lang="en-US" sz="3200" spc="-70" dirty="0"/>
            </a:br>
            <a:r>
              <a:rPr lang="en-US" sz="3200" spc="-70" dirty="0"/>
              <a:t>by using below code:</a:t>
            </a:r>
            <a:br>
              <a:rPr lang="en-US" sz="3200" spc="-70" dirty="0"/>
            </a:br>
            <a:r>
              <a:rPr lang="en-US" sz="3200" spc="-70" dirty="0"/>
              <a:t>	</a:t>
            </a:r>
            <a:r>
              <a:rPr lang="en-US" sz="3200" spc="-70" dirty="0">
                <a:solidFill>
                  <a:schemeClr val="accent2">
                    <a:lumMod val="75000"/>
                  </a:schemeClr>
                </a:solidFill>
              </a:rPr>
              <a:t>company=[], model=[]</a:t>
            </a:r>
            <a:br>
              <a:rPr lang="en-US" sz="3200" spc="-70" dirty="0">
                <a:solidFill>
                  <a:schemeClr val="accent2">
                    <a:lumMod val="75000"/>
                  </a:schemeClr>
                </a:solidFill>
              </a:rPr>
            </a:br>
            <a:r>
              <a:rPr lang="en-US" sz="3200" spc="-70" dirty="0">
                <a:solidFill>
                  <a:schemeClr val="accent2">
                    <a:lumMod val="75000"/>
                  </a:schemeClr>
                </a:solidFill>
              </a:rPr>
              <a:t>	for </a:t>
            </a:r>
            <a:r>
              <a:rPr lang="en-US" sz="3200" spc="-70" dirty="0" err="1">
                <a:solidFill>
                  <a:schemeClr val="accent2">
                    <a:lumMod val="75000"/>
                  </a:schemeClr>
                </a:solidFill>
              </a:rPr>
              <a:t>i</a:t>
            </a:r>
            <a:r>
              <a:rPr lang="en-US" sz="3200" spc="-70" dirty="0">
                <a:solidFill>
                  <a:schemeClr val="accent2">
                    <a:lumMod val="75000"/>
                  </a:schemeClr>
                </a:solidFill>
              </a:rPr>
              <a:t> in d1['Model’]:</a:t>
            </a:r>
            <a:br>
              <a:rPr lang="en-US" sz="3200" spc="-70" dirty="0">
                <a:solidFill>
                  <a:schemeClr val="accent2">
                    <a:lumMod val="75000"/>
                  </a:schemeClr>
                </a:solidFill>
              </a:rPr>
            </a:br>
            <a:r>
              <a:rPr lang="en-US" sz="3200" spc="-70" dirty="0">
                <a:solidFill>
                  <a:schemeClr val="accent2">
                    <a:lumMod val="75000"/>
                  </a:schemeClr>
                </a:solidFill>
              </a:rPr>
              <a:t>	    j=i.split(" ")[0]</a:t>
            </a:r>
            <a:br>
              <a:rPr lang="en-US" sz="3200" spc="-70" dirty="0">
                <a:solidFill>
                  <a:schemeClr val="accent2">
                    <a:lumMod val="75000"/>
                  </a:schemeClr>
                </a:solidFill>
              </a:rPr>
            </a:br>
            <a:r>
              <a:rPr lang="en-US" sz="3200" spc="-70" dirty="0">
                <a:solidFill>
                  <a:schemeClr val="accent2">
                    <a:lumMod val="75000"/>
                  </a:schemeClr>
                </a:solidFill>
              </a:rPr>
              <a:t>	    company.append(j)</a:t>
            </a:r>
            <a:br>
              <a:rPr lang="en-US" sz="3200" spc="-70" dirty="0">
                <a:solidFill>
                  <a:schemeClr val="accent2">
                    <a:lumMod val="75000"/>
                  </a:schemeClr>
                </a:solidFill>
              </a:rPr>
            </a:br>
            <a:r>
              <a:rPr lang="en-US" sz="3200" spc="-70" dirty="0">
                <a:solidFill>
                  <a:schemeClr val="accent2">
                    <a:lumMod val="75000"/>
                  </a:schemeClr>
                </a:solidFill>
              </a:rPr>
              <a:t>	    k=len(j)</a:t>
            </a:r>
            <a:br>
              <a:rPr lang="en-US" sz="3200" spc="-70" dirty="0">
                <a:solidFill>
                  <a:schemeClr val="accent2">
                    <a:lumMod val="75000"/>
                  </a:schemeClr>
                </a:solidFill>
              </a:rPr>
            </a:br>
            <a:r>
              <a:rPr lang="en-US" sz="3200" spc="-70" dirty="0">
                <a:solidFill>
                  <a:schemeClr val="accent2">
                    <a:lumMod val="75000"/>
                  </a:schemeClr>
                </a:solidFill>
              </a:rPr>
              <a:t>	    l=</a:t>
            </a:r>
            <a:r>
              <a:rPr lang="en-US" sz="3200" spc="-70" dirty="0" err="1">
                <a:solidFill>
                  <a:schemeClr val="accent2">
                    <a:lumMod val="75000"/>
                  </a:schemeClr>
                </a:solidFill>
              </a:rPr>
              <a:t>i</a:t>
            </a:r>
            <a:r>
              <a:rPr lang="en-US" sz="3200" spc="-70" dirty="0">
                <a:solidFill>
                  <a:schemeClr val="accent2">
                    <a:lumMod val="75000"/>
                  </a:schemeClr>
                </a:solidFill>
              </a:rPr>
              <a:t>[(k+1):]</a:t>
            </a:r>
            <a:br>
              <a:rPr lang="en-US" sz="3200" spc="-70" dirty="0">
                <a:solidFill>
                  <a:schemeClr val="accent2">
                    <a:lumMod val="75000"/>
                  </a:schemeClr>
                </a:solidFill>
              </a:rPr>
            </a:br>
            <a:r>
              <a:rPr lang="en-US" sz="3200" spc="-70" dirty="0">
                <a:solidFill>
                  <a:schemeClr val="accent2">
                    <a:lumMod val="75000"/>
                  </a:schemeClr>
                </a:solidFill>
              </a:rPr>
              <a:t>	    model.append(l)</a:t>
            </a:r>
            <a:br>
              <a:rPr lang="en-US" sz="3200" spc="-70" dirty="0">
                <a:solidFill>
                  <a:schemeClr val="accent2">
                    <a:lumMod val="75000"/>
                  </a:schemeClr>
                </a:solidFill>
              </a:rPr>
            </a:br>
            <a:r>
              <a:rPr lang="en-US" sz="3200" spc="-70" dirty="0">
                <a:solidFill>
                  <a:schemeClr val="accent2">
                    <a:lumMod val="75000"/>
                  </a:schemeClr>
                </a:solidFill>
              </a:rPr>
              <a:t>	d1.insert(0,'Company_Name',company)</a:t>
            </a:r>
            <a:br>
              <a:rPr lang="en-US" sz="3200" spc="-70" dirty="0">
                <a:solidFill>
                  <a:schemeClr val="accent2">
                    <a:lumMod val="75000"/>
                  </a:schemeClr>
                </a:solidFill>
              </a:rPr>
            </a:br>
            <a:r>
              <a:rPr lang="en-US" sz="3200" spc="-70" dirty="0">
                <a:solidFill>
                  <a:schemeClr val="accent2">
                    <a:lumMod val="75000"/>
                  </a:schemeClr>
                </a:solidFill>
              </a:rPr>
              <a:t>	d1['Model']=model</a:t>
            </a:r>
            <a:endParaRPr sz="3200" dirty="0">
              <a:solidFill>
                <a:schemeClr val="accent2">
                  <a:lumMod val="75000"/>
                </a:schemeClr>
              </a:solidFill>
              <a:highlight>
                <a:srgbClr val="C0C0C0"/>
              </a:highlight>
            </a:endParaRPr>
          </a:p>
        </p:txBody>
      </p:sp>
      <p:pic>
        <p:nvPicPr>
          <p:cNvPr id="3" name="Picture 2">
            <a:extLst>
              <a:ext uri="{FF2B5EF4-FFF2-40B4-BE49-F238E27FC236}">
                <a16:creationId xmlns:a16="http://schemas.microsoft.com/office/drawing/2014/main" id="{BC695D92-B8AA-49EF-AA3A-A865E303E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691069"/>
            <a:ext cx="5861634" cy="9608631"/>
          </a:xfrm>
          <a:prstGeom prst="rect">
            <a:avLst/>
          </a:prstGeom>
        </p:spPr>
      </p:pic>
    </p:spTree>
    <p:extLst>
      <p:ext uri="{BB962C8B-B14F-4D97-AF65-F5344CB8AC3E}">
        <p14:creationId xmlns:p14="http://schemas.microsoft.com/office/powerpoint/2010/main" val="74036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616949" y="1496174"/>
            <a:ext cx="96837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Handling Outliers</a:t>
            </a:r>
            <a:br>
              <a:rPr lang="en-IN" sz="6000" spc="-70" dirty="0">
                <a:highlight>
                  <a:srgbClr val="C0C0C0"/>
                </a:highlight>
              </a:rPr>
            </a:br>
            <a:br>
              <a:rPr lang="en-IN" sz="3200" spc="-70" dirty="0"/>
            </a:br>
            <a:r>
              <a:rPr lang="en-US" sz="3200" spc="-70" dirty="0"/>
              <a:t>1) Handling  Outliers:</a:t>
            </a:r>
            <a:br>
              <a:rPr lang="en-US" sz="3200" spc="-70" dirty="0"/>
            </a:br>
            <a:br>
              <a:rPr lang="en-US" sz="3200" spc="-70" dirty="0"/>
            </a:br>
            <a:r>
              <a:rPr lang="en-US" sz="3200" spc="-70" dirty="0"/>
              <a:t>      a)  For handling the  Outliers  I have used the IQR Method , For that first we have to find the upper bond and lower bond and then we have update the values  or delete the rows which has the value greater than upper bond and lower bond.  </a:t>
            </a:r>
            <a:br>
              <a:rPr lang="en-US" sz="3200" spc="-70" dirty="0"/>
            </a:br>
            <a:br>
              <a:rPr lang="en-US" sz="3200" spc="-70" dirty="0"/>
            </a:br>
            <a:r>
              <a:rPr lang="en-US" sz="3200" spc="-70" dirty="0"/>
              <a:t>	</a:t>
            </a:r>
            <a:r>
              <a:rPr lang="en-US" sz="3200" spc="-70" dirty="0">
                <a:solidFill>
                  <a:srgbClr val="C00000"/>
                </a:solidFill>
              </a:rPr>
              <a:t>upper_limit = Q3 + (1.5 * IQR)</a:t>
            </a:r>
            <a:br>
              <a:rPr lang="en-US" sz="3200" spc="-70" dirty="0">
                <a:solidFill>
                  <a:srgbClr val="C00000"/>
                </a:solidFill>
              </a:rPr>
            </a:br>
            <a:r>
              <a:rPr lang="en-US" sz="3200" spc="-70" dirty="0">
                <a:solidFill>
                  <a:srgbClr val="C00000"/>
                </a:solidFill>
              </a:rPr>
              <a:t>    	lower_limit = Q1 - (1.5 * IQR)</a:t>
            </a:r>
            <a:br>
              <a:rPr lang="en-US" sz="3200" spc="-70" dirty="0">
                <a:solidFill>
                  <a:srgbClr val="C00000"/>
                </a:solidFill>
              </a:rPr>
            </a:br>
            <a:br>
              <a:rPr lang="en-US" sz="3200" spc="-70" dirty="0">
                <a:solidFill>
                  <a:srgbClr val="C00000"/>
                </a:solidFill>
              </a:rPr>
            </a:br>
            <a:r>
              <a:rPr lang="en-US" sz="3200" spc="-70" dirty="0">
                <a:solidFill>
                  <a:srgbClr val="C00000"/>
                </a:solidFill>
              </a:rPr>
              <a:t>    	d1.loc[d1[x] &gt; upper_limit, x] = upper_limit</a:t>
            </a:r>
            <a:br>
              <a:rPr lang="en-US" sz="3200" spc="-70" dirty="0">
                <a:solidFill>
                  <a:srgbClr val="C00000"/>
                </a:solidFill>
              </a:rPr>
            </a:br>
            <a:r>
              <a:rPr lang="en-US" sz="3200" spc="-70" dirty="0">
                <a:solidFill>
                  <a:srgbClr val="C00000"/>
                </a:solidFill>
              </a:rPr>
              <a:t>    	d1.loc[d1[x] &lt; lower_limit, x] = lower_limit    </a:t>
            </a:r>
            <a:br>
              <a:rPr lang="en-US" sz="3200" spc="-70" dirty="0">
                <a:solidFill>
                  <a:srgbClr val="C00000"/>
                </a:solidFill>
              </a:rPr>
            </a:br>
            <a:r>
              <a:rPr lang="en-US" sz="3200" spc="-70" dirty="0">
                <a:solidFill>
                  <a:srgbClr val="C00000"/>
                </a:solidFill>
              </a:rPr>
              <a:t>       </a:t>
            </a:r>
            <a:endParaRPr sz="6000" dirty="0">
              <a:solidFill>
                <a:srgbClr val="C00000"/>
              </a:solidFill>
              <a:highlight>
                <a:srgbClr val="C0C0C0"/>
              </a:highlight>
            </a:endParaRPr>
          </a:p>
        </p:txBody>
      </p:sp>
      <p:pic>
        <p:nvPicPr>
          <p:cNvPr id="4" name="Picture 3">
            <a:extLst>
              <a:ext uri="{FF2B5EF4-FFF2-40B4-BE49-F238E27FC236}">
                <a16:creationId xmlns:a16="http://schemas.microsoft.com/office/drawing/2014/main" id="{0EDA28F1-1B14-4BF7-9E45-1469CA10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6" y="643445"/>
            <a:ext cx="7649503" cy="9060435"/>
          </a:xfrm>
          <a:prstGeom prst="rect">
            <a:avLst/>
          </a:prstGeom>
        </p:spPr>
      </p:pic>
    </p:spTree>
    <p:extLst>
      <p:ext uri="{BB962C8B-B14F-4D97-AF65-F5344CB8AC3E}">
        <p14:creationId xmlns:p14="http://schemas.microsoft.com/office/powerpoint/2010/main" val="401700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 y="1496174"/>
            <a:ext cx="18300701" cy="6787114"/>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 Handling Categorical Data</a:t>
            </a:r>
            <a:br>
              <a:rPr lang="en-IN" sz="6000" spc="-70" dirty="0">
                <a:highlight>
                  <a:srgbClr val="C0C0C0"/>
                </a:highlight>
              </a:rPr>
            </a:br>
            <a:br>
              <a:rPr lang="en-IN" sz="3200" spc="-70" dirty="0"/>
            </a:br>
            <a:r>
              <a:rPr lang="en-US" sz="3200" spc="-70" dirty="0"/>
              <a:t>1) Handling Categorical Data :</a:t>
            </a:r>
            <a:br>
              <a:rPr lang="en-US" sz="3200" spc="-70" dirty="0"/>
            </a:br>
            <a:br>
              <a:rPr lang="en-US" sz="3200" spc="-70" dirty="0"/>
            </a:br>
            <a:r>
              <a:rPr lang="en-US" sz="3200" spc="-70" dirty="0"/>
              <a:t>                  If we see the dataset the are  categorical variables , In which the Machine cannot be understood so we have to change the categorical data into numeric data  , If we see the columns Rear Camera , Front Camera Column  Except “MP” the remaining data   is in numeric  so we have to remove that “MP” it will be converted into numeric so I have used the replace method for that.</a:t>
            </a:r>
            <a:br>
              <a:rPr lang="en-US" sz="3200" spc="-70" dirty="0"/>
            </a:br>
            <a:br>
              <a:rPr lang="en-US" sz="3200" spc="-70" dirty="0"/>
            </a:br>
            <a:r>
              <a:rPr lang="en-US" sz="3200" spc="-70" dirty="0"/>
              <a:t>                 If we see the remaining columns like Company Name , Model, Processor, color For those Columns we have use the Label Encoder.</a:t>
            </a:r>
            <a:br>
              <a:rPr lang="en-US" sz="3200" spc="-70" dirty="0"/>
            </a:br>
            <a:endParaRPr sz="6000" dirty="0">
              <a:highlight>
                <a:srgbClr val="C0C0C0"/>
              </a:highlight>
            </a:endParaRPr>
          </a:p>
        </p:txBody>
      </p:sp>
    </p:spTree>
    <p:extLst>
      <p:ext uri="{BB962C8B-B14F-4D97-AF65-F5344CB8AC3E}">
        <p14:creationId xmlns:p14="http://schemas.microsoft.com/office/powerpoint/2010/main" val="4306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864349" y="1496174"/>
            <a:ext cx="11436351" cy="6848670"/>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Machine Learning Model</a:t>
            </a:r>
            <a:br>
              <a:rPr lang="en-IN" sz="6000" spc="-70" dirty="0">
                <a:highlight>
                  <a:srgbClr val="C0C0C0"/>
                </a:highlight>
              </a:rPr>
            </a:br>
            <a:br>
              <a:rPr lang="en-IN" sz="3200" spc="-70" dirty="0"/>
            </a:br>
            <a:r>
              <a:rPr lang="en-US" sz="3200" spc="-70" dirty="0"/>
              <a:t>1) Machine  Learning Model:</a:t>
            </a:r>
            <a:br>
              <a:rPr lang="en-US" sz="3200" spc="-70" dirty="0"/>
            </a:br>
            <a:br>
              <a:rPr lang="en-US" sz="3200" spc="-70" dirty="0"/>
            </a:br>
            <a:r>
              <a:rPr lang="en-US" sz="3200" spc="-70" dirty="0"/>
              <a:t>                 For our dataset  we have  Predict the Price of the Mobile, For Prediction Purpose we have to use Regression so I have implemented different algorithms  like Linear Regression, KNeighbors Regressor, Decision Tree Regressor, Random Forest Regressor and Support Vector Regressor.</a:t>
            </a:r>
            <a:br>
              <a:rPr lang="en-US" sz="3200" spc="-70" dirty="0"/>
            </a:br>
            <a:br>
              <a:rPr lang="en-US" sz="3200" spc="-70" dirty="0"/>
            </a:br>
            <a:r>
              <a:rPr lang="en-US" sz="3200" spc="-70" dirty="0"/>
              <a:t>2) Among the Algorithms The Random Forest Regressor give high accuracy testing result hence we say that it is </a:t>
            </a:r>
            <a:r>
              <a:rPr lang="en-US" sz="3200" spc="-70" dirty="0" err="1"/>
              <a:t>te</a:t>
            </a:r>
            <a:r>
              <a:rPr lang="en-US" sz="3200" spc="-70" dirty="0"/>
              <a:t> best algorithm for this model. </a:t>
            </a:r>
            <a:endParaRPr sz="6000" dirty="0">
              <a:highlight>
                <a:srgbClr val="C0C0C0"/>
              </a:highlight>
            </a:endParaRPr>
          </a:p>
        </p:txBody>
      </p:sp>
      <p:pic>
        <p:nvPicPr>
          <p:cNvPr id="4" name="Picture 3">
            <a:extLst>
              <a:ext uri="{FF2B5EF4-FFF2-40B4-BE49-F238E27FC236}">
                <a16:creationId xmlns:a16="http://schemas.microsoft.com/office/drawing/2014/main" id="{AF5571F3-5E25-4C40-99E5-7430DF9FA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7" y="1681435"/>
            <a:ext cx="6687718" cy="6230430"/>
          </a:xfrm>
          <a:prstGeom prst="rect">
            <a:avLst/>
          </a:prstGeom>
        </p:spPr>
      </p:pic>
    </p:spTree>
    <p:extLst>
      <p:ext uri="{BB962C8B-B14F-4D97-AF65-F5344CB8AC3E}">
        <p14:creationId xmlns:p14="http://schemas.microsoft.com/office/powerpoint/2010/main" val="421180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887</Words>
  <Application>Microsoft Office PowerPoint</Application>
  <PresentationFormat>Custom</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Cambria</vt:lpstr>
      <vt:lpstr>Times New Roman</vt:lpstr>
      <vt:lpstr>Verdana</vt:lpstr>
      <vt:lpstr>Office Theme</vt:lpstr>
      <vt:lpstr>Feature Extraction and Price    Prediction for Mobile Phones                                               By                                    Pavan Kumar</vt:lpstr>
      <vt:lpstr>                                               INDEX   1. Objective  2. Importing Dataset  3. Handling Missing Values.. 4. Feature Engineering. 5. Handling Categorical Data.. 6. Implementing Machine Learning Model. 7. Feature Importance Analysis.     </vt:lpstr>
      <vt:lpstr>                                         Objective        To build a predictive model that can accurately estimate the price of a mobile phone based on its features.                           In this project, We will work with a dataset that contains detailed information about various mobile phones, including their model, color, memory, RAM, battery capacity, rear camera specifications, front camera specifications, presence of AI lens, mobile height, processor, and, most importantly, the price.</vt:lpstr>
      <vt:lpstr>    Importing Data Set:  1)  Importing the Data Set:        a)  For  Importing the Dataset we have First Imported the Pandas Data Frame and then we have used the below Code:                          import pandas as pd                       d1=pd.read_csv(r"E:\DIGI chrome\Data sets\Processed_Flipdata - Processed_Flipdata.csv")  </vt:lpstr>
      <vt:lpstr>  Handling Missing Values  1) Handling Missing Values :                 We have checked any missing values are present but there is no missing values.         Import seaborn as sns   sns.heatmap(d1.isnull())  2) Duplicated data:    And also we have checked any duplicates are there but there are no duplicates.    d1.duplicated().any()</vt:lpstr>
      <vt:lpstr>  Feature Engineering:  1)  Feature Engineering :   If we see the  Column Model  the Name of the Company and the model both are been combined so I have been separated them into to parts.                   1) Company_Name                  2) Model by using below code:  company=[], model=[]  for i in d1['Model’]:      j=i.split(" ")[0]      company.append(j)      k=len(j)      l=i[(k+1):]      model.append(l)  d1.insert(0,'Company_Name',company)  d1['Model']=model</vt:lpstr>
      <vt:lpstr>       Handling Outliers  1) Handling  Outliers:        a)  For handling the  Outliers  I have used the IQR Method , For that first we have to find the upper bond and lower bond and then we have update the values  or delete the rows which has the value greater than upper bond and lower bond.     upper_limit = Q3 + (1.5 * IQR)      lower_limit = Q1 - (1.5 * IQR)       d1.loc[d1[x] &gt; upper_limit, x] = upper_limit      d1.loc[d1[x] &lt; lower_limit, x] = lower_limit            </vt:lpstr>
      <vt:lpstr>                            Handling Categorical Data  1) Handling Categorical Data :                    If we see the dataset the are  categorical variables , In which the Machine cannot be understood so we have to change the categorical data into numeric data  , If we see the columns Rear Camera , Front Camera Column  Except “MP” the remaining data   is in numeric  so we have to remove that “MP” it will be converted into numeric so I have used the replace method for that.                   If we see the remaining columns like Company Name , Model, Processor, color For those Columns we have use the Label Encoder. </vt:lpstr>
      <vt:lpstr>  Machine Learning Model  1) Machine  Learning Model:                   For our dataset  we have  Predict the Price of the Mobile, For Prediction Purpose we have to use Regression so I have implemented different algorithms  like Linear Regression, KNeighbors Regressor, Decision Tree Regressor, Random Forest Regressor and Support Vector Regressor.  2) Among the Algorithms The Random Forest Regressor give high accuracy testing result hence we say that it is te best algorithm for this model. </vt:lpstr>
      <vt:lpstr>     Feature Important analysis:  1) Feature Important Analysis :                If we see the Diagram it is clearly says that the sale price of the Apple has more compare to other , It means  the Price of the Apple Mobile Phone is higher.</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22</cp:revision>
  <dcterms:created xsi:type="dcterms:W3CDTF">2024-07-21T10:15:11Z</dcterms:created>
  <dcterms:modified xsi:type="dcterms:W3CDTF">2024-10-11T10:25:00Z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