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64" r:id="rId3"/>
    <p:sldId id="270" r:id="rId4"/>
    <p:sldId id="265" r:id="rId5"/>
    <p:sldId id="266" r:id="rId6"/>
    <p:sldId id="268" r:id="rId7"/>
    <p:sldId id="275" r:id="rId8"/>
    <p:sldId id="271" r:id="rId9"/>
    <p:sldId id="276" r:id="rId10"/>
    <p:sldId id="277" r:id="rId11"/>
    <p:sldId id="263"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1" d="100"/>
          <a:sy n="41" d="100"/>
        </p:scale>
        <p:origin x="81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510638" y="2743695"/>
            <a:ext cx="13279422"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1320596" y="3420110"/>
            <a:ext cx="15659506" cy="2150745"/>
          </a:xfrm>
          <a:prstGeom prst="rect">
            <a:avLst/>
          </a:prstGeom>
        </p:spPr>
        <p:txBody>
          <a:bodyPr wrap="square" lIns="0" tIns="0" rIns="0" bIns="0">
            <a:spAutoFit/>
          </a:bodyPr>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007350" y="1697652"/>
            <a:ext cx="10293350" cy="5279009"/>
          </a:xfrm>
          <a:prstGeom prst="rect">
            <a:avLst/>
          </a:prstGeom>
        </p:spPr>
        <p:txBody>
          <a:bodyPr vert="horz" wrap="square" lIns="0" tIns="15875" rIns="0" bIns="0" rtlCol="0">
            <a:spAutoFit/>
          </a:bodyPr>
          <a:lstStyle/>
          <a:p>
            <a:pPr marL="12700">
              <a:lnSpc>
                <a:spcPct val="100000"/>
              </a:lnSpc>
              <a:spcBef>
                <a:spcPts val="125"/>
              </a:spcBef>
            </a:pPr>
            <a:r>
              <a:rPr lang="en-US" sz="5400" b="1" i="0" dirty="0">
                <a:solidFill>
                  <a:srgbClr val="000000"/>
                </a:solidFill>
                <a:effectLst/>
                <a:latin typeface="Times New Roman" panose="02020603050405020304" pitchFamily="18" charset="0"/>
              </a:rPr>
              <a:t>          </a:t>
            </a:r>
            <a:r>
              <a:rPr lang="en-US" sz="6000" b="1" i="0" dirty="0">
                <a:solidFill>
                  <a:srgbClr val="000000"/>
                </a:solidFill>
                <a:effectLst/>
                <a:latin typeface="Times New Roman" panose="02020603050405020304" pitchFamily="18" charset="0"/>
              </a:rPr>
              <a:t>End – to – End Sales    </a:t>
            </a:r>
            <a:br>
              <a:rPr lang="en-US" sz="6000" b="1" i="0" dirty="0">
                <a:solidFill>
                  <a:srgbClr val="000000"/>
                </a:solidFill>
                <a:effectLst/>
                <a:latin typeface="Times New Roman" panose="02020603050405020304" pitchFamily="18" charset="0"/>
              </a:rPr>
            </a:br>
            <a:r>
              <a:rPr lang="en-US" sz="6000" b="1" i="0" dirty="0">
                <a:solidFill>
                  <a:srgbClr val="000000"/>
                </a:solidFill>
                <a:effectLst/>
                <a:latin typeface="Times New Roman" panose="02020603050405020304" pitchFamily="18" charset="0"/>
              </a:rPr>
              <a:t>      Prediction Solutions For</a:t>
            </a:r>
            <a:br>
              <a:rPr lang="en-US" sz="6000" b="1" i="0" dirty="0">
                <a:solidFill>
                  <a:srgbClr val="000000"/>
                </a:solidFill>
                <a:effectLst/>
                <a:latin typeface="Times New Roman" panose="02020603050405020304" pitchFamily="18" charset="0"/>
              </a:rPr>
            </a:br>
            <a:r>
              <a:rPr lang="en-US" sz="6000" b="1" i="0" dirty="0">
                <a:solidFill>
                  <a:srgbClr val="000000"/>
                </a:solidFill>
                <a:effectLst/>
                <a:latin typeface="Times New Roman" panose="02020603050405020304" pitchFamily="18" charset="0"/>
              </a:rPr>
              <a:t>               Retail Sales</a:t>
            </a:r>
            <a:br>
              <a:rPr lang="en-US" sz="5400" b="1" i="0" dirty="0">
                <a:solidFill>
                  <a:srgbClr val="000000"/>
                </a:solidFill>
                <a:effectLst/>
                <a:latin typeface="Times New Roman" panose="02020603050405020304" pitchFamily="18" charset="0"/>
              </a:rPr>
            </a:br>
            <a:br>
              <a:rPr lang="en-US" sz="5400" b="1" i="0" dirty="0">
                <a:solidFill>
                  <a:srgbClr val="000000"/>
                </a:solidFill>
                <a:effectLst/>
                <a:latin typeface="Times New Roman" panose="02020603050405020304" pitchFamily="18" charset="0"/>
              </a:rPr>
            </a:br>
            <a:r>
              <a:rPr lang="en-US" sz="5400" b="1" i="0" dirty="0">
                <a:solidFill>
                  <a:srgbClr val="000000"/>
                </a:solidFill>
                <a:effectLst/>
                <a:latin typeface="Times New Roman" panose="02020603050405020304" pitchFamily="18" charset="0"/>
              </a:rPr>
              <a:t>                                           </a:t>
            </a:r>
            <a:r>
              <a:rPr lang="en-US" sz="5400" b="1" i="0" dirty="0">
                <a:solidFill>
                  <a:schemeClr val="accent2">
                    <a:lumMod val="75000"/>
                  </a:schemeClr>
                </a:solidFill>
                <a:effectLst/>
                <a:latin typeface="Times New Roman" panose="02020603050405020304" pitchFamily="18" charset="0"/>
              </a:rPr>
              <a:t>By </a:t>
            </a:r>
            <a:br>
              <a:rPr lang="en-US" sz="5400" b="1" i="0" dirty="0">
                <a:solidFill>
                  <a:schemeClr val="accent2">
                    <a:lumMod val="75000"/>
                  </a:schemeClr>
                </a:solidFill>
                <a:effectLst/>
                <a:latin typeface="Times New Roman" panose="02020603050405020304" pitchFamily="18" charset="0"/>
              </a:rPr>
            </a:br>
            <a:r>
              <a:rPr lang="en-US" sz="5400" b="1" i="0" dirty="0">
                <a:solidFill>
                  <a:schemeClr val="accent2">
                    <a:lumMod val="75000"/>
                  </a:schemeClr>
                </a:solidFill>
                <a:effectLst/>
                <a:latin typeface="Times New Roman" panose="02020603050405020304" pitchFamily="18" charset="0"/>
              </a:rPr>
              <a:t>                                  Pavan Kumar</a:t>
            </a:r>
            <a:endParaRPr sz="5400" dirty="0">
              <a:solidFill>
                <a:schemeClr val="accent2">
                  <a:lumMod val="75000"/>
                </a:schemeClr>
              </a:solidFill>
              <a:highlight>
                <a:srgbClr val="C0C0C0"/>
              </a:highlight>
            </a:endParaRPr>
          </a:p>
        </p:txBody>
      </p:sp>
      <p:pic>
        <p:nvPicPr>
          <p:cNvPr id="2" name="Picture 2" descr="Retail Sales Forecast — Time Series ...">
            <a:extLst>
              <a:ext uri="{FF2B5EF4-FFF2-40B4-BE49-F238E27FC236}">
                <a16:creationId xmlns:a16="http://schemas.microsoft.com/office/drawing/2014/main" id="{6B5576BF-454E-4516-AAC5-233E8B13B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25"/>
            <a:ext cx="8845550" cy="97549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0" y="1496174"/>
            <a:ext cx="18288000" cy="703333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a:t>
            </a:r>
            <a:br>
              <a:rPr lang="en-US" sz="3200" spc="-70" dirty="0"/>
            </a:br>
            <a:r>
              <a:rPr lang="en-US" sz="3200" spc="-70" dirty="0"/>
              <a:t>           The first diagram tells the sales for next Six months, In the second diagram the prediction is distributed into yearly weekly and also how the trend will be.</a:t>
            </a:r>
            <a:endParaRPr sz="6000" dirty="0">
              <a:highlight>
                <a:srgbClr val="C0C0C0"/>
              </a:highlight>
            </a:endParaRPr>
          </a:p>
        </p:txBody>
      </p:sp>
      <p:pic>
        <p:nvPicPr>
          <p:cNvPr id="4" name="Picture 3">
            <a:extLst>
              <a:ext uri="{FF2B5EF4-FFF2-40B4-BE49-F238E27FC236}">
                <a16:creationId xmlns:a16="http://schemas.microsoft.com/office/drawing/2014/main" id="{8143E2B0-225E-4243-8E25-A526455A5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601524"/>
            <a:ext cx="9594850" cy="5468113"/>
          </a:xfrm>
          <a:prstGeom prst="rect">
            <a:avLst/>
          </a:prstGeom>
        </p:spPr>
      </p:pic>
      <p:pic>
        <p:nvPicPr>
          <p:cNvPr id="9" name="Picture 8">
            <a:extLst>
              <a:ext uri="{FF2B5EF4-FFF2-40B4-BE49-F238E27FC236}">
                <a16:creationId xmlns:a16="http://schemas.microsoft.com/office/drawing/2014/main" id="{9D5F8519-75D0-4F83-B1A5-3A307B7EA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6151" y="548195"/>
            <a:ext cx="8451850" cy="5639880"/>
          </a:xfrm>
          <a:prstGeom prst="rect">
            <a:avLst/>
          </a:prstGeom>
        </p:spPr>
      </p:pic>
    </p:spTree>
    <p:extLst>
      <p:ext uri="{BB962C8B-B14F-4D97-AF65-F5344CB8AC3E}">
        <p14:creationId xmlns:p14="http://schemas.microsoft.com/office/powerpoint/2010/main" val="22328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349750" y="2147106"/>
            <a:ext cx="10134600" cy="3043141"/>
          </a:xfrm>
          <a:prstGeom prst="rect">
            <a:avLst/>
          </a:prstGeom>
        </p:spPr>
        <p:txBody>
          <a:bodyPr vert="horz" wrap="square" lIns="0" tIns="11430" rIns="0" bIns="0" rtlCol="0">
            <a:spAutoFit/>
          </a:bodyPr>
          <a:lstStyle/>
          <a:p>
            <a:pPr marL="12700">
              <a:lnSpc>
                <a:spcPct val="100000"/>
              </a:lnSpc>
              <a:spcBef>
                <a:spcPts val="90"/>
              </a:spcBef>
            </a:pPr>
            <a:br>
              <a:rPr lang="en-IN" sz="9850" spc="-210" dirty="0"/>
            </a:br>
            <a:r>
              <a:rPr lang="en-IN" sz="9850" spc="-210" dirty="0"/>
              <a:t>     </a:t>
            </a:r>
            <a:r>
              <a:rPr sz="9850" spc="-210" dirty="0"/>
              <a:t>Thank</a:t>
            </a:r>
            <a:r>
              <a:rPr lang="en-IN" sz="9850" spc="-210" dirty="0"/>
              <a:t> You</a:t>
            </a:r>
            <a:r>
              <a:rPr sz="9850" spc="-210" dirty="0"/>
              <a:t>!</a:t>
            </a:r>
            <a:endParaRPr sz="9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1" y="1496174"/>
            <a:ext cx="18288000" cy="10234212"/>
          </a:xfrm>
          <a:prstGeom prst="rect">
            <a:avLst/>
          </a:prstGeom>
        </p:spPr>
        <p:txBody>
          <a:bodyPr vert="horz" wrap="square" lIns="0" tIns="15875" rIns="0" bIns="0" rtlCol="0">
            <a:spAutoFit/>
          </a:bodyPr>
          <a:lstStyle/>
          <a:p>
            <a:pPr marL="12700">
              <a:lnSpc>
                <a:spcPct val="100000"/>
              </a:lnSpc>
              <a:spcBef>
                <a:spcPts val="125"/>
              </a:spcBef>
            </a:pPr>
            <a:r>
              <a:rPr lang="en-IN" sz="6000" dirty="0">
                <a:solidFill>
                  <a:schemeClr val="accent1">
                    <a:lumMod val="75000"/>
                  </a:schemeClr>
                </a:solidFill>
              </a:rPr>
              <a:t>                                               INDEX </a:t>
            </a:r>
            <a:br>
              <a:rPr lang="en-IN" sz="6000" dirty="0">
                <a:solidFill>
                  <a:schemeClr val="accent1">
                    <a:lumMod val="75000"/>
                  </a:schemeClr>
                </a:solidFill>
              </a:rPr>
            </a:br>
            <a:br>
              <a:rPr lang="en-IN" sz="6000" dirty="0">
                <a:solidFill>
                  <a:schemeClr val="accent1">
                    <a:lumMod val="75000"/>
                  </a:schemeClr>
                </a:solidFill>
              </a:rPr>
            </a:br>
            <a:r>
              <a:rPr lang="en-IN" sz="3600" dirty="0">
                <a:solidFill>
                  <a:schemeClr val="accent2">
                    <a:lumMod val="50000"/>
                  </a:schemeClr>
                </a:solidFill>
              </a:rPr>
              <a:t>1. Objective</a:t>
            </a:r>
            <a:br>
              <a:rPr lang="en-IN" sz="36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2. Importing Dataset</a:t>
            </a:r>
            <a:br>
              <a:rPr lang="en-IN" sz="8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3. Handling Missing Values</a:t>
            </a:r>
            <a:r>
              <a:rPr lang="en-IN" sz="800" dirty="0">
                <a:solidFill>
                  <a:schemeClr val="accent2">
                    <a:lumMod val="50000"/>
                  </a:schemeClr>
                </a:solidFill>
              </a:rPr>
              <a:t>..</a:t>
            </a:r>
            <a:br>
              <a:rPr lang="en-IN" sz="800" dirty="0">
                <a:solidFill>
                  <a:schemeClr val="accent2">
                    <a:lumMod val="50000"/>
                  </a:schemeClr>
                </a:solidFill>
              </a:rPr>
            </a:br>
            <a:r>
              <a:rPr lang="en-IN" sz="3600" dirty="0">
                <a:solidFill>
                  <a:schemeClr val="accent2">
                    <a:lumMod val="50000"/>
                  </a:schemeClr>
                </a:solidFill>
              </a:rPr>
              <a:t>4. Finding Patterns.</a:t>
            </a:r>
            <a:br>
              <a:rPr lang="en-IN" sz="800" dirty="0">
                <a:solidFill>
                  <a:schemeClr val="accent2">
                    <a:lumMod val="50000"/>
                  </a:schemeClr>
                </a:solidFill>
              </a:rPr>
            </a:br>
            <a:r>
              <a:rPr lang="en-IN" sz="3600" dirty="0">
                <a:solidFill>
                  <a:schemeClr val="accent2">
                    <a:lumMod val="50000"/>
                  </a:schemeClr>
                </a:solidFill>
              </a:rPr>
              <a:t>5. Training Dataset steps.</a:t>
            </a:r>
            <a:br>
              <a:rPr lang="en-IN" sz="3600" dirty="0">
                <a:solidFill>
                  <a:schemeClr val="accent2">
                    <a:lumMod val="50000"/>
                  </a:schemeClr>
                </a:solidFill>
              </a:rPr>
            </a:br>
            <a:r>
              <a:rPr lang="en-IN" sz="3600" dirty="0">
                <a:solidFill>
                  <a:schemeClr val="accent2">
                    <a:lumMod val="50000"/>
                  </a:schemeClr>
                </a:solidFill>
              </a:rPr>
              <a:t>6.  Prediction .</a:t>
            </a:r>
            <a:br>
              <a:rPr lang="en-IN" sz="3600" dirty="0">
                <a:solidFill>
                  <a:schemeClr val="accent2">
                    <a:lumMod val="50000"/>
                  </a:schemeClr>
                </a:solidFill>
              </a:rPr>
            </a:br>
            <a:br>
              <a:rPr lang="en-IN" sz="3600" dirty="0">
                <a:solidFill>
                  <a:schemeClr val="accent2">
                    <a:lumMod val="50000"/>
                  </a:schemeClr>
                </a:solidFill>
              </a:rPr>
            </a:br>
            <a:br>
              <a:rPr lang="en-IN" sz="3600" dirty="0">
                <a:solidFill>
                  <a:schemeClr val="accent2">
                    <a:lumMod val="50000"/>
                  </a:schemeClr>
                </a:solidFill>
              </a:rPr>
            </a:br>
            <a:br>
              <a:rPr lang="en-IN" sz="6000" dirty="0">
                <a:solidFill>
                  <a:schemeClr val="accent1">
                    <a:lumMod val="75000"/>
                  </a:schemeClr>
                </a:solidFill>
              </a:rPr>
            </a:br>
            <a:br>
              <a:rPr lang="en-IN" sz="6000" dirty="0">
                <a:solidFill>
                  <a:schemeClr val="accent1">
                    <a:lumMod val="75000"/>
                  </a:schemeClr>
                </a:solidFill>
              </a:rPr>
            </a:br>
            <a:br>
              <a:rPr lang="en-IN" sz="6000" dirty="0">
                <a:solidFill>
                  <a:schemeClr val="accent1">
                    <a:lumMod val="75000"/>
                  </a:schemeClr>
                </a:solidFill>
              </a:rPr>
            </a:br>
            <a:endParaRPr sz="6000" dirty="0">
              <a:solidFill>
                <a:schemeClr val="accent1">
                  <a:lumMod val="75000"/>
                </a:schemeClr>
              </a:solidFill>
            </a:endParaRPr>
          </a:p>
        </p:txBody>
      </p:sp>
    </p:spTree>
    <p:extLst>
      <p:ext uri="{BB962C8B-B14F-4D97-AF65-F5344CB8AC3E}">
        <p14:creationId xmlns:p14="http://schemas.microsoft.com/office/powerpoint/2010/main" val="39700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1" cy="4632678"/>
          </a:xfrm>
          <a:prstGeom prst="rect">
            <a:avLst/>
          </a:prstGeom>
        </p:spPr>
        <p:txBody>
          <a:bodyPr vert="horz" wrap="square" lIns="0" tIns="15875" rIns="0" bIns="0" rtlCol="0">
            <a:spAutoFit/>
          </a:bodyPr>
          <a:lstStyle/>
          <a:p>
            <a:pPr marL="12700">
              <a:spcBef>
                <a:spcPts val="50"/>
              </a:spcBef>
            </a:pPr>
            <a:r>
              <a:rPr lang="en-IN" sz="6000" dirty="0">
                <a:solidFill>
                  <a:schemeClr val="accent1">
                    <a:lumMod val="75000"/>
                  </a:schemeClr>
                </a:solidFill>
              </a:rPr>
              <a:t>                                         Objective</a:t>
            </a:r>
            <a:br>
              <a:rPr lang="en-IN" sz="6000" dirty="0">
                <a:solidFill>
                  <a:schemeClr val="accent1">
                    <a:lumMod val="75000"/>
                  </a:schemeClr>
                </a:solidFill>
              </a:rPr>
            </a:br>
            <a:r>
              <a:rPr lang="en-IN" sz="2000" dirty="0">
                <a:solidFill>
                  <a:schemeClr val="accent1">
                    <a:lumMod val="75000"/>
                  </a:schemeClr>
                </a:solidFill>
              </a:rPr>
              <a:t>     </a:t>
            </a:r>
            <a:br>
              <a:rPr lang="en-IN" sz="2000" dirty="0">
                <a:solidFill>
                  <a:schemeClr val="accent1">
                    <a:lumMod val="75000"/>
                  </a:schemeClr>
                </a:solidFill>
              </a:rPr>
            </a:br>
            <a:br>
              <a:rPr lang="en-IN" sz="2000" dirty="0">
                <a:solidFill>
                  <a:schemeClr val="accent1">
                    <a:lumMod val="75000"/>
                  </a:schemeClr>
                </a:solidFill>
              </a:rPr>
            </a:br>
            <a:r>
              <a:rPr lang="en-IN" sz="2000" dirty="0">
                <a:solidFill>
                  <a:schemeClr val="accent1">
                    <a:lumMod val="75000"/>
                  </a:schemeClr>
                </a:solidFill>
              </a:rPr>
              <a:t>                     </a:t>
            </a:r>
            <a:r>
              <a:rPr lang="en-US" sz="4000" dirty="0">
                <a:solidFill>
                  <a:schemeClr val="tx1"/>
                </a:solidFill>
              </a:rPr>
              <a:t>We</a:t>
            </a:r>
            <a:r>
              <a:rPr lang="en-US" sz="4000" dirty="0">
                <a:solidFill>
                  <a:schemeClr val="accent1">
                    <a:lumMod val="75000"/>
                  </a:schemeClr>
                </a:solidFill>
              </a:rPr>
              <a:t> </a:t>
            </a:r>
            <a:r>
              <a:rPr lang="en-US" sz="4000" dirty="0"/>
              <a:t> are tasked with a sales forecasting project for Rossman Pharmaceuticals. The finance team aims to predict sales across all stores in various cities, six weeks in advance. Historically, sales forecasting relied on managerial experience and judgment. Your objective is to deliver an end-to-end predictive solution to help the finance team plan effectively. </a:t>
            </a:r>
            <a:endParaRPr sz="3600" dirty="0">
              <a:solidFill>
                <a:schemeClr val="accent1">
                  <a:lumMod val="75000"/>
                </a:schemeClr>
              </a:solidFill>
              <a:latin typeface="+mj-lt"/>
            </a:endParaRPr>
          </a:p>
        </p:txBody>
      </p:sp>
    </p:spTree>
    <p:extLst>
      <p:ext uri="{BB962C8B-B14F-4D97-AF65-F5344CB8AC3E}">
        <p14:creationId xmlns:p14="http://schemas.microsoft.com/office/powerpoint/2010/main" val="278833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463549" y="1501779"/>
            <a:ext cx="17824451" cy="900310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r>
              <a:rPr lang="en-IN" sz="6000" spc="-70" dirty="0">
                <a:solidFill>
                  <a:schemeClr val="accent1">
                    <a:lumMod val="75000"/>
                  </a:schemeClr>
                </a:solidFill>
              </a:rPr>
              <a:t>Importing Data Set:</a:t>
            </a:r>
            <a:br>
              <a:rPr lang="en-IN" sz="6000" spc="-70" dirty="0">
                <a:highlight>
                  <a:srgbClr val="C0C0C0"/>
                </a:highlight>
              </a:rPr>
            </a:br>
            <a:br>
              <a:rPr lang="en-IN" sz="3200" spc="-70" dirty="0"/>
            </a:br>
            <a:r>
              <a:rPr lang="en-US" sz="3200" spc="-70" dirty="0"/>
              <a:t>1)  Importing the Data Set:</a:t>
            </a:r>
            <a:br>
              <a:rPr lang="en-US" sz="3200" spc="-70" dirty="0"/>
            </a:br>
            <a:br>
              <a:rPr lang="en-US" sz="3200" spc="-70" dirty="0"/>
            </a:br>
            <a:r>
              <a:rPr lang="en-US" sz="3200" spc="-70" dirty="0"/>
              <a:t>      a) </a:t>
            </a:r>
            <a:r>
              <a:rPr lang="en-IN" sz="3200" spc="-70" dirty="0"/>
              <a:t>  In This we have Three Dataset Training, Test , Store  Dataset as shown as above.</a:t>
            </a:r>
            <a:br>
              <a:rPr lang="en-IN" sz="3200" spc="-70" dirty="0"/>
            </a:br>
            <a:br>
              <a:rPr lang="en-IN" sz="3200" spc="-70" dirty="0"/>
            </a:br>
            <a:r>
              <a:rPr lang="en-IN" sz="3200" spc="-70" dirty="0"/>
              <a:t>                       import pandas as pd</a:t>
            </a:r>
            <a:br>
              <a:rPr lang="en-IN" sz="3200" spc="-70" dirty="0"/>
            </a:br>
            <a:r>
              <a:rPr lang="en-IN" sz="3200" spc="-70" dirty="0"/>
              <a:t>                      d1=pd.read_csv(r"E:\DIGI chrome\Data sets\Train Data.csv")</a:t>
            </a: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4" name="Picture 3">
            <a:extLst>
              <a:ext uri="{FF2B5EF4-FFF2-40B4-BE49-F238E27FC236}">
                <a16:creationId xmlns:a16="http://schemas.microsoft.com/office/drawing/2014/main" id="{301AE19B-BE11-43B5-87C8-8F70294FC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1" y="497167"/>
            <a:ext cx="5556249" cy="3866459"/>
          </a:xfrm>
          <a:prstGeom prst="rect">
            <a:avLst/>
          </a:prstGeom>
        </p:spPr>
      </p:pic>
      <p:pic>
        <p:nvPicPr>
          <p:cNvPr id="8" name="Picture 7">
            <a:extLst>
              <a:ext uri="{FF2B5EF4-FFF2-40B4-BE49-F238E27FC236}">
                <a16:creationId xmlns:a16="http://schemas.microsoft.com/office/drawing/2014/main" id="{2F483867-A345-4121-B07A-7C8110F50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550" y="595820"/>
            <a:ext cx="5556249" cy="3720181"/>
          </a:xfrm>
          <a:prstGeom prst="rect">
            <a:avLst/>
          </a:prstGeom>
        </p:spPr>
      </p:pic>
      <p:pic>
        <p:nvPicPr>
          <p:cNvPr id="10" name="Picture 9">
            <a:extLst>
              <a:ext uri="{FF2B5EF4-FFF2-40B4-BE49-F238E27FC236}">
                <a16:creationId xmlns:a16="http://schemas.microsoft.com/office/drawing/2014/main" id="{41860FE5-0B76-48B0-AF16-46F2167247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0553" y="595820"/>
            <a:ext cx="6707446" cy="3815432"/>
          </a:xfrm>
          <a:prstGeom prst="rect">
            <a:avLst/>
          </a:prstGeom>
        </p:spPr>
      </p:pic>
    </p:spTree>
    <p:extLst>
      <p:ext uri="{BB962C8B-B14F-4D97-AF65-F5344CB8AC3E}">
        <p14:creationId xmlns:p14="http://schemas.microsoft.com/office/powerpoint/2010/main" val="6599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083550" y="548195"/>
            <a:ext cx="10217151" cy="8325997"/>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accent1">
                    <a:lumMod val="75000"/>
                  </a:schemeClr>
                </a:solidFill>
              </a:rPr>
              <a:t>Handling Missing Values</a:t>
            </a:r>
            <a:br>
              <a:rPr lang="en-IN" sz="6000" spc="-70" dirty="0">
                <a:highlight>
                  <a:srgbClr val="C0C0C0"/>
                </a:highlight>
              </a:rPr>
            </a:br>
            <a:br>
              <a:rPr lang="en-IN" sz="3200" spc="-70" dirty="0"/>
            </a:br>
            <a:r>
              <a:rPr lang="en-US" sz="3200" spc="-70" dirty="0"/>
              <a:t>1) Handling Missing Values :</a:t>
            </a:r>
            <a:br>
              <a:rPr lang="en-US" sz="3200" spc="-70" dirty="0"/>
            </a:br>
            <a:br>
              <a:rPr lang="en-US" sz="3200" spc="-70" dirty="0"/>
            </a:br>
            <a:r>
              <a:rPr lang="en-IN" sz="3200" spc="-70" dirty="0"/>
              <a:t>               We have checked any missing values are present but there is no missing values.</a:t>
            </a:r>
            <a:r>
              <a:rPr lang="en-US" sz="3200" spc="-70" dirty="0"/>
              <a:t>   </a:t>
            </a:r>
            <a:br>
              <a:rPr lang="en-US" sz="3200" spc="-70" dirty="0"/>
            </a:br>
            <a:r>
              <a:rPr lang="en-US" sz="3200" spc="-70" dirty="0"/>
              <a:t>  </a:t>
            </a:r>
            <a:br>
              <a:rPr lang="en-US" sz="3200" spc="-70" dirty="0"/>
            </a:br>
            <a:r>
              <a:rPr lang="en-US" sz="3200" spc="-70" dirty="0"/>
              <a:t>		Import seaborn as sns</a:t>
            </a:r>
            <a:br>
              <a:rPr lang="en-US" sz="3200" spc="-70" dirty="0"/>
            </a:br>
            <a:r>
              <a:rPr lang="en-US" sz="3200" spc="-70" dirty="0"/>
              <a:t>		sns.heatmap(d1.isnull())</a:t>
            </a:r>
            <a:br>
              <a:rPr lang="en-US" sz="3200" spc="-70" dirty="0"/>
            </a:br>
            <a:br>
              <a:rPr lang="en-US" sz="3200" spc="-70" dirty="0"/>
            </a:br>
            <a:r>
              <a:rPr lang="en-US" sz="3200" spc="-70" dirty="0"/>
              <a:t>2) Duplicated data:</a:t>
            </a:r>
            <a:br>
              <a:rPr lang="en-US" sz="3200" spc="-70" dirty="0"/>
            </a:br>
            <a:r>
              <a:rPr lang="en-US" sz="3200" spc="-70" dirty="0"/>
              <a:t> </a:t>
            </a:r>
            <a:br>
              <a:rPr lang="en-US" sz="3200" spc="-70" dirty="0"/>
            </a:br>
            <a:r>
              <a:rPr lang="en-US" sz="3200" spc="-70" dirty="0"/>
              <a:t>	And also we have checked any duplicates are there but there are no duplicates.</a:t>
            </a:r>
            <a:br>
              <a:rPr lang="en-US" sz="3200" spc="-70" dirty="0"/>
            </a:br>
            <a:br>
              <a:rPr lang="en-US" sz="3200" spc="-70" dirty="0"/>
            </a:br>
            <a:r>
              <a:rPr lang="en-US" sz="3200" spc="-70" dirty="0"/>
              <a:t>		d1.duplicated().any()</a:t>
            </a:r>
            <a:endParaRPr sz="6000" dirty="0">
              <a:highlight>
                <a:srgbClr val="C0C0C0"/>
              </a:highlight>
            </a:endParaRPr>
          </a:p>
        </p:txBody>
      </p:sp>
      <p:pic>
        <p:nvPicPr>
          <p:cNvPr id="4" name="Picture 3">
            <a:extLst>
              <a:ext uri="{FF2B5EF4-FFF2-40B4-BE49-F238E27FC236}">
                <a16:creationId xmlns:a16="http://schemas.microsoft.com/office/drawing/2014/main" id="{9011405D-2046-4221-99AE-C1C9C8228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548195"/>
            <a:ext cx="7766050" cy="9254338"/>
          </a:xfrm>
          <a:prstGeom prst="rect">
            <a:avLst/>
          </a:prstGeom>
        </p:spPr>
      </p:pic>
    </p:spTree>
    <p:extLst>
      <p:ext uri="{BB962C8B-B14F-4D97-AF65-F5344CB8AC3E}">
        <p14:creationId xmlns:p14="http://schemas.microsoft.com/office/powerpoint/2010/main" val="9195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616949" y="1496174"/>
            <a:ext cx="9683751" cy="8325997"/>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tx2">
                    <a:lumMod val="60000"/>
                    <a:lumOff val="40000"/>
                  </a:schemeClr>
                </a:solidFill>
              </a:rPr>
              <a:t>Handling Outliers</a:t>
            </a:r>
            <a:br>
              <a:rPr lang="en-IN" sz="6000" spc="-70" dirty="0">
                <a:highlight>
                  <a:srgbClr val="C0C0C0"/>
                </a:highlight>
              </a:rPr>
            </a:br>
            <a:br>
              <a:rPr lang="en-IN" sz="3200" spc="-70" dirty="0"/>
            </a:br>
            <a:r>
              <a:rPr lang="en-US" sz="3200" spc="-70" dirty="0"/>
              <a:t>1) Handling  Outliers:</a:t>
            </a:r>
            <a:br>
              <a:rPr lang="en-US" sz="3200" spc="-70" dirty="0"/>
            </a:br>
            <a:r>
              <a:rPr lang="en-US" sz="3200" spc="-70" dirty="0"/>
              <a:t>            a)  For handling the  Outliers  I have used the IQR Method , For that first we have to find the upper bond and lower bond and then we have update the values  or delete the rows which has the value greater than upper bond and lower bond</a:t>
            </a:r>
            <a:r>
              <a:rPr lang="en-IN" sz="3200" spc="-70" dirty="0"/>
              <a:t> . For Two Datasets train and store dataset we have found the outliers and then we have done capping.</a:t>
            </a:r>
            <a:br>
              <a:rPr lang="en-US" sz="2800" spc="-70" dirty="0"/>
            </a:br>
            <a:br>
              <a:rPr lang="en-US" sz="3200" spc="-70" dirty="0"/>
            </a:br>
            <a:r>
              <a:rPr lang="en-US" sz="3200" spc="-70" dirty="0"/>
              <a:t>	</a:t>
            </a:r>
            <a:r>
              <a:rPr lang="en-US" sz="3200" spc="-70" dirty="0">
                <a:solidFill>
                  <a:srgbClr val="C00000"/>
                </a:solidFill>
              </a:rPr>
              <a:t>upper_limit = Q3 + (1.5 * IQR)</a:t>
            </a:r>
            <a:br>
              <a:rPr lang="en-US" sz="3200" spc="-70" dirty="0">
                <a:solidFill>
                  <a:srgbClr val="C00000"/>
                </a:solidFill>
              </a:rPr>
            </a:br>
            <a:r>
              <a:rPr lang="en-US" sz="3200" spc="-70" dirty="0">
                <a:solidFill>
                  <a:srgbClr val="C00000"/>
                </a:solidFill>
              </a:rPr>
              <a:t>    	lower_limit = Q1 - (1.5 * IQR)</a:t>
            </a:r>
            <a:br>
              <a:rPr lang="en-US" sz="3200" spc="-70" dirty="0">
                <a:solidFill>
                  <a:srgbClr val="C00000"/>
                </a:solidFill>
              </a:rPr>
            </a:br>
            <a:br>
              <a:rPr lang="en-US" sz="3200" spc="-70" dirty="0">
                <a:solidFill>
                  <a:srgbClr val="C00000"/>
                </a:solidFill>
              </a:rPr>
            </a:br>
            <a:r>
              <a:rPr lang="en-US" sz="3200" spc="-70" dirty="0">
                <a:solidFill>
                  <a:srgbClr val="C00000"/>
                </a:solidFill>
              </a:rPr>
              <a:t>    	d1.loc[d1[x] &gt; upper_limit, x] = upper_limit</a:t>
            </a:r>
            <a:br>
              <a:rPr lang="en-US" sz="3200" spc="-70" dirty="0">
                <a:solidFill>
                  <a:srgbClr val="C00000"/>
                </a:solidFill>
              </a:rPr>
            </a:br>
            <a:r>
              <a:rPr lang="en-US" sz="3200" spc="-70" dirty="0">
                <a:solidFill>
                  <a:srgbClr val="C00000"/>
                </a:solidFill>
              </a:rPr>
              <a:t>    	d1.loc[d1[x] &lt; lower_limit, x] = lower_limit    </a:t>
            </a:r>
            <a:br>
              <a:rPr lang="en-US" sz="3200" spc="-70" dirty="0">
                <a:solidFill>
                  <a:srgbClr val="C00000"/>
                </a:solidFill>
              </a:rPr>
            </a:br>
            <a:r>
              <a:rPr lang="en-US" sz="3200" spc="-70" dirty="0">
                <a:solidFill>
                  <a:srgbClr val="C00000"/>
                </a:solidFill>
              </a:rPr>
              <a:t>       </a:t>
            </a:r>
            <a:endParaRPr sz="6000" dirty="0">
              <a:solidFill>
                <a:srgbClr val="C00000"/>
              </a:solidFill>
              <a:highlight>
                <a:srgbClr val="C0C0C0"/>
              </a:highlight>
            </a:endParaRPr>
          </a:p>
        </p:txBody>
      </p:sp>
      <p:pic>
        <p:nvPicPr>
          <p:cNvPr id="3" name="Picture 2">
            <a:extLst>
              <a:ext uri="{FF2B5EF4-FFF2-40B4-BE49-F238E27FC236}">
                <a16:creationId xmlns:a16="http://schemas.microsoft.com/office/drawing/2014/main" id="{49D1D119-8CA7-44B7-B829-8B2CCA963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9333"/>
            <a:ext cx="8405253" cy="5011054"/>
          </a:xfrm>
          <a:prstGeom prst="rect">
            <a:avLst/>
          </a:prstGeom>
        </p:spPr>
      </p:pic>
      <p:pic>
        <p:nvPicPr>
          <p:cNvPr id="5" name="Picture 4">
            <a:extLst>
              <a:ext uri="{FF2B5EF4-FFF2-40B4-BE49-F238E27FC236}">
                <a16:creationId xmlns:a16="http://schemas.microsoft.com/office/drawing/2014/main" id="{C14A04F3-AF72-4DCE-AC47-7AA64E97E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0" y="5836627"/>
            <a:ext cx="8417953" cy="3957105"/>
          </a:xfrm>
          <a:prstGeom prst="rect">
            <a:avLst/>
          </a:prstGeom>
        </p:spPr>
      </p:pic>
    </p:spTree>
    <p:extLst>
      <p:ext uri="{BB962C8B-B14F-4D97-AF65-F5344CB8AC3E}">
        <p14:creationId xmlns:p14="http://schemas.microsoft.com/office/powerpoint/2010/main" val="40170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0" y="1496174"/>
            <a:ext cx="18288000" cy="7956665"/>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From The 1</a:t>
            </a:r>
            <a:r>
              <a:rPr lang="en-US" sz="3200" spc="-70" baseline="30000" dirty="0"/>
              <a:t>st</a:t>
            </a:r>
            <a:r>
              <a:rPr lang="en-US" sz="3200" spc="-70" dirty="0"/>
              <a:t>  Fig we can say that  January 6</a:t>
            </a:r>
            <a:r>
              <a:rPr lang="en-US" sz="3200" spc="-70" baseline="30000" dirty="0"/>
              <a:t>th</a:t>
            </a:r>
            <a:r>
              <a:rPr lang="en-US" sz="3200" spc="-70" dirty="0"/>
              <a:t>  2013 has the highest sales in the Month , When the Promo code is applied the Sales are Very High ,If you See the Assortment type ‘b’ it has more Sales than the another assortments.</a:t>
            </a:r>
            <a:br>
              <a:rPr lang="en-US" sz="3200" spc="-70" dirty="0"/>
            </a:br>
            <a:endParaRPr sz="6000" dirty="0">
              <a:highlight>
                <a:srgbClr val="C0C0C0"/>
              </a:highlight>
            </a:endParaRPr>
          </a:p>
        </p:txBody>
      </p:sp>
      <p:pic>
        <p:nvPicPr>
          <p:cNvPr id="3" name="Picture 2">
            <a:extLst>
              <a:ext uri="{FF2B5EF4-FFF2-40B4-BE49-F238E27FC236}">
                <a16:creationId xmlns:a16="http://schemas.microsoft.com/office/drawing/2014/main" id="{ABCB4A9E-7224-4A74-BCC3-C5E07112E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48195"/>
            <a:ext cx="6181133" cy="5297477"/>
          </a:xfrm>
          <a:prstGeom prst="rect">
            <a:avLst/>
          </a:prstGeom>
        </p:spPr>
      </p:pic>
      <p:pic>
        <p:nvPicPr>
          <p:cNvPr id="8" name="Picture 7">
            <a:extLst>
              <a:ext uri="{FF2B5EF4-FFF2-40B4-BE49-F238E27FC236}">
                <a16:creationId xmlns:a16="http://schemas.microsoft.com/office/drawing/2014/main" id="{7F756317-025C-40C6-8B0A-AA25355DF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70783" y="320401"/>
            <a:ext cx="6029917" cy="5525271"/>
          </a:xfrm>
          <a:prstGeom prst="rect">
            <a:avLst/>
          </a:prstGeom>
        </p:spPr>
      </p:pic>
      <p:pic>
        <p:nvPicPr>
          <p:cNvPr id="12" name="Picture 11">
            <a:extLst>
              <a:ext uri="{FF2B5EF4-FFF2-40B4-BE49-F238E27FC236}">
                <a16:creationId xmlns:a16="http://schemas.microsoft.com/office/drawing/2014/main" id="{3EF73032-8317-41EB-9574-F442C43BF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28890"/>
            <a:ext cx="5645150" cy="5416782"/>
          </a:xfrm>
          <a:prstGeom prst="rect">
            <a:avLst/>
          </a:prstGeom>
        </p:spPr>
      </p:pic>
    </p:spTree>
    <p:extLst>
      <p:ext uri="{BB962C8B-B14F-4D97-AF65-F5344CB8AC3E}">
        <p14:creationId xmlns:p14="http://schemas.microsoft.com/office/powerpoint/2010/main" val="29871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0" cy="801822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a:t>
            </a:r>
            <a:br>
              <a:rPr lang="en-US" sz="3200" spc="-70" dirty="0"/>
            </a:br>
            <a:r>
              <a:rPr lang="en-US" sz="3200" spc="-70" dirty="0"/>
              <a:t>         We Have compared how the sales on Weekdays and weekends:</a:t>
            </a:r>
            <a:br>
              <a:rPr lang="en-US" sz="3200" spc="-70" dirty="0"/>
            </a:br>
            <a:r>
              <a:rPr lang="en-US" sz="3200" spc="-70" dirty="0"/>
              <a:t> </a:t>
            </a:r>
            <a:br>
              <a:rPr lang="en-US" sz="3200" spc="-70" dirty="0"/>
            </a:br>
            <a:r>
              <a:rPr lang="en-US" sz="3200" spc="-70" dirty="0"/>
              <a:t>     1) On Weekends the  Sale is High Because only on weekends the Sale has happened almost half of weekdays .</a:t>
            </a:r>
            <a:br>
              <a:rPr lang="en-US" sz="3200" spc="-70" dirty="0"/>
            </a:br>
            <a:r>
              <a:rPr lang="en-US" sz="3200" spc="-70" dirty="0"/>
              <a:t>      2) On weekdays The sale on Monday is high.                          </a:t>
            </a:r>
            <a:endParaRPr sz="6000" dirty="0">
              <a:highlight>
                <a:srgbClr val="C0C0C0"/>
              </a:highlight>
            </a:endParaRPr>
          </a:p>
        </p:txBody>
      </p:sp>
      <p:pic>
        <p:nvPicPr>
          <p:cNvPr id="12" name="Picture 11">
            <a:extLst>
              <a:ext uri="{FF2B5EF4-FFF2-40B4-BE49-F238E27FC236}">
                <a16:creationId xmlns:a16="http://schemas.microsoft.com/office/drawing/2014/main" id="{0CE66585-D127-406E-9477-FB01EB3AB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 y="672455"/>
            <a:ext cx="8698424" cy="5399988"/>
          </a:xfrm>
          <a:prstGeom prst="rect">
            <a:avLst/>
          </a:prstGeom>
        </p:spPr>
      </p:pic>
      <p:pic>
        <p:nvPicPr>
          <p:cNvPr id="17" name="Picture 16">
            <a:extLst>
              <a:ext uri="{FF2B5EF4-FFF2-40B4-BE49-F238E27FC236}">
                <a16:creationId xmlns:a16="http://schemas.microsoft.com/office/drawing/2014/main" id="{A9C43D18-1DC0-4755-9FAD-6EAE3F010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5550" y="623626"/>
            <a:ext cx="9442449" cy="5526557"/>
          </a:xfrm>
          <a:prstGeom prst="rect">
            <a:avLst/>
          </a:prstGeom>
        </p:spPr>
      </p:pic>
    </p:spTree>
    <p:extLst>
      <p:ext uri="{BB962C8B-B14F-4D97-AF65-F5344CB8AC3E}">
        <p14:creationId xmlns:p14="http://schemas.microsoft.com/office/powerpoint/2010/main" val="238262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0" cy="801822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1) For training and Predicting the model we have followed the above steps that are mentioned in first image like , Encoding categorial variable, standard scaler, Power transform, Random Forest  Algorithm.</a:t>
            </a:r>
            <a:br>
              <a:rPr lang="en-US" sz="3200" spc="-70" dirty="0"/>
            </a:br>
            <a:r>
              <a:rPr lang="en-US" sz="3200" spc="-70" dirty="0"/>
              <a:t>          </a:t>
            </a:r>
            <a:br>
              <a:rPr lang="en-US" sz="3200" spc="-70" dirty="0"/>
            </a:br>
            <a:r>
              <a:rPr lang="en-US" sz="3200" spc="-70" dirty="0"/>
              <a:t>           2) The Second Says About the feature importance from </a:t>
            </a:r>
            <a:r>
              <a:rPr lang="en-US" sz="3200" spc="-70" dirty="0" err="1"/>
              <a:t>ths</a:t>
            </a:r>
            <a:r>
              <a:rPr lang="en-US" sz="3200" spc="-70" dirty="0"/>
              <a:t> diagram we can say that Promo code has more important to increase the Sales.</a:t>
            </a:r>
            <a:endParaRPr sz="6000" dirty="0">
              <a:highlight>
                <a:srgbClr val="C0C0C0"/>
              </a:highlight>
            </a:endParaRPr>
          </a:p>
        </p:txBody>
      </p:sp>
      <p:pic>
        <p:nvPicPr>
          <p:cNvPr id="3" name="Picture 2">
            <a:extLst>
              <a:ext uri="{FF2B5EF4-FFF2-40B4-BE49-F238E27FC236}">
                <a16:creationId xmlns:a16="http://schemas.microsoft.com/office/drawing/2014/main" id="{D3960391-CEBC-4263-B2BA-BB7A0C364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72" y="645598"/>
            <a:ext cx="7723322" cy="5294828"/>
          </a:xfrm>
          <a:prstGeom prst="rect">
            <a:avLst/>
          </a:prstGeom>
        </p:spPr>
      </p:pic>
      <p:pic>
        <p:nvPicPr>
          <p:cNvPr id="5" name="Picture 4">
            <a:extLst>
              <a:ext uri="{FF2B5EF4-FFF2-40B4-BE49-F238E27FC236}">
                <a16:creationId xmlns:a16="http://schemas.microsoft.com/office/drawing/2014/main" id="{9C9F62BE-CDF5-44F9-9709-C16386F87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3550" y="648720"/>
            <a:ext cx="9829800" cy="5406016"/>
          </a:xfrm>
          <a:prstGeom prst="rect">
            <a:avLst/>
          </a:prstGeom>
        </p:spPr>
      </p:pic>
    </p:spTree>
    <p:extLst>
      <p:ext uri="{BB962C8B-B14F-4D97-AF65-F5344CB8AC3E}">
        <p14:creationId xmlns:p14="http://schemas.microsoft.com/office/powerpoint/2010/main" val="349497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298</TotalTime>
  <Words>703</Words>
  <Application>Microsoft Office PowerPoint</Application>
  <PresentationFormat>Custom</PresentationFormat>
  <Paragraphs>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Verdana</vt:lpstr>
      <vt:lpstr>Office Theme</vt:lpstr>
      <vt:lpstr>          End – to – End Sales           Prediction Solutions For                Retail Sales                                             By                                    Pavan Kumar</vt:lpstr>
      <vt:lpstr>                                               INDEX   1. Objective  2. Importing Dataset  3. Handling Missing Values.. 4. Finding Patterns. 5. Training Dataset steps. 6.  Prediction .      </vt:lpstr>
      <vt:lpstr>                                         Objective                             We  are tasked with a sales forecasting project for Rossman Pharmaceuticals. The finance team aims to predict sales across all stores in various cities, six weeks in advance. Historically, sales forecasting relied on managerial experience and judgment. Your objective is to deliver an end-to-end predictive solution to help the finance team plan effectively. </vt:lpstr>
      <vt:lpstr>    Importing Data Set:  1)  Importing the Data Set:        a)   In This we have Three Dataset Training, Test , Store  Dataset as shown as above.                         import pandas as pd                       d1=pd.read_csv(r"E:\DIGI chrome\Data sets\Train Data.csv")  </vt:lpstr>
      <vt:lpstr>  Handling Missing Values  1) Handling Missing Values :                 We have checked any missing values are present but there is no missing values.         Import seaborn as sns   sns.heatmap(d1.isnull())  2) Duplicated data:    And also we have checked any duplicates are there but there are no duplicates.    d1.duplicated().any()</vt:lpstr>
      <vt:lpstr>        Handling Outliers  1) Handling  Outliers:             a)  For handling the  Outliers  I have used the IQR Method , For that first we have to find the upper bond and lower bond and then we have update the values  or delete the rows which has the value greater than upper bond and lower bond . For Two Datasets train and store dataset we have found the outliers and then we have done capping.   upper_limit = Q3 + (1.5 * IQR)      lower_limit = Q1 - (1.5 * IQR)       d1.loc[d1[x] &gt; upper_limit, x] = upper_limit      d1.loc[d1[x] &lt; lower_limit, x] = lower_limit            </vt:lpstr>
      <vt:lpstr>       Analysis:       From The 1st  Fig we can say that  January 6th  2013 has the highest sales in the Month , When the Promo code is applied the Sales are Very High ,If you See the Assortment type ‘b’ it has more Sales than the another assortments. </vt:lpstr>
      <vt:lpstr>       Analysis:                We Have compared how the sales on Weekdays and weekends:        1) On Weekends the  Sale is High Because only on weekends the Sale has happened almost half of weekdays .       2) On weekdays The sale on Monday is high.                          </vt:lpstr>
      <vt:lpstr>       Analysis:                   1) For training and Predicting the model we have followed the above steps that are mentioned in first image like , Encoding categorial variable, standard scaler, Power transform, Random Forest  Algorithm.                       2) The Second Says About the feature importance from ths diagram we can say that Promo code has more important to increase the Sales.</vt:lpstr>
      <vt:lpstr>       Analysis:                    The first diagram tells the sales for next Six months, In the second diagram the prediction is distributed into yearly weekly and also how the trend will be.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Data  Wrangling: Transforming Raw  Data into Actionable Insights</dc:title>
  <dc:creator>pavan a</dc:creator>
  <cp:lastModifiedBy>pavan a</cp:lastModifiedBy>
  <cp:revision>35</cp:revision>
  <dcterms:created xsi:type="dcterms:W3CDTF">2024-07-21T10:15:11Z</dcterms:created>
  <dcterms:modified xsi:type="dcterms:W3CDTF">2025-01-04T14:20:38Z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2024-07-21T00:00:00Z</vt:filetime>
  </property>
  <property fmtid="{D5CDD505-2E9C-101B-9397-08002B2CF9AE}" pid="3" name="Creator">
    <vt:lpwstr>Chromium</vt:lpwstr>
  </property>
  <property fmtid="{D5CDD505-2E9C-101B-9397-08002B2CF9AE}" pid="4" name="LastSaved">
    <vt:filetime>2024-07-21T00:00:00Z</vt:filetime>
  </property>
</Properties>
</file>