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64" r:id="rId3"/>
    <p:sldId id="270" r:id="rId4"/>
    <p:sldId id="265" r:id="rId5"/>
    <p:sldId id="266" r:id="rId6"/>
    <p:sldId id="268" r:id="rId7"/>
    <p:sldId id="275" r:id="rId8"/>
    <p:sldId id="271" r:id="rId9"/>
    <p:sldId id="276" r:id="rId10"/>
    <p:sldId id="263"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816" y="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5691C8C9-FD07-4B9F-BE9B-1DA12B485791}" type="datetimeFigureOut">
              <a:rPr lang="en-IN" smtClean="0"/>
              <a:t>10-03-2025</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24A68A19-C46C-481A-97D7-8C572A4AD597}" type="slidenum">
              <a:rPr lang="en-IN" smtClean="0"/>
              <a:t>‹#›</a:t>
            </a:fld>
            <a:endParaRPr lang="en-IN"/>
          </a:p>
        </p:txBody>
      </p:sp>
    </p:spTree>
    <p:extLst>
      <p:ext uri="{BB962C8B-B14F-4D97-AF65-F5344CB8AC3E}">
        <p14:creationId xmlns:p14="http://schemas.microsoft.com/office/powerpoint/2010/main" val="90288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50" b="0" i="0">
                <a:solidFill>
                  <a:srgbClr val="332C2C"/>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F5F2EE"/>
          </a:solidFill>
        </p:spPr>
        <p:txBody>
          <a:bodyPr wrap="square" lIns="0" tIns="0" rIns="0" bIns="0" rtlCol="0"/>
          <a:lstStyle/>
          <a:p>
            <a:endParaRPr/>
          </a:p>
        </p:txBody>
      </p:sp>
      <p:sp>
        <p:nvSpPr>
          <p:cNvPr id="2" name="Holder 2"/>
          <p:cNvSpPr>
            <a:spLocks noGrp="1"/>
          </p:cNvSpPr>
          <p:nvPr>
            <p:ph type="title"/>
          </p:nvPr>
        </p:nvSpPr>
        <p:spPr>
          <a:xfrm>
            <a:off x="2510638" y="2743695"/>
            <a:ext cx="13279422" cy="3898265"/>
          </a:xfrm>
          <a:prstGeom prst="rect">
            <a:avLst/>
          </a:prstGeom>
        </p:spPr>
        <p:txBody>
          <a:bodyPr wrap="square" lIns="0" tIns="0" rIns="0" bIns="0">
            <a:spAutoFit/>
          </a:bodyPr>
          <a:lstStyle>
            <a:lvl1pPr>
              <a:defRPr sz="8450" b="0" i="0">
                <a:solidFill>
                  <a:srgbClr val="332C2C"/>
                </a:solidFill>
                <a:latin typeface="Cambria"/>
                <a:cs typeface="Cambria"/>
              </a:defRPr>
            </a:lvl1pPr>
          </a:lstStyle>
          <a:p>
            <a:endParaRPr/>
          </a:p>
        </p:txBody>
      </p:sp>
      <p:sp>
        <p:nvSpPr>
          <p:cNvPr id="3" name="Holder 3"/>
          <p:cNvSpPr>
            <a:spLocks noGrp="1"/>
          </p:cNvSpPr>
          <p:nvPr>
            <p:ph type="body" idx="1"/>
          </p:nvPr>
        </p:nvSpPr>
        <p:spPr>
          <a:xfrm>
            <a:off x="1320596" y="3420110"/>
            <a:ext cx="15659506" cy="2150745"/>
          </a:xfrm>
          <a:prstGeom prst="rect">
            <a:avLst/>
          </a:prstGeom>
        </p:spPr>
        <p:txBody>
          <a:bodyPr wrap="square" lIns="0" tIns="0" rIns="0" bIns="0">
            <a:spAutoFit/>
          </a:bodyPr>
          <a:lstStyle>
            <a:lvl1pPr>
              <a:defRPr sz="275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07350" y="1697652"/>
            <a:ext cx="10293350" cy="4355680"/>
          </a:xfrm>
          <a:prstGeom prst="rect">
            <a:avLst/>
          </a:prstGeom>
        </p:spPr>
        <p:txBody>
          <a:bodyPr vert="horz" wrap="square" lIns="0" tIns="15875" rIns="0" bIns="0" rtlCol="0">
            <a:spAutoFit/>
          </a:bodyPr>
          <a:lstStyle/>
          <a:p>
            <a:pPr marL="12700">
              <a:lnSpc>
                <a:spcPct val="100000"/>
              </a:lnSpc>
              <a:spcBef>
                <a:spcPts val="125"/>
              </a:spcBef>
            </a:pPr>
            <a:r>
              <a:rPr lang="en-US" sz="5400" b="1" i="0" dirty="0">
                <a:solidFill>
                  <a:srgbClr val="000000"/>
                </a:solidFill>
                <a:effectLst/>
                <a:latin typeface="Times New Roman" panose="02020603050405020304" pitchFamily="18" charset="0"/>
              </a:rPr>
              <a:t>          </a:t>
            </a:r>
            <a:r>
              <a:rPr lang="en-US" sz="6000" b="1" i="0" dirty="0">
                <a:solidFill>
                  <a:srgbClr val="000000"/>
                </a:solidFill>
                <a:effectLst/>
                <a:latin typeface="Times New Roman" panose="02020603050405020304" pitchFamily="18" charset="0"/>
              </a:rPr>
              <a:t> </a:t>
            </a:r>
            <a:r>
              <a:rPr lang="en-US" sz="6000" dirty="0"/>
              <a:t>Job Market Analysis and Recommendation System</a:t>
            </a:r>
            <a:br>
              <a:rPr lang="en-US" sz="5400" b="1" i="0" dirty="0">
                <a:solidFill>
                  <a:srgbClr val="000000"/>
                </a:solidFill>
                <a:effectLst/>
                <a:latin typeface="Times New Roman" panose="02020603050405020304" pitchFamily="18" charset="0"/>
              </a:rPr>
            </a:br>
            <a:br>
              <a:rPr lang="en-US" sz="5400" b="1" i="0" dirty="0">
                <a:solidFill>
                  <a:srgbClr val="000000"/>
                </a:solidFill>
                <a:effectLst/>
                <a:latin typeface="Times New Roman" panose="02020603050405020304" pitchFamily="18" charset="0"/>
              </a:rPr>
            </a:br>
            <a:r>
              <a:rPr lang="en-US" sz="5400" b="1" i="0" dirty="0">
                <a:solidFill>
                  <a:srgbClr val="000000"/>
                </a:solidFill>
                <a:effectLst/>
                <a:latin typeface="Times New Roman" panose="02020603050405020304" pitchFamily="18" charset="0"/>
              </a:rPr>
              <a:t>                                           </a:t>
            </a:r>
            <a:r>
              <a:rPr lang="en-US" sz="5400" b="1" i="0" dirty="0">
                <a:solidFill>
                  <a:schemeClr val="accent2">
                    <a:lumMod val="75000"/>
                  </a:schemeClr>
                </a:solidFill>
                <a:effectLst/>
                <a:latin typeface="Times New Roman" panose="02020603050405020304" pitchFamily="18" charset="0"/>
              </a:rPr>
              <a:t>By </a:t>
            </a:r>
            <a:br>
              <a:rPr lang="en-US" sz="5400" b="1" i="0" dirty="0">
                <a:solidFill>
                  <a:schemeClr val="accent2">
                    <a:lumMod val="75000"/>
                  </a:schemeClr>
                </a:solidFill>
                <a:effectLst/>
                <a:latin typeface="Times New Roman" panose="02020603050405020304" pitchFamily="18" charset="0"/>
              </a:rPr>
            </a:br>
            <a:r>
              <a:rPr lang="en-US" sz="5400" b="1" i="0" dirty="0">
                <a:solidFill>
                  <a:schemeClr val="accent2">
                    <a:lumMod val="75000"/>
                  </a:schemeClr>
                </a:solidFill>
                <a:effectLst/>
                <a:latin typeface="Times New Roman" panose="02020603050405020304" pitchFamily="18" charset="0"/>
              </a:rPr>
              <a:t>                                  Pavan Kumar</a:t>
            </a:r>
            <a:endParaRPr sz="5400" dirty="0">
              <a:solidFill>
                <a:schemeClr val="accent2">
                  <a:lumMod val="75000"/>
                </a:schemeClr>
              </a:solidFill>
              <a:highlight>
                <a:srgbClr val="C0C0C0"/>
              </a:highlight>
            </a:endParaRPr>
          </a:p>
        </p:txBody>
      </p:sp>
      <p:pic>
        <p:nvPicPr>
          <p:cNvPr id="1026" name="Picture 2" descr="Creating an AI-powered Job Recommendation System | by Abbas Behrain | Medium">
            <a:extLst>
              <a:ext uri="{FF2B5EF4-FFF2-40B4-BE49-F238E27FC236}">
                <a16:creationId xmlns:a16="http://schemas.microsoft.com/office/drawing/2014/main" id="{D4F0F183-4863-45BE-A8BA-D52EBC5AC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6" y="1"/>
            <a:ext cx="7956864" cy="9659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340888" y="7929340"/>
            <a:ext cx="2947670" cy="2357755"/>
          </a:xfrm>
          <a:custGeom>
            <a:avLst/>
            <a:gdLst/>
            <a:ahLst/>
            <a:cxnLst/>
            <a:rect l="l" t="t" r="r" b="b"/>
            <a:pathLst>
              <a:path w="2947669" h="2357754">
                <a:moveTo>
                  <a:pt x="2947150" y="0"/>
                </a:moveTo>
                <a:lnTo>
                  <a:pt x="2907962" y="8920"/>
                </a:lnTo>
                <a:lnTo>
                  <a:pt x="2858388" y="21372"/>
                </a:lnTo>
                <a:lnTo>
                  <a:pt x="2809639" y="34776"/>
                </a:lnTo>
                <a:lnTo>
                  <a:pt x="2761698" y="49113"/>
                </a:lnTo>
                <a:lnTo>
                  <a:pt x="2714546" y="64362"/>
                </a:lnTo>
                <a:lnTo>
                  <a:pt x="2668165" y="80502"/>
                </a:lnTo>
                <a:lnTo>
                  <a:pt x="2622539" y="97512"/>
                </a:lnTo>
                <a:lnTo>
                  <a:pt x="2577648" y="115372"/>
                </a:lnTo>
                <a:lnTo>
                  <a:pt x="2533475" y="134061"/>
                </a:lnTo>
                <a:lnTo>
                  <a:pt x="2490001" y="153558"/>
                </a:lnTo>
                <a:lnTo>
                  <a:pt x="2447209" y="173843"/>
                </a:lnTo>
                <a:lnTo>
                  <a:pt x="2405082" y="194894"/>
                </a:lnTo>
                <a:lnTo>
                  <a:pt x="2363600" y="216692"/>
                </a:lnTo>
                <a:lnTo>
                  <a:pt x="2322746" y="239215"/>
                </a:lnTo>
                <a:lnTo>
                  <a:pt x="2282503" y="262442"/>
                </a:lnTo>
                <a:lnTo>
                  <a:pt x="2242851" y="286353"/>
                </a:lnTo>
                <a:lnTo>
                  <a:pt x="2203774" y="310928"/>
                </a:lnTo>
                <a:lnTo>
                  <a:pt x="2165253" y="336144"/>
                </a:lnTo>
                <a:lnTo>
                  <a:pt x="2127270" y="361983"/>
                </a:lnTo>
                <a:lnTo>
                  <a:pt x="2089808" y="388422"/>
                </a:lnTo>
                <a:lnTo>
                  <a:pt x="2052848" y="415442"/>
                </a:lnTo>
                <a:lnTo>
                  <a:pt x="2016372" y="443021"/>
                </a:lnTo>
                <a:lnTo>
                  <a:pt x="1980363" y="471139"/>
                </a:lnTo>
                <a:lnTo>
                  <a:pt x="1944803" y="499776"/>
                </a:lnTo>
                <a:lnTo>
                  <a:pt x="1909673" y="528909"/>
                </a:lnTo>
                <a:lnTo>
                  <a:pt x="1874956" y="558519"/>
                </a:lnTo>
                <a:lnTo>
                  <a:pt x="1840634" y="588585"/>
                </a:lnTo>
                <a:lnTo>
                  <a:pt x="1806688" y="619087"/>
                </a:lnTo>
                <a:lnTo>
                  <a:pt x="1773102" y="650002"/>
                </a:lnTo>
                <a:lnTo>
                  <a:pt x="1739856" y="681312"/>
                </a:lnTo>
                <a:lnTo>
                  <a:pt x="1706933" y="712995"/>
                </a:lnTo>
                <a:lnTo>
                  <a:pt x="1674316" y="745029"/>
                </a:lnTo>
                <a:lnTo>
                  <a:pt x="1641985" y="777396"/>
                </a:lnTo>
                <a:lnTo>
                  <a:pt x="1609924" y="810073"/>
                </a:lnTo>
                <a:lnTo>
                  <a:pt x="1578113" y="843040"/>
                </a:lnTo>
                <a:lnTo>
                  <a:pt x="1546536" y="876277"/>
                </a:lnTo>
                <a:lnTo>
                  <a:pt x="1515175" y="909763"/>
                </a:lnTo>
                <a:lnTo>
                  <a:pt x="1484011" y="943476"/>
                </a:lnTo>
                <a:lnTo>
                  <a:pt x="1453026" y="977397"/>
                </a:lnTo>
                <a:lnTo>
                  <a:pt x="1422202" y="1011504"/>
                </a:lnTo>
                <a:lnTo>
                  <a:pt x="1391523" y="1045777"/>
                </a:lnTo>
                <a:lnTo>
                  <a:pt x="1360969" y="1080195"/>
                </a:lnTo>
                <a:lnTo>
                  <a:pt x="1330522" y="1114738"/>
                </a:lnTo>
                <a:lnTo>
                  <a:pt x="1300165" y="1149384"/>
                </a:lnTo>
                <a:lnTo>
                  <a:pt x="1269880" y="1184113"/>
                </a:lnTo>
                <a:lnTo>
                  <a:pt x="1239649" y="1218904"/>
                </a:lnTo>
                <a:lnTo>
                  <a:pt x="1209454" y="1253737"/>
                </a:lnTo>
                <a:lnTo>
                  <a:pt x="1179276" y="1288590"/>
                </a:lnTo>
                <a:lnTo>
                  <a:pt x="1149093" y="1323443"/>
                </a:lnTo>
                <a:lnTo>
                  <a:pt x="1118891" y="1358276"/>
                </a:lnTo>
                <a:lnTo>
                  <a:pt x="1088654" y="1393067"/>
                </a:lnTo>
                <a:lnTo>
                  <a:pt x="1058363" y="1427796"/>
                </a:lnTo>
                <a:lnTo>
                  <a:pt x="1028001" y="1462442"/>
                </a:lnTo>
                <a:lnTo>
                  <a:pt x="997549" y="1496984"/>
                </a:lnTo>
                <a:lnTo>
                  <a:pt x="966990" y="1531403"/>
                </a:lnTo>
                <a:lnTo>
                  <a:pt x="936305" y="1565676"/>
                </a:lnTo>
                <a:lnTo>
                  <a:pt x="905477" y="1599783"/>
                </a:lnTo>
                <a:lnTo>
                  <a:pt x="874488" y="1633704"/>
                </a:lnTo>
                <a:lnTo>
                  <a:pt x="843320" y="1667417"/>
                </a:lnTo>
                <a:lnTo>
                  <a:pt x="811954" y="1700903"/>
                </a:lnTo>
                <a:lnTo>
                  <a:pt x="780373" y="1734139"/>
                </a:lnTo>
                <a:lnTo>
                  <a:pt x="748560" y="1767107"/>
                </a:lnTo>
                <a:lnTo>
                  <a:pt x="716495" y="1799784"/>
                </a:lnTo>
                <a:lnTo>
                  <a:pt x="684161" y="1832151"/>
                </a:lnTo>
                <a:lnTo>
                  <a:pt x="651541" y="1864186"/>
                </a:lnTo>
                <a:lnTo>
                  <a:pt x="618615" y="1895868"/>
                </a:lnTo>
                <a:lnTo>
                  <a:pt x="585367" y="1927178"/>
                </a:lnTo>
                <a:lnTo>
                  <a:pt x="551779" y="1958094"/>
                </a:lnTo>
                <a:lnTo>
                  <a:pt x="517831" y="1988595"/>
                </a:lnTo>
                <a:lnTo>
                  <a:pt x="483507" y="2018661"/>
                </a:lnTo>
                <a:lnTo>
                  <a:pt x="448789" y="2048272"/>
                </a:lnTo>
                <a:lnTo>
                  <a:pt x="413658" y="2077405"/>
                </a:lnTo>
                <a:lnTo>
                  <a:pt x="378096" y="2106041"/>
                </a:lnTo>
                <a:lnTo>
                  <a:pt x="342087" y="2134160"/>
                </a:lnTo>
                <a:lnTo>
                  <a:pt x="305610" y="2161739"/>
                </a:lnTo>
                <a:lnTo>
                  <a:pt x="268650" y="2188759"/>
                </a:lnTo>
                <a:lnTo>
                  <a:pt x="231188" y="2215199"/>
                </a:lnTo>
                <a:lnTo>
                  <a:pt x="193205" y="2241037"/>
                </a:lnTo>
                <a:lnTo>
                  <a:pt x="154684" y="2266254"/>
                </a:lnTo>
                <a:lnTo>
                  <a:pt x="115608" y="2290829"/>
                </a:lnTo>
                <a:lnTo>
                  <a:pt x="75957" y="2314740"/>
                </a:lnTo>
                <a:lnTo>
                  <a:pt x="35714" y="2337967"/>
                </a:lnTo>
                <a:lnTo>
                  <a:pt x="0" y="2357658"/>
                </a:lnTo>
              </a:path>
            </a:pathLst>
          </a:custGeom>
          <a:ln w="25012">
            <a:solidFill>
              <a:srgbClr val="332C2C"/>
            </a:solidFill>
          </a:ln>
        </p:spPr>
        <p:txBody>
          <a:bodyPr wrap="square" lIns="0" tIns="0" rIns="0" bIns="0" rtlCol="0"/>
          <a:lstStyle/>
          <a:p>
            <a:endParaRPr/>
          </a:p>
        </p:txBody>
      </p:sp>
      <p:grpSp>
        <p:nvGrpSpPr>
          <p:cNvPr id="3" name="object 3"/>
          <p:cNvGrpSpPr/>
          <p:nvPr/>
        </p:nvGrpSpPr>
        <p:grpSpPr>
          <a:xfrm>
            <a:off x="-12506" y="0"/>
            <a:ext cx="18300700" cy="2339340"/>
            <a:chOff x="-12506" y="0"/>
            <a:chExt cx="18300700" cy="2339340"/>
          </a:xfrm>
        </p:grpSpPr>
        <p:sp>
          <p:nvSpPr>
            <p:cNvPr id="4" name="object 4"/>
            <p:cNvSpPr/>
            <p:nvPr/>
          </p:nvSpPr>
          <p:spPr>
            <a:xfrm>
              <a:off x="0" y="0"/>
              <a:ext cx="2740660" cy="2314575"/>
            </a:xfrm>
            <a:custGeom>
              <a:avLst/>
              <a:gdLst/>
              <a:ahLst/>
              <a:cxnLst/>
              <a:rect l="l" t="t" r="r" b="b"/>
              <a:pathLst>
                <a:path w="2740660" h="2314575">
                  <a:moveTo>
                    <a:pt x="2740301" y="0"/>
                  </a:moveTo>
                  <a:lnTo>
                    <a:pt x="2677093" y="32654"/>
                  </a:lnTo>
                  <a:lnTo>
                    <a:pt x="2636239" y="55176"/>
                  </a:lnTo>
                  <a:lnTo>
                    <a:pt x="2595995" y="78404"/>
                  </a:lnTo>
                  <a:lnTo>
                    <a:pt x="2556344" y="102315"/>
                  </a:lnTo>
                  <a:lnTo>
                    <a:pt x="2517266" y="126889"/>
                  </a:lnTo>
                  <a:lnTo>
                    <a:pt x="2478744" y="152106"/>
                  </a:lnTo>
                  <a:lnTo>
                    <a:pt x="2440761" y="177944"/>
                  </a:lnTo>
                  <a:lnTo>
                    <a:pt x="2403298" y="204384"/>
                  </a:lnTo>
                  <a:lnTo>
                    <a:pt x="2366337" y="231403"/>
                  </a:lnTo>
                  <a:lnTo>
                    <a:pt x="2329861" y="258983"/>
                  </a:lnTo>
                  <a:lnTo>
                    <a:pt x="2293851" y="287100"/>
                  </a:lnTo>
                  <a:lnTo>
                    <a:pt x="2258290" y="315737"/>
                  </a:lnTo>
                  <a:lnTo>
                    <a:pt x="2223159" y="344870"/>
                  </a:lnTo>
                  <a:lnTo>
                    <a:pt x="2188441" y="374480"/>
                  </a:lnTo>
                  <a:lnTo>
                    <a:pt x="2154117" y="404546"/>
                  </a:lnTo>
                  <a:lnTo>
                    <a:pt x="2120170" y="435047"/>
                  </a:lnTo>
                  <a:lnTo>
                    <a:pt x="2086582" y="465963"/>
                  </a:lnTo>
                  <a:lnTo>
                    <a:pt x="2053335" y="497272"/>
                  </a:lnTo>
                  <a:lnTo>
                    <a:pt x="2020411" y="528954"/>
                  </a:lnTo>
                  <a:lnTo>
                    <a:pt x="1987792" y="560989"/>
                  </a:lnTo>
                  <a:lnTo>
                    <a:pt x="1955460" y="593355"/>
                  </a:lnTo>
                  <a:lnTo>
                    <a:pt x="1923397" y="626032"/>
                  </a:lnTo>
                  <a:lnTo>
                    <a:pt x="1891585" y="659000"/>
                  </a:lnTo>
                  <a:lnTo>
                    <a:pt x="1860006" y="692236"/>
                  </a:lnTo>
                  <a:lnTo>
                    <a:pt x="1828643" y="725722"/>
                  </a:lnTo>
                  <a:lnTo>
                    <a:pt x="1797477" y="759435"/>
                  </a:lnTo>
                  <a:lnTo>
                    <a:pt x="1766490" y="793355"/>
                  </a:lnTo>
                  <a:lnTo>
                    <a:pt x="1735665" y="827462"/>
                  </a:lnTo>
                  <a:lnTo>
                    <a:pt x="1704984" y="861735"/>
                  </a:lnTo>
                  <a:lnTo>
                    <a:pt x="1674428" y="896153"/>
                  </a:lnTo>
                  <a:lnTo>
                    <a:pt x="1643979" y="930695"/>
                  </a:lnTo>
                  <a:lnTo>
                    <a:pt x="1613621" y="965341"/>
                  </a:lnTo>
                  <a:lnTo>
                    <a:pt x="1583334" y="1000070"/>
                  </a:lnTo>
                  <a:lnTo>
                    <a:pt x="1553101" y="1034860"/>
                  </a:lnTo>
                  <a:lnTo>
                    <a:pt x="1522903" y="1069693"/>
                  </a:lnTo>
                  <a:lnTo>
                    <a:pt x="1492724" y="1104546"/>
                  </a:lnTo>
                  <a:lnTo>
                    <a:pt x="1462545" y="1139400"/>
                  </a:lnTo>
                  <a:lnTo>
                    <a:pt x="1432348" y="1174232"/>
                  </a:lnTo>
                  <a:lnTo>
                    <a:pt x="1402115" y="1209024"/>
                  </a:lnTo>
                  <a:lnTo>
                    <a:pt x="1371828" y="1243753"/>
                  </a:lnTo>
                  <a:lnTo>
                    <a:pt x="1341470" y="1278400"/>
                  </a:lnTo>
                  <a:lnTo>
                    <a:pt x="1311022" y="1312942"/>
                  </a:lnTo>
                  <a:lnTo>
                    <a:pt x="1280466" y="1347361"/>
                  </a:lnTo>
                  <a:lnTo>
                    <a:pt x="1249784" y="1381634"/>
                  </a:lnTo>
                  <a:lnTo>
                    <a:pt x="1218959" y="1415741"/>
                  </a:lnTo>
                  <a:lnTo>
                    <a:pt x="1187973" y="1449662"/>
                  </a:lnTo>
                  <a:lnTo>
                    <a:pt x="1156807" y="1483376"/>
                  </a:lnTo>
                  <a:lnTo>
                    <a:pt x="1125444" y="1516862"/>
                  </a:lnTo>
                  <a:lnTo>
                    <a:pt x="1093865" y="1550099"/>
                  </a:lnTo>
                  <a:lnTo>
                    <a:pt x="1062054" y="1583066"/>
                  </a:lnTo>
                  <a:lnTo>
                    <a:pt x="1029991" y="1615744"/>
                  </a:lnTo>
                  <a:lnTo>
                    <a:pt x="997659" y="1648110"/>
                  </a:lnTo>
                  <a:lnTo>
                    <a:pt x="965040" y="1680145"/>
                  </a:lnTo>
                  <a:lnTo>
                    <a:pt x="932116" y="1711828"/>
                  </a:lnTo>
                  <a:lnTo>
                    <a:pt x="898869" y="1743138"/>
                  </a:lnTo>
                  <a:lnTo>
                    <a:pt x="865281" y="1774054"/>
                  </a:lnTo>
                  <a:lnTo>
                    <a:pt x="831334" y="1804555"/>
                  </a:lnTo>
                  <a:lnTo>
                    <a:pt x="797011" y="1834621"/>
                  </a:lnTo>
                  <a:lnTo>
                    <a:pt x="762293" y="1864232"/>
                  </a:lnTo>
                  <a:lnTo>
                    <a:pt x="727162" y="1893365"/>
                  </a:lnTo>
                  <a:lnTo>
                    <a:pt x="691600" y="1922002"/>
                  </a:lnTo>
                  <a:lnTo>
                    <a:pt x="655591" y="1950120"/>
                  </a:lnTo>
                  <a:lnTo>
                    <a:pt x="619114" y="1977699"/>
                  </a:lnTo>
                  <a:lnTo>
                    <a:pt x="582154" y="2004719"/>
                  </a:lnTo>
                  <a:lnTo>
                    <a:pt x="544691" y="2031158"/>
                  </a:lnTo>
                  <a:lnTo>
                    <a:pt x="506707" y="2056997"/>
                  </a:lnTo>
                  <a:lnTo>
                    <a:pt x="468186" y="2082214"/>
                  </a:lnTo>
                  <a:lnTo>
                    <a:pt x="429108" y="2106788"/>
                  </a:lnTo>
                  <a:lnTo>
                    <a:pt x="389456" y="2130700"/>
                  </a:lnTo>
                  <a:lnTo>
                    <a:pt x="349212" y="2153927"/>
                  </a:lnTo>
                  <a:lnTo>
                    <a:pt x="308359" y="2176450"/>
                  </a:lnTo>
                  <a:lnTo>
                    <a:pt x="266877" y="2198247"/>
                  </a:lnTo>
                  <a:lnTo>
                    <a:pt x="224749" y="2219299"/>
                  </a:lnTo>
                  <a:lnTo>
                    <a:pt x="181958" y="2239584"/>
                  </a:lnTo>
                  <a:lnTo>
                    <a:pt x="138485" y="2259081"/>
                  </a:lnTo>
                  <a:lnTo>
                    <a:pt x="94312" y="2277770"/>
                  </a:lnTo>
                  <a:lnTo>
                    <a:pt x="49421" y="2295630"/>
                  </a:lnTo>
                  <a:lnTo>
                    <a:pt x="3795" y="2312640"/>
                  </a:lnTo>
                  <a:lnTo>
                    <a:pt x="0" y="2313961"/>
                  </a:lnTo>
                </a:path>
              </a:pathLst>
            </a:custGeom>
            <a:ln w="25012">
              <a:solidFill>
                <a:srgbClr val="332C2C"/>
              </a:solidFill>
            </a:ln>
          </p:spPr>
          <p:txBody>
            <a:bodyPr wrap="square" lIns="0" tIns="0" rIns="0" bIns="0" rtlCol="0"/>
            <a:lstStyle/>
            <a:p>
              <a:endParaRPr/>
            </a:p>
          </p:txBody>
        </p:sp>
        <p:sp>
          <p:nvSpPr>
            <p:cNvPr id="5" name="object 5"/>
            <p:cNvSpPr/>
            <p:nvPr/>
          </p:nvSpPr>
          <p:spPr>
            <a:xfrm>
              <a:off x="0" y="5362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grpSp>
      <p:sp>
        <p:nvSpPr>
          <p:cNvPr id="6" name="object 6"/>
          <p:cNvSpPr/>
          <p:nvPr/>
        </p:nvSpPr>
        <p:spPr>
          <a:xfrm>
            <a:off x="0" y="9754514"/>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txBox="1">
            <a:spLocks noGrp="1"/>
          </p:cNvSpPr>
          <p:nvPr>
            <p:ph type="title"/>
          </p:nvPr>
        </p:nvSpPr>
        <p:spPr>
          <a:xfrm>
            <a:off x="4349750" y="2147106"/>
            <a:ext cx="10134600" cy="3043141"/>
          </a:xfrm>
          <a:prstGeom prst="rect">
            <a:avLst/>
          </a:prstGeom>
        </p:spPr>
        <p:txBody>
          <a:bodyPr vert="horz" wrap="square" lIns="0" tIns="11430" rIns="0" bIns="0" rtlCol="0">
            <a:spAutoFit/>
          </a:bodyPr>
          <a:lstStyle/>
          <a:p>
            <a:pPr marL="12700">
              <a:lnSpc>
                <a:spcPct val="100000"/>
              </a:lnSpc>
              <a:spcBef>
                <a:spcPts val="90"/>
              </a:spcBef>
            </a:pPr>
            <a:br>
              <a:rPr lang="en-IN" sz="9850" spc="-210" dirty="0"/>
            </a:br>
            <a:r>
              <a:rPr lang="en-IN" sz="9850" spc="-210" dirty="0"/>
              <a:t>     </a:t>
            </a:r>
            <a:r>
              <a:rPr sz="9850" spc="-210" dirty="0"/>
              <a:t>Thank</a:t>
            </a:r>
            <a:r>
              <a:rPr lang="en-IN" sz="9850" spc="-210" dirty="0"/>
              <a:t> You</a:t>
            </a:r>
            <a:r>
              <a:rPr sz="9850" spc="-210" dirty="0"/>
              <a:t>!</a:t>
            </a:r>
            <a:endParaRPr sz="9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1" y="1496174"/>
            <a:ext cx="18288000" cy="10234212"/>
          </a:xfrm>
          <a:prstGeom prst="rect">
            <a:avLst/>
          </a:prstGeom>
        </p:spPr>
        <p:txBody>
          <a:bodyPr vert="horz" wrap="square" lIns="0" tIns="15875" rIns="0" bIns="0" rtlCol="0">
            <a:spAutoFit/>
          </a:bodyPr>
          <a:lstStyle/>
          <a:p>
            <a:pPr marL="12700">
              <a:lnSpc>
                <a:spcPct val="100000"/>
              </a:lnSpc>
              <a:spcBef>
                <a:spcPts val="125"/>
              </a:spcBef>
            </a:pPr>
            <a:r>
              <a:rPr lang="en-IN" sz="6000" dirty="0">
                <a:solidFill>
                  <a:schemeClr val="accent1">
                    <a:lumMod val="75000"/>
                  </a:schemeClr>
                </a:solidFill>
              </a:rPr>
              <a:t>                                               INDEX </a:t>
            </a:r>
            <a:br>
              <a:rPr lang="en-IN" sz="6000" dirty="0">
                <a:solidFill>
                  <a:schemeClr val="accent1">
                    <a:lumMod val="75000"/>
                  </a:schemeClr>
                </a:solidFill>
              </a:rPr>
            </a:br>
            <a:br>
              <a:rPr lang="en-IN" sz="6000" dirty="0">
                <a:solidFill>
                  <a:schemeClr val="accent1">
                    <a:lumMod val="75000"/>
                  </a:schemeClr>
                </a:solidFill>
              </a:rPr>
            </a:br>
            <a:r>
              <a:rPr lang="en-IN" sz="3600" dirty="0">
                <a:solidFill>
                  <a:schemeClr val="accent2">
                    <a:lumMod val="50000"/>
                  </a:schemeClr>
                </a:solidFill>
              </a:rPr>
              <a:t>1. Objective</a:t>
            </a:r>
            <a:br>
              <a:rPr lang="en-IN" sz="36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2. Importing Dataset</a:t>
            </a:r>
            <a:br>
              <a:rPr lang="en-IN" sz="800" dirty="0">
                <a:solidFill>
                  <a:schemeClr val="accent2">
                    <a:lumMod val="50000"/>
                  </a:schemeClr>
                </a:solidFill>
              </a:rPr>
            </a:br>
            <a:br>
              <a:rPr lang="en-IN" sz="800" dirty="0">
                <a:solidFill>
                  <a:schemeClr val="accent2">
                    <a:lumMod val="50000"/>
                  </a:schemeClr>
                </a:solidFill>
              </a:rPr>
            </a:br>
            <a:r>
              <a:rPr lang="en-IN" sz="3600" dirty="0">
                <a:solidFill>
                  <a:schemeClr val="accent2">
                    <a:lumMod val="50000"/>
                  </a:schemeClr>
                </a:solidFill>
              </a:rPr>
              <a:t>3. Handling Missing Values</a:t>
            </a:r>
            <a:r>
              <a:rPr lang="en-IN" sz="800" dirty="0">
                <a:solidFill>
                  <a:schemeClr val="accent2">
                    <a:lumMod val="50000"/>
                  </a:schemeClr>
                </a:solidFill>
              </a:rPr>
              <a:t>..</a:t>
            </a:r>
            <a:br>
              <a:rPr lang="en-IN" sz="800" dirty="0">
                <a:solidFill>
                  <a:schemeClr val="accent2">
                    <a:lumMod val="50000"/>
                  </a:schemeClr>
                </a:solidFill>
              </a:rPr>
            </a:br>
            <a:r>
              <a:rPr lang="en-IN" sz="3600" dirty="0">
                <a:solidFill>
                  <a:schemeClr val="accent2">
                    <a:lumMod val="50000"/>
                  </a:schemeClr>
                </a:solidFill>
              </a:rPr>
              <a:t>4. Job Opportunities Detailing.</a:t>
            </a:r>
            <a:br>
              <a:rPr lang="en-IN" sz="800" dirty="0">
                <a:solidFill>
                  <a:schemeClr val="accent2">
                    <a:lumMod val="50000"/>
                  </a:schemeClr>
                </a:solidFill>
              </a:rPr>
            </a:br>
            <a:r>
              <a:rPr lang="en-IN" sz="3600" dirty="0">
                <a:solidFill>
                  <a:schemeClr val="accent2">
                    <a:lumMod val="50000"/>
                  </a:schemeClr>
                </a:solidFill>
              </a:rPr>
              <a:t>5. Feature Engineering.</a:t>
            </a:r>
            <a:br>
              <a:rPr lang="en-IN" sz="3600" dirty="0">
                <a:solidFill>
                  <a:schemeClr val="accent2">
                    <a:lumMod val="50000"/>
                  </a:schemeClr>
                </a:solidFill>
              </a:rPr>
            </a:br>
            <a:r>
              <a:rPr lang="en-IN" sz="3600" dirty="0">
                <a:solidFill>
                  <a:schemeClr val="accent2">
                    <a:lumMod val="50000"/>
                  </a:schemeClr>
                </a:solidFill>
              </a:rPr>
              <a:t>6. Correlation.</a:t>
            </a:r>
            <a:br>
              <a:rPr lang="en-IN" sz="3600" dirty="0">
                <a:solidFill>
                  <a:schemeClr val="accent2">
                    <a:lumMod val="50000"/>
                  </a:schemeClr>
                </a:solidFill>
              </a:rPr>
            </a:br>
            <a:r>
              <a:rPr lang="en-IN" sz="3600" dirty="0">
                <a:solidFill>
                  <a:schemeClr val="accent2">
                    <a:lumMod val="50000"/>
                  </a:schemeClr>
                </a:solidFill>
              </a:rPr>
              <a:t>7. Prediction.</a:t>
            </a:r>
            <a:br>
              <a:rPr lang="en-IN" sz="3600" dirty="0">
                <a:solidFill>
                  <a:schemeClr val="accent2">
                    <a:lumMod val="50000"/>
                  </a:schemeClr>
                </a:solidFill>
              </a:rPr>
            </a:br>
            <a:br>
              <a:rPr lang="en-IN" sz="3600" dirty="0">
                <a:solidFill>
                  <a:schemeClr val="accent2">
                    <a:lumMod val="50000"/>
                  </a:schemeClr>
                </a:solidFill>
              </a:rPr>
            </a:br>
            <a:br>
              <a:rPr lang="en-IN" sz="6000" dirty="0">
                <a:solidFill>
                  <a:schemeClr val="accent1">
                    <a:lumMod val="75000"/>
                  </a:schemeClr>
                </a:solidFill>
              </a:rPr>
            </a:br>
            <a:br>
              <a:rPr lang="en-IN" sz="6000" dirty="0">
                <a:solidFill>
                  <a:schemeClr val="accent1">
                    <a:lumMod val="75000"/>
                  </a:schemeClr>
                </a:solidFill>
              </a:rPr>
            </a:br>
            <a:br>
              <a:rPr lang="en-IN" sz="6000" dirty="0">
                <a:solidFill>
                  <a:schemeClr val="accent1">
                    <a:lumMod val="75000"/>
                  </a:schemeClr>
                </a:solidFill>
              </a:rPr>
            </a:br>
            <a:endParaRPr sz="6000" dirty="0">
              <a:solidFill>
                <a:schemeClr val="accent1">
                  <a:lumMod val="75000"/>
                </a:schemeClr>
              </a:solidFill>
            </a:endParaRPr>
          </a:p>
        </p:txBody>
      </p:sp>
    </p:spTree>
    <p:extLst>
      <p:ext uri="{BB962C8B-B14F-4D97-AF65-F5344CB8AC3E}">
        <p14:creationId xmlns:p14="http://schemas.microsoft.com/office/powerpoint/2010/main" val="39700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1" cy="7464223"/>
          </a:xfrm>
          <a:prstGeom prst="rect">
            <a:avLst/>
          </a:prstGeom>
        </p:spPr>
        <p:txBody>
          <a:bodyPr vert="horz" wrap="square" lIns="0" tIns="15875" rIns="0" bIns="0" rtlCol="0">
            <a:spAutoFit/>
          </a:bodyPr>
          <a:lstStyle/>
          <a:p>
            <a:pPr marL="12700" algn="just">
              <a:spcBef>
                <a:spcPts val="50"/>
              </a:spcBef>
            </a:pPr>
            <a:r>
              <a:rPr lang="en-IN" sz="6000" dirty="0">
                <a:solidFill>
                  <a:schemeClr val="accent1">
                    <a:lumMod val="75000"/>
                  </a:schemeClr>
                </a:solidFill>
              </a:rPr>
              <a:t>                                         Objective</a:t>
            </a:r>
            <a:br>
              <a:rPr lang="en-IN" sz="6000" dirty="0">
                <a:solidFill>
                  <a:schemeClr val="accent1">
                    <a:lumMod val="75000"/>
                  </a:schemeClr>
                </a:solidFill>
              </a:rPr>
            </a:br>
            <a:r>
              <a:rPr lang="en-IN" sz="2000" dirty="0">
                <a:solidFill>
                  <a:schemeClr val="accent1">
                    <a:lumMod val="75000"/>
                  </a:schemeClr>
                </a:solidFill>
              </a:rPr>
              <a:t>     </a:t>
            </a:r>
            <a:br>
              <a:rPr lang="en-IN" sz="2000" dirty="0">
                <a:solidFill>
                  <a:schemeClr val="accent1">
                    <a:lumMod val="75000"/>
                  </a:schemeClr>
                </a:solidFill>
              </a:rPr>
            </a:br>
            <a:br>
              <a:rPr lang="en-IN" sz="2000" dirty="0">
                <a:solidFill>
                  <a:schemeClr val="accent1">
                    <a:lumMod val="75000"/>
                  </a:schemeClr>
                </a:solidFill>
              </a:rPr>
            </a:br>
            <a:r>
              <a:rPr lang="en-IN" sz="2000" dirty="0">
                <a:solidFill>
                  <a:schemeClr val="accent1">
                    <a:lumMod val="75000"/>
                  </a:schemeClr>
                </a:solidFill>
              </a:rPr>
              <a:t>                     </a:t>
            </a:r>
            <a:r>
              <a:rPr lang="en-US" sz="4000" dirty="0">
                <a:solidFill>
                  <a:schemeClr val="tx1"/>
                </a:solidFill>
              </a:rPr>
              <a:t> </a:t>
            </a:r>
            <a:r>
              <a:rPr lang="en-US" sz="4800" dirty="0"/>
              <a:t>The job market is dynamic and influenced by various factors including technological advancements, economic shifts, and cultural trends. This project aims to harness the power of data analytics to understand these dynamics and provide actionable insights through a recommendation system. By analyzing historical and current job postings data, the project will provide predictions and recommendations that help job seekers and recruiters make informed decisions.</a:t>
            </a:r>
            <a:r>
              <a:rPr lang="en-US" sz="800" dirty="0"/>
              <a:t> </a:t>
            </a:r>
            <a:endParaRPr sz="3600" dirty="0">
              <a:solidFill>
                <a:schemeClr val="accent1">
                  <a:lumMod val="75000"/>
                </a:schemeClr>
              </a:solidFill>
              <a:latin typeface="+mj-lt"/>
            </a:endParaRPr>
          </a:p>
        </p:txBody>
      </p:sp>
    </p:spTree>
    <p:extLst>
      <p:ext uri="{BB962C8B-B14F-4D97-AF65-F5344CB8AC3E}">
        <p14:creationId xmlns:p14="http://schemas.microsoft.com/office/powerpoint/2010/main" val="278833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463549" y="1501779"/>
            <a:ext cx="17824451" cy="9003106"/>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r>
              <a:rPr lang="en-IN" sz="6000" spc="-70" dirty="0">
                <a:solidFill>
                  <a:schemeClr val="accent1">
                    <a:lumMod val="75000"/>
                  </a:schemeClr>
                </a:solidFill>
              </a:rPr>
              <a:t>Importing Data Set:</a:t>
            </a:r>
            <a:br>
              <a:rPr lang="en-IN" sz="6000" spc="-70" dirty="0">
                <a:highlight>
                  <a:srgbClr val="C0C0C0"/>
                </a:highlight>
              </a:rPr>
            </a:br>
            <a:br>
              <a:rPr lang="en-IN" sz="3200" spc="-70" dirty="0"/>
            </a:br>
            <a:r>
              <a:rPr lang="en-US" sz="3200" spc="-70" dirty="0"/>
              <a:t>1)  Importing the Data Set:</a:t>
            </a:r>
            <a:br>
              <a:rPr lang="en-US" sz="3200" spc="-70" dirty="0"/>
            </a:br>
            <a:br>
              <a:rPr lang="en-US" sz="3200" spc="-70" dirty="0"/>
            </a:br>
            <a:r>
              <a:rPr lang="en-US" sz="3200" spc="-70" dirty="0"/>
              <a:t>      a) </a:t>
            </a:r>
            <a:r>
              <a:rPr lang="en-IN" sz="3200" spc="-70" dirty="0"/>
              <a:t>  In This we have Three Dataset Training, Test , Store  Dataset as shown as above.</a:t>
            </a:r>
            <a:br>
              <a:rPr lang="en-IN" sz="3200" spc="-70" dirty="0"/>
            </a:br>
            <a:br>
              <a:rPr lang="en-IN" sz="3200" spc="-70" dirty="0"/>
            </a:br>
            <a:r>
              <a:rPr lang="en-IN" sz="3200" spc="-70" dirty="0"/>
              <a:t>                       import pandas as pd</a:t>
            </a:r>
            <a:br>
              <a:rPr lang="en-IN" sz="3200" spc="-70" dirty="0"/>
            </a:br>
            <a:r>
              <a:rPr lang="en-IN" sz="3200" spc="-70" dirty="0"/>
              <a:t>                      d1=pd.read_csv(r"E:\DIGI chrome\Data sets\Job_Market_Data.csv")</a:t>
            </a:r>
            <a:br>
              <a:rPr lang="en-IN" sz="6000" spc="-70" dirty="0">
                <a:highlight>
                  <a:srgbClr val="C0C0C0"/>
                </a:highlight>
              </a:rPr>
            </a:br>
            <a:br>
              <a:rPr lang="en-IN" sz="6000" spc="-70" dirty="0">
                <a:highlight>
                  <a:srgbClr val="C0C0C0"/>
                </a:highlight>
              </a:rPr>
            </a:br>
            <a:endParaRPr sz="6000" dirty="0">
              <a:highlight>
                <a:srgbClr val="C0C0C0"/>
              </a:highlight>
            </a:endParaRPr>
          </a:p>
        </p:txBody>
      </p:sp>
      <p:pic>
        <p:nvPicPr>
          <p:cNvPr id="3" name="Picture 2">
            <a:extLst>
              <a:ext uri="{FF2B5EF4-FFF2-40B4-BE49-F238E27FC236}">
                <a16:creationId xmlns:a16="http://schemas.microsoft.com/office/drawing/2014/main" id="{95FB212D-258D-4F3B-A986-49B5281E5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 y="482207"/>
            <a:ext cx="10840963" cy="3981843"/>
          </a:xfrm>
          <a:prstGeom prst="rect">
            <a:avLst/>
          </a:prstGeom>
        </p:spPr>
      </p:pic>
      <p:pic>
        <p:nvPicPr>
          <p:cNvPr id="9" name="Picture 8">
            <a:extLst>
              <a:ext uri="{FF2B5EF4-FFF2-40B4-BE49-F238E27FC236}">
                <a16:creationId xmlns:a16="http://schemas.microsoft.com/office/drawing/2014/main" id="{7E04EB6C-AE25-4003-B4A4-C580E5F5A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6350" y="661808"/>
            <a:ext cx="6864349" cy="5525271"/>
          </a:xfrm>
          <a:prstGeom prst="rect">
            <a:avLst/>
          </a:prstGeom>
        </p:spPr>
      </p:pic>
    </p:spTree>
    <p:extLst>
      <p:ext uri="{BB962C8B-B14F-4D97-AF65-F5344CB8AC3E}">
        <p14:creationId xmlns:p14="http://schemas.microsoft.com/office/powerpoint/2010/main" val="659957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083550" y="548195"/>
            <a:ext cx="10217151" cy="8325997"/>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accent1">
                    <a:lumMod val="75000"/>
                  </a:schemeClr>
                </a:solidFill>
              </a:rPr>
              <a:t>Handling Missing Values</a:t>
            </a:r>
            <a:br>
              <a:rPr lang="en-IN" sz="6000" spc="-70" dirty="0">
                <a:highlight>
                  <a:srgbClr val="C0C0C0"/>
                </a:highlight>
              </a:rPr>
            </a:br>
            <a:br>
              <a:rPr lang="en-IN" sz="3200" spc="-70" dirty="0"/>
            </a:br>
            <a:r>
              <a:rPr lang="en-US" sz="3200" spc="-70" dirty="0"/>
              <a:t>1) Handling Missing Values :</a:t>
            </a:r>
            <a:br>
              <a:rPr lang="en-US" sz="3200" spc="-70" dirty="0"/>
            </a:br>
            <a:br>
              <a:rPr lang="en-US" sz="3200" spc="-70" dirty="0"/>
            </a:br>
            <a:r>
              <a:rPr lang="en-IN" sz="3200" spc="-70" dirty="0"/>
              <a:t>               We have checked any missing values are present but there is no missing values.</a:t>
            </a:r>
            <a:r>
              <a:rPr lang="en-US" sz="3200" spc="-70" dirty="0"/>
              <a:t>   </a:t>
            </a:r>
            <a:br>
              <a:rPr lang="en-US" sz="3200" spc="-70" dirty="0"/>
            </a:br>
            <a:r>
              <a:rPr lang="en-US" sz="3200" spc="-70" dirty="0"/>
              <a:t>  </a:t>
            </a:r>
            <a:br>
              <a:rPr lang="en-US" sz="3200" spc="-70" dirty="0"/>
            </a:br>
            <a:r>
              <a:rPr lang="en-US" sz="3200" spc="-70" dirty="0"/>
              <a:t>		Import seaborn as sns</a:t>
            </a:r>
            <a:br>
              <a:rPr lang="en-US" sz="3200" spc="-70" dirty="0"/>
            </a:br>
            <a:r>
              <a:rPr lang="en-US" sz="3200" spc="-70" dirty="0"/>
              <a:t>		sns.heatmap(d1.isnull())</a:t>
            </a:r>
            <a:br>
              <a:rPr lang="en-US" sz="3200" spc="-70" dirty="0"/>
            </a:br>
            <a:br>
              <a:rPr lang="en-US" sz="3200" spc="-70" dirty="0"/>
            </a:br>
            <a:r>
              <a:rPr lang="en-US" sz="3200" spc="-70" dirty="0"/>
              <a:t>2) Duplicated data:</a:t>
            </a:r>
            <a:br>
              <a:rPr lang="en-US" sz="3200" spc="-70" dirty="0"/>
            </a:br>
            <a:r>
              <a:rPr lang="en-US" sz="3200" spc="-70" dirty="0"/>
              <a:t> </a:t>
            </a:r>
            <a:br>
              <a:rPr lang="en-US" sz="3200" spc="-70" dirty="0"/>
            </a:br>
            <a:r>
              <a:rPr lang="en-US" sz="3200" spc="-70" dirty="0"/>
              <a:t>	And also we have checked any duplicates are there but there are no duplicates.</a:t>
            </a:r>
            <a:br>
              <a:rPr lang="en-US" sz="3200" spc="-70" dirty="0"/>
            </a:br>
            <a:br>
              <a:rPr lang="en-US" sz="3200" spc="-70" dirty="0"/>
            </a:br>
            <a:r>
              <a:rPr lang="en-US" sz="3200" spc="-70" dirty="0"/>
              <a:t>		d1.duplicated().any()</a:t>
            </a:r>
            <a:endParaRPr sz="6000" dirty="0">
              <a:highlight>
                <a:srgbClr val="C0C0C0"/>
              </a:highlight>
            </a:endParaRPr>
          </a:p>
        </p:txBody>
      </p:sp>
      <p:pic>
        <p:nvPicPr>
          <p:cNvPr id="4" name="Picture 3">
            <a:extLst>
              <a:ext uri="{FF2B5EF4-FFF2-40B4-BE49-F238E27FC236}">
                <a16:creationId xmlns:a16="http://schemas.microsoft.com/office/drawing/2014/main" id="{9011405D-2046-4221-99AE-C1C9C8228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 y="548195"/>
            <a:ext cx="7766050" cy="9254338"/>
          </a:xfrm>
          <a:prstGeom prst="rect">
            <a:avLst/>
          </a:prstGeom>
        </p:spPr>
      </p:pic>
    </p:spTree>
    <p:extLst>
      <p:ext uri="{BB962C8B-B14F-4D97-AF65-F5344CB8AC3E}">
        <p14:creationId xmlns:p14="http://schemas.microsoft.com/office/powerpoint/2010/main" val="919546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8616949" y="1496174"/>
            <a:ext cx="9683751" cy="5248232"/>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r>
              <a:rPr lang="en-IN" sz="6000" spc="-70" dirty="0">
                <a:solidFill>
                  <a:schemeClr val="tx2">
                    <a:lumMod val="60000"/>
                    <a:lumOff val="40000"/>
                  </a:schemeClr>
                </a:solidFill>
              </a:rPr>
              <a:t> Job Distribution</a:t>
            </a:r>
            <a:br>
              <a:rPr lang="en-IN" sz="6000" spc="-70" dirty="0">
                <a:solidFill>
                  <a:schemeClr val="tx2">
                    <a:lumMod val="60000"/>
                    <a:lumOff val="40000"/>
                  </a:schemeClr>
                </a:solidFill>
              </a:rPr>
            </a:br>
            <a:br>
              <a:rPr lang="en-IN" sz="6000" spc="-70" dirty="0">
                <a:solidFill>
                  <a:schemeClr val="tx2">
                    <a:lumMod val="60000"/>
                    <a:lumOff val="40000"/>
                  </a:schemeClr>
                </a:solidFill>
              </a:rPr>
            </a:br>
            <a:r>
              <a:rPr lang="en-IN" sz="6000" spc="-70" dirty="0">
                <a:solidFill>
                  <a:schemeClr val="tx2">
                    <a:lumMod val="60000"/>
                    <a:lumOff val="40000"/>
                  </a:schemeClr>
                </a:solidFill>
              </a:rPr>
              <a:t>         </a:t>
            </a:r>
            <a:r>
              <a:rPr lang="en-IN" sz="4000" spc="-70" dirty="0">
                <a:solidFill>
                  <a:schemeClr val="tx1"/>
                </a:solidFill>
              </a:rPr>
              <a:t>In this diagram it tells about which country has more job opportunities , by seeing the diagram we can clearly say that Barbados has more job opportunities than other countries.</a:t>
            </a:r>
            <a:endParaRPr sz="6000" dirty="0">
              <a:solidFill>
                <a:schemeClr val="tx1"/>
              </a:solidFill>
              <a:highlight>
                <a:srgbClr val="C0C0C0"/>
              </a:highlight>
            </a:endParaRPr>
          </a:p>
        </p:txBody>
      </p:sp>
      <p:pic>
        <p:nvPicPr>
          <p:cNvPr id="4" name="Picture 3">
            <a:extLst>
              <a:ext uri="{FF2B5EF4-FFF2-40B4-BE49-F238E27FC236}">
                <a16:creationId xmlns:a16="http://schemas.microsoft.com/office/drawing/2014/main" id="{714B676B-A7A4-4F76-A76B-22570C58B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03" y="595820"/>
            <a:ext cx="8261349" cy="9155685"/>
          </a:xfrm>
          <a:prstGeom prst="rect">
            <a:avLst/>
          </a:prstGeom>
        </p:spPr>
      </p:pic>
    </p:spTree>
    <p:extLst>
      <p:ext uri="{BB962C8B-B14F-4D97-AF65-F5344CB8AC3E}">
        <p14:creationId xmlns:p14="http://schemas.microsoft.com/office/powerpoint/2010/main" val="401700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12700" y="1496174"/>
            <a:ext cx="18288000" cy="8941550"/>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a:t>
            </a:r>
            <a:br>
              <a:rPr lang="en-US" sz="3200" spc="-70" dirty="0"/>
            </a:br>
            <a:r>
              <a:rPr lang="en-US" sz="3200" spc="-70" dirty="0"/>
              <a:t>        If you see above two diagrams :</a:t>
            </a:r>
            <a:br>
              <a:rPr lang="en-US" sz="3200" spc="-70" dirty="0"/>
            </a:br>
            <a:br>
              <a:rPr lang="en-US" sz="3200" spc="-70" dirty="0"/>
            </a:br>
            <a:r>
              <a:rPr lang="en-US" sz="3200" spc="-70" dirty="0"/>
              <a:t>1) In first diagram we have created new column named average _hourly working rate.</a:t>
            </a:r>
            <a:br>
              <a:rPr lang="en-US" sz="3200" spc="-70" dirty="0"/>
            </a:br>
            <a:r>
              <a:rPr lang="en-US" sz="3200" spc="-70" dirty="0"/>
              <a:t>2) In the second diagram we have calculated most frequently repeated words.</a:t>
            </a:r>
            <a:br>
              <a:rPr lang="en-US" sz="3200" spc="-70" dirty="0"/>
            </a:br>
            <a:endParaRPr sz="6000" dirty="0">
              <a:highlight>
                <a:srgbClr val="C0C0C0"/>
              </a:highlight>
            </a:endParaRPr>
          </a:p>
        </p:txBody>
      </p:sp>
      <p:pic>
        <p:nvPicPr>
          <p:cNvPr id="11" name="Picture 10">
            <a:extLst>
              <a:ext uri="{FF2B5EF4-FFF2-40B4-BE49-F238E27FC236}">
                <a16:creationId xmlns:a16="http://schemas.microsoft.com/office/drawing/2014/main" id="{9157983A-FD82-4B42-9F4A-10F86A1CE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97167"/>
            <a:ext cx="9988550" cy="5719483"/>
          </a:xfrm>
          <a:prstGeom prst="rect">
            <a:avLst/>
          </a:prstGeom>
        </p:spPr>
      </p:pic>
      <p:pic>
        <p:nvPicPr>
          <p:cNvPr id="16" name="Picture 15">
            <a:extLst>
              <a:ext uri="{FF2B5EF4-FFF2-40B4-BE49-F238E27FC236}">
                <a16:creationId xmlns:a16="http://schemas.microsoft.com/office/drawing/2014/main" id="{BD6BE4F9-09C8-4E5C-A6C4-44D39A155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5751" y="1996338"/>
            <a:ext cx="7391400" cy="2819794"/>
          </a:xfrm>
          <a:prstGeom prst="rect">
            <a:avLst/>
          </a:prstGeom>
        </p:spPr>
      </p:pic>
    </p:spTree>
    <p:extLst>
      <p:ext uri="{BB962C8B-B14F-4D97-AF65-F5344CB8AC3E}">
        <p14:creationId xmlns:p14="http://schemas.microsoft.com/office/powerpoint/2010/main" val="298713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0" cy="8018221"/>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a:t>
            </a:r>
            <a:br>
              <a:rPr lang="en-US" sz="3200" spc="-70" dirty="0"/>
            </a:br>
            <a:r>
              <a:rPr lang="en-US" sz="3200" spc="-70" dirty="0"/>
              <a:t>         The above two diagrams tells about the correlation between them:</a:t>
            </a:r>
            <a:br>
              <a:rPr lang="en-US" sz="3200" spc="-70" dirty="0"/>
            </a:br>
            <a:r>
              <a:rPr lang="en-US" sz="3200" spc="-70" dirty="0"/>
              <a:t> </a:t>
            </a:r>
            <a:br>
              <a:rPr lang="en-US" sz="3200" spc="-70" dirty="0"/>
            </a:br>
            <a:r>
              <a:rPr lang="en-US" sz="3200" spc="-70" dirty="0"/>
              <a:t>     1)  In the first diagram it </a:t>
            </a:r>
            <a:r>
              <a:rPr lang="en-US" sz="3200" spc="-70" dirty="0" err="1"/>
              <a:t>cleary</a:t>
            </a:r>
            <a:r>
              <a:rPr lang="en-US" sz="3200" spc="-70" dirty="0"/>
              <a:t> tells that </a:t>
            </a:r>
            <a:r>
              <a:rPr lang="en-US" sz="3200" spc="-70" dirty="0" err="1"/>
              <a:t>Average_hour</a:t>
            </a:r>
            <a:r>
              <a:rPr lang="en-US" sz="3200" spc="-70" dirty="0"/>
              <a:t> _ working rate has higher correlation then all other columns.</a:t>
            </a:r>
            <a:endParaRPr sz="6000" dirty="0">
              <a:highlight>
                <a:srgbClr val="C0C0C0"/>
              </a:highlight>
            </a:endParaRPr>
          </a:p>
        </p:txBody>
      </p:sp>
      <p:pic>
        <p:nvPicPr>
          <p:cNvPr id="3" name="Picture 2">
            <a:extLst>
              <a:ext uri="{FF2B5EF4-FFF2-40B4-BE49-F238E27FC236}">
                <a16:creationId xmlns:a16="http://schemas.microsoft.com/office/drawing/2014/main" id="{320446E3-49CA-48CF-96E2-6C5378618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1" y="595820"/>
            <a:ext cx="8926172" cy="5697238"/>
          </a:xfrm>
          <a:prstGeom prst="rect">
            <a:avLst/>
          </a:prstGeom>
        </p:spPr>
      </p:pic>
      <p:pic>
        <p:nvPicPr>
          <p:cNvPr id="5" name="Picture 4">
            <a:extLst>
              <a:ext uri="{FF2B5EF4-FFF2-40B4-BE49-F238E27FC236}">
                <a16:creationId xmlns:a16="http://schemas.microsoft.com/office/drawing/2014/main" id="{6578528E-0A26-44BF-B8FB-22370BFC6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1573" y="492539"/>
            <a:ext cx="9336425" cy="5800519"/>
          </a:xfrm>
          <a:prstGeom prst="rect">
            <a:avLst/>
          </a:prstGeom>
        </p:spPr>
      </p:pic>
    </p:spTree>
    <p:extLst>
      <p:ext uri="{BB962C8B-B14F-4D97-AF65-F5344CB8AC3E}">
        <p14:creationId xmlns:p14="http://schemas.microsoft.com/office/powerpoint/2010/main" val="238262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0" y="548195"/>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7" name="object 7"/>
          <p:cNvSpPr/>
          <p:nvPr/>
        </p:nvSpPr>
        <p:spPr>
          <a:xfrm>
            <a:off x="0" y="9754908"/>
            <a:ext cx="18288000" cy="47625"/>
          </a:xfrm>
          <a:custGeom>
            <a:avLst/>
            <a:gdLst/>
            <a:ahLst/>
            <a:cxnLst/>
            <a:rect l="l" t="t" r="r" b="b"/>
            <a:pathLst>
              <a:path w="18288000" h="47625">
                <a:moveTo>
                  <a:pt x="18287988" y="0"/>
                </a:moveTo>
                <a:lnTo>
                  <a:pt x="0" y="0"/>
                </a:lnTo>
                <a:lnTo>
                  <a:pt x="0" y="47625"/>
                </a:lnTo>
                <a:lnTo>
                  <a:pt x="18287988" y="47625"/>
                </a:lnTo>
                <a:lnTo>
                  <a:pt x="18287988" y="0"/>
                </a:lnTo>
                <a:close/>
              </a:path>
            </a:pathLst>
          </a:custGeom>
          <a:solidFill>
            <a:srgbClr val="332C2C"/>
          </a:solidFill>
        </p:spPr>
        <p:txBody>
          <a:bodyPr wrap="square" lIns="0" tIns="0" rIns="0" bIns="0" rtlCol="0"/>
          <a:lstStyle/>
          <a:p>
            <a:endParaRPr/>
          </a:p>
        </p:txBody>
      </p:sp>
      <p:sp>
        <p:nvSpPr>
          <p:cNvPr id="14" name="object 14"/>
          <p:cNvSpPr txBox="1"/>
          <p:nvPr/>
        </p:nvSpPr>
        <p:spPr>
          <a:xfrm>
            <a:off x="8405253" y="3414751"/>
            <a:ext cx="6724650" cy="401392"/>
          </a:xfrm>
          <a:prstGeom prst="rect">
            <a:avLst/>
          </a:prstGeom>
        </p:spPr>
        <p:txBody>
          <a:bodyPr vert="horz" wrap="square" lIns="0" tIns="7620" rIns="0" bIns="0" rtlCol="0">
            <a:spAutoFit/>
          </a:bodyPr>
          <a:lstStyle/>
          <a:p>
            <a:pPr marL="12700" marR="5080">
              <a:lnSpc>
                <a:spcPct val="101400"/>
              </a:lnSpc>
              <a:spcBef>
                <a:spcPts val="60"/>
              </a:spcBef>
            </a:pPr>
            <a:r>
              <a:rPr lang="en-IN" sz="2750" spc="150" dirty="0">
                <a:solidFill>
                  <a:srgbClr val="332C2C"/>
                </a:solidFill>
                <a:latin typeface="Verdana"/>
                <a:cs typeface="Verdana"/>
              </a:rPr>
              <a:t> </a:t>
            </a:r>
            <a:endParaRPr sz="2750" dirty="0">
              <a:latin typeface="Verdana"/>
              <a:cs typeface="Verdana"/>
            </a:endParaRPr>
          </a:p>
        </p:txBody>
      </p:sp>
      <p:sp>
        <p:nvSpPr>
          <p:cNvPr id="15" name="object 15"/>
          <p:cNvSpPr txBox="1">
            <a:spLocks noGrp="1"/>
          </p:cNvSpPr>
          <p:nvPr>
            <p:ph type="title"/>
          </p:nvPr>
        </p:nvSpPr>
        <p:spPr>
          <a:xfrm>
            <a:off x="0" y="1496174"/>
            <a:ext cx="18300700" cy="7464223"/>
          </a:xfrm>
          <a:prstGeom prst="rect">
            <a:avLst/>
          </a:prstGeom>
        </p:spPr>
        <p:txBody>
          <a:bodyPr vert="horz" wrap="square" lIns="0" tIns="15875" rIns="0" bIns="0" rtlCol="0">
            <a:spAutoFit/>
          </a:bodyPr>
          <a:lstStyle/>
          <a:p>
            <a:pPr marL="12700">
              <a:lnSpc>
                <a:spcPct val="100000"/>
              </a:lnSpc>
              <a:spcBef>
                <a:spcPts val="125"/>
              </a:spcBef>
            </a:pPr>
            <a:r>
              <a:rPr lang="en-IN" sz="6000" spc="-70" dirty="0"/>
              <a:t>  </a:t>
            </a:r>
            <a:br>
              <a:rPr lang="en-IN" sz="6000" spc="-70" dirty="0"/>
            </a:br>
            <a:br>
              <a:rPr lang="en-IN" sz="6000" spc="-70" dirty="0"/>
            </a:br>
            <a:br>
              <a:rPr lang="en-IN" sz="6000" spc="-70" dirty="0"/>
            </a:br>
            <a:br>
              <a:rPr lang="en-IN" sz="6000" spc="-70" dirty="0"/>
            </a:br>
            <a:br>
              <a:rPr lang="en-IN" sz="6000" spc="-70" dirty="0"/>
            </a:br>
            <a:br>
              <a:rPr lang="en-IN" sz="6000" spc="-70" dirty="0"/>
            </a:br>
            <a:r>
              <a:rPr lang="en-IN" sz="6000" spc="-70" dirty="0">
                <a:solidFill>
                  <a:srgbClr val="00B0F0"/>
                </a:solidFill>
              </a:rPr>
              <a:t>Analysis</a:t>
            </a:r>
            <a:r>
              <a:rPr lang="en-IN" sz="6000" spc="-70" dirty="0">
                <a:solidFill>
                  <a:schemeClr val="tx2">
                    <a:lumMod val="60000"/>
                    <a:lumOff val="40000"/>
                  </a:schemeClr>
                </a:solidFill>
              </a:rPr>
              <a:t>:</a:t>
            </a:r>
            <a:br>
              <a:rPr lang="en-IN" sz="6000" spc="-70" dirty="0">
                <a:highlight>
                  <a:srgbClr val="C0C0C0"/>
                </a:highlight>
              </a:rPr>
            </a:br>
            <a:r>
              <a:rPr lang="en-IN" sz="3200" spc="-70" dirty="0">
                <a:highlight>
                  <a:srgbClr val="C0C0C0"/>
                </a:highlight>
              </a:rPr>
              <a:t> </a:t>
            </a:r>
            <a:r>
              <a:rPr lang="en-US" sz="3200" spc="-70" dirty="0"/>
              <a:t>                 </a:t>
            </a:r>
            <a:br>
              <a:rPr lang="en-US" sz="3200" spc="-70" dirty="0"/>
            </a:br>
            <a:r>
              <a:rPr lang="en-US" sz="3200" spc="-70" dirty="0"/>
              <a:t>             The above diagram tells that the remote jobs has been increasing every year.</a:t>
            </a:r>
            <a:endParaRPr sz="6000" dirty="0">
              <a:highlight>
                <a:srgbClr val="C0C0C0"/>
              </a:highlight>
            </a:endParaRPr>
          </a:p>
        </p:txBody>
      </p:sp>
      <p:pic>
        <p:nvPicPr>
          <p:cNvPr id="4" name="Picture 3">
            <a:extLst>
              <a:ext uri="{FF2B5EF4-FFF2-40B4-BE49-F238E27FC236}">
                <a16:creationId xmlns:a16="http://schemas.microsoft.com/office/drawing/2014/main" id="{70BF194A-6FBC-407C-88F7-CB653CF424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5821"/>
            <a:ext cx="18288000" cy="6306630"/>
          </a:xfrm>
          <a:prstGeom prst="rect">
            <a:avLst/>
          </a:prstGeom>
        </p:spPr>
      </p:pic>
    </p:spTree>
    <p:extLst>
      <p:ext uri="{BB962C8B-B14F-4D97-AF65-F5344CB8AC3E}">
        <p14:creationId xmlns:p14="http://schemas.microsoft.com/office/powerpoint/2010/main" val="3494972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2C2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486</Words>
  <Application>Microsoft Office PowerPoint</Application>
  <PresentationFormat>Custom</PresentationFormat>
  <Paragraphs>19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Cambria</vt:lpstr>
      <vt:lpstr>Times New Roman</vt:lpstr>
      <vt:lpstr>Verdana</vt:lpstr>
      <vt:lpstr>Office Theme</vt:lpstr>
      <vt:lpstr>           Job Market Analysis and Recommendation System                                             By                                    Pavan Kumar</vt:lpstr>
      <vt:lpstr>                                               INDEX   1. Objective  2. Importing Dataset  3. Handling Missing Values.. 4. Job Opportunities Detailing. 5. Feature Engineering. 6. Correlation. 7. Prediction.     </vt:lpstr>
      <vt:lpstr>                                         Objective                              The job market is dynamic and influenced by various factors including technological advancements, economic shifts, and cultural trends. This project aims to harness the power of data analytics to understand these dynamics and provide actionable insights through a recommendation system. By analyzing historical and current job postings data, the project will provide predictions and recommendations that help job seekers and recruiters make informed decisions. </vt:lpstr>
      <vt:lpstr>    Importing Data Set:  1)  Importing the Data Set:        a)   In This we have Three Dataset Training, Test , Store  Dataset as shown as above.                         import pandas as pd                       d1=pd.read_csv(r"E:\DIGI chrome\Data sets\Job_Market_Data.csv")  </vt:lpstr>
      <vt:lpstr>  Handling Missing Values  1) Handling Missing Values :                 We have checked any missing values are present but there is no missing values.         Import seaborn as sns   sns.heatmap(d1.isnull())  2) Duplicated data:    And also we have checked any duplicates are there but there are no duplicates.    d1.duplicated().any()</vt:lpstr>
      <vt:lpstr>         Job Distribution           In this diagram it tells about which country has more job opportunities , by seeing the diagram we can clearly say that Barbados has more job opportunities than other countries.</vt:lpstr>
      <vt:lpstr>       Analysis:                 If you see above two diagrams :  1) In first diagram we have created new column named average _hourly working rate. 2) In the second diagram we have calculated most frequently repeated words. </vt:lpstr>
      <vt:lpstr>       Analysis:                The above two diagrams tells about the correlation between them:        1)  In the first diagram it cleary tells that Average_hour _ working rate has higher correlation then all other columns.</vt:lpstr>
      <vt:lpstr>        Analysis:                                 The above diagram tells that the remote jobs has been increasing every year.</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Data  Wrangling: Transforming Raw  Data into Actionable Insights</dc:title>
  <dc:creator>pavan a</dc:creator>
  <cp:lastModifiedBy>pavan a</cp:lastModifiedBy>
  <cp:revision>40</cp:revision>
  <dcterms:created xsi:type="dcterms:W3CDTF">2024-07-21T10:15:11Z</dcterms:created>
  <dcterms:modified xsi:type="dcterms:W3CDTF">2025-03-10T18:04:44Z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2024-07-21T00:00:00Z</vt:filetime>
  </property>
  <property fmtid="{D5CDD505-2E9C-101B-9397-08002B2CF9AE}" pid="3" name="Creator">
    <vt:lpwstr>Chromium</vt:lpwstr>
  </property>
  <property fmtid="{D5CDD505-2E9C-101B-9397-08002B2CF9AE}" pid="4" name="LastSaved">
    <vt:filetime>2024-07-21T00:00:00Z</vt:filetime>
  </property>
</Properties>
</file>