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65" r:id="rId5"/>
    <p:sldId id="266" r:id="rId6"/>
    <p:sldId id="267" r:id="rId7"/>
    <p:sldId id="268" r:id="rId8"/>
    <p:sldId id="269" r:id="rId9"/>
    <p:sldId id="263" r:id="rId10"/>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510638" y="2743695"/>
            <a:ext cx="13279422"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1320596" y="3420110"/>
            <a:ext cx="15659506" cy="2150745"/>
          </a:xfrm>
          <a:prstGeom prst="rect">
            <a:avLst/>
          </a:prstGeom>
        </p:spPr>
        <p:txBody>
          <a:bodyPr wrap="square" lIns="0" tIns="0" rIns="0" bIns="0">
            <a:spAutoFit/>
          </a:bodyPr>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638" y="2743695"/>
            <a:ext cx="13279422" cy="3914533"/>
          </a:xfrm>
          <a:prstGeom prst="rect">
            <a:avLst/>
          </a:prstGeom>
        </p:spPr>
        <p:txBody>
          <a:bodyPr vert="horz" wrap="square" lIns="0" tIns="13335" rIns="0" bIns="0" rtlCol="0">
            <a:spAutoFit/>
          </a:bodyPr>
          <a:lstStyle/>
          <a:p>
            <a:pPr marL="12065" marR="5080" indent="-12065" algn="ctr">
              <a:lnSpc>
                <a:spcPct val="100200"/>
              </a:lnSpc>
              <a:spcBef>
                <a:spcPts val="105"/>
              </a:spcBef>
            </a:pPr>
            <a:r>
              <a:rPr lang="en-IN" spc="-150" dirty="0"/>
              <a:t>T</a:t>
            </a:r>
            <a:r>
              <a:rPr spc="-114" dirty="0"/>
              <a:t>he </a:t>
            </a:r>
            <a:r>
              <a:rPr spc="-155" dirty="0"/>
              <a:t>Art </a:t>
            </a:r>
            <a:r>
              <a:rPr spc="-100" dirty="0"/>
              <a:t>of </a:t>
            </a:r>
            <a:r>
              <a:rPr spc="-90" dirty="0"/>
              <a:t>Data </a:t>
            </a:r>
            <a:r>
              <a:rPr spc="-85" dirty="0"/>
              <a:t> </a:t>
            </a:r>
            <a:r>
              <a:rPr spc="-195" dirty="0"/>
              <a:t>Wrangling</a:t>
            </a:r>
            <a:r>
              <a:rPr spc="-100" dirty="0"/>
              <a:t>:</a:t>
            </a:r>
            <a:r>
              <a:rPr spc="-254" dirty="0"/>
              <a:t> </a:t>
            </a:r>
            <a:r>
              <a:rPr spc="-140" dirty="0"/>
              <a:t>Transformin</a:t>
            </a:r>
            <a:r>
              <a:rPr spc="-145" dirty="0"/>
              <a:t>g</a:t>
            </a:r>
            <a:r>
              <a:rPr spc="-245" dirty="0"/>
              <a:t> </a:t>
            </a:r>
            <a:r>
              <a:rPr spc="-285" dirty="0"/>
              <a:t>Raw  </a:t>
            </a:r>
            <a:r>
              <a:rPr spc="-90" dirty="0"/>
              <a:t>Data</a:t>
            </a:r>
            <a:r>
              <a:rPr spc="-270" dirty="0"/>
              <a:t> </a:t>
            </a:r>
            <a:r>
              <a:rPr spc="-80" dirty="0"/>
              <a:t>into</a:t>
            </a:r>
            <a:r>
              <a:rPr spc="-265" dirty="0"/>
              <a:t> </a:t>
            </a:r>
            <a:r>
              <a:rPr spc="-95" dirty="0"/>
              <a:t>Actionable</a:t>
            </a:r>
            <a:r>
              <a:rPr spc="-275" dirty="0"/>
              <a:t> </a:t>
            </a:r>
            <a:r>
              <a:rPr spc="-105" dirty="0"/>
              <a:t>Insights</a:t>
            </a: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10911320"/>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Importing the datasets</a:t>
            </a:r>
            <a:br>
              <a:rPr lang="en-IN" sz="6000" spc="-70" dirty="0">
                <a:highlight>
                  <a:srgbClr val="C0C0C0"/>
                </a:highlight>
              </a:rPr>
            </a:br>
            <a:br>
              <a:rPr lang="en-IN" sz="3200" spc="-70" dirty="0"/>
            </a:br>
            <a:r>
              <a:rPr lang="en-US" sz="3200" spc="-70" dirty="0"/>
              <a:t>1) Importing the dataset:</a:t>
            </a:r>
            <a:br>
              <a:rPr lang="en-US" sz="3200" spc="-70" dirty="0"/>
            </a:br>
            <a:br>
              <a:rPr lang="en-US" sz="3200" spc="-70" dirty="0"/>
            </a:br>
            <a:r>
              <a:rPr lang="en-US" sz="3200" spc="-70" dirty="0"/>
              <a:t>      a) to import the data set first we have to import pandas.</a:t>
            </a:r>
            <a:br>
              <a:rPr lang="en-US" sz="3200" spc="-70" dirty="0"/>
            </a:br>
            <a:br>
              <a:rPr lang="en-US" sz="3200" spc="-70" dirty="0"/>
            </a:br>
            <a:r>
              <a:rPr lang="en-US" sz="3200" spc="-70" dirty="0"/>
              <a:t>                        import  pandas as pd</a:t>
            </a:r>
            <a:br>
              <a:rPr lang="en-US" sz="3200" spc="-70" dirty="0"/>
            </a:br>
            <a:r>
              <a:rPr lang="en-US" sz="3200" spc="-70" dirty="0"/>
              <a:t>      </a:t>
            </a:r>
            <a:br>
              <a:rPr lang="en-US" sz="3200" spc="-70" dirty="0"/>
            </a:br>
            <a:r>
              <a:rPr lang="en-US" sz="3200" spc="-70" dirty="0"/>
              <a:t>b) now by using read_csv we have to import he data set by giving the path in pd.read_csv.</a:t>
            </a:r>
            <a:br>
              <a:rPr lang="en-US" sz="2000" spc="-70" dirty="0">
                <a:highlight>
                  <a:srgbClr val="C0C0C0"/>
                </a:highlight>
              </a:rPr>
            </a:br>
            <a:r>
              <a:rPr lang="en-IN" sz="6000" spc="-70" dirty="0"/>
              <a:t>             </a:t>
            </a:r>
            <a:r>
              <a:rPr lang="en-IN" sz="3600" spc="-70" dirty="0"/>
              <a:t>pd.read_csv(“dataset_path”)</a:t>
            </a: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17" name="Picture 16">
            <a:extLst>
              <a:ext uri="{FF2B5EF4-FFF2-40B4-BE49-F238E27FC236}">
                <a16:creationId xmlns:a16="http://schemas.microsoft.com/office/drawing/2014/main" id="{74E48B5C-AAFB-4FDD-BBE6-4C0EB1BFC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4" y="595820"/>
            <a:ext cx="6400801" cy="9155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709489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Dropping unnecessary columns</a:t>
            </a:r>
            <a:br>
              <a:rPr lang="en-IN" sz="6000" spc="-70" dirty="0">
                <a:highlight>
                  <a:srgbClr val="C0C0C0"/>
                </a:highlight>
              </a:rPr>
            </a:br>
            <a:br>
              <a:rPr lang="en-IN" sz="3200" spc="-70" dirty="0"/>
            </a:br>
            <a:r>
              <a:rPr lang="en-US" sz="3200" spc="-70" dirty="0"/>
              <a:t>1) Dropping unnecessary columns:</a:t>
            </a:r>
            <a:br>
              <a:rPr lang="en-US" sz="3200" spc="-70" dirty="0"/>
            </a:br>
            <a:br>
              <a:rPr lang="en-US" sz="3200" spc="-70" dirty="0"/>
            </a:br>
            <a:r>
              <a:rPr lang="en-US" sz="3200" spc="-70" dirty="0"/>
              <a:t>      </a:t>
            </a:r>
            <a:r>
              <a:rPr lang="en-IN" sz="3200" spc="-70" dirty="0"/>
              <a:t> For dropping the unnecessary columns we have to use the drop method  along with the column name and axis.</a:t>
            </a:r>
            <a:br>
              <a:rPr lang="en-IN" sz="6000" spc="-70" dirty="0">
                <a:highlight>
                  <a:srgbClr val="C0C0C0"/>
                </a:highlight>
              </a:rPr>
            </a:br>
            <a:r>
              <a:rPr lang="en-IN" sz="6000" spc="-70" dirty="0"/>
              <a:t>          </a:t>
            </a:r>
            <a:r>
              <a:rPr lang="en-IN" sz="3600" spc="-70" dirty="0"/>
              <a:t> dataset.drop(“column_name” , axis=1)</a:t>
            </a: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DBB55515-6C52-4EFA-9DBB-06FA675E7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50" y="2892425"/>
            <a:ext cx="4953000" cy="4495800"/>
          </a:xfrm>
          <a:prstGeom prst="rect">
            <a:avLst/>
          </a:prstGeom>
        </p:spPr>
      </p:pic>
    </p:spTree>
    <p:extLst>
      <p:ext uri="{BB962C8B-B14F-4D97-AF65-F5344CB8AC3E}">
        <p14:creationId xmlns:p14="http://schemas.microsoft.com/office/powerpoint/2010/main" val="39700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912621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Merging the datasets</a:t>
            </a:r>
            <a:br>
              <a:rPr lang="en-IN" sz="6000" spc="-70" dirty="0">
                <a:highlight>
                  <a:srgbClr val="C0C0C0"/>
                </a:highlight>
              </a:rPr>
            </a:br>
            <a:br>
              <a:rPr lang="en-IN" sz="3200" spc="-70" dirty="0"/>
            </a:br>
            <a:r>
              <a:rPr lang="en-US" sz="3200" spc="-70" dirty="0"/>
              <a:t>1)  Merging the dataset:</a:t>
            </a:r>
            <a:br>
              <a:rPr lang="en-US" sz="3200" spc="-70" dirty="0"/>
            </a:br>
            <a:br>
              <a:rPr lang="en-US" sz="3200" spc="-70" dirty="0"/>
            </a:br>
            <a:r>
              <a:rPr lang="en-US" sz="3200" spc="-70" dirty="0"/>
              <a:t>      a) </a:t>
            </a:r>
            <a:r>
              <a:rPr lang="en-IN" sz="3200" spc="-70" dirty="0"/>
              <a:t> For merging the dataset we use merge  function, for  example if we  have  three datasets first we will merge first two dataset and the output dataset is concatenated with third dataset.</a:t>
            </a:r>
            <a:br>
              <a:rPr lang="en-IN" sz="3200" spc="-70" dirty="0"/>
            </a:br>
            <a:br>
              <a:rPr lang="en-IN" sz="3200" spc="-70" dirty="0"/>
            </a:br>
            <a:r>
              <a:rPr lang="en-IN" sz="3200" spc="-70" dirty="0"/>
              <a:t>       </a:t>
            </a:r>
            <a:r>
              <a:rPr lang="en-IN" sz="2800" spc="-70" dirty="0">
                <a:solidFill>
                  <a:srgbClr val="545454"/>
                </a:solidFill>
                <a:latin typeface="Cambria" panose="02040503050406030204" pitchFamily="18" charset="0"/>
                <a:ea typeface="Cambria" panose="02040503050406030204" pitchFamily="18" charset="0"/>
              </a:rPr>
              <a:t>M</a:t>
            </a:r>
            <a:r>
              <a:rPr lang="en-IN" sz="2800" i="0" dirty="0">
                <a:solidFill>
                  <a:srgbClr val="545454"/>
                </a:solidFill>
                <a:effectLst/>
                <a:latin typeface="Cambria" panose="02040503050406030204" pitchFamily="18" charset="0"/>
                <a:ea typeface="Cambria" panose="02040503050406030204" pitchFamily="18" charset="0"/>
              </a:rPr>
              <a:t>erge_d1_d2=pd.merge(dataset1,dataset2,on=</a:t>
            </a:r>
            <a:r>
              <a:rPr lang="en-IN" sz="2800" i="0" dirty="0">
                <a:solidFill>
                  <a:srgbClr val="008000"/>
                </a:solidFill>
                <a:effectLst/>
                <a:latin typeface="Cambria" panose="02040503050406030204" pitchFamily="18" charset="0"/>
                <a:ea typeface="Cambria" panose="02040503050406030204" pitchFamily="18" charset="0"/>
              </a:rPr>
              <a:t>'instant'</a:t>
            </a:r>
            <a:r>
              <a:rPr lang="en-IN" sz="2800" i="0" dirty="0">
                <a:solidFill>
                  <a:srgbClr val="545454"/>
                </a:solidFill>
                <a:effectLst/>
                <a:latin typeface="Cambria" panose="02040503050406030204" pitchFamily="18" charset="0"/>
                <a:ea typeface="Cambria" panose="02040503050406030204" pitchFamily="18" charset="0"/>
              </a:rPr>
              <a:t>,how=</a:t>
            </a:r>
            <a:r>
              <a:rPr lang="en-IN" sz="2800" i="0" dirty="0">
                <a:solidFill>
                  <a:srgbClr val="008000"/>
                </a:solidFill>
                <a:effectLst/>
                <a:latin typeface="Cambria" panose="02040503050406030204" pitchFamily="18" charset="0"/>
                <a:ea typeface="Cambria" panose="02040503050406030204" pitchFamily="18" charset="0"/>
              </a:rPr>
              <a:t>'outer’</a:t>
            </a:r>
            <a:r>
              <a:rPr lang="en-IN" sz="2800" i="0" dirty="0">
                <a:solidFill>
                  <a:srgbClr val="545454"/>
                </a:solidFill>
                <a:effectLst/>
                <a:latin typeface="Cambria" panose="02040503050406030204" pitchFamily="18" charset="0"/>
                <a:ea typeface="Cambria" panose="02040503050406030204" pitchFamily="18" charset="0"/>
              </a:rPr>
              <a:t>)</a:t>
            </a:r>
            <a:br>
              <a:rPr lang="en-IN" sz="6000" spc="-70" dirty="0">
                <a:highlight>
                  <a:srgbClr val="C0C0C0"/>
                </a:highlight>
              </a:rPr>
            </a:br>
            <a:r>
              <a:rPr lang="en-IN" sz="3600" spc="-70" dirty="0"/>
              <a:t>       </a:t>
            </a:r>
            <a:r>
              <a:rPr lang="en-IN" sz="2800" i="0" dirty="0">
                <a:solidFill>
                  <a:srgbClr val="545454"/>
                </a:solidFill>
                <a:effectLst/>
                <a:latin typeface="Cambria" panose="02040503050406030204" pitchFamily="18" charset="0"/>
                <a:ea typeface="Cambria" panose="02040503050406030204" pitchFamily="18" charset="0"/>
              </a:rPr>
              <a:t>new_dataset=pd.concat([merge_d1_d2,dataset3],ignore_index=</a:t>
            </a:r>
            <a:r>
              <a:rPr lang="en-IN" sz="2800" i="0" dirty="0">
                <a:solidFill>
                  <a:srgbClr val="AA5D00"/>
                </a:solidFill>
                <a:effectLst/>
                <a:latin typeface="Cambria" panose="02040503050406030204" pitchFamily="18" charset="0"/>
                <a:ea typeface="Cambria" panose="02040503050406030204" pitchFamily="18" charset="0"/>
              </a:rPr>
              <a:t>True</a:t>
            </a:r>
            <a:r>
              <a:rPr lang="en-IN" sz="2800" i="0" dirty="0">
                <a:solidFill>
                  <a:srgbClr val="545454"/>
                </a:solidFill>
                <a:effectLst/>
                <a:latin typeface="Cambria" panose="02040503050406030204" pitchFamily="18" charset="0"/>
                <a:ea typeface="Cambria" panose="02040503050406030204" pitchFamily="18" charset="0"/>
              </a:rPr>
              <a:t>)</a:t>
            </a:r>
            <a:br>
              <a:rPr lang="en-IN" sz="2800" spc="-70" dirty="0">
                <a:highlight>
                  <a:srgbClr val="C0C0C0"/>
                </a:highlight>
                <a:latin typeface="Cambria" panose="02040503050406030204" pitchFamily="18" charset="0"/>
                <a:ea typeface="Cambria" panose="02040503050406030204" pitchFamily="18" charset="0"/>
              </a:rPr>
            </a:b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1BF24E01-8792-477C-8269-99D7FEC57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1851"/>
            <a:ext cx="5492750" cy="5162552"/>
          </a:xfrm>
          <a:prstGeom prst="rect">
            <a:avLst/>
          </a:prstGeom>
        </p:spPr>
      </p:pic>
    </p:spTree>
    <p:extLst>
      <p:ext uri="{BB962C8B-B14F-4D97-AF65-F5344CB8AC3E}">
        <p14:creationId xmlns:p14="http://schemas.microsoft.com/office/powerpoint/2010/main" val="6599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116" y="548195"/>
            <a:ext cx="18288585" cy="1109598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Unique </a:t>
            </a:r>
            <a:r>
              <a:rPr lang="en-IN" sz="6000" spc="-70" dirty="0" err="1">
                <a:highlight>
                  <a:srgbClr val="C0C0C0"/>
                </a:highlight>
              </a:rPr>
              <a:t>vaules</a:t>
            </a:r>
            <a:r>
              <a:rPr lang="en-IN" sz="6000" spc="-70" dirty="0">
                <a:highlight>
                  <a:srgbClr val="C0C0C0"/>
                </a:highlight>
              </a:rPr>
              <a:t>, Data types of the datasets</a:t>
            </a:r>
            <a:br>
              <a:rPr lang="en-IN" sz="6000" spc="-70" dirty="0">
                <a:highlight>
                  <a:srgbClr val="C0C0C0"/>
                </a:highlight>
              </a:rPr>
            </a:br>
            <a:br>
              <a:rPr lang="en-IN" sz="3200" spc="-70" dirty="0"/>
            </a:br>
            <a:r>
              <a:rPr lang="en-US" sz="3200" spc="-70" dirty="0"/>
              <a:t>1) Identifying the unique values:</a:t>
            </a:r>
            <a:br>
              <a:rPr lang="en-US" sz="3200" spc="-70" dirty="0"/>
            </a:br>
            <a:br>
              <a:rPr lang="en-US" sz="3200" spc="-70" dirty="0"/>
            </a:br>
            <a:r>
              <a:rPr lang="en-US" sz="3200" spc="-70" dirty="0"/>
              <a:t>            For get the unique  values in the columns we use unique function followed by dataset name, in the brackets of dataset name we have to mention the column name.</a:t>
            </a:r>
            <a:br>
              <a:rPr lang="en-US" sz="3200" spc="-70" dirty="0"/>
            </a:b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new_dataset[</a:t>
            </a:r>
            <a:r>
              <a:rPr lang="en-IN" sz="2800" b="1" i="0" dirty="0">
                <a:solidFill>
                  <a:srgbClr val="008000"/>
                </a:solidFill>
                <a:effectLst/>
                <a:latin typeface="Cambria" panose="02040503050406030204" pitchFamily="18" charset="0"/>
                <a:ea typeface="Cambria" panose="02040503050406030204" pitchFamily="18" charset="0"/>
              </a:rPr>
              <a:t>'cnt'</a:t>
            </a:r>
            <a:r>
              <a:rPr lang="en-IN" sz="2800" b="1" i="0" dirty="0">
                <a:solidFill>
                  <a:srgbClr val="545454"/>
                </a:solidFill>
                <a:effectLst/>
                <a:latin typeface="Cambria" panose="02040503050406030204" pitchFamily="18" charset="0"/>
                <a:ea typeface="Cambria" panose="02040503050406030204" pitchFamily="18" charset="0"/>
              </a:rPr>
              <a:t>].unique()</a:t>
            </a:r>
            <a:br>
              <a:rPr lang="en-US" sz="3200" spc="-70" dirty="0"/>
            </a:br>
            <a:br>
              <a:rPr lang="en-US" sz="3200" spc="-70" dirty="0"/>
            </a:br>
            <a:r>
              <a:rPr lang="en-US" sz="3200" spc="-70" dirty="0"/>
              <a:t>2) Checking the data types for the dataset:</a:t>
            </a:r>
            <a:br>
              <a:rPr lang="en-US" sz="3200" spc="-70" dirty="0"/>
            </a:br>
            <a:r>
              <a:rPr lang="en-US" sz="3200" spc="-70" dirty="0"/>
              <a:t>             </a:t>
            </a:r>
            <a:br>
              <a:rPr lang="en-US" sz="3200" spc="-70" dirty="0"/>
            </a:br>
            <a:r>
              <a:rPr lang="en-US" sz="3200" spc="-70" dirty="0"/>
              <a:t>             For finding the  data types of each column we use  dtypes method .</a:t>
            </a:r>
            <a:br>
              <a:rPr lang="en-US" sz="3200" spc="-70" dirty="0"/>
            </a:b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new_dataset.dtypes</a:t>
            </a:r>
            <a:br>
              <a:rPr lang="en-US" sz="3200" spc="-70" dirty="0"/>
            </a:br>
            <a:br>
              <a:rPr lang="en-US" sz="3200" spc="-70" dirty="0"/>
            </a:b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spTree>
    <p:extLst>
      <p:ext uri="{BB962C8B-B14F-4D97-AF65-F5344CB8AC3E}">
        <p14:creationId xmlns:p14="http://schemas.microsoft.com/office/powerpoint/2010/main" val="9195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116" y="548195"/>
            <a:ext cx="18288585" cy="12511758"/>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Dimensions, statistical information of the datasets</a:t>
            </a:r>
            <a:br>
              <a:rPr lang="en-IN" sz="6000" spc="-70" dirty="0">
                <a:highlight>
                  <a:srgbClr val="C0C0C0"/>
                </a:highlight>
              </a:rPr>
            </a:br>
            <a:br>
              <a:rPr lang="en-IN" sz="3200" spc="-70" dirty="0"/>
            </a:br>
            <a:r>
              <a:rPr lang="en-US" sz="3200" spc="-70" dirty="0"/>
              <a:t>1)  Checking the dimensions of the dataset:</a:t>
            </a:r>
            <a:br>
              <a:rPr lang="en-US" sz="3200" spc="-70" dirty="0"/>
            </a:br>
            <a:r>
              <a:rPr lang="en-US" sz="3200" spc="-70" dirty="0"/>
              <a:t>:</a:t>
            </a:r>
            <a:br>
              <a:rPr lang="en-US" sz="3200" spc="-70" dirty="0"/>
            </a:br>
            <a:br>
              <a:rPr lang="en-US" sz="3200" spc="-70" dirty="0"/>
            </a:br>
            <a:r>
              <a:rPr lang="en-US" sz="3200" spc="-70" dirty="0"/>
              <a:t>            For  checking the dimensions of the dataset  we use shape method.</a:t>
            </a:r>
            <a:br>
              <a:rPr lang="en-US" sz="3200" spc="-70" dirty="0"/>
            </a:b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new_dataset</a:t>
            </a:r>
            <a:r>
              <a:rPr lang="en-IN" sz="2800" b="1" dirty="0">
                <a:solidFill>
                  <a:srgbClr val="545454"/>
                </a:solidFill>
                <a:latin typeface="Cambria" panose="02040503050406030204" pitchFamily="18" charset="0"/>
                <a:ea typeface="Cambria" panose="02040503050406030204" pitchFamily="18" charset="0"/>
              </a:rPr>
              <a:t>.shape</a:t>
            </a:r>
            <a:br>
              <a:rPr lang="en-US" sz="3200" spc="-70" dirty="0"/>
            </a:br>
            <a:br>
              <a:rPr lang="en-US" sz="3200" spc="-70" dirty="0"/>
            </a:br>
            <a:r>
              <a:rPr lang="en-US" sz="3200" spc="-70" dirty="0"/>
              <a:t>2) Getting the statistical information about the dataset:</a:t>
            </a:r>
            <a:br>
              <a:rPr lang="en-US" sz="3200" spc="-70" dirty="0"/>
            </a:br>
            <a:r>
              <a:rPr lang="en-US" sz="3200" spc="-70" dirty="0"/>
              <a:t>             </a:t>
            </a:r>
            <a:br>
              <a:rPr lang="en-US" sz="3200" spc="-70" dirty="0"/>
            </a:br>
            <a:r>
              <a:rPr lang="en-US" sz="3200" spc="-70" dirty="0"/>
              <a:t>             For  getting the statistical information about the dataset we use describe method  and also we use info method for get the information of memory usage, datatypes ,  null values are there are not like that.</a:t>
            </a:r>
            <a:br>
              <a:rPr lang="en-US" sz="3200" spc="-70" dirty="0"/>
            </a:br>
            <a:br>
              <a:rPr lang="en-US" sz="3200" spc="-70" dirty="0"/>
            </a:br>
            <a:r>
              <a:rPr lang="en-US" sz="3200" spc="-70" dirty="0"/>
              <a:t>                                                        </a:t>
            </a:r>
            <a:r>
              <a:rPr lang="en-IN" sz="2800" b="1" i="0" dirty="0">
                <a:solidFill>
                  <a:srgbClr val="545454"/>
                </a:solidFill>
                <a:effectLst/>
                <a:latin typeface="Cambria" panose="02040503050406030204" pitchFamily="18" charset="0"/>
                <a:ea typeface="Cambria" panose="02040503050406030204" pitchFamily="18" charset="0"/>
              </a:rPr>
              <a:t>new_dataset.</a:t>
            </a:r>
            <a:r>
              <a:rPr lang="en-IN" sz="2800" b="1" dirty="0">
                <a:solidFill>
                  <a:srgbClr val="545454"/>
                </a:solidFill>
                <a:latin typeface="Cambria" panose="02040503050406030204" pitchFamily="18" charset="0"/>
                <a:ea typeface="Cambria" panose="02040503050406030204" pitchFamily="18" charset="0"/>
              </a:rPr>
              <a:t>describe()</a:t>
            </a:r>
            <a:br>
              <a:rPr lang="en-IN" sz="2800" b="1" dirty="0">
                <a:solidFill>
                  <a:srgbClr val="545454"/>
                </a:solidFill>
                <a:latin typeface="Cambria" panose="02040503050406030204" pitchFamily="18" charset="0"/>
                <a:ea typeface="Cambria" panose="02040503050406030204" pitchFamily="18" charset="0"/>
              </a:rPr>
            </a:br>
            <a:r>
              <a:rPr lang="en-IN" sz="2800" b="1" dirty="0">
                <a:solidFill>
                  <a:srgbClr val="545454"/>
                </a:solidFill>
                <a:latin typeface="Cambria" panose="02040503050406030204" pitchFamily="18" charset="0"/>
                <a:ea typeface="Cambria" panose="02040503050406030204" pitchFamily="18" charset="0"/>
              </a:rPr>
              <a:t> </a:t>
            </a:r>
            <a:br>
              <a:rPr lang="en-IN" sz="2800" b="1" dirty="0">
                <a:solidFill>
                  <a:srgbClr val="545454"/>
                </a:solidFill>
                <a:latin typeface="Cambria" panose="02040503050406030204" pitchFamily="18" charset="0"/>
                <a:ea typeface="Cambria" panose="02040503050406030204" pitchFamily="18" charset="0"/>
              </a:rPr>
            </a:br>
            <a:r>
              <a:rPr lang="en-IN" sz="2800" b="1" dirty="0">
                <a:solidFill>
                  <a:srgbClr val="545454"/>
                </a:solidFill>
                <a:latin typeface="Cambria" panose="02040503050406030204" pitchFamily="18" charset="0"/>
                <a:ea typeface="Cambria" panose="02040503050406030204" pitchFamily="18" charset="0"/>
              </a:rPr>
              <a:t>                                                         new_dataset.info()</a:t>
            </a:r>
            <a:br>
              <a:rPr lang="en-US" sz="3200" spc="-70" dirty="0"/>
            </a:br>
            <a:br>
              <a:rPr lang="en-US" sz="3200" spc="-70" dirty="0"/>
            </a:br>
            <a:r>
              <a:rPr lang="en-US" sz="3200" spc="-70" dirty="0"/>
              <a:t>      </a:t>
            </a: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spTree>
    <p:extLst>
      <p:ext uri="{BB962C8B-B14F-4D97-AF65-F5344CB8AC3E}">
        <p14:creationId xmlns:p14="http://schemas.microsoft.com/office/powerpoint/2010/main" val="74036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13435088"/>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Handling the missing values</a:t>
            </a:r>
            <a:br>
              <a:rPr lang="en-IN" sz="6000" spc="-70" dirty="0">
                <a:highlight>
                  <a:srgbClr val="C0C0C0"/>
                </a:highlight>
              </a:rPr>
            </a:br>
            <a:br>
              <a:rPr lang="en-IN" sz="3200" spc="-70" dirty="0"/>
            </a:br>
            <a:r>
              <a:rPr lang="en-US" sz="3200" spc="-70" dirty="0"/>
              <a:t>1) Handling missing values:</a:t>
            </a:r>
            <a:br>
              <a:rPr lang="en-US" sz="3200" spc="-70" dirty="0"/>
            </a:br>
            <a:br>
              <a:rPr lang="en-US" sz="3200" spc="-70" dirty="0"/>
            </a:br>
            <a:r>
              <a:rPr lang="en-US" sz="3200" spc="-70" dirty="0"/>
              <a:t>      a)  For handling the missing values first we have to find the missing values  for that we have to use isnull , sum  methods.</a:t>
            </a:r>
            <a:br>
              <a:rPr lang="en-US" sz="3200" spc="-70" dirty="0"/>
            </a:br>
            <a:br>
              <a:rPr lang="en-US" sz="3200" spc="-70" dirty="0"/>
            </a:br>
            <a:r>
              <a:rPr lang="en-US" sz="3200" spc="-70" dirty="0"/>
              <a:t>                   new_dataset.isnull().sum()</a:t>
            </a:r>
            <a:br>
              <a:rPr lang="en-US" sz="3200" spc="-70" dirty="0"/>
            </a:br>
            <a:r>
              <a:rPr lang="en-US" sz="3200" spc="-70" dirty="0"/>
              <a:t>      </a:t>
            </a:r>
            <a:br>
              <a:rPr lang="en-US" sz="3200" spc="-70" dirty="0"/>
            </a:br>
            <a:r>
              <a:rPr lang="en-US" sz="3200" spc="-70" dirty="0"/>
              <a:t>       b) </a:t>
            </a:r>
            <a:r>
              <a:rPr lang="en-IN" sz="3200" spc="-70" dirty="0"/>
              <a:t> After finding the missing value , we have to replace the missing value with mean, median, mode or any another suitable value .</a:t>
            </a:r>
            <a:br>
              <a:rPr lang="en-IN" sz="3200" spc="-70" dirty="0"/>
            </a:br>
            <a:br>
              <a:rPr lang="en-IN" sz="3200" spc="-70" dirty="0"/>
            </a:br>
            <a:r>
              <a:rPr lang="en-IN" sz="3200" spc="-70" dirty="0"/>
              <a:t>                         new_dataset[‘column_name’].mode()</a:t>
            </a:r>
            <a:br>
              <a:rPr lang="en-IN" sz="3200" spc="-70" dirty="0"/>
            </a:br>
            <a:br>
              <a:rPr lang="en-IN" sz="3200" spc="-70" dirty="0"/>
            </a:br>
            <a:r>
              <a:rPr lang="en-IN" sz="3200" spc="-70" dirty="0"/>
              <a:t>For replacing the value we use:</a:t>
            </a:r>
            <a:br>
              <a:rPr lang="en-IN" sz="3200" spc="-70" dirty="0"/>
            </a:br>
            <a:r>
              <a:rPr lang="en-IN" sz="3200" spc="-70" dirty="0"/>
              <a:t>                          new_dataset.loc[‘row’,’column’]=value  </a:t>
            </a:r>
            <a:br>
              <a:rPr lang="en-IN" sz="3200" spc="-70" dirty="0"/>
            </a:br>
            <a:br>
              <a:rPr lang="en-IN" sz="3200" spc="-70" dirty="0"/>
            </a:b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2340179A-E141-42F6-9B72-08CCB1BBB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691066"/>
            <a:ext cx="6857417" cy="8917563"/>
          </a:xfrm>
          <a:prstGeom prst="rect">
            <a:avLst/>
          </a:prstGeom>
        </p:spPr>
      </p:pic>
    </p:spTree>
    <p:extLst>
      <p:ext uri="{BB962C8B-B14F-4D97-AF65-F5344CB8AC3E}">
        <p14:creationId xmlns:p14="http://schemas.microsoft.com/office/powerpoint/2010/main" val="401700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6711951" y="1496174"/>
            <a:ext cx="11588750" cy="1195776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highlight>
                  <a:srgbClr val="C0C0C0"/>
                </a:highlight>
              </a:rPr>
              <a:t>Finding the outliers</a:t>
            </a:r>
            <a:br>
              <a:rPr lang="en-IN" sz="6000" spc="-70" dirty="0">
                <a:highlight>
                  <a:srgbClr val="C0C0C0"/>
                </a:highlight>
              </a:rPr>
            </a:br>
            <a:br>
              <a:rPr lang="en-IN" sz="3200" spc="-70" dirty="0"/>
            </a:br>
            <a:r>
              <a:rPr lang="en-US" sz="3200" spc="-70" dirty="0"/>
              <a:t>1) Finding the outliers:</a:t>
            </a:r>
            <a:br>
              <a:rPr lang="en-US" sz="3200" spc="-70" dirty="0"/>
            </a:br>
            <a:br>
              <a:rPr lang="en-US" sz="3200" spc="-70" dirty="0"/>
            </a:br>
            <a:r>
              <a:rPr lang="en-US" sz="3200" spc="-70" dirty="0"/>
              <a:t>      a)  For finding the outliers first we have to import seaborn library after  that we have to take the numeric columns and put them into box plot , after that we will  find the outliers.</a:t>
            </a:r>
            <a:br>
              <a:rPr lang="en-US" sz="3200" spc="-70" dirty="0"/>
            </a:br>
            <a:br>
              <a:rPr lang="en-US" sz="3200" spc="-70" dirty="0"/>
            </a:br>
            <a:r>
              <a:rPr lang="en-US" sz="3200" spc="-70" dirty="0"/>
              <a:t>                    import seaborn as sns</a:t>
            </a:r>
            <a:br>
              <a:rPr lang="en-US" sz="3200" spc="-70" dirty="0"/>
            </a:br>
            <a:br>
              <a:rPr lang="en-US" sz="3200" spc="-70" dirty="0"/>
            </a:br>
            <a:r>
              <a:rPr lang="en-US" sz="3200" spc="-70" dirty="0"/>
              <a:t>                   sns,boxplot(‘columns’)</a:t>
            </a:r>
            <a:br>
              <a:rPr lang="en-US" sz="3200" spc="-70" dirty="0"/>
            </a:br>
            <a:br>
              <a:rPr lang="en-US" sz="3200" spc="-70" dirty="0"/>
            </a:br>
            <a:r>
              <a:rPr lang="en-US" sz="3200" spc="-70" dirty="0"/>
              <a:t>      b) </a:t>
            </a:r>
            <a:r>
              <a:rPr lang="en-IN" sz="3200" spc="-70" dirty="0"/>
              <a:t> After finding the outliers if we want we can remove them or we can replace those values,.</a:t>
            </a: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08A646DA-EE71-4B5E-97B7-4A9603409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 y="595819"/>
            <a:ext cx="6471234" cy="9155685"/>
          </a:xfrm>
          <a:prstGeom prst="rect">
            <a:avLst/>
          </a:prstGeom>
        </p:spPr>
      </p:pic>
    </p:spTree>
    <p:extLst>
      <p:ext uri="{BB962C8B-B14F-4D97-AF65-F5344CB8AC3E}">
        <p14:creationId xmlns:p14="http://schemas.microsoft.com/office/powerpoint/2010/main" val="421180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349750" y="2147106"/>
            <a:ext cx="10134600" cy="3043141"/>
          </a:xfrm>
          <a:prstGeom prst="rect">
            <a:avLst/>
          </a:prstGeom>
        </p:spPr>
        <p:txBody>
          <a:bodyPr vert="horz" wrap="square" lIns="0" tIns="11430" rIns="0" bIns="0" rtlCol="0">
            <a:spAutoFit/>
          </a:bodyPr>
          <a:lstStyle/>
          <a:p>
            <a:pPr marL="12700">
              <a:lnSpc>
                <a:spcPct val="100000"/>
              </a:lnSpc>
              <a:spcBef>
                <a:spcPts val="90"/>
              </a:spcBef>
            </a:pPr>
            <a:br>
              <a:rPr lang="en-IN" sz="9850" spc="-210" dirty="0"/>
            </a:br>
            <a:r>
              <a:rPr lang="en-IN" sz="9850" spc="-210" dirty="0"/>
              <a:t>     </a:t>
            </a:r>
            <a:r>
              <a:rPr sz="9850" spc="-210" dirty="0"/>
              <a:t>Thank</a:t>
            </a:r>
            <a:r>
              <a:rPr lang="en-IN" sz="9850" spc="-210" dirty="0"/>
              <a:t> You</a:t>
            </a:r>
            <a:r>
              <a:rPr sz="9850" spc="-210" dirty="0"/>
              <a:t>!</a:t>
            </a:r>
            <a:endParaRPr sz="9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712</Words>
  <Application>Microsoft Office PowerPoint</Application>
  <PresentationFormat>Custom</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Cambria</vt:lpstr>
      <vt:lpstr>Verdana</vt:lpstr>
      <vt:lpstr>Office Theme</vt:lpstr>
      <vt:lpstr>The Art of Data  Wrangling: Transforming Raw  Data into Actionable Insights</vt:lpstr>
      <vt:lpstr> Importing the datasets  1) Importing the dataset:        a) to import the data set first we have to import pandas.                          import  pandas as pd        b) now by using read_csv we have to import he data set by giving the path in pd.read_csv.              pd.read_csv(“dataset_path”)     </vt:lpstr>
      <vt:lpstr> Dropping unnecessary columns  1) Dropping unnecessary columns:         For dropping the unnecessary columns we have to use the drop method  along with the column name and axis.            dataset.drop(“column_name” , axis=1)   </vt:lpstr>
      <vt:lpstr> Merging the datasets  1)  Merging the dataset:        a)  For merging the dataset we use merge  function, for  example if we  have  three datasets first we will merge first two dataset and the output dataset is concatenated with third dataset.         Merge_d1_d2=pd.merge(dataset1,dataset2,on='instant',how='outer’)        new_dataset=pd.concat([merge_d1_d2,dataset3],ignore_index=True)    </vt:lpstr>
      <vt:lpstr> Unique vaules, Data types of the datasets  1) Identifying the unique values:              For get the unique  values in the columns we use unique function followed by dataset name, in the brackets of dataset name we have to mention the column name.                                                       new_dataset['cnt'].unique()  2) Checking the data types for the dataset:                            For finding the  data types of each column we use  dtypes method .                                                          new_dataset.dtypes           </vt:lpstr>
      <vt:lpstr> Dimensions, statistical information of the datasets  1)  Checking the dimensions of the dataset: :              For  checking the dimensions of the dataset  we use shape method.                                                       new_dataset.shape  2) Getting the statistical information about the dataset:                            For  getting the statistical information about the dataset we use describe method  and also we use info method for get the information of memory usage, datatypes ,  null values are there are not like that.                                                          new_dataset.describe()                                                            new_dataset.info()           </vt:lpstr>
      <vt:lpstr> Handling the missing values  1) Handling missing values:        a)  For handling the missing values first we have to find the missing values  for that we have to use isnull , sum  methods.                     new_dataset.isnull().sum()               b)  After finding the missing value , we have to replace the missing value with mean, median, mode or any another suitable value .                           new_dataset[‘column_name’].mode()  For replacing the value we use:                           new_dataset.loc[‘row’,’column’]=value        </vt:lpstr>
      <vt:lpstr> Finding the outliers  1) Finding the outliers:        a)  For finding the outliers first we have to import seaborn library after  that we have to take the numeric columns and put them into box plot , after that we will  find the outliers.                      import seaborn as sns                     sns,boxplot(‘columns’)        b)  After finding the outliers if we want we can remove them or we can replace those values,.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Data  Wrangling: Transforming Raw  Data into Actionable Insights</dc:title>
  <dc:creator>pavan a</dc:creator>
  <cp:lastModifiedBy>pavan a</cp:lastModifiedBy>
  <cp:revision>11</cp:revision>
  <dcterms:created xsi:type="dcterms:W3CDTF">2024-07-21T10:15:11Z</dcterms:created>
  <dcterms:modified xsi:type="dcterms:W3CDTF">2024-07-21T11:40:19Z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2024-07-21T00:00:00Z</vt:filetime>
  </property>
  <property fmtid="{D5CDD505-2E9C-101B-9397-08002B2CF9AE}" pid="3" name="Creator">
    <vt:lpwstr>Chromium</vt:lpwstr>
  </property>
  <property fmtid="{D5CDD505-2E9C-101B-9397-08002B2CF9AE}" pid="4" name="LastSaved">
    <vt:filetime>2024-07-21T00:00:00Z</vt:filetime>
  </property>
</Properties>
</file>