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2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4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9" r:id="rId26"/>
    <p:sldId id="311" r:id="rId27"/>
    <p:sldId id="315" r:id="rId28"/>
    <p:sldId id="326" r:id="rId29"/>
    <p:sldId id="316" r:id="rId30"/>
    <p:sldId id="317" r:id="rId31"/>
    <p:sldId id="318" r:id="rId32"/>
    <p:sldId id="319" r:id="rId33"/>
    <p:sldId id="312" r:id="rId34"/>
    <p:sldId id="313" r:id="rId35"/>
    <p:sldId id="314" r:id="rId36"/>
    <p:sldId id="2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elasticsearch/reference/current/range.html" TargetMode="External"/><Relationship Id="rId3" Type="http://schemas.openxmlformats.org/officeDocument/2006/relationships/hyperlink" Target="https://www.elastic.co/guide/en/elasticsearch/reference/current/keyword.html" TargetMode="External"/><Relationship Id="rId7" Type="http://schemas.openxmlformats.org/officeDocument/2006/relationships/hyperlink" Target="https://www.elastic.co/guide/en/elasticsearch/reference/current/binary.html" TargetMode="External"/><Relationship Id="rId2" Type="http://schemas.openxmlformats.org/officeDocument/2006/relationships/hyperlink" Target="https://www.elastic.co/guide/en/elasticsearch/reference/current/tex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elasticsearch/reference/current/boolean.html" TargetMode="External"/><Relationship Id="rId5" Type="http://schemas.openxmlformats.org/officeDocument/2006/relationships/hyperlink" Target="https://www.elastic.co/guide/en/elasticsearch/reference/current/date.html" TargetMode="External"/><Relationship Id="rId10" Type="http://schemas.openxmlformats.org/officeDocument/2006/relationships/hyperlink" Target="https://www.elastic.co/guide/en/elasticsearch/reference/current/nested.html" TargetMode="External"/><Relationship Id="rId4" Type="http://schemas.openxmlformats.org/officeDocument/2006/relationships/hyperlink" Target="https://www.elastic.co/guide/en/elasticsearch/reference/current/number.html" TargetMode="External"/><Relationship Id="rId9" Type="http://schemas.openxmlformats.org/officeDocument/2006/relationships/hyperlink" Target="https://www.elastic.co/guide/en/elasticsearch/reference/current/object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Pavan</a:t>
            </a:r>
            <a:r>
              <a:rPr lang="en-GB" dirty="0" smtClean="0"/>
              <a:t> Kumar </a:t>
            </a:r>
            <a:r>
              <a:rPr lang="en-GB" dirty="0" err="1" smtClean="0"/>
              <a:t>Aryasomayajulu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 work as a Software Architect at Sails Software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testshard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 _cat/indices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Lets observe status of index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lets try to make index status green?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</a:t>
            </a:r>
            <a:r>
              <a:rPr lang="en-GB" dirty="0" err="1" smtClean="0"/>
              <a:t>testshard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{  "settings": </a:t>
            </a:r>
            <a:br>
              <a:rPr lang="en-GB" dirty="0" smtClean="0"/>
            </a:br>
            <a:r>
              <a:rPr lang="en-GB" dirty="0" smtClean="0"/>
              <a:t>{    </a:t>
            </a:r>
            <a:br>
              <a:rPr lang="en-GB" dirty="0" smtClean="0"/>
            </a:br>
            <a:r>
              <a:rPr lang="en-GB" dirty="0" smtClean="0"/>
              <a:t>"</a:t>
            </a:r>
            <a:r>
              <a:rPr lang="en-GB" dirty="0" err="1" smtClean="0"/>
              <a:t>number_of_replicas</a:t>
            </a:r>
            <a:r>
              <a:rPr lang="en-GB" dirty="0" smtClean="0"/>
              <a:t>": 0,    "</a:t>
            </a:r>
            <a:r>
              <a:rPr lang="en-GB" dirty="0" err="1" smtClean="0"/>
              <a:t>number_of_shards</a:t>
            </a:r>
            <a:r>
              <a:rPr lang="en-GB" dirty="0" smtClean="0"/>
              <a:t>": 1  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want to make sure that we will not have any downtime but I am ok to take the minimal chance of downtime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406" y="1999930"/>
            <a:ext cx="5159187" cy="372650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demo in </a:t>
            </a:r>
            <a:r>
              <a:rPr lang="en-GB" dirty="0" err="1" smtClean="0"/>
              <a:t>Docker</a:t>
            </a:r>
            <a:r>
              <a:rPr lang="en-GB" dirty="0" smtClean="0"/>
              <a:t> Playground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 am expecting that the overall load of my site might be around 1.5TB. My machine size is around 1TB and I gave a good amount of RAM. I want to make sure that we will not have any downtime but I am ok to take the minimal chance of downtime. — Now read below section and decide :)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02" y="1862758"/>
            <a:ext cx="6858595" cy="400084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02" y="2022792"/>
            <a:ext cx="6858595" cy="368077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564" y="2007550"/>
            <a:ext cx="6812871" cy="37112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Elastic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Elastic Search is a search engine based on </a:t>
            </a:r>
            <a:r>
              <a:rPr lang="en-GB" dirty="0" err="1" smtClean="0"/>
              <a:t>Lucene</a:t>
            </a:r>
            <a:endParaRPr lang="en-GB" dirty="0" smtClean="0"/>
          </a:p>
          <a:p>
            <a:r>
              <a:rPr lang="en-GB" dirty="0" smtClean="0"/>
              <a:t>Near real time search</a:t>
            </a:r>
          </a:p>
          <a:p>
            <a:r>
              <a:rPr lang="en-GB" dirty="0" smtClean="0"/>
              <a:t>Some real time issues I faced with Near real time.</a:t>
            </a:r>
          </a:p>
          <a:p>
            <a:r>
              <a:rPr lang="en-GB" dirty="0" smtClean="0"/>
              <a:t>Distributed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err="1" smtClean="0"/>
              <a:t>Elasticsearch</a:t>
            </a:r>
            <a:r>
              <a:rPr lang="en-GB" dirty="0" smtClean="0"/>
              <a:t> is a distributed, open source </a:t>
            </a:r>
            <a:r>
              <a:rPr lang="en-GB" b="1" dirty="0" smtClean="0"/>
              <a:t>search</a:t>
            </a:r>
            <a:r>
              <a:rPr lang="en-GB" dirty="0" smtClean="0"/>
              <a:t> and analytics engine for all types of data, including textual, numerical, geospatial, structured, and unstructured. </a:t>
            </a:r>
            <a:r>
              <a:rPr lang="en-GB" b="1" dirty="0" err="1" smtClean="0"/>
              <a:t>Elasticsearch</a:t>
            </a:r>
            <a:r>
              <a:rPr lang="en-GB" dirty="0" smtClean="0"/>
              <a:t> is built on Apache </a:t>
            </a:r>
            <a:r>
              <a:rPr lang="en-GB" dirty="0" err="1" smtClean="0"/>
              <a:t>Lucene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082" y="1881809"/>
            <a:ext cx="6873836" cy="396274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some data using Python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Some Data Using </a:t>
            </a:r>
            <a:r>
              <a:rPr lang="en-GB" dirty="0" err="1" smtClean="0"/>
              <a:t>Logstash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Inverted Index is the primary data structure of elastic search</a:t>
            </a:r>
            <a:r>
              <a:rPr lang="en-GB" b="1" i="1" dirty="0" smtClean="0"/>
              <a:t>.</a:t>
            </a:r>
            <a:r>
              <a:rPr lang="en-GB" dirty="0" smtClean="0"/>
              <a:t> This data structure is the core of the search engine and makes lookup possible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AutoShape 2" descr="https://api.contentstack.io/v2/assets/575e4c8943e9adc538713a84/download?uid=bltb03758c3e981d9e4?uid=bltb03758c3e981d9e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76855"/>
            <a:ext cx="8229600" cy="397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Into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think we are done with bulk data upload and Setup.</a:t>
            </a:r>
          </a:p>
          <a:p>
            <a:r>
              <a:rPr lang="en-GB" dirty="0" smtClean="0"/>
              <a:t>Now Lets try playing with </a:t>
            </a:r>
            <a:r>
              <a:rPr lang="en-GB" dirty="0" err="1" smtClean="0"/>
              <a:t>ElasticSearch</a:t>
            </a:r>
            <a:endParaRPr lang="en-GB" dirty="0" smtClean="0"/>
          </a:p>
          <a:p>
            <a:r>
              <a:rPr lang="en-GB" dirty="0" smtClean="0"/>
              <a:t>AS I am from RDBMS background, I’ll try to compare Elastic search with RBDMS when ever it is possible.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Index in 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763000" cy="5086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1429127">
                <a:tc>
                  <a:txBody>
                    <a:bodyPr/>
                    <a:lstStyle/>
                    <a:p>
                      <a:r>
                        <a:rPr lang="en-GB" dirty="0" smtClean="0"/>
                        <a:t>Elastic</a:t>
                      </a:r>
                      <a:r>
                        <a:rPr lang="en-GB" baseline="0" dirty="0" smtClean="0"/>
                        <a:t> Search (Index)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SQL Server(Table)</a:t>
                      </a:r>
                      <a:endParaRPr lang="en-US" dirty="0"/>
                    </a:p>
                  </a:txBody>
                  <a:tcPr/>
                </a:tc>
              </a:tr>
              <a:tr h="3523873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err="1" smtClean="0"/>
                        <a:t>Sharding</a:t>
                      </a:r>
                      <a:r>
                        <a:rPr lang="en-GB" baseline="0" dirty="0" smtClean="0"/>
                        <a:t> – It can be used to distribute data </a:t>
                      </a:r>
                      <a:r>
                        <a:rPr lang="en-GB" b="1" baseline="0" dirty="0" smtClean="0"/>
                        <a:t>across</a:t>
                      </a:r>
                      <a:r>
                        <a:rPr lang="en-GB" baseline="0" dirty="0" smtClean="0"/>
                        <a:t> multiple nodes in a cluster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smtClean="0"/>
                        <a:t>Replication</a:t>
                      </a:r>
                      <a:r>
                        <a:rPr lang="en-GB" baseline="0" dirty="0" smtClean="0"/>
                        <a:t> can be configured at index level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baseline="0" dirty="0" smtClean="0"/>
                        <a:t>So we need to specify shard details and replication details at the time of index creation or else it will take default values 1 and 1 for shards and replications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smtClean="0"/>
                        <a:t>Schema specification is not required</a:t>
                      </a:r>
                      <a:r>
                        <a:rPr lang="en-GB" baseline="0" dirty="0" smtClean="0"/>
                        <a:t> and It will automatically infers schema from 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baseline="0" dirty="0" smtClean="0"/>
                        <a:t> inserted record.(They can be prevented by certain settings)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1.Fully partitioning data across multiple servers isn’t something that SQL Server does out of the box</a:t>
                      </a:r>
                    </a:p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Replication is done at DB level</a:t>
                      </a:r>
                    </a:p>
                    <a:p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3.It is not required to specify shard or Replication details when creating tables</a:t>
                      </a:r>
                    </a:p>
                    <a:p>
                      <a:endParaRPr lang="en-GB" sz="18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Schema needs to be defined at the time of table creation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stackoverflow_top</a:t>
            </a:r>
            <a:r>
              <a:rPr lang="en-US" dirty="0" smtClean="0"/>
              <a:t>/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"mappings":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"properties":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"field1":{</a:t>
            </a:r>
          </a:p>
          <a:p>
            <a:r>
              <a:rPr lang="en-US" dirty="0" smtClean="0"/>
              <a:t>        "type":"text",</a:t>
            </a:r>
          </a:p>
          <a:p>
            <a:r>
              <a:rPr lang="en-US" dirty="0" smtClean="0"/>
              <a:t>        "fields":{</a:t>
            </a:r>
          </a:p>
          <a:p>
            <a:r>
              <a:rPr lang="en-US" dirty="0" smtClean="0"/>
              <a:t>          "keyword":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"type":"keyword"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},</a:t>
            </a:r>
          </a:p>
          <a:p>
            <a:r>
              <a:rPr lang="en-US" dirty="0" smtClean="0"/>
              <a:t>      "field2":{</a:t>
            </a:r>
          </a:p>
          <a:p>
            <a:r>
              <a:rPr lang="en-US" dirty="0" smtClean="0"/>
              <a:t>        "type":"integer"</a:t>
            </a:r>
          </a:p>
          <a:p>
            <a:r>
              <a:rPr lang="en-US" dirty="0" smtClean="0"/>
              <a:t>      },</a:t>
            </a:r>
          </a:p>
          <a:p>
            <a:r>
              <a:rPr lang="en-US" dirty="0" smtClean="0"/>
              <a:t>      "field3":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"type":"float",</a:t>
            </a:r>
          </a:p>
          <a:p>
            <a:r>
              <a:rPr lang="en-US" dirty="0" smtClean="0"/>
              <a:t>        "index":false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hlinkClick r:id="rId2" tooltip="Text data type"/>
              </a:rPr>
              <a:t>S</a:t>
            </a:r>
            <a:r>
              <a:rPr lang="en-US" b="1" dirty="0" smtClean="0"/>
              <a:t>tring</a:t>
            </a:r>
            <a:br>
              <a:rPr lang="en-US" b="1" dirty="0" smtClean="0"/>
            </a:br>
            <a:r>
              <a:rPr lang="en-US" dirty="0" smtClean="0">
                <a:hlinkClick r:id="rId2" tooltip="Text data type"/>
              </a:rPr>
              <a:t>text</a:t>
            </a:r>
            <a:r>
              <a:rPr lang="en-US" dirty="0" smtClean="0"/>
              <a:t> and </a:t>
            </a:r>
            <a:r>
              <a:rPr lang="en-US" dirty="0" smtClean="0">
                <a:hlinkClick r:id="rId3" tooltip="Keyword data type"/>
              </a:rPr>
              <a:t>keyword</a:t>
            </a:r>
            <a:endParaRPr lang="en-US" dirty="0" smtClean="0"/>
          </a:p>
          <a:p>
            <a:r>
              <a:rPr lang="en-US" dirty="0" smtClean="0">
                <a:hlinkClick r:id="rId4" tooltip="Numeric data types"/>
              </a:rPr>
              <a:t>Numeric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long, integer, short, byte, double, float, </a:t>
            </a:r>
            <a:r>
              <a:rPr lang="en-US" dirty="0" err="1" smtClean="0"/>
              <a:t>half_float</a:t>
            </a:r>
            <a:r>
              <a:rPr lang="en-US" dirty="0" smtClean="0"/>
              <a:t>, </a:t>
            </a:r>
            <a:r>
              <a:rPr lang="en-US" dirty="0" err="1" smtClean="0"/>
              <a:t>scaled_float</a:t>
            </a:r>
            <a:endParaRPr lang="en-US" dirty="0" smtClean="0"/>
          </a:p>
          <a:p>
            <a:r>
              <a:rPr lang="en-US" dirty="0" smtClean="0">
                <a:hlinkClick r:id="rId5" tooltip="Date data type"/>
              </a:rPr>
              <a:t>Date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date</a:t>
            </a:r>
          </a:p>
          <a:p>
            <a:r>
              <a:rPr lang="en-US" dirty="0" smtClean="0">
                <a:hlinkClick r:id="rId6" tooltip="Boolean data type"/>
              </a:rPr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>
                <a:hlinkClick r:id="rId7" tooltip="Binary data type"/>
              </a:rPr>
              <a:t>Binary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</a:t>
            </a:r>
          </a:p>
          <a:p>
            <a:r>
              <a:rPr lang="en-US" dirty="0" smtClean="0">
                <a:hlinkClick r:id="rId8" tooltip="Range data types"/>
              </a:rPr>
              <a:t>Range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integer_range</a:t>
            </a:r>
            <a:r>
              <a:rPr lang="en-US" dirty="0" smtClean="0"/>
              <a:t>, </a:t>
            </a:r>
            <a:r>
              <a:rPr lang="en-US" dirty="0" err="1" smtClean="0"/>
              <a:t>float_range</a:t>
            </a:r>
            <a:r>
              <a:rPr lang="en-US" dirty="0" smtClean="0"/>
              <a:t>, </a:t>
            </a:r>
            <a:r>
              <a:rPr lang="en-US" dirty="0" err="1" smtClean="0"/>
              <a:t>long_range</a:t>
            </a:r>
            <a:r>
              <a:rPr lang="en-US" dirty="0" smtClean="0"/>
              <a:t>, </a:t>
            </a:r>
            <a:r>
              <a:rPr lang="en-US" dirty="0" err="1" smtClean="0"/>
              <a:t>double_range</a:t>
            </a:r>
            <a:r>
              <a:rPr lang="en-US" dirty="0" smtClean="0"/>
              <a:t>, </a:t>
            </a:r>
            <a:r>
              <a:rPr lang="en-US" dirty="0" err="1" smtClean="0"/>
              <a:t>date_range</a:t>
            </a:r>
            <a:r>
              <a:rPr lang="en-US" dirty="0" smtClean="0"/>
              <a:t>, </a:t>
            </a:r>
            <a:r>
              <a:rPr lang="en-US" dirty="0" err="1" smtClean="0"/>
              <a:t>ip_range</a:t>
            </a:r>
            <a:endParaRPr lang="en-US" dirty="0" smtClean="0"/>
          </a:p>
          <a:p>
            <a:r>
              <a:rPr lang="en-GB" dirty="0" smtClean="0">
                <a:hlinkClick r:id="rId9" tooltip="Object data type"/>
              </a:rPr>
              <a:t>Object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object for single JSON objects</a:t>
            </a:r>
          </a:p>
          <a:p>
            <a:r>
              <a:rPr lang="en-GB" dirty="0" smtClean="0">
                <a:hlinkClick r:id="rId10" tooltip="Nested data type"/>
              </a:rPr>
              <a:t>Nested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nested for arrays of JSON objects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stackoverflow_top</a:t>
            </a:r>
            <a:r>
              <a:rPr lang="en-US" dirty="0" smtClean="0"/>
              <a:t>/_mappings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"properties":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"parentfield4":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"type":"nested",</a:t>
            </a:r>
          </a:p>
          <a:p>
            <a:r>
              <a:rPr lang="en-US" dirty="0" smtClean="0"/>
              <a:t>          "properties":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"nestedfield4_1":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"type":"text"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Elk Stack</a:t>
            </a:r>
            <a:endParaRPr lang="en-US" dirty="0"/>
          </a:p>
        </p:txBody>
      </p:sp>
      <p:pic>
        <p:nvPicPr>
          <p:cNvPr id="4" name="Content Placeholder 3" descr="elk stack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220" y="2495390"/>
            <a:ext cx="6240780" cy="35116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Array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stackoverflow_top</a:t>
            </a:r>
            <a:r>
              <a:rPr lang="en-US" dirty="0" smtClean="0"/>
              <a:t>/_mappings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"properties": {</a:t>
            </a:r>
          </a:p>
          <a:p>
            <a:r>
              <a:rPr lang="en-US" dirty="0" smtClean="0"/>
              <a:t>    "parentfield5_array": {</a:t>
            </a:r>
          </a:p>
          <a:p>
            <a:r>
              <a:rPr lang="en-US" dirty="0" smtClean="0"/>
              <a:t>      "properties": {</a:t>
            </a:r>
          </a:p>
          <a:p>
            <a:r>
              <a:rPr lang="en-US" dirty="0" smtClean="0"/>
              <a:t>        "nestedfield5_1": {</a:t>
            </a:r>
          </a:p>
          <a:p>
            <a:r>
              <a:rPr lang="en-US" dirty="0" smtClean="0"/>
              <a:t>          "type": "text"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Nested Docs?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my-index-000001/_doc/1 { "group" : "fans", "user" : [ { "first" : "John", "last" : "Smith" }, { "first" : "Alice", "last" : "White" } ] 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Fields in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stackoverflow_top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"mappings":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"properties":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"field1":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"type":"text",</a:t>
            </a:r>
          </a:p>
          <a:p>
            <a:r>
              <a:rPr lang="en-US" dirty="0" smtClean="0"/>
              <a:t>        "fields":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"raw":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"type":"keyword"</a:t>
            </a:r>
          </a:p>
          <a:p>
            <a:r>
              <a:rPr lang="en-US" dirty="0" smtClean="0"/>
              <a:t>          },</a:t>
            </a:r>
          </a:p>
          <a:p>
            <a:r>
              <a:rPr lang="en-US" dirty="0" smtClean="0"/>
              <a:t>          "whitespace":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"type":"text",</a:t>
            </a:r>
          </a:p>
          <a:p>
            <a:r>
              <a:rPr lang="en-US" dirty="0" smtClean="0"/>
              <a:t>            "analyzer":"whitespace"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Restricting at Mapping level. This way we are making sure that we </a:t>
            </a:r>
            <a:r>
              <a:rPr lang="en-GB" dirty="0" err="1" smtClean="0"/>
              <a:t>dont</a:t>
            </a:r>
            <a:r>
              <a:rPr lang="en-GB" dirty="0" smtClean="0"/>
              <a:t> get unwanted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stackoverflow_top</a:t>
            </a:r>
            <a:r>
              <a:rPr lang="en-US" dirty="0" smtClean="0"/>
              <a:t>/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"mappings": {</a:t>
            </a:r>
          </a:p>
          <a:p>
            <a:r>
              <a:rPr lang="en-US" dirty="0" smtClean="0"/>
              <a:t>       "dynamic": "strict",</a:t>
            </a:r>
          </a:p>
          <a:p>
            <a:r>
              <a:rPr lang="en-US" dirty="0" smtClean="0"/>
              <a:t>       "properties": {</a:t>
            </a:r>
          </a:p>
          <a:p>
            <a:r>
              <a:rPr lang="en-US" dirty="0" smtClean="0"/>
              <a:t>         "test": {</a:t>
            </a:r>
          </a:p>
          <a:p>
            <a:r>
              <a:rPr lang="en-US" dirty="0" smtClean="0"/>
              <a:t>           "properties": {</a:t>
            </a:r>
          </a:p>
          <a:p>
            <a:r>
              <a:rPr lang="en-US" dirty="0" smtClean="0"/>
              <a:t>               "</a:t>
            </a:r>
            <a:r>
              <a:rPr lang="en-US" dirty="0" err="1" smtClean="0"/>
              <a:t>foo</a:t>
            </a:r>
            <a:r>
              <a:rPr lang="en-US" dirty="0" smtClean="0"/>
              <a:t>": { "type": "text" },</a:t>
            </a:r>
          </a:p>
          <a:p>
            <a:r>
              <a:rPr lang="en-US" dirty="0" smtClean="0"/>
              <a:t>               "bar": { </a:t>
            </a:r>
          </a:p>
          <a:p>
            <a:r>
              <a:rPr lang="en-US" dirty="0" smtClean="0"/>
              <a:t>                      "type": "nested",</a:t>
            </a:r>
          </a:p>
          <a:p>
            <a:r>
              <a:rPr lang="en-US" dirty="0" smtClean="0"/>
              <a:t>                      "properties": {</a:t>
            </a:r>
          </a:p>
          <a:p>
            <a:r>
              <a:rPr lang="en-US" dirty="0" smtClean="0"/>
              <a:t>                         "bell": { "type": "text" }</a:t>
            </a:r>
          </a:p>
          <a:p>
            <a:r>
              <a:rPr lang="en-US" dirty="0" smtClean="0"/>
              <a:t>                      }</a:t>
            </a:r>
          </a:p>
          <a:p>
            <a:r>
              <a:rPr lang="en-US" dirty="0" smtClean="0"/>
              <a:t>               }</a:t>
            </a:r>
          </a:p>
          <a:p>
            <a:r>
              <a:rPr lang="en-US" dirty="0" smtClean="0"/>
              <a:t>           }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make it dynamic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/</a:t>
            </a:r>
            <a:r>
              <a:rPr lang="en-GB" dirty="0" err="1" smtClean="0"/>
              <a:t>stackoverflow_top</a:t>
            </a:r>
            <a:r>
              <a:rPr lang="en-GB" dirty="0" smtClean="0"/>
              <a:t>/_mapping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"dynamic": “true"</a:t>
            </a:r>
          </a:p>
          <a:p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=false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/</a:t>
            </a:r>
            <a:r>
              <a:rPr lang="en-GB" dirty="0" err="1" smtClean="0"/>
              <a:t>stackoverflow_top</a:t>
            </a:r>
            <a:r>
              <a:rPr lang="en-GB" dirty="0" smtClean="0"/>
              <a:t>/_mapping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"dynamic": “false"</a:t>
            </a:r>
          </a:p>
          <a:p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Usually these fields are not indexed and cannot be queried.</a:t>
            </a:r>
            <a:br>
              <a:rPr lang="en-GB" dirty="0" smtClean="0"/>
            </a:br>
            <a:r>
              <a:rPr lang="en-GB" dirty="0" smtClean="0"/>
              <a:t>Show demo on Luke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Luke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&lt;index&gt;/_refresh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Installing </a:t>
            </a:r>
            <a:r>
              <a:rPr lang="en-GB" dirty="0" err="1" smtClean="0"/>
              <a:t>ElasticSearch</a:t>
            </a:r>
            <a:r>
              <a:rPr lang="en-GB" dirty="0" smtClean="0"/>
              <a:t> Using </a:t>
            </a:r>
            <a:r>
              <a:rPr lang="en-GB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Document: It is the basic component of ES. It contains data.</a:t>
            </a:r>
          </a:p>
          <a:p>
            <a:r>
              <a:rPr lang="en-GB" dirty="0" smtClean="0"/>
              <a:t>Index: Collection of documents</a:t>
            </a:r>
          </a:p>
          <a:p>
            <a:r>
              <a:rPr lang="en-GB" dirty="0" smtClean="0"/>
              <a:t>Shard is a </a:t>
            </a:r>
            <a:r>
              <a:rPr lang="en-GB" dirty="0" err="1" smtClean="0"/>
              <a:t>Lucene</a:t>
            </a:r>
            <a:r>
              <a:rPr lang="en-GB" dirty="0" smtClean="0"/>
              <a:t> Index which contains documents</a:t>
            </a:r>
          </a:p>
          <a:p>
            <a:r>
              <a:rPr lang="en-GB" dirty="0" smtClean="0"/>
              <a:t>Node: A single server which contains multiple shards</a:t>
            </a:r>
          </a:p>
          <a:p>
            <a:r>
              <a:rPr lang="en-GB" dirty="0" smtClean="0"/>
              <a:t>Cluster: A collections of Nodes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Replica Shards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Replica Shard</a:t>
            </a:r>
            <a:r>
              <a:rPr lang="en-GB" dirty="0" smtClean="0"/>
              <a:t> is a copy of Primary Shard. The main reason for having a replica shard is to make sure that even if the primary shard /node is down, but still we want our application to run.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am not worried even If my site is down for a certain time(even hrs) and I can restore data from somewhere or ok to loose data during downtime or ok even if the data is completely lost because of a hardware failure.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441" y="2041843"/>
            <a:ext cx="5281118" cy="364267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am not worried even If my site is down for a certain time(even hrs) and I can restore data from the snapshot and It is ok to lose data during downtime but not complete data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1089</Words>
  <Application>Microsoft Office PowerPoint</Application>
  <PresentationFormat>On-screen Show (4:3)</PresentationFormat>
  <Paragraphs>176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Pavan Kumar Aryasomayajulu</vt:lpstr>
      <vt:lpstr>What is Elastic Search?</vt:lpstr>
      <vt:lpstr>Elk Stack</vt:lpstr>
      <vt:lpstr>Installing ElasticSearch Using Docker</vt:lpstr>
      <vt:lpstr>Key Terminologies</vt:lpstr>
      <vt:lpstr>Replica Shards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Index some data using Python file</vt:lpstr>
      <vt:lpstr>Index Some Data Using Logstash</vt:lpstr>
      <vt:lpstr>Inverted Index</vt:lpstr>
      <vt:lpstr>Slide 24</vt:lpstr>
      <vt:lpstr>Lets Get Into Action</vt:lpstr>
      <vt:lpstr>Create Index in ES</vt:lpstr>
      <vt:lpstr>Mapping</vt:lpstr>
      <vt:lpstr>Datatypes</vt:lpstr>
      <vt:lpstr>Update Mappings</vt:lpstr>
      <vt:lpstr>Adding Array Mapping</vt:lpstr>
      <vt:lpstr>Why Nested Docs?</vt:lpstr>
      <vt:lpstr>Fields in Mapping</vt:lpstr>
      <vt:lpstr>Restricting at Mapping level. This way we are making sure that we dont get unwanted fields</vt:lpstr>
      <vt:lpstr>To make it dynamic again</vt:lpstr>
      <vt:lpstr>Dynamic =false</vt:lpstr>
      <vt:lpstr>Demo Luke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ElasticSearch Using Docker</dc:title>
  <dc:creator>DELL</dc:creator>
  <cp:lastModifiedBy>DELL</cp:lastModifiedBy>
  <cp:revision>222</cp:revision>
  <dcterms:created xsi:type="dcterms:W3CDTF">2006-08-16T00:00:00Z</dcterms:created>
  <dcterms:modified xsi:type="dcterms:W3CDTF">2020-08-03T06:12:57Z</dcterms:modified>
</cp:coreProperties>
</file>