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3"/>
  </p:notesMasterIdLst>
  <p:sldIdLst>
    <p:sldId id="256" r:id="rId5"/>
    <p:sldId id="257" r:id="rId6"/>
    <p:sldId id="259" r:id="rId7"/>
    <p:sldId id="258" r:id="rId8"/>
    <p:sldId id="276" r:id="rId9"/>
    <p:sldId id="277" r:id="rId10"/>
    <p:sldId id="286" r:id="rId11"/>
    <p:sldId id="287" r:id="rId12"/>
    <p:sldId id="349" r:id="rId13"/>
    <p:sldId id="352" r:id="rId14"/>
    <p:sldId id="261" r:id="rId15"/>
    <p:sldId id="280" r:id="rId16"/>
    <p:sldId id="282" r:id="rId17"/>
    <p:sldId id="283" r:id="rId18"/>
    <p:sldId id="281" r:id="rId19"/>
    <p:sldId id="284" r:id="rId20"/>
    <p:sldId id="285" r:id="rId21"/>
    <p:sldId id="290" r:id="rId22"/>
    <p:sldId id="289" r:id="rId23"/>
    <p:sldId id="291" r:id="rId24"/>
    <p:sldId id="292" r:id="rId25"/>
    <p:sldId id="334"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2" r:id="rId44"/>
    <p:sldId id="314" r:id="rId45"/>
    <p:sldId id="315" r:id="rId46"/>
    <p:sldId id="316" r:id="rId47"/>
    <p:sldId id="310" r:id="rId48"/>
    <p:sldId id="311" r:id="rId49"/>
    <p:sldId id="317" r:id="rId50"/>
    <p:sldId id="318" r:id="rId51"/>
    <p:sldId id="319" r:id="rId52"/>
    <p:sldId id="320" r:id="rId53"/>
    <p:sldId id="321" r:id="rId54"/>
    <p:sldId id="322" r:id="rId55"/>
    <p:sldId id="323" r:id="rId56"/>
    <p:sldId id="335" r:id="rId57"/>
    <p:sldId id="336" r:id="rId58"/>
    <p:sldId id="337" r:id="rId59"/>
    <p:sldId id="338" r:id="rId60"/>
    <p:sldId id="339" r:id="rId61"/>
    <p:sldId id="340" r:id="rId62"/>
    <p:sldId id="343" r:id="rId63"/>
    <p:sldId id="344" r:id="rId64"/>
    <p:sldId id="345" r:id="rId65"/>
    <p:sldId id="324" r:id="rId66"/>
    <p:sldId id="341" r:id="rId67"/>
    <p:sldId id="342" r:id="rId68"/>
    <p:sldId id="325" r:id="rId69"/>
    <p:sldId id="326" r:id="rId70"/>
    <p:sldId id="346" r:id="rId71"/>
    <p:sldId id="348" r:id="rId72"/>
    <p:sldId id="327" r:id="rId73"/>
    <p:sldId id="328" r:id="rId74"/>
    <p:sldId id="347" r:id="rId75"/>
    <p:sldId id="329" r:id="rId76"/>
    <p:sldId id="265" r:id="rId77"/>
    <p:sldId id="330" r:id="rId78"/>
    <p:sldId id="267" r:id="rId79"/>
    <p:sldId id="331" r:id="rId80"/>
    <p:sldId id="332" r:id="rId81"/>
    <p:sldId id="275"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718"/>
  </p:normalViewPr>
  <p:slideViewPr>
    <p:cSldViewPr snapToGrid="0">
      <p:cViewPr varScale="1">
        <p:scale>
          <a:sx n="83" d="100"/>
          <a:sy n="83" d="100"/>
        </p:scale>
        <p:origin x="758" y="91"/>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commentAuthors" Target="commentAuthors.xml"/><Relationship Id="rId89" Type="http://schemas.microsoft.com/office/2018/10/relationships/authors" Target="author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12/26/2022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12/26/2022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12/26/2022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12/26/2022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12/26/2022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597816" cy="2387600"/>
          </a:xfrm>
        </p:spPr>
        <p:txBody>
          <a:bodyPr/>
          <a:lstStyle/>
          <a:p>
            <a:r>
              <a:rPr lang="en-US" sz="4800" dirty="0"/>
              <a:t>Movie Recommendation System based on User Preferences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Batch No. A8</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65EFA0-973D-3230-29BA-AC893CEA0504}"/>
              </a:ext>
            </a:extLst>
          </p:cNvPr>
          <p:cNvSpPr>
            <a:spLocks noGrp="1"/>
          </p:cNvSpPr>
          <p:nvPr>
            <p:ph type="sldNum" sz="quarter" idx="4"/>
          </p:nvPr>
        </p:nvSpPr>
        <p:spPr/>
        <p:txBody>
          <a:bodyPr/>
          <a:lstStyle/>
          <a:p>
            <a:fld id="{294A09A9-5501-47C1-A89A-A340965A2BE2}" type="slidenum">
              <a:rPr lang="en-US" smtClean="0"/>
              <a:pPr/>
              <a:t>10</a:t>
            </a:fld>
            <a:endParaRPr lang="en-US" dirty="0"/>
          </a:p>
        </p:txBody>
      </p:sp>
      <p:graphicFrame>
        <p:nvGraphicFramePr>
          <p:cNvPr id="7" name="Table 7">
            <a:extLst>
              <a:ext uri="{FF2B5EF4-FFF2-40B4-BE49-F238E27FC236}">
                <a16:creationId xmlns:a16="http://schemas.microsoft.com/office/drawing/2014/main" id="{5AFC791D-D94E-9B0E-D7B8-F5BA7DF61B9F}"/>
              </a:ext>
            </a:extLst>
          </p:cNvPr>
          <p:cNvGraphicFramePr>
            <a:graphicFrameLocks noGrp="1"/>
          </p:cNvGraphicFramePr>
          <p:nvPr>
            <p:extLst>
              <p:ext uri="{D42A27DB-BD31-4B8C-83A1-F6EECF244321}">
                <p14:modId xmlns:p14="http://schemas.microsoft.com/office/powerpoint/2010/main" val="1763199019"/>
              </p:ext>
            </p:extLst>
          </p:nvPr>
        </p:nvGraphicFramePr>
        <p:xfrm>
          <a:off x="0" y="0"/>
          <a:ext cx="12192000" cy="6858000"/>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1069973228"/>
                    </a:ext>
                  </a:extLst>
                </a:gridCol>
                <a:gridCol w="2161309">
                  <a:extLst>
                    <a:ext uri="{9D8B030D-6E8A-4147-A177-3AD203B41FA5}">
                      <a16:colId xmlns:a16="http://schemas.microsoft.com/office/drawing/2014/main" val="1572781920"/>
                    </a:ext>
                  </a:extLst>
                </a:gridCol>
                <a:gridCol w="2327564">
                  <a:extLst>
                    <a:ext uri="{9D8B030D-6E8A-4147-A177-3AD203B41FA5}">
                      <a16:colId xmlns:a16="http://schemas.microsoft.com/office/drawing/2014/main" val="1027948073"/>
                    </a:ext>
                  </a:extLst>
                </a:gridCol>
                <a:gridCol w="951345">
                  <a:extLst>
                    <a:ext uri="{9D8B030D-6E8A-4147-A177-3AD203B41FA5}">
                      <a16:colId xmlns:a16="http://schemas.microsoft.com/office/drawing/2014/main" val="49137886"/>
                    </a:ext>
                  </a:extLst>
                </a:gridCol>
                <a:gridCol w="6012873">
                  <a:extLst>
                    <a:ext uri="{9D8B030D-6E8A-4147-A177-3AD203B41FA5}">
                      <a16:colId xmlns:a16="http://schemas.microsoft.com/office/drawing/2014/main" val="89050777"/>
                    </a:ext>
                  </a:extLst>
                </a:gridCol>
              </a:tblGrid>
              <a:tr h="1423111">
                <a:tc>
                  <a:txBody>
                    <a:bodyPr/>
                    <a:lstStyle/>
                    <a:p>
                      <a:r>
                        <a:rPr lang="en-US" dirty="0" err="1"/>
                        <a:t>S.No</a:t>
                      </a:r>
                      <a:r>
                        <a:rPr lang="en-US" dirty="0"/>
                        <a:t>.</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22511058"/>
                  </a:ext>
                </a:extLst>
              </a:tr>
              <a:tr h="2807150">
                <a:tc>
                  <a:txBody>
                    <a:bodyPr/>
                    <a:lstStyle/>
                    <a:p>
                      <a:r>
                        <a:rPr lang="en-US" dirty="0"/>
                        <a:t>4.</a:t>
                      </a:r>
                      <a:endParaRPr lang="en-IN" dirty="0"/>
                    </a:p>
                  </a:txBody>
                  <a:tcPr/>
                </a:tc>
                <a:tc>
                  <a:txBody>
                    <a:bodyPr/>
                    <a:lstStyle/>
                    <a:p>
                      <a:r>
                        <a:rPr lang="en-US" sz="1800" dirty="0"/>
                        <a:t>The Cosine Similarity Technique for Removing the Redundancy Sample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Worasak</a:t>
                      </a:r>
                      <a:r>
                        <a:rPr lang="en-US" sz="1800" dirty="0"/>
                        <a:t> </a:t>
                      </a:r>
                      <a:r>
                        <a:rPr lang="en-US" sz="1800" dirty="0" err="1"/>
                        <a:t>Rueangsirarak</a:t>
                      </a:r>
                      <a:r>
                        <a:rPr lang="en-US" sz="1800" dirty="0"/>
                        <a:t>, </a:t>
                      </a:r>
                      <a:r>
                        <a:rPr lang="en-US" sz="1800" dirty="0" err="1"/>
                        <a:t>Teeravisit</a:t>
                      </a:r>
                      <a:r>
                        <a:rPr lang="en-US" sz="1800" dirty="0"/>
                        <a:t> </a:t>
                      </a:r>
                      <a:r>
                        <a:rPr lang="en-US" sz="1800" dirty="0" err="1"/>
                        <a:t>Laohapensaeng</a:t>
                      </a:r>
                      <a:r>
                        <a:rPr lang="en-US" sz="1800" dirty="0"/>
                        <a:t>, </a:t>
                      </a:r>
                      <a:r>
                        <a:rPr lang="en-US" sz="1800" dirty="0" err="1"/>
                        <a:t>Suppakarn</a:t>
                      </a:r>
                      <a:r>
                        <a:rPr lang="en-US" sz="1800" dirty="0"/>
                        <a:t> </a:t>
                      </a:r>
                      <a:r>
                        <a:rPr lang="en-US" sz="1800" dirty="0" err="1"/>
                        <a:t>Chansareewittay</a:t>
                      </a:r>
                      <a:r>
                        <a:rPr lang="en-US" sz="1800" dirty="0"/>
                        <a:t>, </a:t>
                      </a:r>
                      <a:r>
                        <a:rPr lang="en-US" sz="1800" dirty="0" err="1"/>
                        <a:t>Anusorn</a:t>
                      </a:r>
                      <a:r>
                        <a:rPr lang="en-US" sz="1800" dirty="0"/>
                        <a:t> </a:t>
                      </a:r>
                      <a:r>
                        <a:rPr lang="en-US" sz="1800" dirty="0" err="1"/>
                        <a:t>Yodjaiphet</a:t>
                      </a:r>
                      <a:endParaRPr lang="en-US" sz="1800" dirty="0"/>
                    </a:p>
                  </a:txBody>
                  <a:tcPr/>
                </a:tc>
                <a:tc>
                  <a:txBody>
                    <a:bodyPr/>
                    <a:lstStyle/>
                    <a:p>
                      <a:r>
                        <a:rPr lang="en-US" dirty="0"/>
                        <a:t>2019</a:t>
                      </a:r>
                      <a:endParaRPr lang="en-IN" dirty="0"/>
                    </a:p>
                  </a:txBody>
                  <a:tcPr/>
                </a:tc>
                <a:tc>
                  <a:txBody>
                    <a:bodyPr/>
                    <a:lstStyle/>
                    <a:p>
                      <a:r>
                        <a:rPr lang="en-US" dirty="0"/>
                        <a:t>Cosine Similarity is an uncanny algorithm when it comes to handling large datasets. Especially such a huge collection of our Data. That most other algorithms fail to workaround with. Making it a very good choice when it comes to big data.</a:t>
                      </a:r>
                    </a:p>
                  </a:txBody>
                  <a:tcPr/>
                </a:tc>
                <a:extLst>
                  <a:ext uri="{0D108BD9-81ED-4DB2-BD59-A6C34878D82A}">
                    <a16:rowId xmlns:a16="http://schemas.microsoft.com/office/drawing/2014/main" val="2761305440"/>
                  </a:ext>
                </a:extLst>
              </a:tr>
              <a:tr h="2627739">
                <a:tc>
                  <a:txBody>
                    <a:bodyPr/>
                    <a:lstStyle/>
                    <a:p>
                      <a:r>
                        <a:rPr lang="en-US" dirty="0"/>
                        <a:t>5.</a:t>
                      </a:r>
                      <a:endParaRPr lang="en-IN" dirty="0"/>
                    </a:p>
                  </a:txBody>
                  <a:tcPr/>
                </a:tc>
                <a:tc>
                  <a:txBody>
                    <a:bodyPr/>
                    <a:lstStyle/>
                    <a:p>
                      <a:r>
                        <a:rPr lang="en-US" sz="1800" dirty="0"/>
                        <a:t>Recommendation system for property search using content based filtering method</a:t>
                      </a:r>
                      <a:endParaRPr lang="en-IN" dirty="0"/>
                    </a:p>
                  </a:txBody>
                  <a:tcPr/>
                </a:tc>
                <a:tc>
                  <a:txBody>
                    <a:bodyPr/>
                    <a:lstStyle/>
                    <a:p>
                      <a:r>
                        <a:rPr lang="en-US" sz="1800" dirty="0" err="1"/>
                        <a:t>Tessy</a:t>
                      </a:r>
                      <a:r>
                        <a:rPr lang="en-US" sz="1800" dirty="0"/>
                        <a:t> </a:t>
                      </a:r>
                      <a:r>
                        <a:rPr lang="en-US" sz="1800" dirty="0" err="1"/>
                        <a:t>Badriyah</a:t>
                      </a:r>
                      <a:r>
                        <a:rPr lang="en-US" sz="1800" dirty="0"/>
                        <a:t>, </a:t>
                      </a:r>
                      <a:r>
                        <a:rPr lang="en-US" sz="1800" dirty="0" err="1"/>
                        <a:t>Sefryan</a:t>
                      </a:r>
                      <a:r>
                        <a:rPr lang="en-US" sz="1800" dirty="0"/>
                        <a:t> </a:t>
                      </a:r>
                      <a:r>
                        <a:rPr lang="en-US" sz="1800" dirty="0" err="1"/>
                        <a:t>Azvy</a:t>
                      </a:r>
                      <a:r>
                        <a:rPr lang="en-US" sz="1800" dirty="0"/>
                        <a:t>, </a:t>
                      </a:r>
                      <a:r>
                        <a:rPr lang="en-US" sz="1800" dirty="0" err="1"/>
                        <a:t>Wiratmoko</a:t>
                      </a:r>
                      <a:r>
                        <a:rPr lang="en-US" sz="1800" dirty="0"/>
                        <a:t> </a:t>
                      </a:r>
                      <a:r>
                        <a:rPr lang="en-US" sz="1800" dirty="0" err="1"/>
                        <a:t>Yuwono</a:t>
                      </a:r>
                      <a:r>
                        <a:rPr lang="en-US" sz="1800" dirty="0"/>
                        <a:t>, </a:t>
                      </a:r>
                      <a:r>
                        <a:rPr lang="en-US" sz="1800" dirty="0" err="1"/>
                        <a:t>Iwan</a:t>
                      </a:r>
                      <a:r>
                        <a:rPr lang="en-US" sz="1800" dirty="0"/>
                        <a:t> </a:t>
                      </a:r>
                      <a:r>
                        <a:rPr lang="en-US" sz="1800" dirty="0" err="1"/>
                        <a:t>Syarif</a:t>
                      </a:r>
                      <a:endParaRPr lang="en-US" sz="1800" dirty="0"/>
                    </a:p>
                  </a:txBody>
                  <a:tcPr/>
                </a:tc>
                <a:tc>
                  <a:txBody>
                    <a:bodyPr/>
                    <a:lstStyle/>
                    <a:p>
                      <a:r>
                        <a:rPr lang="en-US" dirty="0"/>
                        <a:t>2018</a:t>
                      </a:r>
                      <a:endParaRPr lang="en-IN" dirty="0"/>
                    </a:p>
                  </a:txBody>
                  <a:tcPr/>
                </a:tc>
                <a:tc>
                  <a:txBody>
                    <a:bodyPr/>
                    <a:lstStyle/>
                    <a:p>
                      <a:r>
                        <a:rPr lang="en-US" dirty="0"/>
                        <a:t>Recommendation systems using content-based filtering can be incorporated with the user’s recent activity and analyzing user’s activity and providing recommendations based on characteristic properties of content user has surfed through and vectorizing similar features thereby providing the recommendation on those grounds.</a:t>
                      </a:r>
                      <a:endParaRPr lang="en-IN" dirty="0"/>
                    </a:p>
                  </a:txBody>
                  <a:tcPr/>
                </a:tc>
                <a:extLst>
                  <a:ext uri="{0D108BD9-81ED-4DB2-BD59-A6C34878D82A}">
                    <a16:rowId xmlns:a16="http://schemas.microsoft.com/office/drawing/2014/main" val="3997883005"/>
                  </a:ext>
                </a:extLst>
              </a:tr>
            </a:tbl>
          </a:graphicData>
        </a:graphic>
      </p:graphicFrame>
    </p:spTree>
    <p:extLst>
      <p:ext uri="{BB962C8B-B14F-4D97-AF65-F5344CB8AC3E}">
        <p14:creationId xmlns:p14="http://schemas.microsoft.com/office/powerpoint/2010/main" val="16535977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953468F-93B9-5A2E-50DE-821B1C432F15}"/>
              </a:ext>
            </a:extLst>
          </p:cNvPr>
          <p:cNvSpPr>
            <a:spLocks noGrp="1"/>
          </p:cNvSpPr>
          <p:nvPr>
            <p:ph idx="1"/>
          </p:nvPr>
        </p:nvSpPr>
        <p:spPr>
          <a:xfrm>
            <a:off x="1167493" y="1325563"/>
            <a:ext cx="9779182" cy="4225492"/>
          </a:xfrm>
        </p:spPr>
        <p:txBody>
          <a:bodyPr/>
          <a:lstStyle/>
          <a:p>
            <a:r>
              <a:rPr lang="en-US" sz="1800" dirty="0"/>
              <a:t>Title: A Comprehensive Survey on Movie Recommendation Systems </a:t>
            </a:r>
          </a:p>
          <a:p>
            <a:r>
              <a:rPr lang="en-US" sz="1800" dirty="0"/>
              <a:t>Author: R. Lavanya, Utkarsh Singh, Vibhor Tyagi</a:t>
            </a:r>
          </a:p>
          <a:p>
            <a:r>
              <a:rPr lang="en-US" sz="1800" dirty="0"/>
              <a:t> 2021		</a:t>
            </a:r>
          </a:p>
          <a:p>
            <a:r>
              <a:rPr lang="en-US" sz="1800" dirty="0"/>
              <a:t>Description:</a:t>
            </a:r>
          </a:p>
          <a:p>
            <a:r>
              <a:rPr lang="en-US" sz="1800" dirty="0"/>
              <a:t>Internet technology has occupied an important part of human lives. Users often face the problem of the available excessive information. Recommendation system (RS) are deployed to help users cope up with the information explosion. RS is mostly used in digital entertainment, such as Netflix, prime video, and IMDB, and e-commerce portals such as Amazon, Flipkart, and eBay. The two traditional methods namely, collaborative filtering (CF) and content-based approaches consist of few limitations individually. Some fundamental issues faced by movie recommendation systems such as scalability, cold start problem, data sparsity and practical usage feedback and verification based on real implementation are still neglected. Other issues that require significant research attention are accuracy and time complexity problem, which could make RS, a bad candidate for real-world recommendation systems. This literature survey aims to consolidate and structurally categorize all the major drawbacks present in the most common and popular commercial movie recommendation systems.</a:t>
            </a:r>
          </a:p>
        </p:txBody>
      </p:sp>
      <p:sp>
        <p:nvSpPr>
          <p:cNvPr id="22" name="Footer Placeholder 4">
            <a:extLst>
              <a:ext uri="{FF2B5EF4-FFF2-40B4-BE49-F238E27FC236}">
                <a16:creationId xmlns:a16="http://schemas.microsoft.com/office/drawing/2014/main" id="{3A989F1C-5809-B450-F02E-92B3B09AD7A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4" name="Slide Number Placeholder 5">
            <a:extLst>
              <a:ext uri="{FF2B5EF4-FFF2-40B4-BE49-F238E27FC236}">
                <a16:creationId xmlns:a16="http://schemas.microsoft.com/office/drawing/2014/main" id="{EF0F6682-E622-4B9B-7FDA-969B1D64DB9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11</a:t>
            </a:fld>
            <a:endParaRPr lang="en-US" dirty="0"/>
          </a:p>
        </p:txBody>
      </p:sp>
    </p:spTree>
    <p:extLst>
      <p:ext uri="{BB962C8B-B14F-4D97-AF65-F5344CB8AC3E}">
        <p14:creationId xmlns:p14="http://schemas.microsoft.com/office/powerpoint/2010/main" val="152738693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953468F-93B9-5A2E-50DE-821B1C432F15}"/>
              </a:ext>
            </a:extLst>
          </p:cNvPr>
          <p:cNvSpPr>
            <a:spLocks noGrp="1"/>
          </p:cNvSpPr>
          <p:nvPr>
            <p:ph idx="1"/>
          </p:nvPr>
        </p:nvSpPr>
        <p:spPr>
          <a:xfrm>
            <a:off x="1167493" y="1325563"/>
            <a:ext cx="9779182" cy="4225492"/>
          </a:xfrm>
        </p:spPr>
        <p:txBody>
          <a:bodyPr/>
          <a:lstStyle/>
          <a:p>
            <a:r>
              <a:rPr lang="en-US" sz="1800" dirty="0"/>
              <a:t>Title: Career Recommendation Systems using Content based Filtering</a:t>
            </a:r>
          </a:p>
          <a:p>
            <a:r>
              <a:rPr lang="en-US" sz="1800" dirty="0"/>
              <a:t>Author: Tanya V </a:t>
            </a:r>
            <a:r>
              <a:rPr lang="en-US" sz="1800" dirty="0" err="1"/>
              <a:t>Yadalam</a:t>
            </a:r>
            <a:r>
              <a:rPr lang="en-US" sz="1800" dirty="0"/>
              <a:t>, Vaishnavi M Gowda, </a:t>
            </a:r>
            <a:r>
              <a:rPr lang="en-US" sz="1800" dirty="0" err="1"/>
              <a:t>Vanditha</a:t>
            </a:r>
            <a:r>
              <a:rPr lang="en-US" sz="1800" dirty="0"/>
              <a:t> Shiva Kumar, Disha Girish</a:t>
            </a:r>
          </a:p>
          <a:p>
            <a:r>
              <a:rPr lang="en-US" sz="1800" dirty="0"/>
              <a:t> 2020	</a:t>
            </a:r>
          </a:p>
          <a:p>
            <a:r>
              <a:rPr lang="en-US" sz="1800" dirty="0"/>
              <a:t>Description:</a:t>
            </a:r>
          </a:p>
          <a:p>
            <a:r>
              <a:rPr lang="en-US" sz="1800" dirty="0"/>
              <a:t>Presently recommendation frameworks are utilized to take care of the issue of the overwhelming amount of information in every domain and enables the clients to  concentrate on information that is significant to their area of interest. One domain where such recommender systems can play a significant role to help college graduates to fulfil their dreams by recommending a job based on their interest and skillset. Currently, there are a plethora of websites which provide heaps of information regarding employment opportunities, but this task is extremely tedious for students as they need to go through large amounts of information to find the ideal job. Simultaneously, existing job recommendation systems only take into consideration the domain in which the user is interested while ignoring their profile and skillset.</a:t>
            </a:r>
          </a:p>
        </p:txBody>
      </p:sp>
      <p:sp>
        <p:nvSpPr>
          <p:cNvPr id="22" name="Footer Placeholder 4">
            <a:extLst>
              <a:ext uri="{FF2B5EF4-FFF2-40B4-BE49-F238E27FC236}">
                <a16:creationId xmlns:a16="http://schemas.microsoft.com/office/drawing/2014/main" id="{3A989F1C-5809-B450-F02E-92B3B09AD7A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4" name="Slide Number Placeholder 5">
            <a:extLst>
              <a:ext uri="{FF2B5EF4-FFF2-40B4-BE49-F238E27FC236}">
                <a16:creationId xmlns:a16="http://schemas.microsoft.com/office/drawing/2014/main" id="{EF0F6682-E622-4B9B-7FDA-969B1D64DB9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12</a:t>
            </a:fld>
            <a:endParaRPr lang="en-US" dirty="0"/>
          </a:p>
        </p:txBody>
      </p:sp>
    </p:spTree>
    <p:extLst>
      <p:ext uri="{BB962C8B-B14F-4D97-AF65-F5344CB8AC3E}">
        <p14:creationId xmlns:p14="http://schemas.microsoft.com/office/powerpoint/2010/main" val="136483964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953468F-93B9-5A2E-50DE-821B1C432F15}"/>
              </a:ext>
            </a:extLst>
          </p:cNvPr>
          <p:cNvSpPr>
            <a:spLocks noGrp="1"/>
          </p:cNvSpPr>
          <p:nvPr>
            <p:ph idx="1"/>
          </p:nvPr>
        </p:nvSpPr>
        <p:spPr>
          <a:xfrm>
            <a:off x="1167493" y="1325563"/>
            <a:ext cx="9779182" cy="4225492"/>
          </a:xfrm>
        </p:spPr>
        <p:txBody>
          <a:bodyPr/>
          <a:lstStyle/>
          <a:p>
            <a:r>
              <a:rPr lang="en-US" sz="1800" dirty="0"/>
              <a:t>Title: Recommendation of Indian Cuisine Recipes based on Ingredients</a:t>
            </a:r>
          </a:p>
          <a:p>
            <a:r>
              <a:rPr lang="en-US" sz="1800" dirty="0"/>
              <a:t>Author: Nilesh Nilesh, Madhu Kumari, Pritom Hazarika, Vishal Raman </a:t>
            </a:r>
          </a:p>
          <a:p>
            <a:r>
              <a:rPr lang="en-US" sz="1800" dirty="0"/>
              <a:t> 2019		</a:t>
            </a:r>
          </a:p>
          <a:p>
            <a:r>
              <a:rPr lang="en-US" sz="1800" dirty="0"/>
              <a:t>Description:</a:t>
            </a:r>
          </a:p>
          <a:p>
            <a:r>
              <a:rPr lang="en-US" sz="1800" dirty="0"/>
              <a:t>There are lots of varieties of Indian cuisine available with same ingredients. In India, Traditional cuisines consist of wide varieties due to locally available spices, herbs, vegetables, and fruits. In this paper, we purposed a method that recommends recipes of Indian cuisine on the basis of available ingredients and liked cuisine. For this work, we did web scraping to make a collection of recipes' varieties and after that apply the content-based approach of machine learning to recommend the recipes. This system gives the recommendation of Indian Cuisines based on ingredients.</a:t>
            </a:r>
          </a:p>
        </p:txBody>
      </p:sp>
      <p:sp>
        <p:nvSpPr>
          <p:cNvPr id="22" name="Footer Placeholder 4">
            <a:extLst>
              <a:ext uri="{FF2B5EF4-FFF2-40B4-BE49-F238E27FC236}">
                <a16:creationId xmlns:a16="http://schemas.microsoft.com/office/drawing/2014/main" id="{3A989F1C-5809-B450-F02E-92B3B09AD7A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4" name="Slide Number Placeholder 5">
            <a:extLst>
              <a:ext uri="{FF2B5EF4-FFF2-40B4-BE49-F238E27FC236}">
                <a16:creationId xmlns:a16="http://schemas.microsoft.com/office/drawing/2014/main" id="{EF0F6682-E622-4B9B-7FDA-969B1D64DB9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13</a:t>
            </a:fld>
            <a:endParaRPr lang="en-US" dirty="0"/>
          </a:p>
        </p:txBody>
      </p:sp>
    </p:spTree>
    <p:extLst>
      <p:ext uri="{BB962C8B-B14F-4D97-AF65-F5344CB8AC3E}">
        <p14:creationId xmlns:p14="http://schemas.microsoft.com/office/powerpoint/2010/main" val="78548726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953468F-93B9-5A2E-50DE-821B1C432F15}"/>
              </a:ext>
            </a:extLst>
          </p:cNvPr>
          <p:cNvSpPr>
            <a:spLocks noGrp="1"/>
          </p:cNvSpPr>
          <p:nvPr>
            <p:ph idx="1"/>
          </p:nvPr>
        </p:nvSpPr>
        <p:spPr>
          <a:xfrm>
            <a:off x="1167493" y="1325563"/>
            <a:ext cx="9779182" cy="4225492"/>
          </a:xfrm>
        </p:spPr>
        <p:txBody>
          <a:bodyPr/>
          <a:lstStyle/>
          <a:p>
            <a:r>
              <a:rPr lang="en-US" sz="1800" dirty="0"/>
              <a:t>Title: The Cosine Similarity Technique for Removing the Redundancy Sample</a:t>
            </a:r>
          </a:p>
          <a:p>
            <a:r>
              <a:rPr lang="en-US" sz="1800" dirty="0"/>
              <a:t>Author: Worasak Rueangsirarak, Teeravisit Laohapensaeng, Suppakarn Chansareewittay, Anusorn Yodjaiphet</a:t>
            </a:r>
          </a:p>
          <a:p>
            <a:r>
              <a:rPr lang="en-US" sz="1800" dirty="0"/>
              <a:t> 2019		</a:t>
            </a:r>
          </a:p>
          <a:p>
            <a:r>
              <a:rPr lang="en-US" sz="1800" dirty="0"/>
              <a:t>Description:</a:t>
            </a:r>
          </a:p>
          <a:p>
            <a:r>
              <a:rPr lang="en-US" sz="1800" dirty="0"/>
              <a:t>The k-nearest neighbor algorithm is one of the basic and simple classification algorithms that share a common limitation of the algorithm which requires more computation cost when the size of training data is enlarged. To solve this problem, a new method applied to the cosine similarity for reducing the size of the training data set is proposed. This method reduces the data points that close to a decision boundary and retains the important points which affect classification accuracy. For the data far from the decision boundary and not affect the classification, these points will be removed from the training data set. The proposed method is evaluated its accuracy and reduction performance on the state of the art mechanisms, categorized as prototype selection algorithms. The 20 real-world data set are used to evaluate the proposed method. </a:t>
            </a:r>
          </a:p>
        </p:txBody>
      </p:sp>
      <p:sp>
        <p:nvSpPr>
          <p:cNvPr id="22" name="Footer Placeholder 4">
            <a:extLst>
              <a:ext uri="{FF2B5EF4-FFF2-40B4-BE49-F238E27FC236}">
                <a16:creationId xmlns:a16="http://schemas.microsoft.com/office/drawing/2014/main" id="{3A989F1C-5809-B450-F02E-92B3B09AD7A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4" name="Slide Number Placeholder 5">
            <a:extLst>
              <a:ext uri="{FF2B5EF4-FFF2-40B4-BE49-F238E27FC236}">
                <a16:creationId xmlns:a16="http://schemas.microsoft.com/office/drawing/2014/main" id="{EF0F6682-E622-4B9B-7FDA-969B1D64DB9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14</a:t>
            </a:fld>
            <a:endParaRPr lang="en-US" dirty="0"/>
          </a:p>
        </p:txBody>
      </p:sp>
    </p:spTree>
    <p:extLst>
      <p:ext uri="{BB962C8B-B14F-4D97-AF65-F5344CB8AC3E}">
        <p14:creationId xmlns:p14="http://schemas.microsoft.com/office/powerpoint/2010/main" val="80012513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E953468F-93B9-5A2E-50DE-821B1C432F15}"/>
              </a:ext>
            </a:extLst>
          </p:cNvPr>
          <p:cNvSpPr>
            <a:spLocks noGrp="1"/>
          </p:cNvSpPr>
          <p:nvPr>
            <p:ph idx="1"/>
          </p:nvPr>
        </p:nvSpPr>
        <p:spPr>
          <a:xfrm>
            <a:off x="1167493" y="1325563"/>
            <a:ext cx="9779182" cy="4225492"/>
          </a:xfrm>
        </p:spPr>
        <p:txBody>
          <a:bodyPr/>
          <a:lstStyle/>
          <a:p>
            <a:r>
              <a:rPr lang="en-US" sz="1800" dirty="0"/>
              <a:t>Title: Recommendation system for property search using content based filtering method</a:t>
            </a:r>
          </a:p>
          <a:p>
            <a:r>
              <a:rPr lang="en-US" sz="1800" dirty="0"/>
              <a:t>Author: </a:t>
            </a:r>
            <a:r>
              <a:rPr lang="en-US" sz="1800" dirty="0" err="1"/>
              <a:t>Tessy</a:t>
            </a:r>
            <a:r>
              <a:rPr lang="en-US" sz="1800" dirty="0"/>
              <a:t> </a:t>
            </a:r>
            <a:r>
              <a:rPr lang="en-US" sz="1800" dirty="0" err="1"/>
              <a:t>Badriyah</a:t>
            </a:r>
            <a:r>
              <a:rPr lang="en-US" sz="1800" dirty="0"/>
              <a:t>, </a:t>
            </a:r>
            <a:r>
              <a:rPr lang="en-US" sz="1800" dirty="0" err="1"/>
              <a:t>Sefryan</a:t>
            </a:r>
            <a:r>
              <a:rPr lang="en-US" sz="1800" dirty="0"/>
              <a:t> </a:t>
            </a:r>
            <a:r>
              <a:rPr lang="en-US" sz="1800" dirty="0" err="1"/>
              <a:t>Azvy</a:t>
            </a:r>
            <a:r>
              <a:rPr lang="en-US" sz="1800" dirty="0"/>
              <a:t>, </a:t>
            </a:r>
            <a:r>
              <a:rPr lang="en-US" sz="1800" dirty="0" err="1"/>
              <a:t>Wiratmoko</a:t>
            </a:r>
            <a:r>
              <a:rPr lang="en-US" sz="1800" dirty="0"/>
              <a:t> </a:t>
            </a:r>
            <a:r>
              <a:rPr lang="en-US" sz="1800" dirty="0" err="1"/>
              <a:t>Yuwono</a:t>
            </a:r>
            <a:r>
              <a:rPr lang="en-US" sz="1800" dirty="0"/>
              <a:t>, </a:t>
            </a:r>
            <a:r>
              <a:rPr lang="en-US" sz="1800" dirty="0" err="1"/>
              <a:t>Iwan</a:t>
            </a:r>
            <a:r>
              <a:rPr lang="en-US" sz="1800" dirty="0"/>
              <a:t> </a:t>
            </a:r>
            <a:r>
              <a:rPr lang="en-US" sz="1800" dirty="0" err="1"/>
              <a:t>Syarif</a:t>
            </a:r>
            <a:endParaRPr lang="en-US" sz="1800" dirty="0"/>
          </a:p>
          <a:p>
            <a:r>
              <a:rPr lang="en-US" sz="1800" dirty="0"/>
              <a:t> 2018		</a:t>
            </a:r>
          </a:p>
          <a:p>
            <a:r>
              <a:rPr lang="en-US" sz="1800" dirty="0"/>
              <a:t>Description:</a:t>
            </a:r>
          </a:p>
          <a:p>
            <a:r>
              <a:rPr lang="en-US" sz="1800" dirty="0"/>
              <a:t>Development of technology causes many business industries to migrate from offline business systems to the e-commerce world. One of the most popular e-commerce frequented by potential buyers is the property site. Considering that the property is one of the essential requirements for living, and furthermore it is also one of the most prized assets one can have. In this research, we develop a web-based recommendation system in choosing a property using content-based filtering method. The recommendation system provides property information based on user behavior by searching advertising content previously searched by the user. Each time the user selects the contents of the ad to display, this information will be stored into the database to be processed further in order to provide a recommendation.</a:t>
            </a:r>
          </a:p>
        </p:txBody>
      </p:sp>
      <p:sp>
        <p:nvSpPr>
          <p:cNvPr id="22" name="Footer Placeholder 4">
            <a:extLst>
              <a:ext uri="{FF2B5EF4-FFF2-40B4-BE49-F238E27FC236}">
                <a16:creationId xmlns:a16="http://schemas.microsoft.com/office/drawing/2014/main" id="{3A989F1C-5809-B450-F02E-92B3B09AD7A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4" name="Slide Number Placeholder 5">
            <a:extLst>
              <a:ext uri="{FF2B5EF4-FFF2-40B4-BE49-F238E27FC236}">
                <a16:creationId xmlns:a16="http://schemas.microsoft.com/office/drawing/2014/main" id="{EF0F6682-E622-4B9B-7FDA-969B1D64DB93}"/>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15</a:t>
            </a:fld>
            <a:endParaRPr lang="en-US" dirty="0"/>
          </a:p>
        </p:txBody>
      </p:sp>
    </p:spTree>
    <p:extLst>
      <p:ext uri="{BB962C8B-B14F-4D97-AF65-F5344CB8AC3E}">
        <p14:creationId xmlns:p14="http://schemas.microsoft.com/office/powerpoint/2010/main" val="269702573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99FA56-8353-3569-1848-76446B322031}"/>
              </a:ext>
            </a:extLst>
          </p:cNvPr>
          <p:cNvSpPr>
            <a:spLocks noGrp="1"/>
          </p:cNvSpPr>
          <p:nvPr>
            <p:ph type="title"/>
          </p:nvPr>
        </p:nvSpPr>
        <p:spPr/>
        <p:txBody>
          <a:bodyPr/>
          <a:lstStyle/>
          <a:p>
            <a:r>
              <a:rPr lang="en-US" dirty="0"/>
              <a:t>1.4 Proposed System</a:t>
            </a:r>
            <a:endParaRPr lang="en-IN" dirty="0"/>
          </a:p>
        </p:txBody>
      </p:sp>
      <p:sp>
        <p:nvSpPr>
          <p:cNvPr id="8" name="Text Placeholder 7">
            <a:extLst>
              <a:ext uri="{FF2B5EF4-FFF2-40B4-BE49-F238E27FC236}">
                <a16:creationId xmlns:a16="http://schemas.microsoft.com/office/drawing/2014/main" id="{010358C6-2FF5-C10A-8C6D-990A9E1123EC}"/>
              </a:ext>
            </a:extLst>
          </p:cNvPr>
          <p:cNvSpPr>
            <a:spLocks noGrp="1"/>
          </p:cNvSpPr>
          <p:nvPr>
            <p:ph type="body" idx="1"/>
          </p:nvPr>
        </p:nvSpPr>
        <p:spPr>
          <a:xfrm>
            <a:off x="1167492" y="2403785"/>
            <a:ext cx="9779183" cy="3719924"/>
          </a:xfrm>
        </p:spPr>
        <p:txBody>
          <a:bodyPr/>
          <a:lstStyle/>
          <a:p>
            <a:pPr marL="285750" indent="-285750">
              <a:buFont typeface="Arial" panose="020B0604020202020204" pitchFamily="34" charset="0"/>
              <a:buChar char="•"/>
            </a:pPr>
            <a:r>
              <a:rPr lang="en-US" sz="1700" dirty="0"/>
              <a:t>The main purpose to develop a movies recommendation system is to provide users with recommendations that are not based on popularity or purely rating but based on the movies that the user likes. This will lead to a highly personalized recommendation, which will increase the accuracy of the recommendation system. </a:t>
            </a:r>
          </a:p>
          <a:p>
            <a:pPr marL="285750" indent="-285750">
              <a:buFont typeface="Arial" panose="020B0604020202020204" pitchFamily="34" charset="0"/>
              <a:buChar char="•"/>
            </a:pPr>
            <a:r>
              <a:rPr lang="en-US" sz="1700" dirty="0"/>
              <a:t>The sentiment analysis and the additional information of the searched movie will help the user make an informed decision while selecting a movie. The user won’t have to surf the internet for finding a movie that he/she likes as all the information needed will be provided on a single platform. The user won’t have to rely on friends for a movie suggestion as the recommendation system will provide the user with the top ten movies that are most like the searched movie.</a:t>
            </a:r>
          </a:p>
          <a:p>
            <a:endParaRPr lang="en-IN" sz="1700" dirty="0"/>
          </a:p>
        </p:txBody>
      </p:sp>
      <p:sp>
        <p:nvSpPr>
          <p:cNvPr id="5" name="Footer Placeholder 4">
            <a:extLst>
              <a:ext uri="{FF2B5EF4-FFF2-40B4-BE49-F238E27FC236}">
                <a16:creationId xmlns:a16="http://schemas.microsoft.com/office/drawing/2014/main" id="{59FC92E4-3890-C502-6920-F6590712D1A6}"/>
              </a:ext>
            </a:extLst>
          </p:cNvPr>
          <p:cNvSpPr>
            <a:spLocks noGrp="1"/>
          </p:cNvSpPr>
          <p:nvPr>
            <p:ph type="ftr" sz="quarter" idx="11"/>
          </p:nvPr>
        </p:nvSpPr>
        <p:spPr/>
        <p:txBody>
          <a:bodyPr/>
          <a:lstStyle/>
          <a:p>
            <a:r>
              <a:rPr lang="en-US" dirty="0"/>
              <a:t>A8</a:t>
            </a:r>
          </a:p>
        </p:txBody>
      </p:sp>
      <p:sp>
        <p:nvSpPr>
          <p:cNvPr id="6" name="Slide Number Placeholder 5">
            <a:extLst>
              <a:ext uri="{FF2B5EF4-FFF2-40B4-BE49-F238E27FC236}">
                <a16:creationId xmlns:a16="http://schemas.microsoft.com/office/drawing/2014/main" id="{21C91414-3C50-1C62-106F-D68B17092BBD}"/>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425961127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77AE68-3B44-D563-37E8-7BD54B0A4ADF}"/>
              </a:ext>
            </a:extLst>
          </p:cNvPr>
          <p:cNvSpPr>
            <a:spLocks noGrp="1"/>
          </p:cNvSpPr>
          <p:nvPr>
            <p:ph type="title"/>
          </p:nvPr>
        </p:nvSpPr>
        <p:spPr>
          <a:xfrm>
            <a:off x="1167492" y="381000"/>
            <a:ext cx="9779183" cy="1325563"/>
          </a:xfrm>
        </p:spPr>
        <p:txBody>
          <a:bodyPr/>
          <a:lstStyle/>
          <a:p>
            <a:r>
              <a:rPr lang="en-US" dirty="0"/>
              <a:t>1.4.1 Proposed System Advantages</a:t>
            </a:r>
          </a:p>
        </p:txBody>
      </p:sp>
      <p:sp>
        <p:nvSpPr>
          <p:cNvPr id="15" name="Content Placeholder 2">
            <a:extLst>
              <a:ext uri="{FF2B5EF4-FFF2-40B4-BE49-F238E27FC236}">
                <a16:creationId xmlns:a16="http://schemas.microsoft.com/office/drawing/2014/main" id="{504E2A72-1849-C288-9F89-10000B931A26}"/>
              </a:ext>
            </a:extLst>
          </p:cNvPr>
          <p:cNvSpPr>
            <a:spLocks noGrp="1"/>
          </p:cNvSpPr>
          <p:nvPr>
            <p:ph idx="1"/>
          </p:nvPr>
        </p:nvSpPr>
        <p:spPr>
          <a:xfrm>
            <a:off x="1167493" y="2087561"/>
            <a:ext cx="9779182" cy="3366815"/>
          </a:xfrm>
        </p:spPr>
        <p:txBody>
          <a:bodyPr/>
          <a:lstStyle/>
          <a:p>
            <a:pPr marL="342900" lvl="0" indent="-342900">
              <a:lnSpc>
                <a:spcPct val="115000"/>
              </a:lnSpc>
              <a:buFont typeface="Symbol" panose="05050102010706020507" pitchFamily="18" charset="2"/>
              <a:buChar char=""/>
            </a:pPr>
            <a:r>
              <a:rPr lang="en-US" sz="1800" dirty="0">
                <a:effectLst/>
                <a:ea typeface="Times New Roman" panose="02020603050405020304" pitchFamily="18" charset="0"/>
                <a:cs typeface="Times New Roman" panose="02020603050405020304" pitchFamily="18" charset="0"/>
              </a:rPr>
              <a:t>The cosine similarity is beneficial because even if the two similar data objects are far apart by the Euclidean distance because of the size, they could still have a smaller angle between them. Smaller the angle, higher the similarity.</a:t>
            </a:r>
            <a:endParaRPr lang="en-IN" sz="1800" dirty="0">
              <a:effectLst/>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ea typeface="Times New Roman" panose="02020603050405020304" pitchFamily="18" charset="0"/>
                <a:cs typeface="Times New Roman" panose="02020603050405020304" pitchFamily="18" charset="0"/>
              </a:rPr>
              <a:t>When plotted on a multi-dimensional space, the cosine similarity captures the orientation (the angle) of the data objects and not the magnitude.</a:t>
            </a:r>
            <a:endParaRPr lang="en-IN" sz="1800" dirty="0">
              <a:effectLst/>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ea typeface="Times New Roman" panose="02020603050405020304" pitchFamily="18" charset="0"/>
                <a:cs typeface="Times New Roman" panose="02020603050405020304" pitchFamily="18" charset="0"/>
              </a:rPr>
              <a:t>With cosine </a:t>
            </a:r>
            <a:r>
              <a:rPr lang="en-US" sz="1800" dirty="0" err="1">
                <a:effectLst/>
                <a:ea typeface="Times New Roman" panose="02020603050405020304" pitchFamily="18" charset="0"/>
                <a:cs typeface="Times New Roman" panose="02020603050405020304" pitchFamily="18" charset="0"/>
              </a:rPr>
              <a:t>Cosine</a:t>
            </a:r>
            <a:r>
              <a:rPr lang="en-US" sz="1800" dirty="0">
                <a:effectLst/>
                <a:ea typeface="Times New Roman" panose="02020603050405020304" pitchFamily="18" charset="0"/>
                <a:cs typeface="Times New Roman" panose="02020603050405020304" pitchFamily="18" charset="0"/>
              </a:rPr>
              <a:t> Similarity not being affected by Sparse Data it becomes a great tool for comparison between objects.</a:t>
            </a:r>
            <a:endParaRPr lang="en-IN" sz="1800" dirty="0">
              <a:effectLst/>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ea typeface="Times New Roman" panose="02020603050405020304" pitchFamily="18" charset="0"/>
                <a:cs typeface="Times New Roman" panose="02020603050405020304" pitchFamily="18" charset="0"/>
              </a:rPr>
              <a:t>It is fairly quicker and stable</a:t>
            </a:r>
            <a:endParaRPr lang="en-IN" sz="1800" dirty="0">
              <a:effectLst/>
              <a:ea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0ED898F-2C84-350D-4CF3-3EDF50715F5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F0F31797-62D4-DBBD-9978-B04A4BF5E00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17</a:t>
            </a:fld>
            <a:endParaRPr lang="en-US" dirty="0"/>
          </a:p>
        </p:txBody>
      </p:sp>
    </p:spTree>
    <p:extLst>
      <p:ext uri="{BB962C8B-B14F-4D97-AF65-F5344CB8AC3E}">
        <p14:creationId xmlns:p14="http://schemas.microsoft.com/office/powerpoint/2010/main" val="169761897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ctrTitle"/>
          </p:nvPr>
        </p:nvSpPr>
        <p:spPr>
          <a:xfrm>
            <a:off x="1167493" y="1122363"/>
            <a:ext cx="7096933" cy="2387600"/>
          </a:xfrm>
        </p:spPr>
        <p:txBody>
          <a:bodyPr anchor="b">
            <a:normAutofit/>
          </a:bodyPr>
          <a:lstStyle/>
          <a:p>
            <a:r>
              <a:rPr lang="en-US" dirty="0"/>
              <a:t>Chapter 2</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type="subTitle" idx="1"/>
          </p:nvPr>
        </p:nvSpPr>
        <p:spPr>
          <a:xfrm>
            <a:off x="1167493" y="3602038"/>
            <a:ext cx="9500507" cy="806675"/>
          </a:xfrm>
        </p:spPr>
        <p:txBody>
          <a:bodyPr>
            <a:normAutofit/>
          </a:bodyPr>
          <a:lstStyle/>
          <a:p>
            <a:r>
              <a:rPr lang="en-US" dirty="0"/>
              <a:t>Project Description</a:t>
            </a:r>
            <a:endParaRPr lang="en-IN" dirty="0"/>
          </a:p>
        </p:txBody>
      </p:sp>
    </p:spTree>
    <p:extLst>
      <p:ext uri="{BB962C8B-B14F-4D97-AF65-F5344CB8AC3E}">
        <p14:creationId xmlns:p14="http://schemas.microsoft.com/office/powerpoint/2010/main" val="174110486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5681EF-D9A5-3BBA-909E-93AADB55F81C}"/>
              </a:ext>
            </a:extLst>
          </p:cNvPr>
          <p:cNvSpPr>
            <a:spLocks noGrp="1"/>
          </p:cNvSpPr>
          <p:nvPr>
            <p:ph type="title"/>
          </p:nvPr>
        </p:nvSpPr>
        <p:spPr/>
        <p:txBody>
          <a:bodyPr/>
          <a:lstStyle/>
          <a:p>
            <a:r>
              <a:rPr lang="en-US" dirty="0"/>
              <a:t>2.1 General</a:t>
            </a:r>
            <a:endParaRPr lang="en-IN" dirty="0"/>
          </a:p>
        </p:txBody>
      </p:sp>
      <p:sp>
        <p:nvSpPr>
          <p:cNvPr id="5" name="Text Placeholder 4">
            <a:extLst>
              <a:ext uri="{FF2B5EF4-FFF2-40B4-BE49-F238E27FC236}">
                <a16:creationId xmlns:a16="http://schemas.microsoft.com/office/drawing/2014/main" id="{2847650A-2FE0-E515-7A57-AB16CF2B313D}"/>
              </a:ext>
            </a:extLst>
          </p:cNvPr>
          <p:cNvSpPr>
            <a:spLocks noGrp="1"/>
          </p:cNvSpPr>
          <p:nvPr>
            <p:ph type="body" idx="1"/>
          </p:nvPr>
        </p:nvSpPr>
        <p:spPr>
          <a:xfrm>
            <a:off x="1167492" y="2653167"/>
            <a:ext cx="9779183" cy="3823833"/>
          </a:xfrm>
        </p:spPr>
        <p:txBody>
          <a:bodyPr/>
          <a:lstStyle/>
          <a:p>
            <a:r>
              <a:rPr lang="en-US" sz="1800" dirty="0"/>
              <a:t>The main purpose to develop a movies recommendation system is to provide users with recommendations that are not based on popularity or purely rating but based on the movies that the user likes. This will lead to a highly personalized recommendation, which will increase the accuracy of the recommendation system. The additional information of the searched movie will help the user make an informed decision while selecting a movie. The user won’t have to surf the internet for finding a movie that he/she likes as all the information needed will be provided on a single platform. The user won’t have to rely on friends for a movie suggestion as the recommendation system will provide the user with the Top 10 movies that are most like the searched movie.</a:t>
            </a:r>
          </a:p>
          <a:p>
            <a:endParaRPr lang="en-IN" sz="1800" dirty="0"/>
          </a:p>
        </p:txBody>
      </p:sp>
    </p:spTree>
    <p:extLst>
      <p:ext uri="{BB962C8B-B14F-4D97-AF65-F5344CB8AC3E}">
        <p14:creationId xmlns:p14="http://schemas.microsoft.com/office/powerpoint/2010/main" val="259402941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Abstract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2" y="2017467"/>
            <a:ext cx="10405671" cy="3681369"/>
          </a:xfrm>
        </p:spPr>
        <p:txBody>
          <a:bodyPr vert="horz" lIns="91440" tIns="45720" rIns="91440" bIns="45720" rtlCol="0" anchor="t">
            <a:normAutofit fontScale="92500" lnSpcReduction="10000"/>
          </a:bodyPr>
          <a:lstStyle/>
          <a:p>
            <a:r>
              <a:rPr lang="en-US" sz="2000" dirty="0"/>
              <a:t>	A Recommendation System is a filtering program whose primary goal is to predict the “rating” or “preference” of a user towards a domain-specific element. </a:t>
            </a:r>
          </a:p>
          <a:p>
            <a:r>
              <a:rPr lang="en-US" sz="2000" dirty="0"/>
              <a:t>In our project, this domain-specific element is a movie. Hence the main focus of our recommendation system is to provide a total of ten movie recommendations to users who searched for a movie that they like. </a:t>
            </a:r>
          </a:p>
          <a:p>
            <a:r>
              <a:rPr lang="en-US" sz="2000" dirty="0"/>
              <a:t>These results are based on similar traits/demographics of the movie that has been searched. Content based filtering is a technique that is used to recommend movies. </a:t>
            </a:r>
          </a:p>
          <a:p>
            <a:r>
              <a:rPr lang="en-US" sz="2000" dirty="0"/>
              <a:t>Apart from providing recommendations the system also provides posters of the Movies along with Release Date, Budget, Revenue, Popularity, Similarity between selected Movie and an Overview as well. </a:t>
            </a:r>
          </a:p>
          <a:p>
            <a:r>
              <a:rPr lang="en-US" sz="2000" dirty="0"/>
              <a:t>The System uses the concept of vectorization based on common features and uses Cosine Similarity with respect to each other vectors to determine the most similar movies.</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A8</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CBDD-7218-2155-188A-57C81A6A4725}"/>
              </a:ext>
            </a:extLst>
          </p:cNvPr>
          <p:cNvSpPr>
            <a:spLocks noGrp="1"/>
          </p:cNvSpPr>
          <p:nvPr>
            <p:ph type="title"/>
          </p:nvPr>
        </p:nvSpPr>
        <p:spPr/>
        <p:txBody>
          <a:bodyPr/>
          <a:lstStyle/>
          <a:p>
            <a:r>
              <a:rPr lang="en-IN" dirty="0"/>
              <a:t>2.2 METHODOLOGIES</a:t>
            </a:r>
          </a:p>
        </p:txBody>
      </p:sp>
      <p:sp>
        <p:nvSpPr>
          <p:cNvPr id="3" name="Text Placeholder 2">
            <a:extLst>
              <a:ext uri="{FF2B5EF4-FFF2-40B4-BE49-F238E27FC236}">
                <a16:creationId xmlns:a16="http://schemas.microsoft.com/office/drawing/2014/main" id="{0173944A-6180-310B-BFBA-16B2062D6D3D}"/>
              </a:ext>
            </a:extLst>
          </p:cNvPr>
          <p:cNvSpPr>
            <a:spLocks noGrp="1"/>
          </p:cNvSpPr>
          <p:nvPr>
            <p:ph type="body" idx="1"/>
          </p:nvPr>
        </p:nvSpPr>
        <p:spPr>
          <a:xfrm>
            <a:off x="1167492" y="2403786"/>
            <a:ext cx="9779183" cy="3436483"/>
          </a:xfrm>
        </p:spPr>
        <p:txBody>
          <a:bodyPr/>
          <a:lstStyle/>
          <a:p>
            <a:r>
              <a:rPr lang="en-IN" sz="1900" dirty="0"/>
              <a:t>MODULES NAME:</a:t>
            </a:r>
          </a:p>
          <a:p>
            <a:r>
              <a:rPr lang="en-US" sz="1900" dirty="0"/>
              <a:t>The Implementation mainly consists of six steps. They are as follows: </a:t>
            </a:r>
          </a:p>
          <a:p>
            <a:r>
              <a:rPr lang="en-US" b="1" dirty="0"/>
              <a:t>Step 1: Finding and loading suitable data </a:t>
            </a:r>
          </a:p>
          <a:p>
            <a:r>
              <a:rPr lang="en-US" sz="1900" dirty="0"/>
              <a:t>Appropriate data sets are shortlisted and downloaded from Kaggle. To keep the data up to date, the data for the previous three years is fetched from Wikipedia. The Reviews of various movies are fetched for IMDb (Internet Movie Database) to perform Sentiment Analysis. Additionally, TMDB (The Movie Database) API is used to fetch other data and images cast and movie posters. </a:t>
            </a:r>
          </a:p>
          <a:p>
            <a:endParaRPr lang="en-IN" sz="1900" dirty="0"/>
          </a:p>
        </p:txBody>
      </p:sp>
      <p:sp>
        <p:nvSpPr>
          <p:cNvPr id="5" name="Footer Placeholder 4">
            <a:extLst>
              <a:ext uri="{FF2B5EF4-FFF2-40B4-BE49-F238E27FC236}">
                <a16:creationId xmlns:a16="http://schemas.microsoft.com/office/drawing/2014/main" id="{D01CDBB3-B1A4-030B-7D6A-1AEF5D0D3AAC}"/>
              </a:ext>
            </a:extLst>
          </p:cNvPr>
          <p:cNvSpPr>
            <a:spLocks noGrp="1"/>
          </p:cNvSpPr>
          <p:nvPr>
            <p:ph type="ftr" sz="quarter" idx="11"/>
          </p:nvPr>
        </p:nvSpPr>
        <p:spPr/>
        <p:txBody>
          <a:bodyPr/>
          <a:lstStyle/>
          <a:p>
            <a:r>
              <a:rPr lang="en-US" dirty="0"/>
              <a:t>A8</a:t>
            </a:r>
          </a:p>
        </p:txBody>
      </p:sp>
      <p:sp>
        <p:nvSpPr>
          <p:cNvPr id="6" name="Slide Number Placeholder 5">
            <a:extLst>
              <a:ext uri="{FF2B5EF4-FFF2-40B4-BE49-F238E27FC236}">
                <a16:creationId xmlns:a16="http://schemas.microsoft.com/office/drawing/2014/main" id="{9C6BC0BA-8A56-AC3B-FE37-6DA4EF47805D}"/>
              </a:ext>
            </a:extLst>
          </p:cNvPr>
          <p:cNvSpPr>
            <a:spLocks noGrp="1"/>
          </p:cNvSpPr>
          <p:nvPr>
            <p:ph type="sldNum" sz="quarter" idx="12"/>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75683120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29118571-B166-039E-76FA-AD9EDDEBCB3C}"/>
              </a:ext>
            </a:extLst>
          </p:cNvPr>
          <p:cNvSpPr>
            <a:spLocks noGrp="1"/>
          </p:cNvSpPr>
          <p:nvPr>
            <p:ph idx="1"/>
          </p:nvPr>
        </p:nvSpPr>
        <p:spPr>
          <a:xfrm>
            <a:off x="661461" y="782104"/>
            <a:ext cx="10597665" cy="4182730"/>
          </a:xfrm>
        </p:spPr>
        <p:txBody>
          <a:bodyPr/>
          <a:lstStyle/>
          <a:p>
            <a:r>
              <a:rPr lang="en-US" sz="2400" b="1" dirty="0"/>
              <a:t>Step 2: Data Cleaning </a:t>
            </a:r>
          </a:p>
          <a:p>
            <a:r>
              <a:rPr lang="en-US" sz="1900" dirty="0"/>
              <a:t>The data sets were taken from Kaggle, and the data fetched from Wikipedia, both are processed in Jupyter Notebooks to clean the data. The cleaned data is then loaded into the main CSV file which will be used whenever the data needs to be accessed. </a:t>
            </a:r>
          </a:p>
          <a:p>
            <a:endParaRPr lang="en-US" sz="1900" dirty="0"/>
          </a:p>
          <a:p>
            <a:r>
              <a:rPr lang="en-US" sz="2400" b="1" dirty="0"/>
              <a:t>Step 3: Creating  data managing</a:t>
            </a:r>
          </a:p>
          <a:p>
            <a:r>
              <a:rPr lang="en-US" sz="1900" dirty="0"/>
              <a:t>API stands for “Application Programming Interface.” An API is a software intermediary that allows two applications to talk to each other. </a:t>
            </a:r>
          </a:p>
          <a:p>
            <a:r>
              <a:rPr lang="en-US" sz="1900" dirty="0"/>
              <a:t>In other words, an API is a messenger that delivers your request to the provider that you are requesting it from and then delivers the response back to you. In our case the provider is TMDB. TMDB has a huge collection of movies data, from which the system can fetch the information that it needs. To use TMDB API, an API key has to be generated after creating an account on TMDB. </a:t>
            </a:r>
          </a:p>
          <a:p>
            <a:endParaRPr lang="en-US" sz="1900" dirty="0"/>
          </a:p>
        </p:txBody>
      </p:sp>
      <p:sp>
        <p:nvSpPr>
          <p:cNvPr id="5" name="Footer Placeholder 4">
            <a:extLst>
              <a:ext uri="{FF2B5EF4-FFF2-40B4-BE49-F238E27FC236}">
                <a16:creationId xmlns:a16="http://schemas.microsoft.com/office/drawing/2014/main" id="{964CA7CC-0A8E-0D7B-08FC-D9868D7F27C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C99D89D7-905A-2CCF-0800-B42138FAB09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21</a:t>
            </a:fld>
            <a:endParaRPr lang="en-US" dirty="0"/>
          </a:p>
        </p:txBody>
      </p:sp>
    </p:spTree>
    <p:extLst>
      <p:ext uri="{BB962C8B-B14F-4D97-AF65-F5344CB8AC3E}">
        <p14:creationId xmlns:p14="http://schemas.microsoft.com/office/powerpoint/2010/main" val="80862584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29118571-B166-039E-76FA-AD9EDDEBCB3C}"/>
              </a:ext>
            </a:extLst>
          </p:cNvPr>
          <p:cNvSpPr>
            <a:spLocks noGrp="1"/>
          </p:cNvSpPr>
          <p:nvPr>
            <p:ph idx="1"/>
          </p:nvPr>
        </p:nvSpPr>
        <p:spPr>
          <a:xfrm>
            <a:off x="624516" y="971161"/>
            <a:ext cx="10597665" cy="4275094"/>
          </a:xfrm>
        </p:spPr>
        <p:txBody>
          <a:bodyPr/>
          <a:lstStyle/>
          <a:p>
            <a:r>
              <a:rPr lang="en-US" sz="2400" b="1" dirty="0"/>
              <a:t>Step 4: Performing Sentiment Analysis &amp; Applying ML Algorithm for Recommendation</a:t>
            </a:r>
          </a:p>
          <a:p>
            <a:r>
              <a:rPr lang="en-US" sz="2000" dirty="0"/>
              <a:t>The Tfidf vectorizer or Bag of Words will tokenize the data, learn the vocabulary and inverse document frequency weightings. Multinomial Naive Bayes algorithm is used for classification and analysis of the data which is then divided into training and testing data in the ratio of 4:1. The Count Vectorizer function is used to transform the data into a vector based on the frequency(count) of each word that occurs in the data set. NLTK (Natural Language Toolkit) library is imported in python to perform various functions on the reviews data. NLTK corpus is imported to go through all kinds of Natural Language data sets. Here we are using it to remove redundancy in similar word patterns. Then Cosine Similarity is performed on those vectors to find the Euclidean Distance to recommend the top ten movies which are like the searched movie. </a:t>
            </a:r>
          </a:p>
        </p:txBody>
      </p:sp>
      <p:sp>
        <p:nvSpPr>
          <p:cNvPr id="5" name="Footer Placeholder 4">
            <a:extLst>
              <a:ext uri="{FF2B5EF4-FFF2-40B4-BE49-F238E27FC236}">
                <a16:creationId xmlns:a16="http://schemas.microsoft.com/office/drawing/2014/main" id="{964CA7CC-0A8E-0D7B-08FC-D9868D7F27C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C99D89D7-905A-2CCF-0800-B42138FAB09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22</a:t>
            </a:fld>
            <a:endParaRPr lang="en-US" dirty="0"/>
          </a:p>
        </p:txBody>
      </p:sp>
    </p:spTree>
    <p:extLst>
      <p:ext uri="{BB962C8B-B14F-4D97-AF65-F5344CB8AC3E}">
        <p14:creationId xmlns:p14="http://schemas.microsoft.com/office/powerpoint/2010/main" val="384398401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29118571-B166-039E-76FA-AD9EDDEBCB3C}"/>
              </a:ext>
            </a:extLst>
          </p:cNvPr>
          <p:cNvSpPr>
            <a:spLocks noGrp="1"/>
          </p:cNvSpPr>
          <p:nvPr>
            <p:ph idx="1"/>
          </p:nvPr>
        </p:nvSpPr>
        <p:spPr>
          <a:xfrm>
            <a:off x="642987" y="1128180"/>
            <a:ext cx="10228213" cy="4413639"/>
          </a:xfrm>
        </p:spPr>
        <p:txBody>
          <a:bodyPr/>
          <a:lstStyle/>
          <a:p>
            <a:r>
              <a:rPr lang="en-US" sz="2400" b="1" dirty="0"/>
              <a:t>Step 5: Creating user interface</a:t>
            </a:r>
          </a:p>
          <a:p>
            <a:r>
              <a:rPr lang="en-US" sz="2000" dirty="0"/>
              <a:t>For the system to be useful and easy to use, the GUI must be good. This would help the user to communicate with the software. For this to be accomplished we first made a pickle of the model and then used streamlit for creating a web application.</a:t>
            </a:r>
          </a:p>
          <a:p>
            <a:endParaRPr lang="en-US" sz="2400" b="1" dirty="0"/>
          </a:p>
          <a:p>
            <a:r>
              <a:rPr lang="en-US" sz="2400" b="1" dirty="0"/>
              <a:t>Step 6: Containerization and Deploying of Model on Azure </a:t>
            </a:r>
          </a:p>
          <a:p>
            <a:r>
              <a:rPr lang="en-US" sz="2000" dirty="0"/>
              <a:t>Further to deploy the model on the internet such that it becomes readily available for real-time usage we used Docker to first create images and composed up into the Docker Registry for building containers then created a registry in the Azure Portal and pushed the latest then with the help of Azure App Service we were able to deploy it.</a:t>
            </a:r>
          </a:p>
        </p:txBody>
      </p:sp>
      <p:sp>
        <p:nvSpPr>
          <p:cNvPr id="5" name="Footer Placeholder 4">
            <a:extLst>
              <a:ext uri="{FF2B5EF4-FFF2-40B4-BE49-F238E27FC236}">
                <a16:creationId xmlns:a16="http://schemas.microsoft.com/office/drawing/2014/main" id="{964CA7CC-0A8E-0D7B-08FC-D9868D7F27C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C99D89D7-905A-2CCF-0800-B42138FAB09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23</a:t>
            </a:fld>
            <a:endParaRPr lang="en-US" dirty="0"/>
          </a:p>
        </p:txBody>
      </p:sp>
    </p:spTree>
    <p:extLst>
      <p:ext uri="{BB962C8B-B14F-4D97-AF65-F5344CB8AC3E}">
        <p14:creationId xmlns:p14="http://schemas.microsoft.com/office/powerpoint/2010/main" val="46923386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BE18-DFE6-298C-4EF5-66D43C866075}"/>
              </a:ext>
            </a:extLst>
          </p:cNvPr>
          <p:cNvSpPr>
            <a:spLocks noGrp="1"/>
          </p:cNvSpPr>
          <p:nvPr>
            <p:ph type="title"/>
          </p:nvPr>
        </p:nvSpPr>
        <p:spPr>
          <a:xfrm>
            <a:off x="1167492" y="381000"/>
            <a:ext cx="9779183" cy="1325563"/>
          </a:xfrm>
        </p:spPr>
        <p:txBody>
          <a:bodyPr anchor="b">
            <a:normAutofit/>
          </a:bodyPr>
          <a:lstStyle/>
          <a:p>
            <a:r>
              <a:rPr lang="en-US" sz="3100" dirty="0"/>
              <a:t>2.3 TECHNIQUE USED OR ALGORITHM USED</a:t>
            </a:r>
            <a:br>
              <a:rPr lang="en-US" sz="2600" dirty="0"/>
            </a:br>
            <a:r>
              <a:rPr lang="en-US" sz="2600" dirty="0"/>
              <a:t>2.3.1 EXISTING TECHNIQUE</a:t>
            </a:r>
            <a:br>
              <a:rPr lang="en-US" sz="2600" dirty="0"/>
            </a:br>
            <a:endParaRPr lang="en-IN" sz="2600" dirty="0"/>
          </a:p>
        </p:txBody>
      </p:sp>
      <p:sp>
        <p:nvSpPr>
          <p:cNvPr id="22" name="Content Placeholder 2">
            <a:extLst>
              <a:ext uri="{FF2B5EF4-FFF2-40B4-BE49-F238E27FC236}">
                <a16:creationId xmlns:a16="http://schemas.microsoft.com/office/drawing/2014/main" id="{11840A2E-7D1E-D72C-EABB-E0BE6A22131E}"/>
              </a:ext>
            </a:extLst>
          </p:cNvPr>
          <p:cNvSpPr>
            <a:spLocks noGrp="1"/>
          </p:cNvSpPr>
          <p:nvPr>
            <p:ph idx="1"/>
          </p:nvPr>
        </p:nvSpPr>
        <p:spPr>
          <a:xfrm>
            <a:off x="1167493" y="1431779"/>
            <a:ext cx="9779182" cy="3366815"/>
          </a:xfrm>
        </p:spPr>
        <p:txBody>
          <a:bodyPr/>
          <a:lstStyle/>
          <a:p>
            <a:r>
              <a:rPr lang="en-US" dirty="0"/>
              <a:t>K-means &amp; cuckoo search optimization </a:t>
            </a:r>
          </a:p>
          <a:p>
            <a:r>
              <a:rPr lang="en-US" sz="2100" dirty="0"/>
              <a:t>We use K-means as clustering algorithm and cuckoo search as optimization algorithm and then apply to Movie lens dataset for improved efficient recommender systems Initially k-means clustering algorithm is applied to Movie lens dataset for clustering of users into different clusters. The clusters are selected randomly at ﬁrst then users are inspected one by one by calculating the differences in their ratings and the centric of the clusters, and if their difference is smallest, then the user gets allocated to the cluster to which they are closest. However, at this moment not assure that each user has been assigned to the real cluster with a minimum difference of centric. So, each user’s distance is compared to its cluster mean and with other clusters mean and relocate the users according to the smallest distance from any cluster’s mean. Next cuckoo search optimization algorithm is applied to the resultant of the k-means algorithm for optimizing the results.</a:t>
            </a:r>
          </a:p>
        </p:txBody>
      </p:sp>
      <p:sp>
        <p:nvSpPr>
          <p:cNvPr id="5" name="Footer Placeholder 4">
            <a:extLst>
              <a:ext uri="{FF2B5EF4-FFF2-40B4-BE49-F238E27FC236}">
                <a16:creationId xmlns:a16="http://schemas.microsoft.com/office/drawing/2014/main" id="{E67B2D2E-A2D3-8AB5-3116-B8F869269E13}"/>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E7A87105-772B-89EF-3238-2AC61CED3330}"/>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24</a:t>
            </a:fld>
            <a:endParaRPr lang="en-US" dirty="0"/>
          </a:p>
        </p:txBody>
      </p:sp>
    </p:spTree>
    <p:extLst>
      <p:ext uri="{BB962C8B-B14F-4D97-AF65-F5344CB8AC3E}">
        <p14:creationId xmlns:p14="http://schemas.microsoft.com/office/powerpoint/2010/main" val="332099403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BE18-DFE6-298C-4EF5-66D43C866075}"/>
              </a:ext>
            </a:extLst>
          </p:cNvPr>
          <p:cNvSpPr>
            <a:spLocks noGrp="1"/>
          </p:cNvSpPr>
          <p:nvPr>
            <p:ph type="title"/>
          </p:nvPr>
        </p:nvSpPr>
        <p:spPr>
          <a:xfrm>
            <a:off x="1167492" y="-9880"/>
            <a:ext cx="9779183" cy="1325563"/>
          </a:xfrm>
        </p:spPr>
        <p:txBody>
          <a:bodyPr anchor="b">
            <a:normAutofit/>
          </a:bodyPr>
          <a:lstStyle/>
          <a:p>
            <a:r>
              <a:rPr lang="en-US" sz="2600" dirty="0"/>
              <a:t>2.3.2 PROPOSED TECHNIQUE</a:t>
            </a:r>
            <a:endParaRPr lang="en-IN" sz="2600" dirty="0"/>
          </a:p>
        </p:txBody>
      </p:sp>
      <p:sp>
        <p:nvSpPr>
          <p:cNvPr id="22" name="Content Placeholder 2">
            <a:extLst>
              <a:ext uri="{FF2B5EF4-FFF2-40B4-BE49-F238E27FC236}">
                <a16:creationId xmlns:a16="http://schemas.microsoft.com/office/drawing/2014/main" id="{11840A2E-7D1E-D72C-EABB-E0BE6A22131E}"/>
              </a:ext>
            </a:extLst>
          </p:cNvPr>
          <p:cNvSpPr>
            <a:spLocks noGrp="1"/>
          </p:cNvSpPr>
          <p:nvPr>
            <p:ph idx="1"/>
          </p:nvPr>
        </p:nvSpPr>
        <p:spPr>
          <a:xfrm>
            <a:off x="1167493" y="1431779"/>
            <a:ext cx="10267125" cy="3366815"/>
          </a:xfrm>
        </p:spPr>
        <p:txBody>
          <a:bodyPr/>
          <a:lstStyle/>
          <a:p>
            <a:r>
              <a:rPr lang="en-US" dirty="0"/>
              <a:t>Cosine Similarity Technique </a:t>
            </a:r>
          </a:p>
          <a:p>
            <a:r>
              <a:rPr lang="en-US" sz="1900" dirty="0"/>
              <a:t>The movies are recommended based on a simple algorithm called Cosine Similarity. Cosine similarity is a measure used to determine the similarity between two items. Mathematically it can be determined as the cosine angle between two vectors in a three-dimensional plane. We can also check the Euclidean distance between the two vectors to determine how different or similar they are from each other. In our case, one of the vectors is the movie that is searched and the rest of the movies in the database are checked as the second vector. The top ten movies which have the least Euclidean distance corresponding to the searched movie are shown as recommendations. Cosine Similarity is a type of Content-based filtering approach. It is one of the most popular techniques used in recommendation systems. The attributes of a thing are termed as ”content”. Based on these attributes we can classify whether the two things are similar or not. The attributes can be words specified in the database such as genre, cast names, director names, description, and so on. If the attributes match or have a high similarity, then the two movies can be classified as similar movies. The intuition behind this sort of recommendation system is that if a user liked a particular movie or show, he/she might like a movie or a show like it.</a:t>
            </a:r>
          </a:p>
        </p:txBody>
      </p:sp>
      <p:sp>
        <p:nvSpPr>
          <p:cNvPr id="5" name="Footer Placeholder 4">
            <a:extLst>
              <a:ext uri="{FF2B5EF4-FFF2-40B4-BE49-F238E27FC236}">
                <a16:creationId xmlns:a16="http://schemas.microsoft.com/office/drawing/2014/main" id="{E67B2D2E-A2D3-8AB5-3116-B8F869269E13}"/>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E7A87105-772B-89EF-3238-2AC61CED3330}"/>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25</a:t>
            </a:fld>
            <a:endParaRPr lang="en-US" dirty="0"/>
          </a:p>
        </p:txBody>
      </p:sp>
    </p:spTree>
    <p:extLst>
      <p:ext uri="{BB962C8B-B14F-4D97-AF65-F5344CB8AC3E}">
        <p14:creationId xmlns:p14="http://schemas.microsoft.com/office/powerpoint/2010/main" val="146569359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ctrTitle"/>
          </p:nvPr>
        </p:nvSpPr>
        <p:spPr>
          <a:xfrm>
            <a:off x="1167494" y="1122363"/>
            <a:ext cx="6220278" cy="2387600"/>
          </a:xfrm>
        </p:spPr>
        <p:txBody>
          <a:bodyPr anchor="b">
            <a:normAutofit/>
          </a:bodyPr>
          <a:lstStyle/>
          <a:p>
            <a:r>
              <a:rPr lang="en-US" dirty="0"/>
              <a:t>Chapter 3</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type="subTitle" idx="1"/>
          </p:nvPr>
        </p:nvSpPr>
        <p:spPr>
          <a:xfrm>
            <a:off x="1167493" y="3602038"/>
            <a:ext cx="6220277" cy="2247219"/>
          </a:xfrm>
        </p:spPr>
        <p:txBody>
          <a:bodyPr>
            <a:normAutofit/>
          </a:bodyPr>
          <a:lstStyle/>
          <a:p>
            <a:r>
              <a:rPr lang="en-US" dirty="0"/>
              <a:t>Requirements Engineering</a:t>
            </a:r>
            <a:endParaRPr lang="en-IN" dirty="0"/>
          </a:p>
        </p:txBody>
      </p:sp>
    </p:spTree>
    <p:extLst>
      <p:ext uri="{BB962C8B-B14F-4D97-AF65-F5344CB8AC3E}">
        <p14:creationId xmlns:p14="http://schemas.microsoft.com/office/powerpoint/2010/main" val="354151489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03F8939E-DF30-79C9-071E-0D827714B8BC}"/>
              </a:ext>
            </a:extLst>
          </p:cNvPr>
          <p:cNvSpPr>
            <a:spLocks noGrp="1"/>
          </p:cNvSpPr>
          <p:nvPr>
            <p:ph idx="1"/>
          </p:nvPr>
        </p:nvSpPr>
        <p:spPr>
          <a:xfrm>
            <a:off x="465528" y="388071"/>
            <a:ext cx="10922907" cy="5227639"/>
          </a:xfrm>
        </p:spPr>
        <p:txBody>
          <a:bodyPr/>
          <a:lstStyle/>
          <a:p>
            <a:r>
              <a:rPr lang="en-US" b="1" dirty="0"/>
              <a:t>3.1 GENERAL</a:t>
            </a:r>
          </a:p>
          <a:p>
            <a:r>
              <a:rPr lang="en-US" sz="2400" dirty="0"/>
              <a:t>Pedestrian detection is integral for comprehending pedestrian response and recognition with pedestrian profiling. One of the most influential pedestrian detection system comes from the work of Dalal a proponent of histogram of gradient alongside support vector machine algorithm.</a:t>
            </a:r>
          </a:p>
          <a:p>
            <a:endParaRPr lang="en-US" sz="2400" dirty="0"/>
          </a:p>
          <a:p>
            <a:r>
              <a:rPr lang="en-US" b="1" dirty="0"/>
              <a:t>3.2 HARDWARE REQUIREMENTS</a:t>
            </a:r>
          </a:p>
          <a:p>
            <a:r>
              <a:rPr lang="en-US" sz="2400" dirty="0"/>
              <a:t>The hardware requirements may serve as the basis for a contract for the implementation of the system and should therefore be a complete and consistent specification of the whole system. They are used by software engineers as the starting point for the system design. It should what the system do and not how it should be implemented.</a:t>
            </a:r>
          </a:p>
        </p:txBody>
      </p:sp>
      <p:sp>
        <p:nvSpPr>
          <p:cNvPr id="21" name="Footer Placeholder 4">
            <a:extLst>
              <a:ext uri="{FF2B5EF4-FFF2-40B4-BE49-F238E27FC236}">
                <a16:creationId xmlns:a16="http://schemas.microsoft.com/office/drawing/2014/main" id="{D4A16C73-A0EA-1680-B056-56C3DEEF2BD4}"/>
              </a:ext>
            </a:extLst>
          </p:cNvPr>
          <p:cNvSpPr>
            <a:spLocks noGrp="1"/>
          </p:cNvSpPr>
          <p:nvPr>
            <p:ph type="ftr" sz="quarter" idx="3"/>
          </p:nvPr>
        </p:nvSpPr>
        <p:spPr>
          <a:xfrm>
            <a:off x="4038600" y="6356350"/>
            <a:ext cx="4114800" cy="365125"/>
          </a:xfrm>
        </p:spPr>
        <p:txBody>
          <a:bodyPr/>
          <a:lstStyle/>
          <a:p>
            <a:pPr>
              <a:spcAft>
                <a:spcPts val="600"/>
              </a:spcAft>
            </a:pPr>
            <a:r>
              <a:rPr lang="en-US" dirty="0"/>
              <a:t>A8</a:t>
            </a:r>
          </a:p>
        </p:txBody>
      </p:sp>
      <p:sp>
        <p:nvSpPr>
          <p:cNvPr id="22" name="Slide Number Placeholder 5">
            <a:extLst>
              <a:ext uri="{FF2B5EF4-FFF2-40B4-BE49-F238E27FC236}">
                <a16:creationId xmlns:a16="http://schemas.microsoft.com/office/drawing/2014/main" id="{6D40F27A-7124-19BE-BAD1-6A4C5547B3C5}"/>
              </a:ext>
            </a:extLst>
          </p:cNvPr>
          <p:cNvSpPr>
            <a:spLocks noGrp="1"/>
          </p:cNvSpPr>
          <p:nvPr>
            <p:ph type="sldNum" sz="quarter" idx="4"/>
          </p:nvPr>
        </p:nvSpPr>
        <p:spPr>
          <a:xfrm>
            <a:off x="10153276" y="6356350"/>
            <a:ext cx="1657723" cy="365125"/>
          </a:xfrm>
        </p:spPr>
        <p:txBody>
          <a:bodyPr/>
          <a:lstStyle/>
          <a:p>
            <a:pPr>
              <a:spcAft>
                <a:spcPts val="600"/>
              </a:spcAft>
            </a:pPr>
            <a:fld id="{294A09A9-5501-47C1-A89A-A340965A2BE2}" type="slidenum">
              <a:rPr lang="en-US" smtClean="0"/>
              <a:pPr>
                <a:spcAft>
                  <a:spcPts val="600"/>
                </a:spcAft>
              </a:pPr>
              <a:t>27</a:t>
            </a:fld>
            <a:endParaRPr lang="en-US" dirty="0"/>
          </a:p>
        </p:txBody>
      </p:sp>
    </p:spTree>
    <p:extLst>
      <p:ext uri="{BB962C8B-B14F-4D97-AF65-F5344CB8AC3E}">
        <p14:creationId xmlns:p14="http://schemas.microsoft.com/office/powerpoint/2010/main" val="100712759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FAC7C19-7CEA-E54A-BA19-798BFC98FB5E}"/>
              </a:ext>
            </a:extLst>
          </p:cNvPr>
          <p:cNvSpPr>
            <a:spLocks noGrp="1"/>
          </p:cNvSpPr>
          <p:nvPr>
            <p:ph type="subTitle" idx="1"/>
          </p:nvPr>
        </p:nvSpPr>
        <p:spPr>
          <a:xfrm>
            <a:off x="1004661" y="1649413"/>
            <a:ext cx="6220277" cy="4012478"/>
          </a:xfrm>
        </p:spPr>
        <p:txBody>
          <a:bodyPr/>
          <a:lstStyle/>
          <a:p>
            <a:r>
              <a:rPr lang="en-US" sz="2400" b="1" dirty="0"/>
              <a:t>HARDWARE REQUIREMENTS</a:t>
            </a:r>
          </a:p>
          <a:p>
            <a:endParaRPr lang="en-US" sz="2000" dirty="0"/>
          </a:p>
          <a:p>
            <a:r>
              <a:rPr lang="en-US" sz="2000" dirty="0"/>
              <a:t>PROCESSOR		:  	Pentium Processor</a:t>
            </a:r>
          </a:p>
          <a:p>
            <a:endParaRPr lang="en-US" sz="2000" dirty="0"/>
          </a:p>
          <a:p>
            <a:endParaRPr lang="en-US" sz="2000" dirty="0"/>
          </a:p>
          <a:p>
            <a:r>
              <a:rPr lang="en-US" sz="2000" dirty="0"/>
              <a:t>RAM			:	2GB DDR3 RAM</a:t>
            </a:r>
          </a:p>
          <a:p>
            <a:endParaRPr lang="en-US" sz="2000" dirty="0"/>
          </a:p>
          <a:p>
            <a:endParaRPr lang="en-US" sz="2000" dirty="0"/>
          </a:p>
          <a:p>
            <a:r>
              <a:rPr lang="en-US" sz="2000" dirty="0"/>
              <a:t>HARD DISK 		:	5 GB</a:t>
            </a:r>
          </a:p>
          <a:p>
            <a:endParaRPr lang="en-US" sz="2000" dirty="0"/>
          </a:p>
        </p:txBody>
      </p:sp>
      <p:sp>
        <p:nvSpPr>
          <p:cNvPr id="6" name="Slide Number Placeholder 5">
            <a:extLst>
              <a:ext uri="{FF2B5EF4-FFF2-40B4-BE49-F238E27FC236}">
                <a16:creationId xmlns:a16="http://schemas.microsoft.com/office/drawing/2014/main" id="{42C3488D-01A3-80CF-5792-2EBE7329E0AE}"/>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79166559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FFAC7C19-7CEA-E54A-BA19-798BFC98FB5E}"/>
              </a:ext>
            </a:extLst>
          </p:cNvPr>
          <p:cNvSpPr>
            <a:spLocks noGrp="1"/>
          </p:cNvSpPr>
          <p:nvPr>
            <p:ph type="subTitle" idx="1"/>
          </p:nvPr>
        </p:nvSpPr>
        <p:spPr>
          <a:xfrm>
            <a:off x="1097025" y="1095232"/>
            <a:ext cx="6846248" cy="6166282"/>
          </a:xfrm>
        </p:spPr>
        <p:txBody>
          <a:bodyPr/>
          <a:lstStyle/>
          <a:p>
            <a:r>
              <a:rPr lang="en-US" sz="2400" b="1" dirty="0"/>
              <a:t>SOFTWARE REQUIREMENTS</a:t>
            </a:r>
          </a:p>
          <a:p>
            <a:r>
              <a:rPr lang="en-US" sz="1800" dirty="0"/>
              <a:t>The software requirements document is the specification of the system. It should include both a definition and a specification of requirements. It is a set of what the system should do rather than how it should do it. The software requirements provide a basis for creating the software requirements specification.  It is useful in estimating cost, planning team activities, performing tasks and tracking the teams and tracking the team’s progress throughout the development activity.</a:t>
            </a:r>
          </a:p>
          <a:p>
            <a:endParaRPr lang="en-US" sz="1800" b="1" dirty="0"/>
          </a:p>
          <a:p>
            <a:r>
              <a:rPr lang="en-US" sz="2000" dirty="0"/>
              <a:t>Operating System	:	Windows 7/8/10</a:t>
            </a:r>
          </a:p>
          <a:p>
            <a:r>
              <a:rPr lang="en-US" sz="2000" dirty="0"/>
              <a:t>Platform		:	Azure</a:t>
            </a:r>
          </a:p>
          <a:p>
            <a:r>
              <a:rPr lang="en-US" sz="2000" dirty="0"/>
              <a:t>Programming Language 	:           	Python</a:t>
            </a:r>
          </a:p>
          <a:p>
            <a:r>
              <a:rPr lang="en-US" sz="2000" dirty="0"/>
              <a:t>Front End                       	:	Streamlit</a:t>
            </a:r>
          </a:p>
          <a:p>
            <a:endParaRPr lang="en-US" sz="2000" dirty="0"/>
          </a:p>
        </p:txBody>
      </p:sp>
      <p:sp>
        <p:nvSpPr>
          <p:cNvPr id="6" name="Slide Number Placeholder 5">
            <a:extLst>
              <a:ext uri="{FF2B5EF4-FFF2-40B4-BE49-F238E27FC236}">
                <a16:creationId xmlns:a16="http://schemas.microsoft.com/office/drawing/2014/main" id="{42C3488D-01A3-80CF-5792-2EBE7329E0AE}"/>
              </a:ext>
            </a:extLst>
          </p:cNvPr>
          <p:cNvSpPr>
            <a:spLocks noGrp="1"/>
          </p:cNvSpPr>
          <p:nvPr>
            <p:ph type="sldNum" sz="quarter" idx="4294967295"/>
          </p:nvPr>
        </p:nvSpPr>
        <p:spPr>
          <a:xfrm>
            <a:off x="10534650" y="6356350"/>
            <a:ext cx="1657350" cy="365125"/>
          </a:xfrm>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172952847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65894" y="1530455"/>
            <a:ext cx="6245912" cy="2387600"/>
          </a:xfrm>
        </p:spPr>
        <p:txBody>
          <a:bodyPr/>
          <a:lstStyle/>
          <a:p>
            <a:r>
              <a:rPr lang="en-US" sz="7200" dirty="0"/>
              <a:t>Chapter 1</a:t>
            </a:r>
          </a:p>
        </p:txBody>
      </p:sp>
    </p:spTree>
    <p:extLst>
      <p:ext uri="{BB962C8B-B14F-4D97-AF65-F5344CB8AC3E}">
        <p14:creationId xmlns:p14="http://schemas.microsoft.com/office/powerpoint/2010/main" val="344679733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F5EA-D9CC-141B-DA00-AC9CAFC6E312}"/>
              </a:ext>
            </a:extLst>
          </p:cNvPr>
          <p:cNvSpPr>
            <a:spLocks noGrp="1"/>
          </p:cNvSpPr>
          <p:nvPr>
            <p:ph type="ctrTitle"/>
          </p:nvPr>
        </p:nvSpPr>
        <p:spPr>
          <a:xfrm>
            <a:off x="1167494" y="1122363"/>
            <a:ext cx="6220278" cy="521710"/>
          </a:xfrm>
        </p:spPr>
        <p:txBody>
          <a:bodyPr/>
          <a:lstStyle/>
          <a:p>
            <a:r>
              <a:rPr lang="en-IN" sz="2800" dirty="0"/>
              <a:t>3.4 FUNCTIONAL REQUIREMENTS</a:t>
            </a:r>
          </a:p>
        </p:txBody>
      </p:sp>
      <p:sp>
        <p:nvSpPr>
          <p:cNvPr id="3" name="Subtitle 2">
            <a:extLst>
              <a:ext uri="{FF2B5EF4-FFF2-40B4-BE49-F238E27FC236}">
                <a16:creationId xmlns:a16="http://schemas.microsoft.com/office/drawing/2014/main" id="{7CFC795C-0E7B-618D-6C4F-BD97FFD25C12}"/>
              </a:ext>
            </a:extLst>
          </p:cNvPr>
          <p:cNvSpPr>
            <a:spLocks noGrp="1"/>
          </p:cNvSpPr>
          <p:nvPr>
            <p:ph type="subTitle" idx="1"/>
          </p:nvPr>
        </p:nvSpPr>
        <p:spPr>
          <a:xfrm>
            <a:off x="1167494" y="1782618"/>
            <a:ext cx="6220277" cy="3953019"/>
          </a:xfrm>
        </p:spPr>
        <p:txBody>
          <a:bodyPr/>
          <a:lstStyle/>
          <a:p>
            <a:r>
              <a:rPr lang="en-US" sz="2000" dirty="0"/>
              <a:t>Recommendation Systems are considered as one of effective knowledge management engines that helps us filter out unwanted data and provide targeted data based on the feedbacks from old data and similar data from user’s search. Many Recommendation Systems have been introduced till date following different approaches for the computation like CBF, CF and hybrid models for recommendation. Sentiment Analysis is also used to improve the recommendation efficiency.</a:t>
            </a:r>
          </a:p>
          <a:p>
            <a:endParaRPr lang="en-IN" sz="2000" dirty="0"/>
          </a:p>
        </p:txBody>
      </p:sp>
    </p:spTree>
    <p:extLst>
      <p:ext uri="{BB962C8B-B14F-4D97-AF65-F5344CB8AC3E}">
        <p14:creationId xmlns:p14="http://schemas.microsoft.com/office/powerpoint/2010/main" val="364201023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CE3A-4A31-BF5D-8101-1D4761C74793}"/>
              </a:ext>
            </a:extLst>
          </p:cNvPr>
          <p:cNvSpPr>
            <a:spLocks noGrp="1"/>
          </p:cNvSpPr>
          <p:nvPr>
            <p:ph type="ctrTitle"/>
          </p:nvPr>
        </p:nvSpPr>
        <p:spPr>
          <a:xfrm>
            <a:off x="1167492" y="226436"/>
            <a:ext cx="6220278" cy="466292"/>
          </a:xfrm>
        </p:spPr>
        <p:txBody>
          <a:bodyPr/>
          <a:lstStyle/>
          <a:p>
            <a:r>
              <a:rPr lang="en-IN" sz="2400" dirty="0"/>
              <a:t>3.5 NON-FUNCTIONAL REQUIREMENTS	</a:t>
            </a:r>
          </a:p>
        </p:txBody>
      </p:sp>
      <p:sp>
        <p:nvSpPr>
          <p:cNvPr id="3" name="Subtitle 2">
            <a:extLst>
              <a:ext uri="{FF2B5EF4-FFF2-40B4-BE49-F238E27FC236}">
                <a16:creationId xmlns:a16="http://schemas.microsoft.com/office/drawing/2014/main" id="{CD4B15DC-4AD9-5532-7009-0E4FF40F04D4}"/>
              </a:ext>
            </a:extLst>
          </p:cNvPr>
          <p:cNvSpPr>
            <a:spLocks noGrp="1"/>
          </p:cNvSpPr>
          <p:nvPr>
            <p:ph type="subTitle" idx="1"/>
          </p:nvPr>
        </p:nvSpPr>
        <p:spPr>
          <a:xfrm>
            <a:off x="785091" y="895784"/>
            <a:ext cx="7426036" cy="5735780"/>
          </a:xfrm>
        </p:spPr>
        <p:txBody>
          <a:bodyPr/>
          <a:lstStyle/>
          <a:p>
            <a:pPr marL="285750" indent="-285750">
              <a:buFont typeface="Arial" panose="020B0604020202020204" pitchFamily="34" charset="0"/>
              <a:buChar char="•"/>
            </a:pPr>
            <a:r>
              <a:rPr lang="en-US" sz="1700" b="1" dirty="0"/>
              <a:t>Usability</a:t>
            </a:r>
          </a:p>
          <a:p>
            <a:r>
              <a:rPr lang="en-US" sz="1700" dirty="0"/>
              <a:t>The system is designed with completely automated process hence there is no or less user intervention.</a:t>
            </a:r>
          </a:p>
          <a:p>
            <a:pPr marL="285750" indent="-285750">
              <a:buFont typeface="Arial" panose="020B0604020202020204" pitchFamily="34" charset="0"/>
              <a:buChar char="•"/>
            </a:pPr>
            <a:r>
              <a:rPr lang="en-US" sz="1700" b="1" dirty="0"/>
              <a:t>Reliability</a:t>
            </a:r>
          </a:p>
          <a:p>
            <a:r>
              <a:rPr lang="en-US" sz="1700" dirty="0"/>
              <a:t>The system is more reliable because of the qualities that are inherited from the chosen platform java. The code built by using java is more reliable.</a:t>
            </a:r>
          </a:p>
          <a:p>
            <a:pPr marL="285750" indent="-285750">
              <a:buFont typeface="Arial" panose="020B0604020202020204" pitchFamily="34" charset="0"/>
              <a:buChar char="•"/>
            </a:pPr>
            <a:r>
              <a:rPr lang="en-US" sz="1700" b="1" dirty="0"/>
              <a:t>Performance</a:t>
            </a:r>
          </a:p>
          <a:p>
            <a:r>
              <a:rPr lang="en-US" sz="1700" dirty="0"/>
              <a:t>This system is developing in the high-level languages and using  the advanced front-end and back-end technologies it will give response to the end user on client system with in very less time.</a:t>
            </a:r>
          </a:p>
          <a:p>
            <a:pPr marL="285750" indent="-285750">
              <a:buFont typeface="Arial" panose="020B0604020202020204" pitchFamily="34" charset="0"/>
              <a:buChar char="•"/>
            </a:pPr>
            <a:r>
              <a:rPr lang="en-US" sz="1700" b="1" dirty="0"/>
              <a:t>Supportability</a:t>
            </a:r>
          </a:p>
          <a:p>
            <a:r>
              <a:rPr lang="en-US" sz="1700" dirty="0"/>
              <a:t>The system is designed to be the cross platform supportable. The system is supported on a wide range of hardware and any software platform, which is having JVM, built into the system.</a:t>
            </a:r>
          </a:p>
          <a:p>
            <a:pPr marL="285750" indent="-285750">
              <a:buFont typeface="Arial" panose="020B0604020202020204" pitchFamily="34" charset="0"/>
              <a:buChar char="•"/>
            </a:pPr>
            <a:r>
              <a:rPr lang="en-US" sz="1700" b="1" dirty="0"/>
              <a:t>Implementation</a:t>
            </a:r>
          </a:p>
          <a:p>
            <a:r>
              <a:rPr lang="en-US" sz="1700" dirty="0"/>
              <a:t>The system is implemented in web environment using </a:t>
            </a:r>
            <a:r>
              <a:rPr lang="en-US" sz="1700" dirty="0" err="1"/>
              <a:t>Streamlit</a:t>
            </a:r>
            <a:r>
              <a:rPr lang="en-US" sz="1700" dirty="0"/>
              <a:t> framework. Azure is used as the cloud provider and Linux is used as the platform. Interface the user interface is based on </a:t>
            </a:r>
            <a:r>
              <a:rPr lang="en-US" sz="1700" dirty="0" err="1"/>
              <a:t>Streamlit</a:t>
            </a:r>
            <a:r>
              <a:rPr lang="en-US" sz="1700" dirty="0"/>
              <a:t>.</a:t>
            </a:r>
            <a:endParaRPr lang="en-IN" sz="1700" dirty="0"/>
          </a:p>
        </p:txBody>
      </p:sp>
    </p:spTree>
    <p:extLst>
      <p:ext uri="{BB962C8B-B14F-4D97-AF65-F5344CB8AC3E}">
        <p14:creationId xmlns:p14="http://schemas.microsoft.com/office/powerpoint/2010/main" val="337742873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title"/>
          </p:nvPr>
        </p:nvSpPr>
        <p:spPr>
          <a:xfrm>
            <a:off x="1167492" y="381000"/>
            <a:ext cx="9779183" cy="1325563"/>
          </a:xfrm>
        </p:spPr>
        <p:txBody>
          <a:bodyPr anchor="b">
            <a:normAutofit/>
          </a:bodyPr>
          <a:lstStyle/>
          <a:p>
            <a:r>
              <a:rPr lang="en-US" dirty="0"/>
              <a:t>Chapter 4</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type="body" idx="1"/>
          </p:nvPr>
        </p:nvSpPr>
        <p:spPr>
          <a:xfrm>
            <a:off x="1167492" y="2653167"/>
            <a:ext cx="9779183" cy="3436483"/>
          </a:xfrm>
        </p:spPr>
        <p:txBody>
          <a:bodyPr>
            <a:normAutofit/>
          </a:bodyPr>
          <a:lstStyle/>
          <a:p>
            <a:r>
              <a:rPr lang="en-US" dirty="0"/>
              <a:t>Design Engineering</a:t>
            </a:r>
            <a:endParaRPr lang="en-IN" dirty="0"/>
          </a:p>
        </p:txBody>
      </p:sp>
    </p:spTree>
    <p:extLst>
      <p:ext uri="{BB962C8B-B14F-4D97-AF65-F5344CB8AC3E}">
        <p14:creationId xmlns:p14="http://schemas.microsoft.com/office/powerpoint/2010/main" val="163506505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24D0CF-87EE-1EA7-3A1F-1CBFE1D51421}"/>
              </a:ext>
            </a:extLst>
          </p:cNvPr>
          <p:cNvSpPr>
            <a:spLocks noGrp="1"/>
          </p:cNvSpPr>
          <p:nvPr>
            <p:ph type="title"/>
          </p:nvPr>
        </p:nvSpPr>
        <p:spPr/>
        <p:txBody>
          <a:bodyPr/>
          <a:lstStyle/>
          <a:p>
            <a:r>
              <a:rPr lang="en-IN" dirty="0"/>
              <a:t>4.1 GENERAL</a:t>
            </a:r>
          </a:p>
        </p:txBody>
      </p:sp>
      <p:sp>
        <p:nvSpPr>
          <p:cNvPr id="7" name="Text Placeholder 6">
            <a:extLst>
              <a:ext uri="{FF2B5EF4-FFF2-40B4-BE49-F238E27FC236}">
                <a16:creationId xmlns:a16="http://schemas.microsoft.com/office/drawing/2014/main" id="{FBDC512D-0BB9-A072-0A58-5A43D04873FD}"/>
              </a:ext>
            </a:extLst>
          </p:cNvPr>
          <p:cNvSpPr>
            <a:spLocks noGrp="1"/>
          </p:cNvSpPr>
          <p:nvPr>
            <p:ph type="body" idx="1"/>
          </p:nvPr>
        </p:nvSpPr>
        <p:spPr/>
        <p:txBody>
          <a:bodyPr/>
          <a:lstStyle/>
          <a:p>
            <a:r>
              <a:rPr lang="en-US" sz="2000" dirty="0"/>
              <a:t>Design Engineering deals with the various UML [Unified Modelling language] diagrams for the implementation of project. Design is a meaningful engineering representation of a thing that is to be built. Software design is a process through which the requirements are translated into representation of the software. Design is the place where quality is rendered in software engineering. Design is the means to accurately translate customer requirements into finished product.</a:t>
            </a:r>
          </a:p>
        </p:txBody>
      </p:sp>
      <p:sp>
        <p:nvSpPr>
          <p:cNvPr id="16" name="Footer Placeholder 4">
            <a:extLst>
              <a:ext uri="{FF2B5EF4-FFF2-40B4-BE49-F238E27FC236}">
                <a16:creationId xmlns:a16="http://schemas.microsoft.com/office/drawing/2014/main" id="{14348628-3D55-A2DF-F265-1BB120ED0D6F}"/>
              </a:ext>
            </a:extLst>
          </p:cNvPr>
          <p:cNvSpPr>
            <a:spLocks noGrp="1"/>
          </p:cNvSpPr>
          <p:nvPr>
            <p:ph type="ftr" sz="quarter" idx="11"/>
          </p:nvPr>
        </p:nvSpPr>
        <p:spPr/>
        <p:txBody>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ADE04D27-F3CD-A472-C2B1-EB8BF0545AAB}"/>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33</a:t>
            </a:fld>
            <a:endParaRPr lang="en-US" dirty="0"/>
          </a:p>
        </p:txBody>
      </p:sp>
    </p:spTree>
    <p:extLst>
      <p:ext uri="{BB962C8B-B14F-4D97-AF65-F5344CB8AC3E}">
        <p14:creationId xmlns:p14="http://schemas.microsoft.com/office/powerpoint/2010/main" val="132673851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55FA-7F58-1144-C818-C309AA80763B}"/>
              </a:ext>
            </a:extLst>
          </p:cNvPr>
          <p:cNvSpPr>
            <a:spLocks noGrp="1"/>
          </p:cNvSpPr>
          <p:nvPr>
            <p:ph type="title"/>
          </p:nvPr>
        </p:nvSpPr>
        <p:spPr>
          <a:xfrm>
            <a:off x="1167492" y="381000"/>
            <a:ext cx="9779183" cy="1325563"/>
          </a:xfrm>
        </p:spPr>
        <p:txBody>
          <a:bodyPr anchor="b">
            <a:normAutofit/>
          </a:bodyPr>
          <a:lstStyle/>
          <a:p>
            <a:r>
              <a:rPr lang="en-US" dirty="0"/>
              <a:t>4.2 System Architecture</a:t>
            </a:r>
            <a:endParaRPr lang="en-IN" dirty="0"/>
          </a:p>
        </p:txBody>
      </p:sp>
      <p:pic>
        <p:nvPicPr>
          <p:cNvPr id="7" name="Picture 6">
            <a:extLst>
              <a:ext uri="{FF2B5EF4-FFF2-40B4-BE49-F238E27FC236}">
                <a16:creationId xmlns:a16="http://schemas.microsoft.com/office/drawing/2014/main" id="{671A0BA8-C631-A563-30FD-C5E4EFC8C3AE}"/>
              </a:ext>
            </a:extLst>
          </p:cNvPr>
          <p:cNvPicPr/>
          <p:nvPr/>
        </p:nvPicPr>
        <p:blipFill>
          <a:blip r:embed="rId2">
            <a:extLst>
              <a:ext uri="{28A0092B-C50C-407E-A947-70E740481C1C}">
                <a14:useLocalDpi xmlns:a14="http://schemas.microsoft.com/office/drawing/2010/main" val="0"/>
              </a:ext>
            </a:extLst>
          </a:blip>
          <a:stretch>
            <a:fillRect/>
          </a:stretch>
        </p:blipFill>
        <p:spPr>
          <a:xfrm>
            <a:off x="2756285" y="2087561"/>
            <a:ext cx="6601598" cy="3366815"/>
          </a:xfrm>
          <a:prstGeom prst="rect">
            <a:avLst/>
          </a:prstGeom>
          <a:noFill/>
          <a:ln>
            <a:noFill/>
          </a:ln>
        </p:spPr>
      </p:pic>
      <p:sp>
        <p:nvSpPr>
          <p:cNvPr id="4" name="Date Placeholder 3">
            <a:extLst>
              <a:ext uri="{FF2B5EF4-FFF2-40B4-BE49-F238E27FC236}">
                <a16:creationId xmlns:a16="http://schemas.microsoft.com/office/drawing/2014/main" id="{F086C57C-B813-2425-AA74-F6CD0895849E}"/>
              </a:ext>
            </a:extLst>
          </p:cNvPr>
          <p:cNvSpPr>
            <a:spLocks noGrp="1"/>
          </p:cNvSpPr>
          <p:nvPr>
            <p:ph type="dt" sz="half" idx="2"/>
          </p:nvPr>
        </p:nvSpPr>
        <p:spPr>
          <a:xfrm>
            <a:off x="381000" y="6356350"/>
            <a:ext cx="1701018" cy="365125"/>
          </a:xfrm>
        </p:spPr>
        <p:txBody>
          <a:bodyPr anchor="ctr">
            <a:normAutofit/>
          </a:bodyPr>
          <a:lstStyle/>
          <a:p>
            <a:pPr>
              <a:spcAft>
                <a:spcPts val="600"/>
              </a:spcAft>
            </a:pPr>
            <a:fld id="{F5592931-05C6-8543-8B6E-A8BD29BD5C2B}" type="datetime1">
              <a:rPr lang="en-US" smtClean="0"/>
              <a:pPr>
                <a:spcAft>
                  <a:spcPts val="600"/>
                </a:spcAft>
              </a:pPr>
              <a:t>12/26/2022</a:t>
            </a:fld>
            <a:endParaRPr lang="en-US" dirty="0"/>
          </a:p>
        </p:txBody>
      </p:sp>
      <p:sp>
        <p:nvSpPr>
          <p:cNvPr id="5" name="Footer Placeholder 4">
            <a:extLst>
              <a:ext uri="{FF2B5EF4-FFF2-40B4-BE49-F238E27FC236}">
                <a16:creationId xmlns:a16="http://schemas.microsoft.com/office/drawing/2014/main" id="{27C1610E-BE74-A7D2-1683-A3DD1877489A}"/>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D403946D-600A-92C8-0117-EEB923AB6429}"/>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34</a:t>
            </a:fld>
            <a:endParaRPr lang="en-US" dirty="0"/>
          </a:p>
        </p:txBody>
      </p:sp>
    </p:spTree>
    <p:extLst>
      <p:ext uri="{BB962C8B-B14F-4D97-AF65-F5344CB8AC3E}">
        <p14:creationId xmlns:p14="http://schemas.microsoft.com/office/powerpoint/2010/main" val="278632711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3957-13F1-8BE7-50F1-3D59A7115838}"/>
              </a:ext>
            </a:extLst>
          </p:cNvPr>
          <p:cNvSpPr>
            <a:spLocks noGrp="1"/>
          </p:cNvSpPr>
          <p:nvPr>
            <p:ph type="title"/>
          </p:nvPr>
        </p:nvSpPr>
        <p:spPr>
          <a:xfrm>
            <a:off x="673153" y="306790"/>
            <a:ext cx="9779183" cy="663005"/>
          </a:xfrm>
        </p:spPr>
        <p:txBody>
          <a:bodyPr/>
          <a:lstStyle/>
          <a:p>
            <a:r>
              <a:rPr lang="en-IN" dirty="0"/>
              <a:t>4.3 Data Flow Diagram</a:t>
            </a:r>
          </a:p>
        </p:txBody>
      </p:sp>
      <p:sp>
        <p:nvSpPr>
          <p:cNvPr id="5" name="Footer Placeholder 4">
            <a:extLst>
              <a:ext uri="{FF2B5EF4-FFF2-40B4-BE49-F238E27FC236}">
                <a16:creationId xmlns:a16="http://schemas.microsoft.com/office/drawing/2014/main" id="{85FA129C-6A4E-A2DF-9AA1-D3CCE7200273}"/>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EF63A0BA-07FE-90BB-47D2-460474C64C3C}"/>
              </a:ext>
            </a:extLst>
          </p:cNvPr>
          <p:cNvSpPr>
            <a:spLocks noGrp="1"/>
          </p:cNvSpPr>
          <p:nvPr>
            <p:ph type="sldNum" sz="quarter" idx="4"/>
          </p:nvPr>
        </p:nvSpPr>
        <p:spPr/>
        <p:txBody>
          <a:bodyPr/>
          <a:lstStyle/>
          <a:p>
            <a:fld id="{294A09A9-5501-47C1-A89A-A340965A2BE2}" type="slidenum">
              <a:rPr lang="en-US" smtClean="0"/>
              <a:pPr/>
              <a:t>35</a:t>
            </a:fld>
            <a:endParaRPr lang="en-US" dirty="0"/>
          </a:p>
        </p:txBody>
      </p:sp>
      <p:grpSp>
        <p:nvGrpSpPr>
          <p:cNvPr id="30" name="Group 93">
            <a:extLst>
              <a:ext uri="{FF2B5EF4-FFF2-40B4-BE49-F238E27FC236}">
                <a16:creationId xmlns:a16="http://schemas.microsoft.com/office/drawing/2014/main" id="{50C66124-5209-29A0-9AFB-31514E2334CA}"/>
              </a:ext>
            </a:extLst>
          </p:cNvPr>
          <p:cNvGrpSpPr/>
          <p:nvPr/>
        </p:nvGrpSpPr>
        <p:grpSpPr>
          <a:xfrm>
            <a:off x="7451150" y="1336675"/>
            <a:ext cx="2616200" cy="5140325"/>
            <a:chOff x="3690" y="1330"/>
            <a:chExt cx="3774" cy="7747"/>
          </a:xfrm>
        </p:grpSpPr>
        <p:sp>
          <p:nvSpPr>
            <p:cNvPr id="31" name="AutoShape 11">
              <a:extLst>
                <a:ext uri="{FF2B5EF4-FFF2-40B4-BE49-F238E27FC236}">
                  <a16:creationId xmlns:a16="http://schemas.microsoft.com/office/drawing/2014/main" id="{C500C2D8-19D3-AAD3-B4AF-32D39B0F9229}"/>
                </a:ext>
              </a:extLst>
            </p:cNvPr>
            <p:cNvSpPr>
              <a:spLocks noChangeArrowheads="1"/>
            </p:cNvSpPr>
            <p:nvPr/>
          </p:nvSpPr>
          <p:spPr bwMode="auto">
            <a:xfrm>
              <a:off x="4945" y="5988"/>
              <a:ext cx="2302" cy="928"/>
            </a:xfrm>
            <a:prstGeom prst="roundRect">
              <a:avLst>
                <a:gd name="adj" fmla="val 16667"/>
              </a:avLst>
            </a:prstGeom>
            <a:solidFill>
              <a:srgbClr val="FFFFFF"/>
            </a:solidFill>
            <a:ln w="31750">
              <a:solidFill>
                <a:srgbClr val="002060"/>
              </a:solidFill>
              <a:rou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User Input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 name="AutoShape 4">
              <a:extLst>
                <a:ext uri="{FF2B5EF4-FFF2-40B4-BE49-F238E27FC236}">
                  <a16:creationId xmlns:a16="http://schemas.microsoft.com/office/drawing/2014/main" id="{8E10AD02-9EC4-1521-8E95-28D76F9B3E5C}"/>
                </a:ext>
              </a:extLst>
            </p:cNvPr>
            <p:cNvSpPr>
              <a:spLocks noChangeShapeType="1"/>
            </p:cNvSpPr>
            <p:nvPr/>
          </p:nvSpPr>
          <p:spPr bwMode="auto">
            <a:xfrm>
              <a:off x="6096" y="6916"/>
              <a:ext cx="66" cy="721"/>
            </a:xfrm>
            <a:prstGeom prst="straightConnector1">
              <a:avLst/>
            </a:prstGeom>
            <a:noFill/>
            <a:ln w="31750">
              <a:solidFill>
                <a:srgbClr val="002060"/>
              </a:solidFill>
              <a:round/>
              <a:tailEnd type="triangle" w="med" len="med"/>
            </a:ln>
            <a:effectLst/>
          </p:spPr>
          <p:txBody>
            <a:bodyPr vert="horz" wrap="square" lIns="91440" tIns="45720" rIns="91440" bIns="45720" numCol="1" anchor="t" anchorCtr="0" compatLnSpc="1">
              <a:prstTxWarp prst="textNoShape">
                <a:avLst/>
              </a:prstTxWarp>
            </a:bodyPr>
            <a:lstStyle/>
            <a:p>
              <a:endParaRPr lang="en-US" dirty="0"/>
            </a:p>
          </p:txBody>
        </p:sp>
        <p:sp>
          <p:nvSpPr>
            <p:cNvPr id="33" name="Rectangle 5">
              <a:extLst>
                <a:ext uri="{FF2B5EF4-FFF2-40B4-BE49-F238E27FC236}">
                  <a16:creationId xmlns:a16="http://schemas.microsoft.com/office/drawing/2014/main" id="{83C1696A-40E4-A30A-8914-689DC439B0F0}"/>
                </a:ext>
              </a:extLst>
            </p:cNvPr>
            <p:cNvSpPr>
              <a:spLocks noChangeArrowheads="1"/>
            </p:cNvSpPr>
            <p:nvPr/>
          </p:nvSpPr>
          <p:spPr bwMode="auto">
            <a:xfrm>
              <a:off x="4780" y="1330"/>
              <a:ext cx="2618" cy="741"/>
            </a:xfrm>
            <a:prstGeom prst="rect">
              <a:avLst/>
            </a:prstGeom>
            <a:solidFill>
              <a:srgbClr val="FFFFFF"/>
            </a:solidFill>
            <a:ln w="31750">
              <a:solidFill>
                <a:srgbClr val="002060"/>
              </a:solidFill>
              <a:miter lim="800000"/>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Analysis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4" name="AutoShape 8">
              <a:extLst>
                <a:ext uri="{FF2B5EF4-FFF2-40B4-BE49-F238E27FC236}">
                  <a16:creationId xmlns:a16="http://schemas.microsoft.com/office/drawing/2014/main" id="{42943764-5838-B4D8-CFA0-D071968786E3}"/>
                </a:ext>
              </a:extLst>
            </p:cNvPr>
            <p:cNvSpPr>
              <a:spLocks noChangeArrowheads="1"/>
            </p:cNvSpPr>
            <p:nvPr/>
          </p:nvSpPr>
          <p:spPr bwMode="auto">
            <a:xfrm>
              <a:off x="4780" y="7606"/>
              <a:ext cx="2684" cy="1471"/>
            </a:xfrm>
            <a:prstGeom prst="roundRect">
              <a:avLst>
                <a:gd name="adj" fmla="val 16667"/>
              </a:avLst>
            </a:prstGeom>
            <a:solidFill>
              <a:srgbClr val="FFFFFF"/>
            </a:solidFill>
            <a:ln w="31750">
              <a:solidFill>
                <a:srgbClr val="002060"/>
              </a:solidFill>
              <a:rou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Movies Recommendation</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5" name="AutoShape 7">
              <a:extLst>
                <a:ext uri="{FF2B5EF4-FFF2-40B4-BE49-F238E27FC236}">
                  <a16:creationId xmlns:a16="http://schemas.microsoft.com/office/drawing/2014/main" id="{BA780C94-E53A-7A46-DF58-59C98E048D41}"/>
                </a:ext>
              </a:extLst>
            </p:cNvPr>
            <p:cNvSpPr>
              <a:spLocks noChangeArrowheads="1"/>
            </p:cNvSpPr>
            <p:nvPr/>
          </p:nvSpPr>
          <p:spPr bwMode="auto">
            <a:xfrm>
              <a:off x="4780" y="2579"/>
              <a:ext cx="2618" cy="1257"/>
            </a:xfrm>
            <a:prstGeom prst="roundRect">
              <a:avLst>
                <a:gd name="adj" fmla="val 16667"/>
              </a:avLst>
            </a:prstGeom>
            <a:solidFill>
              <a:srgbClr val="FFFFFF"/>
            </a:solidFill>
            <a:ln w="31750">
              <a:solidFill>
                <a:srgbClr val="002060"/>
              </a:solidFill>
              <a:rou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Pre-processing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6" name="AutoShape 6">
              <a:extLst>
                <a:ext uri="{FF2B5EF4-FFF2-40B4-BE49-F238E27FC236}">
                  <a16:creationId xmlns:a16="http://schemas.microsoft.com/office/drawing/2014/main" id="{B2870538-3CE4-32EE-88C9-1C42A47A44C7}"/>
                </a:ext>
              </a:extLst>
            </p:cNvPr>
            <p:cNvSpPr>
              <a:spLocks noChangeArrowheads="1"/>
            </p:cNvSpPr>
            <p:nvPr/>
          </p:nvSpPr>
          <p:spPr bwMode="auto">
            <a:xfrm>
              <a:off x="5000" y="4276"/>
              <a:ext cx="2170" cy="1095"/>
            </a:xfrm>
            <a:prstGeom prst="roundRect">
              <a:avLst>
                <a:gd name="adj" fmla="val 16667"/>
              </a:avLst>
            </a:prstGeom>
            <a:solidFill>
              <a:srgbClr val="FFFFFF"/>
            </a:solidFill>
            <a:ln w="31750">
              <a:solidFill>
                <a:srgbClr val="002060"/>
              </a:solidFill>
              <a:round/>
            </a:ln>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Cosine Similarity Technique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 name="AutoShape 5">
              <a:extLst>
                <a:ext uri="{FF2B5EF4-FFF2-40B4-BE49-F238E27FC236}">
                  <a16:creationId xmlns:a16="http://schemas.microsoft.com/office/drawing/2014/main" id="{20C96DE0-218D-46A8-0030-172398A096EE}"/>
                </a:ext>
              </a:extLst>
            </p:cNvPr>
            <p:cNvSpPr>
              <a:spLocks noChangeShapeType="1"/>
            </p:cNvSpPr>
            <p:nvPr/>
          </p:nvSpPr>
          <p:spPr bwMode="auto">
            <a:xfrm flipH="1">
              <a:off x="6089" y="2071"/>
              <a:ext cx="0" cy="508"/>
            </a:xfrm>
            <a:prstGeom prst="straightConnector1">
              <a:avLst/>
            </a:prstGeom>
            <a:noFill/>
            <a:ln w="31750">
              <a:solidFill>
                <a:srgbClr val="002060"/>
              </a:solidFill>
              <a:round/>
              <a:headEnd type="triangle" w="med" len="med"/>
              <a:tailEnd type="triangle" w="med" len="med"/>
            </a:ln>
            <a:effectLst/>
          </p:spPr>
          <p:txBody>
            <a:bodyPr vert="horz" wrap="square" lIns="91440" tIns="45720" rIns="91440" bIns="45720" numCol="1" anchor="t" anchorCtr="0" compatLnSpc="1">
              <a:prstTxWarp prst="textNoShape">
                <a:avLst/>
              </a:prstTxWarp>
            </a:bodyPr>
            <a:lstStyle/>
            <a:p>
              <a:endParaRPr lang="en-US" dirty="0"/>
            </a:p>
          </p:txBody>
        </p:sp>
        <p:sp>
          <p:nvSpPr>
            <p:cNvPr id="38" name="AutoShape 4">
              <a:extLst>
                <a:ext uri="{FF2B5EF4-FFF2-40B4-BE49-F238E27FC236}">
                  <a16:creationId xmlns:a16="http://schemas.microsoft.com/office/drawing/2014/main" id="{35CB0EFC-62E4-5CB7-D912-F1DCDA1146FD}"/>
                </a:ext>
              </a:extLst>
            </p:cNvPr>
            <p:cNvSpPr>
              <a:spLocks noChangeShapeType="1"/>
            </p:cNvSpPr>
            <p:nvPr/>
          </p:nvSpPr>
          <p:spPr bwMode="auto">
            <a:xfrm flipH="1">
              <a:off x="3690" y="3591"/>
              <a:ext cx="0" cy="421"/>
            </a:xfrm>
            <a:prstGeom prst="straightConnector1">
              <a:avLst/>
            </a:prstGeom>
            <a:noFill/>
            <a:ln w="31750">
              <a:solidFill>
                <a:srgbClr val="002060"/>
              </a:solidFill>
              <a:round/>
              <a:tailEnd type="triangle" w="med" len="med"/>
            </a:ln>
            <a:effectLst/>
          </p:spPr>
          <p:txBody>
            <a:bodyPr vert="horz" wrap="square" lIns="91440" tIns="45720" rIns="91440" bIns="45720" numCol="1" anchor="t" anchorCtr="0" compatLnSpc="1">
              <a:prstTxWarp prst="textNoShape">
                <a:avLst/>
              </a:prstTxWarp>
            </a:bodyPr>
            <a:lstStyle/>
            <a:p>
              <a:endParaRPr lang="en-US" dirty="0"/>
            </a:p>
          </p:txBody>
        </p:sp>
        <p:sp>
          <p:nvSpPr>
            <p:cNvPr id="39" name="AutoShape 3">
              <a:extLst>
                <a:ext uri="{FF2B5EF4-FFF2-40B4-BE49-F238E27FC236}">
                  <a16:creationId xmlns:a16="http://schemas.microsoft.com/office/drawing/2014/main" id="{D45CC3C0-B00F-DEE9-C20B-4F0137EC1D33}"/>
                </a:ext>
              </a:extLst>
            </p:cNvPr>
            <p:cNvSpPr>
              <a:spLocks noChangeShapeType="1"/>
            </p:cNvSpPr>
            <p:nvPr/>
          </p:nvSpPr>
          <p:spPr bwMode="auto">
            <a:xfrm flipH="1">
              <a:off x="6085" y="3836"/>
              <a:ext cx="4" cy="440"/>
            </a:xfrm>
            <a:prstGeom prst="straightConnector1">
              <a:avLst/>
            </a:prstGeom>
            <a:noFill/>
            <a:ln w="31750">
              <a:solidFill>
                <a:srgbClr val="002060"/>
              </a:solidFill>
              <a:round/>
              <a:tailEnd type="triangle" w="med" len="med"/>
            </a:ln>
            <a:effectLst/>
          </p:spPr>
          <p:txBody>
            <a:bodyPr vert="horz" wrap="square" lIns="91440" tIns="45720" rIns="91440" bIns="45720" numCol="1" anchor="t" anchorCtr="0" compatLnSpc="1">
              <a:prstTxWarp prst="textNoShape">
                <a:avLst/>
              </a:prstTxWarp>
            </a:bodyPr>
            <a:lstStyle/>
            <a:p>
              <a:endParaRPr lang="en-US" dirty="0"/>
            </a:p>
          </p:txBody>
        </p:sp>
        <p:sp>
          <p:nvSpPr>
            <p:cNvPr id="40" name="AutoShape 19">
              <a:extLst>
                <a:ext uri="{FF2B5EF4-FFF2-40B4-BE49-F238E27FC236}">
                  <a16:creationId xmlns:a16="http://schemas.microsoft.com/office/drawing/2014/main" id="{715F4666-714B-A2F9-6528-25B2A739D439}"/>
                </a:ext>
              </a:extLst>
            </p:cNvPr>
            <p:cNvSpPr>
              <a:spLocks noChangeShapeType="1"/>
            </p:cNvSpPr>
            <p:nvPr/>
          </p:nvSpPr>
          <p:spPr bwMode="auto">
            <a:xfrm>
              <a:off x="6085" y="5371"/>
              <a:ext cx="11" cy="617"/>
            </a:xfrm>
            <a:prstGeom prst="straightConnector1">
              <a:avLst/>
            </a:prstGeom>
            <a:noFill/>
            <a:ln w="31750">
              <a:solidFill>
                <a:srgbClr val="002060"/>
              </a:solidFill>
              <a:round/>
              <a:tailEnd type="triangle" w="med" len="med"/>
            </a:ln>
            <a:effectLst/>
          </p:spPr>
          <p:txBody>
            <a:bodyPr vert="horz" wrap="square" lIns="91440" tIns="45720" rIns="91440" bIns="45720" numCol="1" anchor="t" anchorCtr="0" compatLnSpc="1">
              <a:prstTxWarp prst="textNoShape">
                <a:avLst/>
              </a:prstTxWarp>
            </a:bodyPr>
            <a:lstStyle/>
            <a:p>
              <a:endParaRPr lang="en-US" dirty="0"/>
            </a:p>
          </p:txBody>
        </p:sp>
      </p:grpSp>
      <p:sp>
        <p:nvSpPr>
          <p:cNvPr id="41" name="AutoShape 67">
            <a:extLst>
              <a:ext uri="{FF2B5EF4-FFF2-40B4-BE49-F238E27FC236}">
                <a16:creationId xmlns:a16="http://schemas.microsoft.com/office/drawing/2014/main" id="{AB4342E4-4EB9-6D72-E911-E6FBB49D474C}"/>
              </a:ext>
            </a:extLst>
          </p:cNvPr>
          <p:cNvSpPr>
            <a:spLocks noChangeArrowheads="1"/>
          </p:cNvSpPr>
          <p:nvPr/>
        </p:nvSpPr>
        <p:spPr bwMode="auto">
          <a:xfrm>
            <a:off x="4103832" y="2392139"/>
            <a:ext cx="1260475" cy="549275"/>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select Movie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2" name="AutoShape 68">
            <a:extLst>
              <a:ext uri="{FF2B5EF4-FFF2-40B4-BE49-F238E27FC236}">
                <a16:creationId xmlns:a16="http://schemas.microsoft.com/office/drawing/2014/main" id="{FA7CF9FB-1724-B14D-2183-7D253AB1ABF9}"/>
              </a:ext>
            </a:extLst>
          </p:cNvPr>
          <p:cNvSpPr>
            <a:spLocks noChangeArrowheads="1"/>
          </p:cNvSpPr>
          <p:nvPr/>
        </p:nvSpPr>
        <p:spPr bwMode="auto">
          <a:xfrm>
            <a:off x="4027632" y="1209452"/>
            <a:ext cx="1336675" cy="604837"/>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Define path</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3" name="AutoShape 69">
            <a:extLst>
              <a:ext uri="{FF2B5EF4-FFF2-40B4-BE49-F238E27FC236}">
                <a16:creationId xmlns:a16="http://schemas.microsoft.com/office/drawing/2014/main" id="{43ECDF0E-BB6C-9380-4A58-964670A6E093}"/>
              </a:ext>
            </a:extLst>
          </p:cNvPr>
          <p:cNvSpPr>
            <a:spLocks noChangeArrowheads="1"/>
          </p:cNvSpPr>
          <p:nvPr/>
        </p:nvSpPr>
        <p:spPr bwMode="auto">
          <a:xfrm>
            <a:off x="2202007" y="2300064"/>
            <a:ext cx="1112838" cy="531813"/>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Dataset Input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4" name="AutoShape 70">
            <a:extLst>
              <a:ext uri="{FF2B5EF4-FFF2-40B4-BE49-F238E27FC236}">
                <a16:creationId xmlns:a16="http://schemas.microsoft.com/office/drawing/2014/main" id="{507DD94B-6750-646C-A8FC-2D85A9E04203}"/>
              </a:ext>
            </a:extLst>
          </p:cNvPr>
          <p:cNvSpPr>
            <a:spLocks noChangeArrowheads="1"/>
          </p:cNvSpPr>
          <p:nvPr/>
        </p:nvSpPr>
        <p:spPr bwMode="auto">
          <a:xfrm>
            <a:off x="4103832" y="3665314"/>
            <a:ext cx="1458913" cy="1003300"/>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Movie dataset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5" name="AutoShape 71">
            <a:extLst>
              <a:ext uri="{FF2B5EF4-FFF2-40B4-BE49-F238E27FC236}">
                <a16:creationId xmlns:a16="http://schemas.microsoft.com/office/drawing/2014/main" id="{48BB82D5-4E8B-1B20-D0D5-FF938CFEAEC2}"/>
              </a:ext>
            </a:extLst>
          </p:cNvPr>
          <p:cNvSpPr>
            <a:spLocks noChangeShapeType="1"/>
          </p:cNvSpPr>
          <p:nvPr/>
        </p:nvSpPr>
        <p:spPr bwMode="auto">
          <a:xfrm flipV="1">
            <a:off x="2975120" y="1439639"/>
            <a:ext cx="1050925" cy="862013"/>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46" name="AutoShape 72">
            <a:extLst>
              <a:ext uri="{FF2B5EF4-FFF2-40B4-BE49-F238E27FC236}">
                <a16:creationId xmlns:a16="http://schemas.microsoft.com/office/drawing/2014/main" id="{EDAA12FE-688C-FD71-6D3C-2CD3F396BB7C}"/>
              </a:ext>
            </a:extLst>
          </p:cNvPr>
          <p:cNvSpPr>
            <a:spLocks noChangeShapeType="1"/>
          </p:cNvSpPr>
          <p:nvPr/>
        </p:nvSpPr>
        <p:spPr bwMode="auto">
          <a:xfrm>
            <a:off x="3316432" y="2611214"/>
            <a:ext cx="788988" cy="0"/>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47" name="AutoShape 73">
            <a:extLst>
              <a:ext uri="{FF2B5EF4-FFF2-40B4-BE49-F238E27FC236}">
                <a16:creationId xmlns:a16="http://schemas.microsoft.com/office/drawing/2014/main" id="{2BA15709-7B5F-8588-1ED0-F543E0076966}"/>
              </a:ext>
            </a:extLst>
          </p:cNvPr>
          <p:cNvSpPr>
            <a:spLocks noChangeShapeType="1"/>
          </p:cNvSpPr>
          <p:nvPr/>
        </p:nvSpPr>
        <p:spPr bwMode="auto">
          <a:xfrm>
            <a:off x="2813195" y="2831877"/>
            <a:ext cx="1290637" cy="1044575"/>
          </a:xfrm>
          <a:prstGeom prst="straightConnector1">
            <a:avLst/>
          </a:prstGeom>
          <a:noFill/>
          <a:ln w="9525">
            <a:solidFill>
              <a:srgbClr val="000000"/>
            </a:solidFill>
            <a:round/>
            <a:tailEnd type="triangle" w="med" len="med"/>
          </a:ln>
        </p:spPr>
        <p:txBody>
          <a:bodyPr vert="horz" wrap="square" lIns="91440" tIns="45720" rIns="91440" bIns="45720" numCol="1" anchor="t" anchorCtr="0" compatLnSpc="1">
            <a:prstTxWarp prst="textNoShape">
              <a:avLst/>
            </a:prstTxWarp>
          </a:bodyPr>
          <a:lstStyle/>
          <a:p>
            <a:endParaRPr lang="en-US" dirty="0"/>
          </a:p>
        </p:txBody>
      </p:sp>
      <p:sp>
        <p:nvSpPr>
          <p:cNvPr id="48" name="Rectangle 24">
            <a:extLst>
              <a:ext uri="{FF2B5EF4-FFF2-40B4-BE49-F238E27FC236}">
                <a16:creationId xmlns:a16="http://schemas.microsoft.com/office/drawing/2014/main" id="{48C0F9E0-CA93-3427-B001-F3943E137E0F}"/>
              </a:ext>
            </a:extLst>
          </p:cNvPr>
          <p:cNvSpPr>
            <a:spLocks noChangeArrowheads="1"/>
          </p:cNvSpPr>
          <p:nvPr/>
        </p:nvSpPr>
        <p:spPr bwMode="auto">
          <a:xfrm>
            <a:off x="1366982" y="246464"/>
            <a:ext cx="184731" cy="144655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 pos="2816225" algn="l"/>
              </a:tabLst>
            </a:pPr>
            <a:endPar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771650" algn="l"/>
                <a:tab pos="2816225" algn="l"/>
              </a:tabLst>
            </a:pPr>
            <a:br>
              <a:rPr kumimoji="0" lang="en-US" sz="14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br>
            <a:endParaRPr kumimoji="0" lang="en-US"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71650" algn="l"/>
                <a:tab pos="2816225" algn="l"/>
              </a:tabLst>
            </a:pPr>
            <a:br>
              <a:rPr kumimoji="0" lang="en-US" sz="1800" b="0" i="0" u="none" strike="noStrike" cap="none" normalizeH="0" baseline="0" dirty="0">
                <a:ln>
                  <a:noFill/>
                </a:ln>
                <a:solidFill>
                  <a:schemeClr val="tx1"/>
                </a:solidFill>
                <a:effectLst/>
                <a:latin typeface="Arial" pitchFamily="34" charset="0"/>
                <a:cs typeface="Arial" pitchFamily="34" charset="0"/>
              </a:rPr>
            </a:br>
            <a:endParaRPr kumimoji="0" lang="en-US" sz="1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771650" algn="l"/>
                <a:tab pos="2816225"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30">
            <a:extLst>
              <a:ext uri="{FF2B5EF4-FFF2-40B4-BE49-F238E27FC236}">
                <a16:creationId xmlns:a16="http://schemas.microsoft.com/office/drawing/2014/main" id="{885FB54F-F1E9-3E90-03E5-44E5AA01554B}"/>
              </a:ext>
            </a:extLst>
          </p:cNvPr>
          <p:cNvSpPr>
            <a:spLocks noChangeArrowheads="1"/>
          </p:cNvSpPr>
          <p:nvPr/>
        </p:nvSpPr>
        <p:spPr bwMode="auto">
          <a:xfrm>
            <a:off x="1366982" y="1198339"/>
            <a:ext cx="9144000" cy="0"/>
          </a:xfrm>
          <a:prstGeom prst="rect">
            <a:avLst/>
          </a:prstGeom>
          <a:noFill/>
          <a:ln w="9525">
            <a:noFill/>
            <a:miter lim="800000"/>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771650" algn="l"/>
                <a:tab pos="2816225" algn="l"/>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49">
            <a:extLst>
              <a:ext uri="{FF2B5EF4-FFF2-40B4-BE49-F238E27FC236}">
                <a16:creationId xmlns:a16="http://schemas.microsoft.com/office/drawing/2014/main" id="{CC391F42-367C-A8D3-2900-8369B6A49EC6}"/>
              </a:ext>
            </a:extLst>
          </p:cNvPr>
          <p:cNvSpPr/>
          <p:nvPr/>
        </p:nvSpPr>
        <p:spPr>
          <a:xfrm>
            <a:off x="6443038" y="1264667"/>
            <a:ext cx="896399" cy="369332"/>
          </a:xfrm>
          <a:prstGeom prst="rect">
            <a:avLst/>
          </a:prstGeom>
        </p:spPr>
        <p:txBody>
          <a:bodyPr wrap="none">
            <a:spAutoFit/>
          </a:bodyPr>
          <a:lstStyle/>
          <a:p>
            <a:pPr lvl="0" eaLnBrk="0" fontAlgn="base" hangingPunct="0">
              <a:spcBef>
                <a:spcPct val="0"/>
              </a:spcBef>
              <a:spcAft>
                <a:spcPct val="0"/>
              </a:spcAft>
              <a:tabLst>
                <a:tab pos="1771650" algn="l"/>
                <a:tab pos="2816225" algn="l"/>
              </a:tabLst>
            </a:pPr>
            <a:r>
              <a:rPr lang="en-US" b="1" dirty="0">
                <a:latin typeface="Times New Roman" pitchFamily="18" charset="0"/>
                <a:ea typeface="Calibri" pitchFamily="34" charset="0"/>
                <a:cs typeface="Times New Roman" pitchFamily="18" charset="0"/>
              </a:rPr>
              <a:t>Level 1</a:t>
            </a:r>
            <a:endParaRPr lang="en-US" sz="800" dirty="0">
              <a:latin typeface="Arial" pitchFamily="34" charset="0"/>
              <a:cs typeface="Arial" pitchFamily="34" charset="0"/>
            </a:endParaRPr>
          </a:p>
        </p:txBody>
      </p:sp>
      <p:sp>
        <p:nvSpPr>
          <p:cNvPr id="51" name="Rectangle 50">
            <a:extLst>
              <a:ext uri="{FF2B5EF4-FFF2-40B4-BE49-F238E27FC236}">
                <a16:creationId xmlns:a16="http://schemas.microsoft.com/office/drawing/2014/main" id="{E69D270C-0CD0-B414-5218-1F4EC3BAAB6A}"/>
              </a:ext>
            </a:extLst>
          </p:cNvPr>
          <p:cNvSpPr/>
          <p:nvPr/>
        </p:nvSpPr>
        <p:spPr>
          <a:xfrm>
            <a:off x="1366982" y="1048643"/>
            <a:ext cx="896399" cy="369332"/>
          </a:xfrm>
          <a:prstGeom prst="rect">
            <a:avLst/>
          </a:prstGeom>
        </p:spPr>
        <p:txBody>
          <a:bodyPr wrap="none">
            <a:spAutoFit/>
          </a:bodyPr>
          <a:lstStyle/>
          <a:p>
            <a:pPr lvl="0" fontAlgn="base">
              <a:spcBef>
                <a:spcPct val="0"/>
              </a:spcBef>
              <a:spcAft>
                <a:spcPct val="0"/>
              </a:spcAft>
              <a:tabLst>
                <a:tab pos="1771650" algn="l"/>
                <a:tab pos="2816225" algn="l"/>
              </a:tabLst>
            </a:pPr>
            <a:r>
              <a:rPr lang="en-US" b="1" dirty="0">
                <a:latin typeface="Times New Roman" pitchFamily="18" charset="0"/>
                <a:ea typeface="Calibri" pitchFamily="34" charset="0"/>
                <a:cs typeface="Times New Roman" pitchFamily="18" charset="0"/>
              </a:rPr>
              <a:t>Level 0</a:t>
            </a:r>
            <a:endParaRPr lang="en-US" sz="800" dirty="0">
              <a:latin typeface="Arial" pitchFamily="34" charset="0"/>
              <a:cs typeface="Arial" pitchFamily="34" charset="0"/>
            </a:endParaRPr>
          </a:p>
        </p:txBody>
      </p:sp>
    </p:spTree>
    <p:extLst>
      <p:ext uri="{BB962C8B-B14F-4D97-AF65-F5344CB8AC3E}">
        <p14:creationId xmlns:p14="http://schemas.microsoft.com/office/powerpoint/2010/main" val="355424785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9EF1-088F-BF75-38FD-7FFD23DF4FC8}"/>
              </a:ext>
            </a:extLst>
          </p:cNvPr>
          <p:cNvSpPr>
            <a:spLocks noGrp="1"/>
          </p:cNvSpPr>
          <p:nvPr>
            <p:ph type="title"/>
          </p:nvPr>
        </p:nvSpPr>
        <p:spPr>
          <a:xfrm>
            <a:off x="1167492" y="381000"/>
            <a:ext cx="9779183" cy="1325563"/>
          </a:xfrm>
        </p:spPr>
        <p:txBody>
          <a:bodyPr anchor="b">
            <a:normAutofit/>
          </a:bodyPr>
          <a:lstStyle/>
          <a:p>
            <a:r>
              <a:rPr lang="en-IN" dirty="0"/>
              <a:t>4.4 UML DIAGRAMS</a:t>
            </a:r>
          </a:p>
        </p:txBody>
      </p:sp>
      <p:sp>
        <p:nvSpPr>
          <p:cNvPr id="12" name="Text Placeholder 2">
            <a:extLst>
              <a:ext uri="{FF2B5EF4-FFF2-40B4-BE49-F238E27FC236}">
                <a16:creationId xmlns:a16="http://schemas.microsoft.com/office/drawing/2014/main" id="{28181AF6-8463-5178-6242-1B8F9BEFDBBB}"/>
              </a:ext>
            </a:extLst>
          </p:cNvPr>
          <p:cNvSpPr>
            <a:spLocks noGrp="1"/>
          </p:cNvSpPr>
          <p:nvPr>
            <p:ph type="body" idx="1"/>
          </p:nvPr>
        </p:nvSpPr>
        <p:spPr>
          <a:xfrm>
            <a:off x="944732" y="2313215"/>
            <a:ext cx="10063927" cy="4163785"/>
          </a:xfrm>
        </p:spPr>
        <p:txBody>
          <a:bodyPr/>
          <a:lstStyle/>
          <a:p>
            <a:r>
              <a:rPr lang="en-US" sz="1400" dirty="0"/>
              <a:t>UML stands for Unified Modeling Language. UML is a standardized general-purpose modeling language in the field of object-oriented software engineering. The standard is managed, and was created by, the Object Management Group. </a:t>
            </a:r>
          </a:p>
          <a:p>
            <a:r>
              <a:rPr lang="en-US" sz="1400" dirty="0"/>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r>
              <a:rPr lang="en-US" sz="1400" dirty="0"/>
              <a:t>The Unified Modeling Language is a standard language for specifying, Visualization, Constructing and documenting the artifacts of software system, as well as for business modeling and other non-software systems. </a:t>
            </a:r>
          </a:p>
          <a:p>
            <a:r>
              <a:rPr lang="en-US" sz="1400" dirty="0"/>
              <a:t>The UML represents a collection of best engineering practices that have proven successful in the modeling of large and complex systems.</a:t>
            </a:r>
          </a:p>
          <a:p>
            <a:r>
              <a:rPr lang="en-US" sz="1400" dirty="0"/>
              <a:t>The UML is a very important part of developing objects-oriented software and the software development process. The UML uses mostly graphical notations to express the design of software projects.</a:t>
            </a:r>
          </a:p>
          <a:p>
            <a:endParaRPr lang="en-US" sz="1400" dirty="0"/>
          </a:p>
        </p:txBody>
      </p:sp>
      <p:sp>
        <p:nvSpPr>
          <p:cNvPr id="5" name="Footer Placeholder 4">
            <a:extLst>
              <a:ext uri="{FF2B5EF4-FFF2-40B4-BE49-F238E27FC236}">
                <a16:creationId xmlns:a16="http://schemas.microsoft.com/office/drawing/2014/main" id="{329314B4-71A2-E5C3-02AB-31E547C040F4}"/>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7779342D-1CDA-783D-4289-736ACB674AE9}"/>
              </a:ext>
            </a:extLst>
          </p:cNvPr>
          <p:cNvSpPr>
            <a:spLocks noGrp="1"/>
          </p:cNvSpPr>
          <p:nvPr>
            <p:ph type="sldNum" sz="quarter" idx="12"/>
          </p:nvPr>
        </p:nvSpPr>
        <p:spPr>
          <a:xfrm>
            <a:off x="10206318" y="6356350"/>
            <a:ext cx="1604682" cy="365125"/>
          </a:xfrm>
        </p:spPr>
        <p:txBody>
          <a:bodyPr anchor="ctr">
            <a:normAutofit/>
          </a:bodyPr>
          <a:lstStyle/>
          <a:p>
            <a:pPr>
              <a:spcAft>
                <a:spcPts val="600"/>
              </a:spcAft>
            </a:pPr>
            <a:fld id="{294A09A9-5501-47C1-A89A-A340965A2BE2}" type="slidenum">
              <a:rPr lang="en-US" smtClean="0"/>
              <a:pPr>
                <a:spcAft>
                  <a:spcPts val="600"/>
                </a:spcAft>
              </a:pPr>
              <a:t>36</a:t>
            </a:fld>
            <a:endParaRPr lang="en-US" dirty="0"/>
          </a:p>
        </p:txBody>
      </p:sp>
    </p:spTree>
    <p:extLst>
      <p:ext uri="{BB962C8B-B14F-4D97-AF65-F5344CB8AC3E}">
        <p14:creationId xmlns:p14="http://schemas.microsoft.com/office/powerpoint/2010/main" val="378058363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A2028631-8C6F-33C1-DE1E-D7872356DBB1}"/>
              </a:ext>
            </a:extLst>
          </p:cNvPr>
          <p:cNvSpPr>
            <a:spLocks noGrp="1"/>
          </p:cNvSpPr>
          <p:nvPr>
            <p:ph type="title"/>
          </p:nvPr>
        </p:nvSpPr>
        <p:spPr>
          <a:xfrm>
            <a:off x="1167492" y="205510"/>
            <a:ext cx="9779183" cy="690417"/>
          </a:xfrm>
        </p:spPr>
        <p:txBody>
          <a:bodyPr/>
          <a:lstStyle/>
          <a:p>
            <a:r>
              <a:rPr lang="en-US" dirty="0"/>
              <a:t>USE CASE DIAGRAM</a:t>
            </a:r>
          </a:p>
        </p:txBody>
      </p:sp>
      <p:sp>
        <p:nvSpPr>
          <p:cNvPr id="5" name="Footer Placeholder 4">
            <a:extLst>
              <a:ext uri="{FF2B5EF4-FFF2-40B4-BE49-F238E27FC236}">
                <a16:creationId xmlns:a16="http://schemas.microsoft.com/office/drawing/2014/main" id="{2973828F-4FEC-8A46-16B5-04799517AC4D}"/>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4EFF122F-2B89-BB5D-56E1-3E0E6050E927}"/>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37</a:t>
            </a:fld>
            <a:endParaRPr lang="en-US" dirty="0"/>
          </a:p>
        </p:txBody>
      </p:sp>
      <p:pic>
        <p:nvPicPr>
          <p:cNvPr id="9" name="Picture 8">
            <a:extLst>
              <a:ext uri="{FF2B5EF4-FFF2-40B4-BE49-F238E27FC236}">
                <a16:creationId xmlns:a16="http://schemas.microsoft.com/office/drawing/2014/main" id="{12DCAF4A-13C1-8143-5A18-D1C8294EF196}"/>
              </a:ext>
            </a:extLst>
          </p:cNvPr>
          <p:cNvPicPr/>
          <p:nvPr/>
        </p:nvPicPr>
        <p:blipFill>
          <a:blip r:embed="rId2"/>
          <a:stretch>
            <a:fillRect/>
          </a:stretch>
        </p:blipFill>
        <p:spPr bwMode="auto">
          <a:xfrm>
            <a:off x="3079336" y="822276"/>
            <a:ext cx="4352307" cy="5830214"/>
          </a:xfrm>
          <a:prstGeom prst="rect">
            <a:avLst/>
          </a:prstGeom>
          <a:noFill/>
          <a:ln w="9525">
            <a:noFill/>
            <a:miter lim="800000"/>
          </a:ln>
        </p:spPr>
      </p:pic>
    </p:spTree>
    <p:extLst>
      <p:ext uri="{BB962C8B-B14F-4D97-AF65-F5344CB8AC3E}">
        <p14:creationId xmlns:p14="http://schemas.microsoft.com/office/powerpoint/2010/main" val="143007094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E799-0A0A-E558-6154-17A14F1D80B2}"/>
              </a:ext>
            </a:extLst>
          </p:cNvPr>
          <p:cNvSpPr>
            <a:spLocks noGrp="1"/>
          </p:cNvSpPr>
          <p:nvPr>
            <p:ph type="title"/>
          </p:nvPr>
        </p:nvSpPr>
        <p:spPr>
          <a:xfrm>
            <a:off x="1167492" y="381000"/>
            <a:ext cx="9779183" cy="804863"/>
          </a:xfrm>
        </p:spPr>
        <p:txBody>
          <a:bodyPr/>
          <a:lstStyle/>
          <a:p>
            <a:r>
              <a:rPr lang="en-IN" dirty="0"/>
              <a:t>CLASS DIAGRAM</a:t>
            </a:r>
          </a:p>
        </p:txBody>
      </p:sp>
      <p:sp>
        <p:nvSpPr>
          <p:cNvPr id="5" name="Footer Placeholder 4">
            <a:extLst>
              <a:ext uri="{FF2B5EF4-FFF2-40B4-BE49-F238E27FC236}">
                <a16:creationId xmlns:a16="http://schemas.microsoft.com/office/drawing/2014/main" id="{6540EB87-AE12-2379-CD7B-1D5614284E16}"/>
              </a:ext>
            </a:extLst>
          </p:cNvPr>
          <p:cNvSpPr>
            <a:spLocks noGrp="1"/>
          </p:cNvSpPr>
          <p:nvPr>
            <p:ph type="ftr" sz="quarter" idx="3"/>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6BD018-1C65-3587-7891-9DB45EB0758A}"/>
              </a:ext>
            </a:extLst>
          </p:cNvPr>
          <p:cNvSpPr>
            <a:spLocks noGrp="1"/>
          </p:cNvSpPr>
          <p:nvPr>
            <p:ph type="sldNum" sz="quarter" idx="4"/>
          </p:nvPr>
        </p:nvSpPr>
        <p:spPr/>
        <p:txBody>
          <a:bodyPr/>
          <a:lstStyle/>
          <a:p>
            <a:fld id="{294A09A9-5501-47C1-A89A-A340965A2BE2}" type="slidenum">
              <a:rPr lang="en-US" smtClean="0"/>
              <a:pPr/>
              <a:t>38</a:t>
            </a:fld>
            <a:endParaRPr lang="en-US" dirty="0"/>
          </a:p>
        </p:txBody>
      </p:sp>
      <p:pic>
        <p:nvPicPr>
          <p:cNvPr id="7" name="Content Placeholder 6">
            <a:extLst>
              <a:ext uri="{FF2B5EF4-FFF2-40B4-BE49-F238E27FC236}">
                <a16:creationId xmlns:a16="http://schemas.microsoft.com/office/drawing/2014/main" id="{ECE291A4-671F-DCDF-8A87-1E383D3E1FF0}"/>
              </a:ext>
            </a:extLst>
          </p:cNvPr>
          <p:cNvPicPr>
            <a:picLocks noGrp="1"/>
          </p:cNvPicPr>
          <p:nvPr>
            <p:ph idx="1"/>
          </p:nvPr>
        </p:nvPicPr>
        <p:blipFill>
          <a:blip r:embed="rId2"/>
          <a:stretch>
            <a:fillRect/>
          </a:stretch>
        </p:blipFill>
        <p:spPr bwMode="auto">
          <a:xfrm>
            <a:off x="1976259" y="2087563"/>
            <a:ext cx="8161694" cy="3367087"/>
          </a:xfrm>
          <a:prstGeom prst="rect">
            <a:avLst/>
          </a:prstGeom>
          <a:noFill/>
          <a:ln w="9525">
            <a:noFill/>
            <a:miter lim="800000"/>
          </a:ln>
        </p:spPr>
      </p:pic>
    </p:spTree>
    <p:extLst>
      <p:ext uri="{BB962C8B-B14F-4D97-AF65-F5344CB8AC3E}">
        <p14:creationId xmlns:p14="http://schemas.microsoft.com/office/powerpoint/2010/main" val="380163859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5263-66DD-97EF-B9B9-0B51838DBB9A}"/>
              </a:ext>
            </a:extLst>
          </p:cNvPr>
          <p:cNvSpPr>
            <a:spLocks noGrp="1"/>
          </p:cNvSpPr>
          <p:nvPr>
            <p:ph type="title"/>
          </p:nvPr>
        </p:nvSpPr>
        <p:spPr>
          <a:xfrm>
            <a:off x="1167492" y="381000"/>
            <a:ext cx="9779183" cy="653473"/>
          </a:xfrm>
        </p:spPr>
        <p:txBody>
          <a:bodyPr/>
          <a:lstStyle/>
          <a:p>
            <a:r>
              <a:rPr lang="en-IN" dirty="0"/>
              <a:t>OBJECT DIAGRAM</a:t>
            </a:r>
          </a:p>
        </p:txBody>
      </p:sp>
      <p:sp>
        <p:nvSpPr>
          <p:cNvPr id="5" name="Footer Placeholder 4">
            <a:extLst>
              <a:ext uri="{FF2B5EF4-FFF2-40B4-BE49-F238E27FC236}">
                <a16:creationId xmlns:a16="http://schemas.microsoft.com/office/drawing/2014/main" id="{85DB1C23-B4C7-B8EC-228C-CB7B8457E247}"/>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EE785FD6-B8FD-8814-1398-B7AA808FDE04}"/>
              </a:ext>
            </a:extLst>
          </p:cNvPr>
          <p:cNvSpPr>
            <a:spLocks noGrp="1"/>
          </p:cNvSpPr>
          <p:nvPr>
            <p:ph type="sldNum" sz="quarter" idx="4"/>
          </p:nvPr>
        </p:nvSpPr>
        <p:spPr/>
        <p:txBody>
          <a:bodyPr/>
          <a:lstStyle/>
          <a:p>
            <a:fld id="{294A09A9-5501-47C1-A89A-A340965A2BE2}" type="slidenum">
              <a:rPr lang="en-US" smtClean="0"/>
              <a:pPr/>
              <a:t>39</a:t>
            </a:fld>
            <a:endParaRPr lang="en-US" dirty="0"/>
          </a:p>
        </p:txBody>
      </p:sp>
      <p:pic>
        <p:nvPicPr>
          <p:cNvPr id="7" name="Content Placeholder 6">
            <a:extLst>
              <a:ext uri="{FF2B5EF4-FFF2-40B4-BE49-F238E27FC236}">
                <a16:creationId xmlns:a16="http://schemas.microsoft.com/office/drawing/2014/main" id="{42814C2F-D93C-83D4-A6E2-1DB15BC298F1}"/>
              </a:ext>
            </a:extLst>
          </p:cNvPr>
          <p:cNvPicPr>
            <a:picLocks noGrp="1"/>
          </p:cNvPicPr>
          <p:nvPr>
            <p:ph idx="1"/>
          </p:nvPr>
        </p:nvPicPr>
        <p:blipFill>
          <a:blip r:embed="rId2"/>
          <a:stretch>
            <a:fillRect/>
          </a:stretch>
        </p:blipFill>
        <p:spPr bwMode="auto">
          <a:xfrm>
            <a:off x="2530103" y="1722438"/>
            <a:ext cx="7131794" cy="3367087"/>
          </a:xfrm>
          <a:prstGeom prst="rect">
            <a:avLst/>
          </a:prstGeom>
          <a:noFill/>
          <a:ln w="9525">
            <a:noFill/>
            <a:miter lim="800000"/>
          </a:ln>
        </p:spPr>
      </p:pic>
    </p:spTree>
    <p:extLst>
      <p:ext uri="{BB962C8B-B14F-4D97-AF65-F5344CB8AC3E}">
        <p14:creationId xmlns:p14="http://schemas.microsoft.com/office/powerpoint/2010/main" val="22350161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1.1 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70000" lnSpcReduction="20000"/>
          </a:bodyPr>
          <a:lstStyle/>
          <a:p>
            <a:r>
              <a:rPr lang="en-US" dirty="0"/>
              <a:t> A recommendation system is a type of suggesting system which makes suggestions based on the user’s liking. These systems can be applied to various data. These systems can retrieve, and filter data based on user's preferences to give suggestions or recommendations in the upcoming period. </a:t>
            </a:r>
          </a:p>
          <a:p>
            <a:r>
              <a:rPr lang="en-US" dirty="0"/>
              <a:t>To watch a movie the first step is to select a movie that matches the user’s liking. Users often waste a lot of time selecting a movie to watch. Here comes the need for a recommendation system. It can recommend popular movies based on their rating, but what makes the system useful is its ability to recommend movies based on users’ liking and preferences. The purpose of this system is to search for content that would be interesting to an individual.</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r>
              <a:rPr lang="en-US" dirty="0"/>
              <a:t>A8</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SEQUENCE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40</a:t>
            </a:fld>
            <a:endParaRPr lang="en-US" dirty="0"/>
          </a:p>
        </p:txBody>
      </p:sp>
      <p:pic>
        <p:nvPicPr>
          <p:cNvPr id="4" name="Picture 3">
            <a:extLst>
              <a:ext uri="{FF2B5EF4-FFF2-40B4-BE49-F238E27FC236}">
                <a16:creationId xmlns:a16="http://schemas.microsoft.com/office/drawing/2014/main" id="{B2453BC3-B21C-3618-A3C1-01CC53A3B692}"/>
              </a:ext>
            </a:extLst>
          </p:cNvPr>
          <p:cNvPicPr/>
          <p:nvPr/>
        </p:nvPicPr>
        <p:blipFill>
          <a:blip r:embed="rId2"/>
          <a:stretch>
            <a:fillRect/>
          </a:stretch>
        </p:blipFill>
        <p:spPr bwMode="auto">
          <a:xfrm>
            <a:off x="784311" y="960583"/>
            <a:ext cx="10788853" cy="5516418"/>
          </a:xfrm>
          <a:prstGeom prst="rect">
            <a:avLst/>
          </a:prstGeom>
          <a:noFill/>
          <a:ln w="9525">
            <a:noFill/>
            <a:miter lim="800000"/>
          </a:ln>
        </p:spPr>
      </p:pic>
    </p:spTree>
    <p:extLst>
      <p:ext uri="{BB962C8B-B14F-4D97-AF65-F5344CB8AC3E}">
        <p14:creationId xmlns:p14="http://schemas.microsoft.com/office/powerpoint/2010/main" val="199188192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COLLABRATION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41</a:t>
            </a:fld>
            <a:endParaRPr lang="en-US" dirty="0"/>
          </a:p>
        </p:txBody>
      </p:sp>
      <p:pic>
        <p:nvPicPr>
          <p:cNvPr id="7" name="Picture 6">
            <a:extLst>
              <a:ext uri="{FF2B5EF4-FFF2-40B4-BE49-F238E27FC236}">
                <a16:creationId xmlns:a16="http://schemas.microsoft.com/office/drawing/2014/main" id="{76B7FFB5-BD27-7334-8A3B-7B47F1F288D4}"/>
              </a:ext>
            </a:extLst>
          </p:cNvPr>
          <p:cNvPicPr/>
          <p:nvPr/>
        </p:nvPicPr>
        <p:blipFill>
          <a:blip r:embed="rId2"/>
          <a:stretch>
            <a:fillRect/>
          </a:stretch>
        </p:blipFill>
        <p:spPr bwMode="auto">
          <a:xfrm>
            <a:off x="361950" y="931717"/>
            <a:ext cx="11525250" cy="5307157"/>
          </a:xfrm>
          <a:prstGeom prst="rect">
            <a:avLst/>
          </a:prstGeom>
          <a:noFill/>
          <a:ln w="9525">
            <a:noFill/>
            <a:miter lim="800000"/>
          </a:ln>
        </p:spPr>
      </p:pic>
    </p:spTree>
    <p:extLst>
      <p:ext uri="{BB962C8B-B14F-4D97-AF65-F5344CB8AC3E}">
        <p14:creationId xmlns:p14="http://schemas.microsoft.com/office/powerpoint/2010/main" val="303085654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ACTIVITY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42</a:t>
            </a:fld>
            <a:endParaRPr lang="en-US" dirty="0"/>
          </a:p>
        </p:txBody>
      </p:sp>
      <p:pic>
        <p:nvPicPr>
          <p:cNvPr id="3" name="Picture 2">
            <a:extLst>
              <a:ext uri="{FF2B5EF4-FFF2-40B4-BE49-F238E27FC236}">
                <a16:creationId xmlns:a16="http://schemas.microsoft.com/office/drawing/2014/main" id="{9CA4CC96-949A-BFBD-16DE-B433D4BF9703}"/>
              </a:ext>
            </a:extLst>
          </p:cNvPr>
          <p:cNvPicPr/>
          <p:nvPr/>
        </p:nvPicPr>
        <p:blipFill>
          <a:blip r:embed="rId2"/>
          <a:stretch>
            <a:fillRect/>
          </a:stretch>
        </p:blipFill>
        <p:spPr bwMode="auto">
          <a:xfrm>
            <a:off x="3484909" y="824865"/>
            <a:ext cx="3931892" cy="5531485"/>
          </a:xfrm>
          <a:prstGeom prst="rect">
            <a:avLst/>
          </a:prstGeom>
          <a:noFill/>
          <a:ln w="9525">
            <a:noFill/>
            <a:miter lim="800000"/>
          </a:ln>
        </p:spPr>
      </p:pic>
    </p:spTree>
    <p:extLst>
      <p:ext uri="{BB962C8B-B14F-4D97-AF65-F5344CB8AC3E}">
        <p14:creationId xmlns:p14="http://schemas.microsoft.com/office/powerpoint/2010/main" val="232878122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STATE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43</a:t>
            </a:fld>
            <a:endParaRPr lang="en-US" dirty="0"/>
          </a:p>
        </p:txBody>
      </p:sp>
      <p:pic>
        <p:nvPicPr>
          <p:cNvPr id="4" name="Picture 3">
            <a:extLst>
              <a:ext uri="{FF2B5EF4-FFF2-40B4-BE49-F238E27FC236}">
                <a16:creationId xmlns:a16="http://schemas.microsoft.com/office/drawing/2014/main" id="{FB05BBFF-ED73-058F-35EE-3F58E94691B3}"/>
              </a:ext>
            </a:extLst>
          </p:cNvPr>
          <p:cNvPicPr/>
          <p:nvPr/>
        </p:nvPicPr>
        <p:blipFill>
          <a:blip r:embed="rId2"/>
          <a:stretch>
            <a:fillRect/>
          </a:stretch>
        </p:blipFill>
        <p:spPr bwMode="auto">
          <a:xfrm>
            <a:off x="4983552" y="1052945"/>
            <a:ext cx="2224896" cy="5303405"/>
          </a:xfrm>
          <a:prstGeom prst="rect">
            <a:avLst/>
          </a:prstGeom>
          <a:noFill/>
          <a:ln w="9525">
            <a:noFill/>
            <a:miter lim="800000"/>
          </a:ln>
        </p:spPr>
      </p:pic>
    </p:spTree>
    <p:extLst>
      <p:ext uri="{BB962C8B-B14F-4D97-AF65-F5344CB8AC3E}">
        <p14:creationId xmlns:p14="http://schemas.microsoft.com/office/powerpoint/2010/main" val="299833125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COMPONENT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44</a:t>
            </a:fld>
            <a:endParaRPr lang="en-US" dirty="0"/>
          </a:p>
        </p:txBody>
      </p:sp>
      <p:pic>
        <p:nvPicPr>
          <p:cNvPr id="9" name="Picture 8" descr="Graphical user interface, application&#10;&#10;Description automatically generated">
            <a:extLst>
              <a:ext uri="{FF2B5EF4-FFF2-40B4-BE49-F238E27FC236}">
                <a16:creationId xmlns:a16="http://schemas.microsoft.com/office/drawing/2014/main" id="{B6D2F181-2520-3348-5BB8-6DB3CAE5914D}"/>
              </a:ext>
            </a:extLst>
          </p:cNvPr>
          <p:cNvPicPr>
            <a:picLocks noChangeAspect="1"/>
          </p:cNvPicPr>
          <p:nvPr/>
        </p:nvPicPr>
        <p:blipFill>
          <a:blip r:embed="rId2"/>
          <a:stretch>
            <a:fillRect/>
          </a:stretch>
        </p:blipFill>
        <p:spPr>
          <a:xfrm>
            <a:off x="1014412" y="1776412"/>
            <a:ext cx="10163175" cy="3305175"/>
          </a:xfrm>
          <a:prstGeom prst="rect">
            <a:avLst/>
          </a:prstGeom>
        </p:spPr>
      </p:pic>
    </p:spTree>
    <p:extLst>
      <p:ext uri="{BB962C8B-B14F-4D97-AF65-F5344CB8AC3E}">
        <p14:creationId xmlns:p14="http://schemas.microsoft.com/office/powerpoint/2010/main" val="9615672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1DDA-31C5-7FB3-BCE1-931F8F6222CA}"/>
              </a:ext>
            </a:extLst>
          </p:cNvPr>
          <p:cNvSpPr>
            <a:spLocks noGrp="1"/>
          </p:cNvSpPr>
          <p:nvPr>
            <p:ph type="title"/>
          </p:nvPr>
        </p:nvSpPr>
        <p:spPr>
          <a:xfrm>
            <a:off x="1167492" y="381000"/>
            <a:ext cx="9779183" cy="671945"/>
          </a:xfrm>
        </p:spPr>
        <p:txBody>
          <a:bodyPr/>
          <a:lstStyle/>
          <a:p>
            <a:r>
              <a:rPr lang="en-IN" dirty="0"/>
              <a:t>DEPLOYMENT DIAGRAM</a:t>
            </a:r>
          </a:p>
        </p:txBody>
      </p:sp>
      <p:sp>
        <p:nvSpPr>
          <p:cNvPr id="5" name="Footer Placeholder 4">
            <a:extLst>
              <a:ext uri="{FF2B5EF4-FFF2-40B4-BE49-F238E27FC236}">
                <a16:creationId xmlns:a16="http://schemas.microsoft.com/office/drawing/2014/main" id="{B3F77990-2FB8-B876-9317-F27040B01ACB}"/>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D8EBADE-C190-5B90-E162-2FC56D997B6A}"/>
              </a:ext>
            </a:extLst>
          </p:cNvPr>
          <p:cNvSpPr>
            <a:spLocks noGrp="1"/>
          </p:cNvSpPr>
          <p:nvPr>
            <p:ph type="sldNum" sz="quarter" idx="4"/>
          </p:nvPr>
        </p:nvSpPr>
        <p:spPr/>
        <p:txBody>
          <a:bodyPr/>
          <a:lstStyle/>
          <a:p>
            <a:fld id="{294A09A9-5501-47C1-A89A-A340965A2BE2}" type="slidenum">
              <a:rPr lang="en-US" smtClean="0"/>
              <a:pPr/>
              <a:t>45</a:t>
            </a:fld>
            <a:endParaRPr lang="en-US" dirty="0"/>
          </a:p>
        </p:txBody>
      </p:sp>
      <p:pic>
        <p:nvPicPr>
          <p:cNvPr id="3" name="Picture 2">
            <a:extLst>
              <a:ext uri="{FF2B5EF4-FFF2-40B4-BE49-F238E27FC236}">
                <a16:creationId xmlns:a16="http://schemas.microsoft.com/office/drawing/2014/main" id="{C6D6EAAA-98E0-EF63-86EF-93B68B8C96B6}"/>
              </a:ext>
            </a:extLst>
          </p:cNvPr>
          <p:cNvPicPr/>
          <p:nvPr/>
        </p:nvPicPr>
        <p:blipFill>
          <a:blip r:embed="rId2"/>
          <a:stretch>
            <a:fillRect/>
          </a:stretch>
        </p:blipFill>
        <p:spPr bwMode="auto">
          <a:xfrm>
            <a:off x="4207051" y="786384"/>
            <a:ext cx="5946225" cy="6071616"/>
          </a:xfrm>
          <a:prstGeom prst="rect">
            <a:avLst/>
          </a:prstGeom>
          <a:noFill/>
          <a:ln w="9525">
            <a:noFill/>
            <a:miter lim="800000"/>
          </a:ln>
        </p:spPr>
      </p:pic>
    </p:spTree>
    <p:extLst>
      <p:ext uri="{BB962C8B-B14F-4D97-AF65-F5344CB8AC3E}">
        <p14:creationId xmlns:p14="http://schemas.microsoft.com/office/powerpoint/2010/main" val="117389067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title"/>
          </p:nvPr>
        </p:nvSpPr>
        <p:spPr>
          <a:xfrm>
            <a:off x="1167492" y="381000"/>
            <a:ext cx="9779183" cy="1325563"/>
          </a:xfrm>
        </p:spPr>
        <p:txBody>
          <a:bodyPr anchor="b">
            <a:normAutofit/>
          </a:bodyPr>
          <a:lstStyle/>
          <a:p>
            <a:r>
              <a:rPr lang="en-US" dirty="0"/>
              <a:t>Chapter 5</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idx="1"/>
          </p:nvPr>
        </p:nvSpPr>
        <p:spPr>
          <a:xfrm>
            <a:off x="1167493" y="2017467"/>
            <a:ext cx="9779182" cy="3366815"/>
          </a:xfrm>
        </p:spPr>
        <p:txBody>
          <a:bodyPr>
            <a:normAutofit/>
          </a:bodyPr>
          <a:lstStyle/>
          <a:p>
            <a:r>
              <a:rPr lang="en-US" dirty="0"/>
              <a:t>Development Tools</a:t>
            </a:r>
            <a:endParaRPr lang="en-IN" dirty="0"/>
          </a:p>
        </p:txBody>
      </p:sp>
    </p:spTree>
    <p:extLst>
      <p:ext uri="{BB962C8B-B14F-4D97-AF65-F5344CB8AC3E}">
        <p14:creationId xmlns:p14="http://schemas.microsoft.com/office/powerpoint/2010/main" val="206308639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7">
            <a:extLst>
              <a:ext uri="{FF2B5EF4-FFF2-40B4-BE49-F238E27FC236}">
                <a16:creationId xmlns:a16="http://schemas.microsoft.com/office/drawing/2014/main" id="{19978201-5848-37FE-90D1-B3B6CA143CF9}"/>
              </a:ext>
            </a:extLst>
          </p:cNvPr>
          <p:cNvSpPr>
            <a:spLocks noGrp="1"/>
          </p:cNvSpPr>
          <p:nvPr>
            <p:ph idx="1"/>
          </p:nvPr>
        </p:nvSpPr>
        <p:spPr>
          <a:xfrm>
            <a:off x="1043666" y="373668"/>
            <a:ext cx="9624334" cy="5255607"/>
          </a:xfrm>
        </p:spPr>
        <p:txBody>
          <a:bodyPr>
            <a:normAutofit lnSpcReduction="10000"/>
          </a:bodyPr>
          <a:lstStyle/>
          <a:p>
            <a:r>
              <a:rPr lang="en-US" sz="2400" b="1" dirty="0"/>
              <a:t>Python</a:t>
            </a:r>
          </a:p>
          <a:p>
            <a:r>
              <a:rPr lang="en-US" dirty="0"/>
              <a:t>Python is a high-level, interpreted, interactive and object-oriented scripting language. Python is designed to be highly readable. It uses English keywords frequently whereas other languages use punctuation, and it has fewer syntactical constructions than other languages.</a:t>
            </a:r>
          </a:p>
          <a:p>
            <a:endParaRPr lang="en-US" dirty="0"/>
          </a:p>
          <a:p>
            <a:r>
              <a:rPr lang="en-US" sz="2400" b="1" dirty="0"/>
              <a:t>History of Python</a:t>
            </a:r>
          </a:p>
          <a:p>
            <a:r>
              <a:rPr lang="en-US" dirty="0"/>
              <a:t>Python was developed by Guido van Rossum in the late eighties and early nineties at the National Research Institute for Mathematics and Computer Science in the Netherlands.</a:t>
            </a:r>
          </a:p>
          <a:p>
            <a:r>
              <a:rPr lang="en-US" dirty="0"/>
              <a:t>Python is derived from many other languages, including ABC, Modula-3, C, C++, Algol-68, SmallTalk, and Unix shell and other scripting languages.</a:t>
            </a:r>
          </a:p>
          <a:p>
            <a:r>
              <a:rPr lang="en-US" dirty="0"/>
              <a:t>Python is copyrighted. Like Perl, Python source code is now available under the GNU General Public License (GPL).</a:t>
            </a:r>
          </a:p>
          <a:p>
            <a:r>
              <a:rPr lang="en-US" dirty="0"/>
              <a:t>Python is now maintained by a core development team at the institute, although Guido van Rossum still holds a vital role in directing its progress. </a:t>
            </a:r>
          </a:p>
        </p:txBody>
      </p:sp>
      <p:sp>
        <p:nvSpPr>
          <p:cNvPr id="16" name="Footer Placeholder 4">
            <a:extLst>
              <a:ext uri="{FF2B5EF4-FFF2-40B4-BE49-F238E27FC236}">
                <a16:creationId xmlns:a16="http://schemas.microsoft.com/office/drawing/2014/main" id="{2C6A0682-220F-06CD-3FF8-438ED1E3A5B0}"/>
              </a:ext>
            </a:extLst>
          </p:cNvPr>
          <p:cNvSpPr>
            <a:spLocks noGrp="1"/>
          </p:cNvSpPr>
          <p:nvPr>
            <p:ph type="ftr" sz="quarter" idx="3"/>
          </p:nvPr>
        </p:nvSpPr>
        <p:spPr>
          <a:xfrm>
            <a:off x="4038600" y="6358082"/>
            <a:ext cx="4114800" cy="365125"/>
          </a:xfrm>
        </p:spPr>
        <p:txBody>
          <a:bodyPr anchor="ctr">
            <a:normAutofit/>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8FB57FA5-1EAC-EB03-60D2-262293D555B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47</a:t>
            </a:fld>
            <a:endParaRPr lang="en-US" dirty="0"/>
          </a:p>
        </p:txBody>
      </p:sp>
    </p:spTree>
    <p:extLst>
      <p:ext uri="{BB962C8B-B14F-4D97-AF65-F5344CB8AC3E}">
        <p14:creationId xmlns:p14="http://schemas.microsoft.com/office/powerpoint/2010/main" val="262028579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7">
            <a:extLst>
              <a:ext uri="{FF2B5EF4-FFF2-40B4-BE49-F238E27FC236}">
                <a16:creationId xmlns:a16="http://schemas.microsoft.com/office/drawing/2014/main" id="{19978201-5848-37FE-90D1-B3B6CA143CF9}"/>
              </a:ext>
            </a:extLst>
          </p:cNvPr>
          <p:cNvSpPr>
            <a:spLocks noGrp="1"/>
          </p:cNvSpPr>
          <p:nvPr>
            <p:ph idx="1"/>
          </p:nvPr>
        </p:nvSpPr>
        <p:spPr>
          <a:xfrm>
            <a:off x="1071476" y="484504"/>
            <a:ext cx="9910661" cy="5463714"/>
          </a:xfrm>
        </p:spPr>
        <p:txBody>
          <a:bodyPr>
            <a:normAutofit/>
          </a:bodyPr>
          <a:lstStyle/>
          <a:p>
            <a:r>
              <a:rPr lang="en-US" sz="3600" b="1" dirty="0"/>
              <a:t>Importance of Python</a:t>
            </a:r>
            <a:endParaRPr lang="en-US" sz="2800" b="1" dirty="0"/>
          </a:p>
          <a:p>
            <a:r>
              <a:rPr lang="en-US" b="1" dirty="0"/>
              <a:t>Python is Interpreted </a:t>
            </a:r>
            <a:r>
              <a:rPr lang="en-US" dirty="0"/>
              <a:t>− Python is processed at runtime by the interpreter. You do not need to compile your program before executing it. This is like PERL and PHP.</a:t>
            </a:r>
          </a:p>
          <a:p>
            <a:endParaRPr lang="en-US" dirty="0"/>
          </a:p>
          <a:p>
            <a:r>
              <a:rPr lang="en-US" b="1" dirty="0"/>
              <a:t>Python is Interactive </a:t>
            </a:r>
            <a:r>
              <a:rPr lang="en-US" dirty="0"/>
              <a:t>− You can sit at a Python prompt and interact with the interpreter directly to write your programs.</a:t>
            </a:r>
          </a:p>
          <a:p>
            <a:endParaRPr lang="en-US" dirty="0"/>
          </a:p>
          <a:p>
            <a:r>
              <a:rPr lang="en-US" b="1" dirty="0"/>
              <a:t>Python is Object-Oriented </a:t>
            </a:r>
            <a:r>
              <a:rPr lang="en-US" dirty="0"/>
              <a:t>− Python supports Object-Oriented style or technique of programming that encapsulates code within objects.</a:t>
            </a:r>
          </a:p>
          <a:p>
            <a:endParaRPr lang="en-US" dirty="0"/>
          </a:p>
          <a:p>
            <a:r>
              <a:rPr lang="en-US" b="1" dirty="0"/>
              <a:t>Python is a Beginner's Language </a:t>
            </a:r>
            <a:r>
              <a:rPr lang="en-US" dirty="0"/>
              <a:t>− Python is a great language for the beginner-level programmers and supports the development of a wide range of applications from simple text processing to WWW browsers to games.</a:t>
            </a:r>
          </a:p>
        </p:txBody>
      </p:sp>
      <p:sp>
        <p:nvSpPr>
          <p:cNvPr id="16" name="Footer Placeholder 4">
            <a:extLst>
              <a:ext uri="{FF2B5EF4-FFF2-40B4-BE49-F238E27FC236}">
                <a16:creationId xmlns:a16="http://schemas.microsoft.com/office/drawing/2014/main" id="{2C6A0682-220F-06CD-3FF8-438ED1E3A5B0}"/>
              </a:ext>
            </a:extLst>
          </p:cNvPr>
          <p:cNvSpPr>
            <a:spLocks noGrp="1"/>
          </p:cNvSpPr>
          <p:nvPr>
            <p:ph type="ftr" sz="quarter" idx="3"/>
          </p:nvPr>
        </p:nvSpPr>
        <p:spPr>
          <a:xfrm>
            <a:off x="4038600" y="6358082"/>
            <a:ext cx="4114800" cy="365125"/>
          </a:xfrm>
        </p:spPr>
        <p:txBody>
          <a:bodyPr anchor="ctr">
            <a:normAutofit/>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8FB57FA5-1EAC-EB03-60D2-262293D555B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48</a:t>
            </a:fld>
            <a:endParaRPr lang="en-US" dirty="0"/>
          </a:p>
        </p:txBody>
      </p:sp>
    </p:spTree>
    <p:extLst>
      <p:ext uri="{BB962C8B-B14F-4D97-AF65-F5344CB8AC3E}">
        <p14:creationId xmlns:p14="http://schemas.microsoft.com/office/powerpoint/2010/main" val="111483868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7">
            <a:extLst>
              <a:ext uri="{FF2B5EF4-FFF2-40B4-BE49-F238E27FC236}">
                <a16:creationId xmlns:a16="http://schemas.microsoft.com/office/drawing/2014/main" id="{19978201-5848-37FE-90D1-B3B6CA143CF9}"/>
              </a:ext>
            </a:extLst>
          </p:cNvPr>
          <p:cNvSpPr>
            <a:spLocks noGrp="1"/>
          </p:cNvSpPr>
          <p:nvPr>
            <p:ph idx="1"/>
          </p:nvPr>
        </p:nvSpPr>
        <p:spPr>
          <a:xfrm>
            <a:off x="785148" y="253595"/>
            <a:ext cx="9910661" cy="5463714"/>
          </a:xfrm>
        </p:spPr>
        <p:txBody>
          <a:bodyPr>
            <a:normAutofit fontScale="92500" lnSpcReduction="10000"/>
          </a:bodyPr>
          <a:lstStyle/>
          <a:p>
            <a:r>
              <a:rPr lang="en-US" sz="3500" b="1" dirty="0"/>
              <a:t>Features of Python</a:t>
            </a:r>
          </a:p>
          <a:p>
            <a:r>
              <a:rPr lang="en-US" sz="1800" b="1" dirty="0"/>
              <a:t>Easy-to-learn</a:t>
            </a:r>
            <a:r>
              <a:rPr lang="en-US" sz="1800" dirty="0"/>
              <a:t> − Python has few keywords, simple structure, and a clearly defined syntax. This allows the student to pick up the language quickly.</a:t>
            </a:r>
          </a:p>
          <a:p>
            <a:r>
              <a:rPr lang="en-US" sz="1800" b="1" dirty="0"/>
              <a:t>Easy-to-read</a:t>
            </a:r>
            <a:r>
              <a:rPr lang="en-US" sz="1800" dirty="0"/>
              <a:t> − Python code is more clearly defined and visible to the eyes.</a:t>
            </a:r>
          </a:p>
          <a:p>
            <a:r>
              <a:rPr lang="en-US" sz="1800" b="1" dirty="0"/>
              <a:t>Easy-to-maintain</a:t>
            </a:r>
            <a:r>
              <a:rPr lang="en-US" sz="1800" dirty="0"/>
              <a:t> − Python's source code is fairly easy-to-maintain.</a:t>
            </a:r>
          </a:p>
          <a:p>
            <a:r>
              <a:rPr lang="en-US" sz="1800" b="1" dirty="0"/>
              <a:t>A broad standard library </a:t>
            </a:r>
            <a:r>
              <a:rPr lang="en-US" sz="1800" dirty="0"/>
              <a:t>− Python's bulk of the library is very portable and cross-platform compatible on UNIX, Windows, and Macintosh.</a:t>
            </a:r>
          </a:p>
          <a:p>
            <a:r>
              <a:rPr lang="en-US" sz="1800" b="1" dirty="0"/>
              <a:t>Interactive Mode </a:t>
            </a:r>
            <a:r>
              <a:rPr lang="en-US" sz="1800" dirty="0"/>
              <a:t>− Python has support for an interactive mode which allows interactive testing and debugging of snippets of code.</a:t>
            </a:r>
          </a:p>
          <a:p>
            <a:r>
              <a:rPr lang="en-US" sz="1800" b="1" dirty="0"/>
              <a:t>Portable</a:t>
            </a:r>
            <a:r>
              <a:rPr lang="en-US" sz="1800" dirty="0"/>
              <a:t> − Python can run on a wide variety of hardware platforms and has the same interface on all platforms.</a:t>
            </a:r>
          </a:p>
          <a:p>
            <a:r>
              <a:rPr lang="en-US" sz="1800" b="1" dirty="0"/>
              <a:t>Extendable</a:t>
            </a:r>
            <a:r>
              <a:rPr lang="en-US" sz="1800" dirty="0"/>
              <a:t> − You can add low-level modules to the Python interpreter. These modules enable programmers to add to or customize their tools to be more efficient.</a:t>
            </a:r>
          </a:p>
          <a:p>
            <a:r>
              <a:rPr lang="en-US" sz="1800" b="1" dirty="0"/>
              <a:t>Databases</a:t>
            </a:r>
            <a:r>
              <a:rPr lang="en-US" sz="1800" dirty="0"/>
              <a:t> − Python provides interfaces to all major commercial databases.</a:t>
            </a:r>
          </a:p>
          <a:p>
            <a:r>
              <a:rPr lang="en-US" sz="1800" b="1" dirty="0"/>
              <a:t>GUI Programming </a:t>
            </a:r>
            <a:r>
              <a:rPr lang="en-US" sz="1800" dirty="0"/>
              <a:t>− Python supports GUI applications that can be created and ported to many system calls, libraries and windows systems, such as Windows MFC, Macintosh, and the X Window system of Unix.</a:t>
            </a:r>
          </a:p>
          <a:p>
            <a:r>
              <a:rPr lang="en-US" sz="1800" b="1" dirty="0"/>
              <a:t>Scalable</a:t>
            </a:r>
            <a:r>
              <a:rPr lang="en-US" sz="1800" dirty="0"/>
              <a:t> − Python provides a better structure and support for large programs than shell scripting.</a:t>
            </a:r>
          </a:p>
        </p:txBody>
      </p:sp>
      <p:sp>
        <p:nvSpPr>
          <p:cNvPr id="16" name="Footer Placeholder 4">
            <a:extLst>
              <a:ext uri="{FF2B5EF4-FFF2-40B4-BE49-F238E27FC236}">
                <a16:creationId xmlns:a16="http://schemas.microsoft.com/office/drawing/2014/main" id="{2C6A0682-220F-06CD-3FF8-438ED1E3A5B0}"/>
              </a:ext>
            </a:extLst>
          </p:cNvPr>
          <p:cNvSpPr>
            <a:spLocks noGrp="1"/>
          </p:cNvSpPr>
          <p:nvPr>
            <p:ph type="ftr" sz="quarter" idx="3"/>
          </p:nvPr>
        </p:nvSpPr>
        <p:spPr>
          <a:xfrm>
            <a:off x="4038600" y="6358082"/>
            <a:ext cx="4114800" cy="365125"/>
          </a:xfrm>
        </p:spPr>
        <p:txBody>
          <a:bodyPr anchor="ctr">
            <a:normAutofit/>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8FB57FA5-1EAC-EB03-60D2-262293D555B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49</a:t>
            </a:fld>
            <a:endParaRPr lang="en-US" dirty="0"/>
          </a:p>
        </p:txBody>
      </p:sp>
    </p:spTree>
    <p:extLst>
      <p:ext uri="{BB962C8B-B14F-4D97-AF65-F5344CB8AC3E}">
        <p14:creationId xmlns:p14="http://schemas.microsoft.com/office/powerpoint/2010/main" val="252990434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74760A9-ED38-BB04-08EA-1002F6D2C0C1}"/>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BDFED306-9A9B-5784-E9EE-F71FFAC9259B}"/>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a:t>
            </a:fld>
            <a:endParaRPr lang="en-US" dirty="0"/>
          </a:p>
        </p:txBody>
      </p:sp>
      <p:sp>
        <p:nvSpPr>
          <p:cNvPr id="14" name="TextBox 13">
            <a:extLst>
              <a:ext uri="{FF2B5EF4-FFF2-40B4-BE49-F238E27FC236}">
                <a16:creationId xmlns:a16="http://schemas.microsoft.com/office/drawing/2014/main" id="{782CA688-ACCD-E2FC-4C52-C8E8AE57EA5F}"/>
              </a:ext>
            </a:extLst>
          </p:cNvPr>
          <p:cNvSpPr txBox="1"/>
          <p:nvPr/>
        </p:nvSpPr>
        <p:spPr>
          <a:xfrm>
            <a:off x="828675" y="666750"/>
            <a:ext cx="9830089" cy="3970318"/>
          </a:xfrm>
          <a:prstGeom prst="rect">
            <a:avLst/>
          </a:prstGeom>
          <a:noFill/>
        </p:spPr>
        <p:txBody>
          <a:bodyPr wrap="square" rtlCol="0">
            <a:spAutoFit/>
          </a:bodyPr>
          <a:lstStyle/>
          <a:p>
            <a:r>
              <a:rPr lang="en-US" dirty="0"/>
              <a:t>Since the number of users and the movies are increasing day by day, computing the recommended movies list in a single node machine takes a very large time. When we deal with huge volumes of data coming from various sources and in a variety of formats as we see in the case of movies where there is a huge amount of data to be computed and then recommended to a user, it involves many aspects that must be taken into consideration while recommending movies to the user. </a:t>
            </a:r>
          </a:p>
          <a:p>
            <a:endParaRPr lang="en-US" dirty="0"/>
          </a:p>
          <a:p>
            <a:r>
              <a:rPr lang="en-US" dirty="0"/>
              <a:t>Our recommending system uses cosine similarity which is a type of content-based filtering method to recommend similar movies to the user. Additional information about the searched movie will also be provided. The additional information includes a Movie Poster, an Overview of the movie, a Rating of the movie, Genres, the Run time of the movie, and its status which can either be released or unreleased. </a:t>
            </a:r>
          </a:p>
          <a:p>
            <a:endParaRPr lang="en-US" dirty="0"/>
          </a:p>
          <a:p>
            <a:r>
              <a:rPr lang="en-US" dirty="0"/>
              <a:t>This system will also provide the user with sentiment analysis on the reviews of the movie</a:t>
            </a:r>
          </a:p>
        </p:txBody>
      </p:sp>
    </p:spTree>
    <p:extLst>
      <p:ext uri="{BB962C8B-B14F-4D97-AF65-F5344CB8AC3E}">
        <p14:creationId xmlns:p14="http://schemas.microsoft.com/office/powerpoint/2010/main" val="206042387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7">
            <a:extLst>
              <a:ext uri="{FF2B5EF4-FFF2-40B4-BE49-F238E27FC236}">
                <a16:creationId xmlns:a16="http://schemas.microsoft.com/office/drawing/2014/main" id="{19978201-5848-37FE-90D1-B3B6CA143CF9}"/>
              </a:ext>
            </a:extLst>
          </p:cNvPr>
          <p:cNvSpPr>
            <a:spLocks noGrp="1"/>
          </p:cNvSpPr>
          <p:nvPr>
            <p:ph idx="1"/>
          </p:nvPr>
        </p:nvSpPr>
        <p:spPr>
          <a:xfrm>
            <a:off x="785148" y="373667"/>
            <a:ext cx="9368128" cy="5463714"/>
          </a:xfrm>
        </p:spPr>
        <p:txBody>
          <a:bodyPr>
            <a:normAutofit fontScale="92500" lnSpcReduction="10000"/>
          </a:bodyPr>
          <a:lstStyle/>
          <a:p>
            <a:r>
              <a:rPr lang="en-US" dirty="0"/>
              <a:t>Apart from the mentioned features, Python has a big list of good features, few are listed below −</a:t>
            </a:r>
          </a:p>
          <a:p>
            <a:pPr marL="342900" indent="-342900">
              <a:buFont typeface="Arial" panose="020B0604020202020204" pitchFamily="34" charset="0"/>
              <a:buChar char="•"/>
            </a:pPr>
            <a:r>
              <a:rPr lang="en-US" dirty="0"/>
              <a:t>It supports functional and structured programming methods as well as OOP.</a:t>
            </a:r>
          </a:p>
          <a:p>
            <a:pPr marL="342900" indent="-342900">
              <a:buFont typeface="Arial" panose="020B0604020202020204" pitchFamily="34" charset="0"/>
              <a:buChar char="•"/>
            </a:pPr>
            <a:r>
              <a:rPr lang="en-US" dirty="0"/>
              <a:t>It can be used as a scripting language or can be compiled to byte-code for building large applications.</a:t>
            </a:r>
          </a:p>
          <a:p>
            <a:pPr marL="342900" indent="-342900">
              <a:buFont typeface="Arial" panose="020B0604020202020204" pitchFamily="34" charset="0"/>
              <a:buChar char="•"/>
            </a:pPr>
            <a:r>
              <a:rPr lang="en-US" dirty="0"/>
              <a:t>It provides very high-level dynamic data types and supports dynamic type checking.</a:t>
            </a:r>
          </a:p>
          <a:p>
            <a:pPr marL="342900" indent="-342900">
              <a:buFont typeface="Arial" panose="020B0604020202020204" pitchFamily="34" charset="0"/>
              <a:buChar char="•"/>
            </a:pPr>
            <a:r>
              <a:rPr lang="en-US" dirty="0"/>
              <a:t>IT supports automatic garbage collection.</a:t>
            </a:r>
          </a:p>
          <a:p>
            <a:pPr marL="342900" indent="-342900">
              <a:buFont typeface="Arial" panose="020B0604020202020204" pitchFamily="34" charset="0"/>
              <a:buChar char="•"/>
            </a:pPr>
            <a:r>
              <a:rPr lang="en-US" dirty="0"/>
              <a:t>It can be easily integrated with C, C++, COM, ActiveX, CORBA, and Java.</a:t>
            </a:r>
          </a:p>
          <a:p>
            <a:endParaRPr lang="en-US" dirty="0"/>
          </a:p>
          <a:p>
            <a:r>
              <a:rPr lang="en-US" sz="2600" b="1" dirty="0"/>
              <a:t>Libraries of python used in the project:</a:t>
            </a:r>
          </a:p>
          <a:p>
            <a:r>
              <a:rPr lang="en-US" dirty="0"/>
              <a:t>NumPy - mainly useful for its N-dimensional array objects.</a:t>
            </a:r>
          </a:p>
          <a:p>
            <a:r>
              <a:rPr lang="en-US" dirty="0"/>
              <a:t>pandas - Python data analysis library, including structures such as data frames.</a:t>
            </a:r>
          </a:p>
          <a:p>
            <a:r>
              <a:rPr lang="en-US" dirty="0"/>
              <a:t>matplotlib - 2D plotting library producing publication quality figures.</a:t>
            </a:r>
          </a:p>
          <a:p>
            <a:r>
              <a:rPr lang="en-US" dirty="0"/>
              <a:t>scikit-learn - the machine learning algorithms used for data analysis and data mining tasks.</a:t>
            </a:r>
          </a:p>
        </p:txBody>
      </p:sp>
      <p:sp>
        <p:nvSpPr>
          <p:cNvPr id="16" name="Footer Placeholder 4">
            <a:extLst>
              <a:ext uri="{FF2B5EF4-FFF2-40B4-BE49-F238E27FC236}">
                <a16:creationId xmlns:a16="http://schemas.microsoft.com/office/drawing/2014/main" id="{2C6A0682-220F-06CD-3FF8-438ED1E3A5B0}"/>
              </a:ext>
            </a:extLst>
          </p:cNvPr>
          <p:cNvSpPr>
            <a:spLocks noGrp="1"/>
          </p:cNvSpPr>
          <p:nvPr>
            <p:ph type="ftr" sz="quarter" idx="3"/>
          </p:nvPr>
        </p:nvSpPr>
        <p:spPr>
          <a:xfrm>
            <a:off x="4038600" y="6358082"/>
            <a:ext cx="4114800" cy="365125"/>
          </a:xfrm>
        </p:spPr>
        <p:txBody>
          <a:bodyPr anchor="ctr">
            <a:normAutofit/>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8FB57FA5-1EAC-EB03-60D2-262293D555B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50</a:t>
            </a:fld>
            <a:endParaRPr lang="en-US" dirty="0"/>
          </a:p>
        </p:txBody>
      </p:sp>
    </p:spTree>
    <p:extLst>
      <p:ext uri="{BB962C8B-B14F-4D97-AF65-F5344CB8AC3E}">
        <p14:creationId xmlns:p14="http://schemas.microsoft.com/office/powerpoint/2010/main" val="242529307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logo">
            <a:extLst>
              <a:ext uri="{FF2B5EF4-FFF2-40B4-BE49-F238E27FC236}">
                <a16:creationId xmlns:a16="http://schemas.microsoft.com/office/drawing/2014/main" id="{F3421E86-1469-BF0A-55B8-8E5B710B9CD0}"/>
              </a:ext>
            </a:extLst>
          </p:cNvPr>
          <p:cNvPicPr>
            <a:picLocks noGrp="1" noChangeAspect="1"/>
          </p:cNvPicPr>
          <p:nvPr>
            <p:ph idx="1"/>
          </p:nvPr>
        </p:nvPicPr>
        <p:blipFill>
          <a:blip r:embed="rId2"/>
          <a:stretch>
            <a:fillRect/>
          </a:stretch>
        </p:blipFill>
        <p:spPr>
          <a:xfrm>
            <a:off x="2012904" y="2041185"/>
            <a:ext cx="8166191" cy="2775629"/>
          </a:xfrm>
          <a:noFill/>
        </p:spPr>
      </p:pic>
      <p:sp>
        <p:nvSpPr>
          <p:cNvPr id="16" name="Footer Placeholder 4">
            <a:extLst>
              <a:ext uri="{FF2B5EF4-FFF2-40B4-BE49-F238E27FC236}">
                <a16:creationId xmlns:a16="http://schemas.microsoft.com/office/drawing/2014/main" id="{2C6A0682-220F-06CD-3FF8-438ED1E3A5B0}"/>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18" name="Slide Number Placeholder 5">
            <a:extLst>
              <a:ext uri="{FF2B5EF4-FFF2-40B4-BE49-F238E27FC236}">
                <a16:creationId xmlns:a16="http://schemas.microsoft.com/office/drawing/2014/main" id="{8FB57FA5-1EAC-EB03-60D2-262293D555B8}"/>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51</a:t>
            </a:fld>
            <a:endParaRPr lang="en-US" dirty="0"/>
          </a:p>
        </p:txBody>
      </p:sp>
    </p:spTree>
    <p:extLst>
      <p:ext uri="{BB962C8B-B14F-4D97-AF65-F5344CB8AC3E}">
        <p14:creationId xmlns:p14="http://schemas.microsoft.com/office/powerpoint/2010/main" val="276821730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title"/>
          </p:nvPr>
        </p:nvSpPr>
        <p:spPr>
          <a:xfrm>
            <a:off x="1167492" y="381000"/>
            <a:ext cx="9779183" cy="1325563"/>
          </a:xfrm>
        </p:spPr>
        <p:txBody>
          <a:bodyPr anchor="b">
            <a:normAutofit/>
          </a:bodyPr>
          <a:lstStyle/>
          <a:p>
            <a:r>
              <a:rPr lang="en-US" dirty="0"/>
              <a:t>Chapter 5</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idx="1"/>
          </p:nvPr>
        </p:nvSpPr>
        <p:spPr>
          <a:xfrm>
            <a:off x="1167493" y="1801236"/>
            <a:ext cx="9779182" cy="4830473"/>
          </a:xfrm>
        </p:spPr>
        <p:txBody>
          <a:bodyPr>
            <a:noAutofit/>
          </a:bodyPr>
          <a:lstStyle/>
          <a:p>
            <a:r>
              <a:rPr lang="en-US" sz="2400" b="1" dirty="0">
                <a:latin typeface="+mj-lt"/>
              </a:rPr>
              <a:t>Sample Source Code</a:t>
            </a:r>
          </a:p>
          <a:p>
            <a:endParaRPr lang="en-IN" sz="1200" dirty="0">
              <a:latin typeface="+mj-lt"/>
            </a:endParaRPr>
          </a:p>
          <a:p>
            <a:r>
              <a:rPr lang="en-IN" sz="1300" dirty="0">
                <a:latin typeface="+mj-lt"/>
              </a:rPr>
              <a:t>#importing dependences</a:t>
            </a:r>
          </a:p>
          <a:p>
            <a:r>
              <a:rPr lang="en-IN" sz="1300" dirty="0">
                <a:latin typeface="+mj-lt"/>
              </a:rPr>
              <a:t>import numpy as np</a:t>
            </a:r>
          </a:p>
          <a:p>
            <a:r>
              <a:rPr lang="en-IN" sz="1300" dirty="0">
                <a:latin typeface="+mj-lt"/>
              </a:rPr>
              <a:t>import pandas as pd </a:t>
            </a:r>
          </a:p>
          <a:p>
            <a:endParaRPr lang="en-IN" sz="1300" dirty="0">
              <a:latin typeface="+mj-lt"/>
            </a:endParaRPr>
          </a:p>
          <a:p>
            <a:r>
              <a:rPr lang="en-IN" sz="1300" dirty="0">
                <a:latin typeface="+mj-lt"/>
              </a:rPr>
              <a:t>#Creating a Pandas Data Frame by reading the dataset using read_csv from Pandas Library</a:t>
            </a:r>
          </a:p>
          <a:p>
            <a:r>
              <a:rPr lang="en-IN" sz="1300" dirty="0">
                <a:latin typeface="+mj-lt"/>
              </a:rPr>
              <a:t>movies = pd.read_csv('C:\\Users\\pavan\\Desktop\\Project\\Movie Recommendation System based on User Preferences\\Datasets\\tmdb_5000_movies.csv')</a:t>
            </a:r>
          </a:p>
          <a:p>
            <a:r>
              <a:rPr lang="en-IN" sz="1300" dirty="0">
                <a:latin typeface="+mj-lt"/>
              </a:rPr>
              <a:t>credits = pd.read_csv('C:\\Users\\pavan\Desktop\\Project\\Movie Recommendation System based on User Preferences\\Datasets\\tmdb_5000_credits.csv’)</a:t>
            </a:r>
          </a:p>
          <a:p>
            <a:r>
              <a:rPr lang="en-US" sz="1300" dirty="0">
                <a:latin typeface="+mj-lt"/>
              </a:rPr>
              <a:t>#Merging of two DataFrames on title</a:t>
            </a:r>
          </a:p>
          <a:p>
            <a:r>
              <a:rPr lang="en-US" sz="1300" dirty="0">
                <a:latin typeface="+mj-lt"/>
              </a:rPr>
              <a:t>movies = movies.merge(credits,on='title’)</a:t>
            </a:r>
          </a:p>
          <a:p>
            <a:endParaRPr lang="en-US" sz="1300" dirty="0">
              <a:latin typeface="+mj-lt"/>
            </a:endParaRPr>
          </a:p>
          <a:p>
            <a:r>
              <a:rPr lang="en-US" sz="1300" dirty="0">
                <a:latin typeface="+mj-lt"/>
              </a:rPr>
              <a:t>#Creating a new data frame with only the attributes which are having a significance in our model </a:t>
            </a:r>
          </a:p>
          <a:p>
            <a:r>
              <a:rPr lang="en-US" sz="1300" dirty="0">
                <a:latin typeface="+mj-lt"/>
              </a:rPr>
              <a:t>movies = movies[['movie_id','title','overview','genres','keywords','cast','crew']]</a:t>
            </a:r>
          </a:p>
          <a:p>
            <a:endParaRPr lang="en-US" sz="1200" dirty="0">
              <a:latin typeface="+mj-lt"/>
            </a:endParaRPr>
          </a:p>
          <a:p>
            <a:endParaRPr lang="en-IN" sz="1200" dirty="0">
              <a:latin typeface="+mj-lt"/>
            </a:endParaRPr>
          </a:p>
          <a:p>
            <a:endParaRPr lang="en-IN" sz="1200" dirty="0">
              <a:latin typeface="+mj-lt"/>
            </a:endParaRPr>
          </a:p>
        </p:txBody>
      </p:sp>
    </p:spTree>
    <p:extLst>
      <p:ext uri="{BB962C8B-B14F-4D97-AF65-F5344CB8AC3E}">
        <p14:creationId xmlns:p14="http://schemas.microsoft.com/office/powerpoint/2010/main" val="88659096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300" dirty="0"/>
              <a:t>#Data Preprocessing </a:t>
            </a:r>
          </a:p>
          <a:p>
            <a:r>
              <a:rPr lang="en-US" sz="1300" dirty="0"/>
              <a:t># Determining the total no of null values in each attribute</a:t>
            </a:r>
          </a:p>
          <a:p>
            <a:r>
              <a:rPr lang="en-US" sz="1300" dirty="0"/>
              <a:t>movies.isnull().sum()</a:t>
            </a:r>
          </a:p>
          <a:p>
            <a:r>
              <a:rPr lang="en-US" sz="1300" dirty="0"/>
              <a:t>#If the total count seems insignificant or negligible then you could drop those records</a:t>
            </a:r>
          </a:p>
          <a:p>
            <a:r>
              <a:rPr lang="en-US" sz="1300" dirty="0"/>
              <a:t>movies.dropna(inplace=True)</a:t>
            </a:r>
          </a:p>
          <a:p>
            <a:r>
              <a:rPr lang="en-US" sz="1300" dirty="0"/>
              <a:t>#Determing the total number of duplicate records</a:t>
            </a:r>
          </a:p>
          <a:p>
            <a:r>
              <a:rPr lang="en-US" sz="1300" dirty="0"/>
              <a:t>movies.duplicated().sum()</a:t>
            </a:r>
          </a:p>
          <a:p>
            <a:endParaRPr lang="en-US" sz="1300" dirty="0"/>
          </a:p>
          <a:p>
            <a:r>
              <a:rPr lang="en-US" sz="1300" dirty="0"/>
              <a:t>#Preprossing to convert list of dictionaries into List of elements</a:t>
            </a:r>
          </a:p>
          <a:p>
            <a:r>
              <a:rPr lang="en-US" sz="1300" dirty="0"/>
              <a:t>#But to do that we have to first make it a list from a string</a:t>
            </a:r>
          </a:p>
          <a:p>
            <a:r>
              <a:rPr lang="en-US" sz="1300" dirty="0"/>
              <a:t>#This can be done via importing ast library</a:t>
            </a:r>
          </a:p>
          <a:p>
            <a:r>
              <a:rPr lang="en-US" sz="1300" dirty="0"/>
              <a:t># From: '[{"id": 28, "name": "Action"}, {"id": 12, "name": "Adventure"}, {"id": 14, "name": #"Fantasy"}, {"id": 878, "name": "Science Fiction"}]'</a:t>
            </a:r>
          </a:p>
          <a:p>
            <a:r>
              <a:rPr lang="en-US" sz="1300" dirty="0"/>
              <a:t># To: '["Action","Adventure","Fantasy",...]’</a:t>
            </a:r>
          </a:p>
          <a:p>
            <a:endParaRPr lang="en-IN" sz="1300" dirty="0"/>
          </a:p>
          <a:p>
            <a:r>
              <a:rPr lang="en-US" sz="1300" dirty="0"/>
              <a:t>#Helper function to convert from string to list of dictionaries and from list of dictionaries to list of #elements</a:t>
            </a:r>
          </a:p>
          <a:p>
            <a:r>
              <a:rPr lang="en-US" sz="1300" dirty="0"/>
              <a:t>def convert(obj):</a:t>
            </a:r>
          </a:p>
          <a:p>
            <a:r>
              <a:rPr lang="en-US" sz="1300" dirty="0"/>
              <a:t>    L = []</a:t>
            </a:r>
          </a:p>
          <a:p>
            <a:r>
              <a:rPr lang="en-US" sz="1300" dirty="0"/>
              <a:t>    for i in ast.literal_eval(obj):</a:t>
            </a:r>
          </a:p>
          <a:p>
            <a:r>
              <a:rPr lang="en-US" sz="1300" dirty="0"/>
              <a:t>        L.append(i['name'])</a:t>
            </a:r>
          </a:p>
          <a:p>
            <a:r>
              <a:rPr lang="en-US" sz="1300" dirty="0"/>
              <a:t>    return L</a:t>
            </a:r>
          </a:p>
          <a:p>
            <a:endParaRPr lang="en-IN" sz="1300" dirty="0"/>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53</a:t>
            </a:fld>
            <a:endParaRPr lang="en-US" dirty="0"/>
          </a:p>
        </p:txBody>
      </p:sp>
    </p:spTree>
    <p:extLst>
      <p:ext uri="{BB962C8B-B14F-4D97-AF65-F5344CB8AC3E}">
        <p14:creationId xmlns:p14="http://schemas.microsoft.com/office/powerpoint/2010/main" val="279918507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400" dirty="0"/>
              <a:t>#Sending genres,keywords, object to convert function</a:t>
            </a:r>
          </a:p>
          <a:p>
            <a:r>
              <a:rPr lang="en-US" sz="1400" dirty="0"/>
              <a:t>movies['genres'] = movies['genres'].apply(convert)</a:t>
            </a:r>
          </a:p>
          <a:p>
            <a:r>
              <a:rPr lang="en-US" sz="1400" dirty="0"/>
              <a:t>movies['keywords'] = movies['keywords'].apply(convert)</a:t>
            </a:r>
          </a:p>
          <a:p>
            <a:endParaRPr lang="en-US" sz="1400" dirty="0"/>
          </a:p>
          <a:p>
            <a:r>
              <a:rPr lang="en-US" sz="1400" dirty="0"/>
              <a:t>#Helper function to convert from string to list of dictionaries and from list of dictionaries to list of #elements and only select 3 Main Actors </a:t>
            </a:r>
          </a:p>
          <a:p>
            <a:r>
              <a:rPr lang="en-US" sz="1400" dirty="0"/>
              <a:t>def convert3(obj):</a:t>
            </a:r>
          </a:p>
          <a:p>
            <a:r>
              <a:rPr lang="en-US" sz="1400" dirty="0"/>
              <a:t>    L=[]</a:t>
            </a:r>
          </a:p>
          <a:p>
            <a:r>
              <a:rPr lang="en-US" sz="1400" dirty="0"/>
              <a:t>    counter=0</a:t>
            </a:r>
          </a:p>
          <a:p>
            <a:r>
              <a:rPr lang="en-US" sz="1400" dirty="0"/>
              <a:t>    for i in ast.literal_eval(obj):</a:t>
            </a:r>
          </a:p>
          <a:p>
            <a:r>
              <a:rPr lang="en-US" sz="1400" dirty="0"/>
              <a:t>        if counter!=3:</a:t>
            </a:r>
          </a:p>
          <a:p>
            <a:r>
              <a:rPr lang="en-US" sz="1400" dirty="0"/>
              <a:t>            L.append(i['name'])</a:t>
            </a:r>
          </a:p>
          <a:p>
            <a:r>
              <a:rPr lang="en-US" sz="1400" dirty="0"/>
              <a:t>            counter+=1</a:t>
            </a:r>
          </a:p>
          <a:p>
            <a:r>
              <a:rPr lang="en-US" sz="1400" dirty="0"/>
              <a:t>        else:</a:t>
            </a:r>
          </a:p>
          <a:p>
            <a:r>
              <a:rPr lang="en-US" sz="1400" dirty="0"/>
              <a:t>            break</a:t>
            </a:r>
          </a:p>
          <a:p>
            <a:r>
              <a:rPr lang="en-US" sz="1400" dirty="0"/>
              <a:t>    return L</a:t>
            </a:r>
          </a:p>
          <a:p>
            <a:endParaRPr lang="en-US" sz="1400" dirty="0"/>
          </a:p>
          <a:p>
            <a:r>
              <a:rPr lang="en-US" sz="1400" dirty="0"/>
              <a:t>#Sending cast object to convert3 function</a:t>
            </a:r>
          </a:p>
          <a:p>
            <a:r>
              <a:rPr lang="en-US" sz="1400" dirty="0"/>
              <a:t>movies['cast'] = movies['cast'].apply(convert3)</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54</a:t>
            </a:fld>
            <a:endParaRPr lang="en-US" dirty="0"/>
          </a:p>
        </p:txBody>
      </p:sp>
    </p:spTree>
    <p:extLst>
      <p:ext uri="{BB962C8B-B14F-4D97-AF65-F5344CB8AC3E}">
        <p14:creationId xmlns:p14="http://schemas.microsoft.com/office/powerpoint/2010/main" val="215860104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300" dirty="0"/>
              <a:t>#Helper function to Only Selecting director from crew</a:t>
            </a:r>
          </a:p>
          <a:p>
            <a:r>
              <a:rPr lang="en-US" sz="1300" dirty="0"/>
              <a:t>def fetch_director(text):</a:t>
            </a:r>
          </a:p>
          <a:p>
            <a:r>
              <a:rPr lang="en-US" sz="1300" dirty="0"/>
              <a:t>    L = []</a:t>
            </a:r>
          </a:p>
          <a:p>
            <a:r>
              <a:rPr lang="en-US" sz="1300" dirty="0"/>
              <a:t>    for i in ast.literal_eval(text):</a:t>
            </a:r>
          </a:p>
          <a:p>
            <a:r>
              <a:rPr lang="en-US" sz="1300" dirty="0"/>
              <a:t>        if i['job'] == 'Director':</a:t>
            </a:r>
          </a:p>
          <a:p>
            <a:r>
              <a:rPr lang="en-US" sz="1300" dirty="0"/>
              <a:t>            L.append(i['name'])</a:t>
            </a:r>
          </a:p>
          <a:p>
            <a:r>
              <a:rPr lang="en-US" sz="1300" dirty="0"/>
              <a:t>    return L</a:t>
            </a:r>
          </a:p>
          <a:p>
            <a:endParaRPr lang="en-US" sz="1300" dirty="0"/>
          </a:p>
          <a:p>
            <a:r>
              <a:rPr lang="en-US" sz="1300" dirty="0"/>
              <a:t>#Sending crew object to fetch_director function</a:t>
            </a:r>
          </a:p>
          <a:p>
            <a:r>
              <a:rPr lang="en-US" sz="1300" dirty="0"/>
              <a:t>movies['crew'] = movies['crew'].apply(fetch_director)</a:t>
            </a:r>
          </a:p>
          <a:p>
            <a:endParaRPr lang="en-US" sz="1300" dirty="0"/>
          </a:p>
          <a:p>
            <a:r>
              <a:rPr lang="en-US" sz="1300" dirty="0"/>
              <a:t>#In order to make things easy convert the “Overview” into  List</a:t>
            </a:r>
          </a:p>
          <a:p>
            <a:r>
              <a:rPr lang="en-US" sz="1300" dirty="0"/>
              <a:t>movies['overview'] = movies['overview'].apply(lambda x : x.split())</a:t>
            </a:r>
          </a:p>
          <a:p>
            <a:endParaRPr lang="en-US" sz="1300" dirty="0"/>
          </a:p>
          <a:p>
            <a:r>
              <a:rPr lang="en-US" sz="1300" dirty="0"/>
              <a:t>#Inorder to reduce confusion associated with tags we will be transforming all spaces in between names</a:t>
            </a:r>
          </a:p>
          <a:p>
            <a:r>
              <a:rPr lang="en-US" sz="1300" dirty="0"/>
              <a:t>def collapse(L):</a:t>
            </a:r>
          </a:p>
          <a:p>
            <a:r>
              <a:rPr lang="en-US" sz="1300" dirty="0"/>
              <a:t>    L1 = []</a:t>
            </a:r>
          </a:p>
          <a:p>
            <a:r>
              <a:rPr lang="en-US" sz="1300" dirty="0"/>
              <a:t>    for i in L:</a:t>
            </a:r>
          </a:p>
          <a:p>
            <a:r>
              <a:rPr lang="en-US" sz="1300" dirty="0"/>
              <a:t>        L1.append(i.replace(" ",""))</a:t>
            </a:r>
          </a:p>
          <a:p>
            <a:r>
              <a:rPr lang="en-US" sz="1300" dirty="0"/>
              <a:t>    return L1</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55</a:t>
            </a:fld>
            <a:endParaRPr lang="en-US" dirty="0"/>
          </a:p>
        </p:txBody>
      </p:sp>
    </p:spTree>
    <p:extLst>
      <p:ext uri="{BB962C8B-B14F-4D97-AF65-F5344CB8AC3E}">
        <p14:creationId xmlns:p14="http://schemas.microsoft.com/office/powerpoint/2010/main" val="219360971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400" dirty="0"/>
              <a:t>#Sending the cast, crew, genres, keywords objects to collapse function</a:t>
            </a:r>
          </a:p>
          <a:p>
            <a:r>
              <a:rPr lang="en-US" sz="1400" dirty="0"/>
              <a:t>movies['cast'] = movies['cast'].apply(collapse)</a:t>
            </a:r>
          </a:p>
          <a:p>
            <a:r>
              <a:rPr lang="en-US" sz="1400" dirty="0"/>
              <a:t>movies['crew'] = movies['crew'].apply(collapse)</a:t>
            </a:r>
          </a:p>
          <a:p>
            <a:r>
              <a:rPr lang="en-US" sz="1400" dirty="0"/>
              <a:t>movies['genres'] = movies['genres'].apply(collapse)</a:t>
            </a:r>
          </a:p>
          <a:p>
            <a:r>
              <a:rPr lang="en-US" sz="1400" dirty="0"/>
              <a:t>movies['keywords'] = movies['keywords'].apply(collapse)</a:t>
            </a:r>
          </a:p>
          <a:p>
            <a:endParaRPr lang="en-US" sz="1400" dirty="0"/>
          </a:p>
          <a:p>
            <a:r>
              <a:rPr lang="en-US" sz="1400" dirty="0"/>
              <a:t>#Creating a new attribute by concatenating overview, genre, keywords, cast, crew attributes</a:t>
            </a:r>
          </a:p>
          <a:p>
            <a:r>
              <a:rPr lang="en-US" sz="1400" dirty="0"/>
              <a:t>movies['tags'] = movies['overview'] + movies['genres'] + movies['keywords'] + movies['cast'] + movies['crew']</a:t>
            </a:r>
          </a:p>
          <a:p>
            <a:r>
              <a:rPr lang="en-US" sz="1400" dirty="0"/>
              <a:t> </a:t>
            </a:r>
          </a:p>
          <a:p>
            <a:r>
              <a:rPr lang="en-US" sz="1400" dirty="0"/>
              <a:t>#Creating a new Data Frame with just movie_id, title, tags attributes</a:t>
            </a:r>
          </a:p>
          <a:p>
            <a:r>
              <a:rPr lang="en-US" sz="1400" dirty="0"/>
              <a:t>new_df = movies[['movie_id','title','tags']]</a:t>
            </a:r>
          </a:p>
          <a:p>
            <a:endParaRPr lang="en-US" sz="1400" dirty="0"/>
          </a:p>
          <a:p>
            <a:r>
              <a:rPr lang="en-US" sz="1400" dirty="0"/>
              <a:t>#Now converting list into a string by joining the elements in the list</a:t>
            </a:r>
          </a:p>
          <a:p>
            <a:r>
              <a:rPr lang="en-US" sz="1400" dirty="0"/>
              <a:t>new_df['tags'] = new_df['tags'].apply(lambda x: " ".join(x))</a:t>
            </a:r>
          </a:p>
          <a:p>
            <a:r>
              <a:rPr lang="en-US" sz="1400" dirty="0"/>
              <a:t>new_df.head()</a:t>
            </a:r>
          </a:p>
          <a:p>
            <a:endParaRPr lang="en-US" sz="1400" dirty="0"/>
          </a:p>
          <a:p>
            <a:r>
              <a:rPr lang="en-US" sz="1400" dirty="0"/>
              <a:t>#converting tags into lowercase</a:t>
            </a:r>
          </a:p>
          <a:p>
            <a:r>
              <a:rPr lang="en-US" sz="1400" dirty="0"/>
              <a:t>new_df['tags'] = new_df['tags'].apply(lambda x:x.lower())</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56</a:t>
            </a:fld>
            <a:endParaRPr lang="en-US" dirty="0"/>
          </a:p>
        </p:txBody>
      </p:sp>
    </p:spTree>
    <p:extLst>
      <p:ext uri="{BB962C8B-B14F-4D97-AF65-F5344CB8AC3E}">
        <p14:creationId xmlns:p14="http://schemas.microsoft.com/office/powerpoint/2010/main" val="1879737671"/>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300" dirty="0"/>
              <a:t>#Now using the Count Vectorizer function which is used to transform the data into a vector based #on the frequency(count) of each word that occurs in the data set.</a:t>
            </a:r>
          </a:p>
          <a:p>
            <a:r>
              <a:rPr lang="en-US" sz="1300" dirty="0"/>
              <a:t>from sklearn.feature_extraction.text import CountVectorizer</a:t>
            </a:r>
          </a:p>
          <a:p>
            <a:r>
              <a:rPr lang="en-US" sz="1300" dirty="0"/>
              <a:t>cv = CountVectorizer(max_features=5000,stop_words='english')</a:t>
            </a:r>
          </a:p>
          <a:p>
            <a:endParaRPr lang="en-US" sz="1300" dirty="0"/>
          </a:p>
          <a:p>
            <a:r>
              <a:rPr lang="en-US" sz="1300" dirty="0"/>
              <a:t>#Converting to NumPy array</a:t>
            </a:r>
          </a:p>
          <a:p>
            <a:r>
              <a:rPr lang="en-US" sz="1300" dirty="0"/>
              <a:t>vector = cv.fit_transform(new_df['tags']).toarray()</a:t>
            </a:r>
          </a:p>
          <a:p>
            <a:endParaRPr lang="en-US" sz="1300" dirty="0"/>
          </a:p>
          <a:p>
            <a:r>
              <a:rPr lang="en-US" sz="1300" dirty="0"/>
              <a:t>#importing nltk</a:t>
            </a:r>
          </a:p>
          <a:p>
            <a:r>
              <a:rPr lang="en-US" sz="1300" dirty="0"/>
              <a:t>import nltk</a:t>
            </a:r>
          </a:p>
          <a:p>
            <a:r>
              <a:rPr lang="en-US" sz="1300" dirty="0"/>
              <a:t>#Here we are using it to remove redundancy in similar word patterns for which we have #PorterStemmer</a:t>
            </a:r>
          </a:p>
          <a:p>
            <a:r>
              <a:rPr lang="en-US" sz="1300" dirty="0"/>
              <a:t>from nltk.stem.porter import PorterStemmer</a:t>
            </a:r>
          </a:p>
          <a:p>
            <a:r>
              <a:rPr lang="en-US" sz="1300" dirty="0"/>
              <a:t>ps = PorterStemmer()</a:t>
            </a:r>
          </a:p>
          <a:p>
            <a:endParaRPr lang="en-US" sz="1300" dirty="0"/>
          </a:p>
          <a:p>
            <a:r>
              <a:rPr lang="en-US" sz="1300" dirty="0"/>
              <a:t>#Helper function to pass the porterstemmer with required objects for stemming</a:t>
            </a:r>
          </a:p>
          <a:p>
            <a:r>
              <a:rPr lang="en-US" sz="1300" dirty="0"/>
              <a:t>def stem(text):</a:t>
            </a:r>
          </a:p>
          <a:p>
            <a:r>
              <a:rPr lang="en-US" sz="1300" dirty="0"/>
              <a:t>    y = []</a:t>
            </a:r>
          </a:p>
          <a:p>
            <a:r>
              <a:rPr lang="en-US" sz="1300" dirty="0"/>
              <a:t>    for i in text.split():</a:t>
            </a:r>
          </a:p>
          <a:p>
            <a:r>
              <a:rPr lang="en-US" sz="1300" dirty="0"/>
              <a:t>        y.append(ps.stem(i))</a:t>
            </a:r>
          </a:p>
          <a:p>
            <a:r>
              <a:rPr lang="en-US" sz="1300" dirty="0"/>
              <a:t>    return " ".join(y)</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57</a:t>
            </a:fld>
            <a:endParaRPr lang="en-US" dirty="0"/>
          </a:p>
        </p:txBody>
      </p:sp>
    </p:spTree>
    <p:extLst>
      <p:ext uri="{BB962C8B-B14F-4D97-AF65-F5344CB8AC3E}">
        <p14:creationId xmlns:p14="http://schemas.microsoft.com/office/powerpoint/2010/main" val="414289200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400" dirty="0"/>
              <a:t>#Passing the tags object to stem function to perform stemming</a:t>
            </a:r>
          </a:p>
          <a:p>
            <a:r>
              <a:rPr lang="en-US" sz="1400" dirty="0"/>
              <a:t>new_df['tags'] = new_df['tags'].apply(stem)</a:t>
            </a:r>
          </a:p>
          <a:p>
            <a:endParaRPr lang="en-US" sz="1400" dirty="0"/>
          </a:p>
          <a:p>
            <a:r>
              <a:rPr lang="en-US" sz="1400" dirty="0"/>
              <a:t>#Importing Cosine similarity from sklearn</a:t>
            </a:r>
          </a:p>
          <a:p>
            <a:r>
              <a:rPr lang="en-US" sz="1400" dirty="0"/>
              <a:t>from sklearn.metrics.pairwise import cosine_similarity</a:t>
            </a:r>
          </a:p>
          <a:p>
            <a:endParaRPr lang="en-US" sz="1400" dirty="0"/>
          </a:p>
          <a:p>
            <a:r>
              <a:rPr lang="en-US" sz="1400" dirty="0"/>
              <a:t>#Cosine Similarity is performed on those vectors to find the Euclidean Distance to recommend the top ten movies which are like the searched movie.</a:t>
            </a:r>
          </a:p>
          <a:p>
            <a:r>
              <a:rPr lang="en-US" sz="1400" dirty="0"/>
              <a:t>similarity = cosine_similarity(vector)</a:t>
            </a:r>
          </a:p>
          <a:p>
            <a:endParaRPr lang="en-US" sz="1400" dirty="0"/>
          </a:p>
          <a:p>
            <a:r>
              <a:rPr lang="en-US" sz="1400" dirty="0"/>
              <a:t>#Importing the Pickle</a:t>
            </a:r>
          </a:p>
          <a:p>
            <a:r>
              <a:rPr lang="en-US" sz="1400" dirty="0"/>
              <a:t>#Making pickle of movies data frame</a:t>
            </a:r>
          </a:p>
          <a:p>
            <a:r>
              <a:rPr lang="en-US" sz="1400" dirty="0"/>
              <a:t>pickle.dump(new_df.to_dict(),open('movie_list.pkl','wb'))</a:t>
            </a:r>
          </a:p>
          <a:p>
            <a:endParaRPr lang="en-US" sz="1400" dirty="0"/>
          </a:p>
          <a:p>
            <a:r>
              <a:rPr lang="en-US" sz="1400" dirty="0"/>
              <a:t>#Making pickle of Model</a:t>
            </a:r>
          </a:p>
          <a:p>
            <a:r>
              <a:rPr lang="en-US" sz="1400" dirty="0"/>
              <a:t>pickle.dump(similarity,open('similarity.pkl','wb'))</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58</a:t>
            </a:fld>
            <a:endParaRPr lang="en-US" dirty="0"/>
          </a:p>
        </p:txBody>
      </p:sp>
    </p:spTree>
    <p:extLst>
      <p:ext uri="{BB962C8B-B14F-4D97-AF65-F5344CB8AC3E}">
        <p14:creationId xmlns:p14="http://schemas.microsoft.com/office/powerpoint/2010/main" val="123203773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618835"/>
            <a:ext cx="9779182" cy="5504873"/>
          </a:xfrm>
        </p:spPr>
        <p:txBody>
          <a:bodyPr/>
          <a:lstStyle/>
          <a:p>
            <a:r>
              <a:rPr lang="en-US" sz="1400" dirty="0"/>
              <a:t>#Code for User Interface App.py</a:t>
            </a:r>
          </a:p>
          <a:p>
            <a:r>
              <a:rPr lang="en-US" sz="1400" dirty="0"/>
              <a:t>#importing dependences</a:t>
            </a:r>
          </a:p>
          <a:p>
            <a:r>
              <a:rPr lang="en-US" sz="1400" dirty="0"/>
              <a:t>import streamlit as st</a:t>
            </a:r>
          </a:p>
          <a:p>
            <a:r>
              <a:rPr lang="en-US" sz="1400" dirty="0"/>
              <a:t>import pickle</a:t>
            </a:r>
          </a:p>
          <a:p>
            <a:r>
              <a:rPr lang="en-US" sz="1400" dirty="0"/>
              <a:t>import pandas as pd</a:t>
            </a:r>
          </a:p>
          <a:p>
            <a:r>
              <a:rPr lang="en-US" sz="1400" dirty="0"/>
              <a:t>import requests</a:t>
            </a:r>
          </a:p>
          <a:p>
            <a:endParaRPr lang="en-US" sz="1400" dirty="0"/>
          </a:p>
          <a:p>
            <a:r>
              <a:rPr lang="en-US" sz="1400" dirty="0"/>
              <a:t>#Function for fetching the posters of movies based on users input</a:t>
            </a:r>
          </a:p>
          <a:p>
            <a:r>
              <a:rPr lang="en-US" sz="1400" dirty="0"/>
              <a:t>def fetch_poster(movie_id):</a:t>
            </a:r>
          </a:p>
          <a:p>
            <a:r>
              <a:rPr lang="en-US" sz="1400" dirty="0"/>
              <a:t>    response = requests.get(f'https://api.themoviedb.org/3/movie/{movie_id}?api_key=44726ef95f4d79cb7001a4947fca7f53&amp;language=en-US')</a:t>
            </a:r>
          </a:p>
          <a:p>
            <a:endParaRPr lang="en-US" sz="1400" dirty="0"/>
          </a:p>
          <a:p>
            <a:r>
              <a:rPr lang="en-US" sz="1400" dirty="0"/>
              <a:t>    data = response.json()</a:t>
            </a:r>
          </a:p>
          <a:p>
            <a:r>
              <a:rPr lang="en-US" sz="1400" dirty="0"/>
              <a:t>    return "https://image.tmdb.org/t/p/w500/" + data['poster_path']</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59</a:t>
            </a:fld>
            <a:endParaRPr lang="en-US" dirty="0"/>
          </a:p>
        </p:txBody>
      </p:sp>
    </p:spTree>
    <p:extLst>
      <p:ext uri="{BB962C8B-B14F-4D97-AF65-F5344CB8AC3E}">
        <p14:creationId xmlns:p14="http://schemas.microsoft.com/office/powerpoint/2010/main" val="254601417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83EBD37-F85B-9CDC-0E63-20659ACEBAFA}"/>
              </a:ext>
            </a:extLst>
          </p:cNvPr>
          <p:cNvSpPr>
            <a:spLocks noGrp="1"/>
          </p:cNvSpPr>
          <p:nvPr>
            <p:ph type="title"/>
          </p:nvPr>
        </p:nvSpPr>
        <p:spPr/>
        <p:txBody>
          <a:bodyPr/>
          <a:lstStyle/>
          <a:p>
            <a:r>
              <a:rPr lang="en-US" dirty="0"/>
              <a:t>1.2 Objective</a:t>
            </a:r>
            <a:endParaRPr lang="en-IN" dirty="0"/>
          </a:p>
        </p:txBody>
      </p:sp>
      <p:sp>
        <p:nvSpPr>
          <p:cNvPr id="13" name="Text Placeholder 12">
            <a:extLst>
              <a:ext uri="{FF2B5EF4-FFF2-40B4-BE49-F238E27FC236}">
                <a16:creationId xmlns:a16="http://schemas.microsoft.com/office/drawing/2014/main" id="{230E9D38-CB73-F3A0-67FB-D14A0F7A0D1F}"/>
              </a:ext>
            </a:extLst>
          </p:cNvPr>
          <p:cNvSpPr>
            <a:spLocks noGrp="1"/>
          </p:cNvSpPr>
          <p:nvPr>
            <p:ph type="body" idx="1"/>
          </p:nvPr>
        </p:nvSpPr>
        <p:spPr>
          <a:xfrm>
            <a:off x="1167491" y="2394548"/>
            <a:ext cx="9779183" cy="3436483"/>
          </a:xfrm>
        </p:spPr>
        <p:txBody>
          <a:bodyPr/>
          <a:lstStyle/>
          <a:p>
            <a:r>
              <a:rPr lang="en-US" sz="1700" dirty="0"/>
              <a:t> The two major categories of recommender approaches are collaborative and content-based filters. Content-based filtering makes use of a set of definite and distinctive features of an item to recommend added items with identical characteristics, whereas, collaborative filtering denotes creating systems from client’s previous action, following that the system is implemented to predict results that the client may possibly be attracted to. Content-based movie recommender systems doesn’t respond for a new user who has not rated any movie so far, as plenteous ratings are necessary for content-based recommender to assess the user likings and give fair suggestions. Since the feature characterization of the items are designed to a limited extent, this system demands plenty of field learning. As a result, the content-based system could only be close to the designed feature. Collaborative filtering is a methodology that can categorize out movies that a user may enjoy based on ratings by alike users.</a:t>
            </a:r>
          </a:p>
          <a:p>
            <a:endParaRPr lang="en-IN" sz="1700" dirty="0"/>
          </a:p>
        </p:txBody>
      </p:sp>
      <p:sp>
        <p:nvSpPr>
          <p:cNvPr id="5" name="Footer Placeholder 4">
            <a:extLst>
              <a:ext uri="{FF2B5EF4-FFF2-40B4-BE49-F238E27FC236}">
                <a16:creationId xmlns:a16="http://schemas.microsoft.com/office/drawing/2014/main" id="{D70533A5-07DB-9669-5B90-139060713EB2}"/>
              </a:ext>
            </a:extLst>
          </p:cNvPr>
          <p:cNvSpPr>
            <a:spLocks noGrp="1"/>
          </p:cNvSpPr>
          <p:nvPr>
            <p:ph type="ftr" sz="quarter" idx="11"/>
          </p:nvPr>
        </p:nvSpPr>
        <p:spPr/>
        <p:txBody>
          <a:bodyPr/>
          <a:lstStyle/>
          <a:p>
            <a:r>
              <a:rPr lang="en-US" dirty="0"/>
              <a:t>A8</a:t>
            </a:r>
          </a:p>
        </p:txBody>
      </p:sp>
      <p:sp>
        <p:nvSpPr>
          <p:cNvPr id="11" name="Slide Number Placeholder 10">
            <a:extLst>
              <a:ext uri="{FF2B5EF4-FFF2-40B4-BE49-F238E27FC236}">
                <a16:creationId xmlns:a16="http://schemas.microsoft.com/office/drawing/2014/main" id="{4E67E684-7945-454B-F5DD-9FC6051BEDC8}"/>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88809374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6409" y="238125"/>
            <a:ext cx="9779182" cy="5885584"/>
          </a:xfrm>
        </p:spPr>
        <p:txBody>
          <a:bodyPr/>
          <a:lstStyle/>
          <a:p>
            <a:r>
              <a:rPr lang="en-US" sz="1400" dirty="0"/>
              <a:t>#Recommending with the help of cosine similarity</a:t>
            </a:r>
          </a:p>
          <a:p>
            <a:r>
              <a:rPr lang="en-US" sz="1400" dirty="0"/>
              <a:t>def recommend(movie):</a:t>
            </a:r>
          </a:p>
          <a:p>
            <a:r>
              <a:rPr lang="en-US" sz="1400" dirty="0"/>
              <a:t>    index = movies[movies['title'] == movie].index[0]</a:t>
            </a:r>
          </a:p>
          <a:p>
            <a:r>
              <a:rPr lang="en-US" sz="1400" dirty="0"/>
              <a:t>    distances = sorted(list(enumerate(similarity[index])), reverse=True, key=lambda x: x[1])</a:t>
            </a:r>
          </a:p>
          <a:p>
            <a:r>
              <a:rPr lang="en-US" sz="1400" dirty="0"/>
              <a:t>    recommended_movies = []</a:t>
            </a:r>
          </a:p>
          <a:p>
            <a:r>
              <a:rPr lang="en-US" sz="1400" dirty="0"/>
              <a:t>    recommended_posters = []</a:t>
            </a:r>
          </a:p>
          <a:p>
            <a:r>
              <a:rPr lang="en-US" sz="1400" dirty="0"/>
              <a:t>    for i in distances[1:6]:</a:t>
            </a:r>
          </a:p>
          <a:p>
            <a:r>
              <a:rPr lang="en-US" sz="1400" dirty="0"/>
              <a:t>        movie_id = movies.iloc[i[0]].movie_id</a:t>
            </a:r>
          </a:p>
          <a:p>
            <a:r>
              <a:rPr lang="en-US" sz="1400" dirty="0"/>
              <a:t>        recommended_movies.append(movies.iloc[i[0]].title)</a:t>
            </a:r>
          </a:p>
          <a:p>
            <a:r>
              <a:rPr lang="en-US" sz="1400" dirty="0"/>
              <a:t>        # fetching poster via api</a:t>
            </a:r>
          </a:p>
          <a:p>
            <a:r>
              <a:rPr lang="en-US" sz="1400" dirty="0"/>
              <a:t>        recommended_posters.append(fetch_poster(movie_id))</a:t>
            </a:r>
          </a:p>
          <a:p>
            <a:r>
              <a:rPr lang="en-US" sz="1400" dirty="0"/>
              <a:t>    return recommended_movies,recommended_posters</a:t>
            </a:r>
          </a:p>
          <a:p>
            <a:endParaRPr lang="en-US" sz="1400" dirty="0"/>
          </a:p>
          <a:p>
            <a:r>
              <a:rPr lang="en-US" sz="1400" dirty="0"/>
              <a:t>#Using the pickle of our movies dataframe</a:t>
            </a:r>
          </a:p>
          <a:p>
            <a:r>
              <a:rPr lang="en-US" sz="1400" dirty="0"/>
              <a:t>movies_list = pickle.load(open('movie_list.pkl', 'rb'))</a:t>
            </a:r>
          </a:p>
          <a:p>
            <a:r>
              <a:rPr lang="en-US" sz="1400" dirty="0"/>
              <a:t>movies = pd.DataFrame(movies_list)</a:t>
            </a:r>
          </a:p>
          <a:p>
            <a:r>
              <a:rPr lang="en-US" sz="1400" dirty="0"/>
              <a:t>#Using the pickle of our cosine similarity algorithm</a:t>
            </a:r>
          </a:p>
          <a:p>
            <a:r>
              <a:rPr lang="en-US" sz="1400" dirty="0"/>
              <a:t>similarity = pickle.load(open('similarity.pkl', 'rb'))</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60</a:t>
            </a:fld>
            <a:endParaRPr lang="en-US" dirty="0"/>
          </a:p>
        </p:txBody>
      </p:sp>
    </p:spTree>
    <p:extLst>
      <p:ext uri="{BB962C8B-B14F-4D97-AF65-F5344CB8AC3E}">
        <p14:creationId xmlns:p14="http://schemas.microsoft.com/office/powerpoint/2010/main" val="379548557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5215-BC2D-E08E-FACE-3BFB7B8C1F1E}"/>
              </a:ext>
            </a:extLst>
          </p:cNvPr>
          <p:cNvSpPr>
            <a:spLocks noGrp="1"/>
          </p:cNvSpPr>
          <p:nvPr>
            <p:ph idx="1"/>
          </p:nvPr>
        </p:nvSpPr>
        <p:spPr>
          <a:xfrm>
            <a:off x="1202955" y="210415"/>
            <a:ext cx="9779182" cy="6375111"/>
          </a:xfrm>
        </p:spPr>
        <p:txBody>
          <a:bodyPr/>
          <a:lstStyle/>
          <a:p>
            <a:r>
              <a:rPr lang="en-US" sz="1300" dirty="0"/>
              <a:t>st.title("Movie Recommendation System based on User Preferences")</a:t>
            </a:r>
          </a:p>
          <a:p>
            <a:r>
              <a:rPr lang="en-US" sz="1300" dirty="0"/>
              <a:t>selected_movie_name = st.selectbox('Looking for Similar Movies?', movies['title'].values)</a:t>
            </a:r>
          </a:p>
          <a:p>
            <a:endParaRPr lang="en-US" sz="1300" dirty="0"/>
          </a:p>
          <a:p>
            <a:r>
              <a:rPr lang="en-US" sz="1300" dirty="0"/>
              <a:t>if st.button('Recommend'):</a:t>
            </a:r>
          </a:p>
          <a:p>
            <a:r>
              <a:rPr lang="en-US" sz="1300" dirty="0"/>
              <a:t>    names, posters = recommend(selected_movie_name)</a:t>
            </a:r>
          </a:p>
          <a:p>
            <a:r>
              <a:rPr lang="en-US" sz="1300" dirty="0"/>
              <a:t>    col1, col2, col3, col4, col5 = st.columns(5)</a:t>
            </a:r>
          </a:p>
          <a:p>
            <a:r>
              <a:rPr lang="en-US" sz="1300" dirty="0"/>
              <a:t>    with col1:</a:t>
            </a:r>
          </a:p>
          <a:p>
            <a:r>
              <a:rPr lang="en-US" sz="1300" dirty="0"/>
              <a:t>        st.text(names[0])</a:t>
            </a:r>
          </a:p>
          <a:p>
            <a:r>
              <a:rPr lang="en-US" sz="1300" dirty="0"/>
              <a:t>        st.image(posters[0])</a:t>
            </a:r>
          </a:p>
          <a:p>
            <a:r>
              <a:rPr lang="en-US" sz="1300" dirty="0"/>
              <a:t>    with col2:</a:t>
            </a:r>
          </a:p>
          <a:p>
            <a:r>
              <a:rPr lang="en-US" sz="1300" dirty="0"/>
              <a:t>        st.text(names[1])</a:t>
            </a:r>
          </a:p>
          <a:p>
            <a:r>
              <a:rPr lang="en-US" sz="1300" dirty="0"/>
              <a:t>        st.image(posters[1])</a:t>
            </a:r>
          </a:p>
          <a:p>
            <a:r>
              <a:rPr lang="en-US" sz="1300" dirty="0"/>
              <a:t>    with col3:</a:t>
            </a:r>
          </a:p>
          <a:p>
            <a:r>
              <a:rPr lang="en-US" sz="1300" dirty="0"/>
              <a:t>        st.text(names[2])</a:t>
            </a:r>
          </a:p>
          <a:p>
            <a:r>
              <a:rPr lang="en-US" sz="1300" dirty="0"/>
              <a:t>        st.image(posters[2])</a:t>
            </a:r>
          </a:p>
          <a:p>
            <a:r>
              <a:rPr lang="en-US" sz="1300" dirty="0"/>
              <a:t>    with col4:</a:t>
            </a:r>
          </a:p>
          <a:p>
            <a:r>
              <a:rPr lang="en-US" sz="1300" dirty="0"/>
              <a:t>        st.text(names[3])</a:t>
            </a:r>
          </a:p>
          <a:p>
            <a:r>
              <a:rPr lang="en-US" sz="1300" dirty="0"/>
              <a:t>        st.image(posters[3])</a:t>
            </a:r>
          </a:p>
          <a:p>
            <a:r>
              <a:rPr lang="en-US" sz="1300" dirty="0"/>
              <a:t>    with col5:</a:t>
            </a:r>
          </a:p>
          <a:p>
            <a:r>
              <a:rPr lang="en-US" sz="1300" dirty="0"/>
              <a:t>        st.text(names[4])</a:t>
            </a:r>
          </a:p>
          <a:p>
            <a:r>
              <a:rPr lang="en-US" sz="1300" dirty="0"/>
              <a:t>        st.image(posters[4])</a:t>
            </a:r>
          </a:p>
        </p:txBody>
      </p:sp>
      <p:sp>
        <p:nvSpPr>
          <p:cNvPr id="5" name="Footer Placeholder 4">
            <a:extLst>
              <a:ext uri="{FF2B5EF4-FFF2-40B4-BE49-F238E27FC236}">
                <a16:creationId xmlns:a16="http://schemas.microsoft.com/office/drawing/2014/main" id="{2CD062E6-CAA3-AC02-7449-04EBCF9193C9}"/>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2B8C6234-EAE3-9A1B-2E00-1C0AF0E0E3D3}"/>
              </a:ext>
            </a:extLst>
          </p:cNvPr>
          <p:cNvSpPr>
            <a:spLocks noGrp="1"/>
          </p:cNvSpPr>
          <p:nvPr>
            <p:ph type="sldNum" sz="quarter" idx="4"/>
          </p:nvPr>
        </p:nvSpPr>
        <p:spPr/>
        <p:txBody>
          <a:bodyPr/>
          <a:lstStyle/>
          <a:p>
            <a:fld id="{294A09A9-5501-47C1-A89A-A340965A2BE2}" type="slidenum">
              <a:rPr lang="en-US" smtClean="0"/>
              <a:pPr/>
              <a:t>61</a:t>
            </a:fld>
            <a:endParaRPr lang="en-US" dirty="0"/>
          </a:p>
        </p:txBody>
      </p:sp>
    </p:spTree>
    <p:extLst>
      <p:ext uri="{BB962C8B-B14F-4D97-AF65-F5344CB8AC3E}">
        <p14:creationId xmlns:p14="http://schemas.microsoft.com/office/powerpoint/2010/main" val="284261990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6C736-93D2-548C-2FF3-3F540EDEF27E}"/>
              </a:ext>
            </a:extLst>
          </p:cNvPr>
          <p:cNvSpPr>
            <a:spLocks noGrp="1"/>
          </p:cNvSpPr>
          <p:nvPr>
            <p:ph type="title"/>
          </p:nvPr>
        </p:nvSpPr>
        <p:spPr>
          <a:xfrm>
            <a:off x="1167492" y="381000"/>
            <a:ext cx="9779183" cy="1325563"/>
          </a:xfrm>
        </p:spPr>
        <p:txBody>
          <a:bodyPr anchor="b">
            <a:normAutofit/>
          </a:bodyPr>
          <a:lstStyle/>
          <a:p>
            <a:r>
              <a:rPr lang="en-US" dirty="0"/>
              <a:t>Chapter 5</a:t>
            </a:r>
            <a:endParaRPr lang="en-IN" dirty="0"/>
          </a:p>
        </p:txBody>
      </p:sp>
      <p:sp>
        <p:nvSpPr>
          <p:cNvPr id="3" name="Subtitle 2">
            <a:extLst>
              <a:ext uri="{FF2B5EF4-FFF2-40B4-BE49-F238E27FC236}">
                <a16:creationId xmlns:a16="http://schemas.microsoft.com/office/drawing/2014/main" id="{CCB7D6EC-742B-F5C1-3EC2-2847DD3DB552}"/>
              </a:ext>
            </a:extLst>
          </p:cNvPr>
          <p:cNvSpPr>
            <a:spLocks noGrp="1"/>
          </p:cNvSpPr>
          <p:nvPr>
            <p:ph idx="1"/>
          </p:nvPr>
        </p:nvSpPr>
        <p:spPr>
          <a:xfrm>
            <a:off x="1167493" y="2087563"/>
            <a:ext cx="9779182" cy="3366813"/>
          </a:xfrm>
        </p:spPr>
        <p:txBody>
          <a:bodyPr>
            <a:normAutofit/>
          </a:bodyPr>
          <a:lstStyle/>
          <a:p>
            <a:r>
              <a:rPr lang="en-US" dirty="0"/>
              <a:t>Snapshots</a:t>
            </a:r>
            <a:endParaRPr lang="en-IN" dirty="0"/>
          </a:p>
        </p:txBody>
      </p:sp>
    </p:spTree>
    <p:extLst>
      <p:ext uri="{BB962C8B-B14F-4D97-AF65-F5344CB8AC3E}">
        <p14:creationId xmlns:p14="http://schemas.microsoft.com/office/powerpoint/2010/main" val="149041957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63FACB-31A9-DA7E-D1D1-B74F6066B6A7}"/>
              </a:ext>
            </a:extLst>
          </p:cNvPr>
          <p:cNvSpPr>
            <a:spLocks noGrp="1"/>
          </p:cNvSpPr>
          <p:nvPr>
            <p:ph type="title"/>
          </p:nvPr>
        </p:nvSpPr>
        <p:spPr>
          <a:xfrm>
            <a:off x="1167492" y="563417"/>
            <a:ext cx="9779183" cy="609601"/>
          </a:xfrm>
        </p:spPr>
        <p:txBody>
          <a:bodyPr/>
          <a:lstStyle/>
          <a:p>
            <a:r>
              <a:rPr lang="en-US" sz="3600" dirty="0"/>
              <a:t>Figure 1: Interface Before Recommending</a:t>
            </a:r>
            <a:endParaRPr lang="en-IN" sz="3600" dirty="0"/>
          </a:p>
        </p:txBody>
      </p:sp>
      <p:sp>
        <p:nvSpPr>
          <p:cNvPr id="5" name="Footer Placeholder 4">
            <a:extLst>
              <a:ext uri="{FF2B5EF4-FFF2-40B4-BE49-F238E27FC236}">
                <a16:creationId xmlns:a16="http://schemas.microsoft.com/office/drawing/2014/main" id="{26845ADA-4136-5171-B3F2-C5B7FD178195}"/>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74709C69-0816-8998-AED9-AB35E79195B5}"/>
              </a:ext>
            </a:extLst>
          </p:cNvPr>
          <p:cNvSpPr>
            <a:spLocks noGrp="1"/>
          </p:cNvSpPr>
          <p:nvPr>
            <p:ph type="sldNum" sz="quarter" idx="4"/>
          </p:nvPr>
        </p:nvSpPr>
        <p:spPr/>
        <p:txBody>
          <a:bodyPr/>
          <a:lstStyle/>
          <a:p>
            <a:fld id="{294A09A9-5501-47C1-A89A-A340965A2BE2}" type="slidenum">
              <a:rPr lang="en-US" smtClean="0"/>
              <a:pPr/>
              <a:t>63</a:t>
            </a:fld>
            <a:endParaRPr lang="en-US" dirty="0"/>
          </a:p>
        </p:txBody>
      </p:sp>
      <p:pic>
        <p:nvPicPr>
          <p:cNvPr id="9" name="Content Placeholder 8" descr="A screenshot of a computer&#10;&#10;Description automatically generated with medium confidence">
            <a:extLst>
              <a:ext uri="{FF2B5EF4-FFF2-40B4-BE49-F238E27FC236}">
                <a16:creationId xmlns:a16="http://schemas.microsoft.com/office/drawing/2014/main" id="{CEB79F77-AEEE-FAA2-42D1-E0FC29097CF8}"/>
              </a:ext>
              <a:ext uri="{C183D7F6-B498-43B3-948B-1728B52AA6E4}">
                <adec:decorative xmlns:adec="http://schemas.microsoft.com/office/drawing/2017/decorative" val="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25206" y="1483540"/>
            <a:ext cx="8647524" cy="4612460"/>
          </a:xfrm>
          <a:prstGeom prst="rect">
            <a:avLst/>
          </a:prstGeom>
        </p:spPr>
      </p:pic>
    </p:spTree>
    <p:extLst>
      <p:ext uri="{BB962C8B-B14F-4D97-AF65-F5344CB8AC3E}">
        <p14:creationId xmlns:p14="http://schemas.microsoft.com/office/powerpoint/2010/main" val="216943340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63FACB-31A9-DA7E-D1D1-B74F6066B6A7}"/>
              </a:ext>
            </a:extLst>
          </p:cNvPr>
          <p:cNvSpPr>
            <a:spLocks noGrp="1"/>
          </p:cNvSpPr>
          <p:nvPr>
            <p:ph type="title"/>
          </p:nvPr>
        </p:nvSpPr>
        <p:spPr>
          <a:xfrm>
            <a:off x="1167492" y="563417"/>
            <a:ext cx="9779183" cy="609601"/>
          </a:xfrm>
        </p:spPr>
        <p:txBody>
          <a:bodyPr/>
          <a:lstStyle/>
          <a:p>
            <a:r>
              <a:rPr lang="en-US" sz="3600" dirty="0"/>
              <a:t>Figure 1: After Clicking Recommend</a:t>
            </a:r>
            <a:endParaRPr lang="en-IN" sz="3600" dirty="0"/>
          </a:p>
        </p:txBody>
      </p:sp>
      <p:sp>
        <p:nvSpPr>
          <p:cNvPr id="5" name="Footer Placeholder 4">
            <a:extLst>
              <a:ext uri="{FF2B5EF4-FFF2-40B4-BE49-F238E27FC236}">
                <a16:creationId xmlns:a16="http://schemas.microsoft.com/office/drawing/2014/main" id="{26845ADA-4136-5171-B3F2-C5B7FD178195}"/>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74709C69-0816-8998-AED9-AB35E79195B5}"/>
              </a:ext>
            </a:extLst>
          </p:cNvPr>
          <p:cNvSpPr>
            <a:spLocks noGrp="1"/>
          </p:cNvSpPr>
          <p:nvPr>
            <p:ph type="sldNum" sz="quarter" idx="4"/>
          </p:nvPr>
        </p:nvSpPr>
        <p:spPr/>
        <p:txBody>
          <a:bodyPr/>
          <a:lstStyle/>
          <a:p>
            <a:fld id="{294A09A9-5501-47C1-A89A-A340965A2BE2}" type="slidenum">
              <a:rPr lang="en-US" smtClean="0"/>
              <a:pPr/>
              <a:t>64</a:t>
            </a:fld>
            <a:endParaRPr lang="en-US" dirty="0"/>
          </a:p>
        </p:txBody>
      </p:sp>
      <p:pic>
        <p:nvPicPr>
          <p:cNvPr id="2" name="Picture 1" descr="Graphical user interface, application&#10;&#10;Description automatically generated">
            <a:extLst>
              <a:ext uri="{FF2B5EF4-FFF2-40B4-BE49-F238E27FC236}">
                <a16:creationId xmlns:a16="http://schemas.microsoft.com/office/drawing/2014/main" id="{A3470E65-8A54-4ECB-7688-E7A9BA41EC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6236" y="1470720"/>
            <a:ext cx="8652547" cy="4634515"/>
          </a:xfrm>
          <a:prstGeom prst="rect">
            <a:avLst/>
          </a:prstGeom>
        </p:spPr>
      </p:pic>
    </p:spTree>
    <p:extLst>
      <p:ext uri="{BB962C8B-B14F-4D97-AF65-F5344CB8AC3E}">
        <p14:creationId xmlns:p14="http://schemas.microsoft.com/office/powerpoint/2010/main" val="230627717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DC2231-5A51-9A2E-08D6-1589FA4DB710}"/>
              </a:ext>
            </a:extLst>
          </p:cNvPr>
          <p:cNvSpPr>
            <a:spLocks noGrp="1"/>
          </p:cNvSpPr>
          <p:nvPr>
            <p:ph type="ctrTitle"/>
          </p:nvPr>
        </p:nvSpPr>
        <p:spPr/>
        <p:txBody>
          <a:bodyPr/>
          <a:lstStyle/>
          <a:p>
            <a:r>
              <a:rPr lang="en-US" dirty="0"/>
              <a:t>Chapter 8</a:t>
            </a:r>
            <a:endParaRPr lang="en-IN" dirty="0"/>
          </a:p>
        </p:txBody>
      </p:sp>
      <p:sp>
        <p:nvSpPr>
          <p:cNvPr id="8" name="Subtitle 7">
            <a:extLst>
              <a:ext uri="{FF2B5EF4-FFF2-40B4-BE49-F238E27FC236}">
                <a16:creationId xmlns:a16="http://schemas.microsoft.com/office/drawing/2014/main" id="{436FE76C-CD24-A6D3-940C-FDB9DADCF2B1}"/>
              </a:ext>
            </a:extLst>
          </p:cNvPr>
          <p:cNvSpPr>
            <a:spLocks noGrp="1"/>
          </p:cNvSpPr>
          <p:nvPr>
            <p:ph type="subTitle" idx="1"/>
          </p:nvPr>
        </p:nvSpPr>
        <p:spPr/>
        <p:txBody>
          <a:bodyPr/>
          <a:lstStyle/>
          <a:p>
            <a:r>
              <a:rPr lang="en-US" dirty="0"/>
              <a:t>Software Testing</a:t>
            </a:r>
            <a:endParaRPr lang="en-IN" dirty="0"/>
          </a:p>
        </p:txBody>
      </p:sp>
    </p:spTree>
    <p:extLst>
      <p:ext uri="{BB962C8B-B14F-4D97-AF65-F5344CB8AC3E}">
        <p14:creationId xmlns:p14="http://schemas.microsoft.com/office/powerpoint/2010/main" val="152868896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E8A7A-5628-8785-D9C4-2810CC7F048E}"/>
              </a:ext>
            </a:extLst>
          </p:cNvPr>
          <p:cNvSpPr>
            <a:spLocks noGrp="1"/>
          </p:cNvSpPr>
          <p:nvPr>
            <p:ph idx="1"/>
          </p:nvPr>
        </p:nvSpPr>
        <p:spPr>
          <a:xfrm>
            <a:off x="899739" y="502703"/>
            <a:ext cx="10082398" cy="5260788"/>
          </a:xfrm>
        </p:spPr>
        <p:txBody>
          <a:bodyPr/>
          <a:lstStyle/>
          <a:p>
            <a:r>
              <a:rPr lang="en-US" sz="2000" b="1" dirty="0"/>
              <a:t>8.1 GENERAL</a:t>
            </a:r>
          </a:p>
          <a:p>
            <a:r>
              <a:rPr lang="en-US" sz="2000" dirty="0"/>
              <a:t>	The purpose of testing is to discover errors. Testing is the process of trying to discover every conceivable fault or weakness in a work product. It provides a way to check the functionality of components, sub assemblies, assemblies and/or a finished product It is the process of exercising software with the intent of ensuring that the Software system meets its requirements and user expectations and does not fail in an unacceptable manner. There are various types of test. Each test type addresses a specific testing requirement.</a:t>
            </a:r>
          </a:p>
          <a:p>
            <a:r>
              <a:rPr lang="en-US" sz="2000" dirty="0"/>
              <a:t> </a:t>
            </a:r>
          </a:p>
          <a:p>
            <a:r>
              <a:rPr lang="en-US" sz="2000" b="1" dirty="0"/>
              <a:t>8.2 DEVELOPING METHODOLOGIES</a:t>
            </a:r>
          </a:p>
          <a:p>
            <a:r>
              <a:rPr lang="en-US" sz="2000" dirty="0"/>
              <a:t>	The test process is initiated by  developing a comprehensive plan to test the general functionality and special features on a variety of platform combinations. Strict quality control procedures are used. The process verifies that the application meets the requirements specified in the system requirements document and is bug free. The following are the considerations used to develop the framework from developing the testing methodologies.</a:t>
            </a:r>
          </a:p>
        </p:txBody>
      </p:sp>
      <p:sp>
        <p:nvSpPr>
          <p:cNvPr id="5" name="Footer Placeholder 4">
            <a:extLst>
              <a:ext uri="{FF2B5EF4-FFF2-40B4-BE49-F238E27FC236}">
                <a16:creationId xmlns:a16="http://schemas.microsoft.com/office/drawing/2014/main" id="{2BC3E007-4D38-7D2B-DD94-51F7EAC01700}"/>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BE53E0FB-DA32-E86B-55C7-F0DBDF6B1239}"/>
              </a:ext>
            </a:extLst>
          </p:cNvPr>
          <p:cNvSpPr>
            <a:spLocks noGrp="1"/>
          </p:cNvSpPr>
          <p:nvPr>
            <p:ph type="sldNum" sz="quarter" idx="4"/>
          </p:nvPr>
        </p:nvSpPr>
        <p:spPr/>
        <p:txBody>
          <a:bodyPr/>
          <a:lstStyle/>
          <a:p>
            <a:fld id="{294A09A9-5501-47C1-A89A-A340965A2BE2}" type="slidenum">
              <a:rPr lang="en-US" smtClean="0"/>
              <a:pPr/>
              <a:t>66</a:t>
            </a:fld>
            <a:endParaRPr lang="en-US" dirty="0"/>
          </a:p>
        </p:txBody>
      </p:sp>
    </p:spTree>
    <p:extLst>
      <p:ext uri="{BB962C8B-B14F-4D97-AF65-F5344CB8AC3E}">
        <p14:creationId xmlns:p14="http://schemas.microsoft.com/office/powerpoint/2010/main" val="135318856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D9C3C19-8F6C-DEA9-E61A-097B430B69B1}"/>
              </a:ext>
            </a:extLst>
          </p:cNvPr>
          <p:cNvSpPr>
            <a:spLocks noGrp="1"/>
          </p:cNvSpPr>
          <p:nvPr>
            <p:ph type="title"/>
          </p:nvPr>
        </p:nvSpPr>
        <p:spPr>
          <a:xfrm>
            <a:off x="381000" y="60352"/>
            <a:ext cx="8125691" cy="538905"/>
          </a:xfrm>
        </p:spPr>
        <p:txBody>
          <a:bodyPr/>
          <a:lstStyle/>
          <a:p>
            <a:r>
              <a:rPr lang="en-US" sz="4000" dirty="0"/>
              <a:t>8.3.1 Test Cases (Internal)</a:t>
            </a:r>
          </a:p>
        </p:txBody>
      </p:sp>
      <p:sp>
        <p:nvSpPr>
          <p:cNvPr id="5" name="Footer Placeholder 4">
            <a:extLst>
              <a:ext uri="{FF2B5EF4-FFF2-40B4-BE49-F238E27FC236}">
                <a16:creationId xmlns:a16="http://schemas.microsoft.com/office/drawing/2014/main" id="{1F0A7AB2-61C0-6208-92EB-C69B3FE43EE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A8</a:t>
            </a:r>
          </a:p>
        </p:txBody>
      </p:sp>
      <p:sp>
        <p:nvSpPr>
          <p:cNvPr id="6" name="Slide Number Placeholder 5">
            <a:extLst>
              <a:ext uri="{FF2B5EF4-FFF2-40B4-BE49-F238E27FC236}">
                <a16:creationId xmlns:a16="http://schemas.microsoft.com/office/drawing/2014/main" id="{48211154-63D5-BD46-EE7C-3E100C539260}"/>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67</a:t>
            </a:fld>
            <a:endParaRPr lang="en-US"/>
          </a:p>
        </p:txBody>
      </p:sp>
      <p:graphicFrame>
        <p:nvGraphicFramePr>
          <p:cNvPr id="7" name="Table 7">
            <a:extLst>
              <a:ext uri="{FF2B5EF4-FFF2-40B4-BE49-F238E27FC236}">
                <a16:creationId xmlns:a16="http://schemas.microsoft.com/office/drawing/2014/main" id="{056FE171-4D73-CD9D-3B10-3C8DCBF31649}"/>
              </a:ext>
            </a:extLst>
          </p:cNvPr>
          <p:cNvGraphicFramePr>
            <a:graphicFrameLocks noGrp="1"/>
          </p:cNvGraphicFramePr>
          <p:nvPr>
            <p:extLst>
              <p:ext uri="{D42A27DB-BD31-4B8C-83A1-F6EECF244321}">
                <p14:modId xmlns:p14="http://schemas.microsoft.com/office/powerpoint/2010/main" val="3076796739"/>
              </p:ext>
            </p:extLst>
          </p:nvPr>
        </p:nvGraphicFramePr>
        <p:xfrm>
          <a:off x="0" y="599256"/>
          <a:ext cx="12191999" cy="6258743"/>
        </p:xfrm>
        <a:graphic>
          <a:graphicData uri="http://schemas.openxmlformats.org/drawingml/2006/table">
            <a:tbl>
              <a:tblPr firstRow="1" bandRow="1">
                <a:tableStyleId>{5C22544A-7EE6-4342-B048-85BDC9FD1C3A}</a:tableStyleId>
              </a:tblPr>
              <a:tblGrid>
                <a:gridCol w="1419506">
                  <a:extLst>
                    <a:ext uri="{9D8B030D-6E8A-4147-A177-3AD203B41FA5}">
                      <a16:colId xmlns:a16="http://schemas.microsoft.com/office/drawing/2014/main" val="3908090898"/>
                    </a:ext>
                  </a:extLst>
                </a:gridCol>
                <a:gridCol w="2360678">
                  <a:extLst>
                    <a:ext uri="{9D8B030D-6E8A-4147-A177-3AD203B41FA5}">
                      <a16:colId xmlns:a16="http://schemas.microsoft.com/office/drawing/2014/main" val="2685788964"/>
                    </a:ext>
                  </a:extLst>
                </a:gridCol>
                <a:gridCol w="2067536">
                  <a:extLst>
                    <a:ext uri="{9D8B030D-6E8A-4147-A177-3AD203B41FA5}">
                      <a16:colId xmlns:a16="http://schemas.microsoft.com/office/drawing/2014/main" val="1069944957"/>
                    </a:ext>
                  </a:extLst>
                </a:gridCol>
                <a:gridCol w="2209207">
                  <a:extLst>
                    <a:ext uri="{9D8B030D-6E8A-4147-A177-3AD203B41FA5}">
                      <a16:colId xmlns:a16="http://schemas.microsoft.com/office/drawing/2014/main" val="691228243"/>
                    </a:ext>
                  </a:extLst>
                </a:gridCol>
                <a:gridCol w="2067536">
                  <a:extLst>
                    <a:ext uri="{9D8B030D-6E8A-4147-A177-3AD203B41FA5}">
                      <a16:colId xmlns:a16="http://schemas.microsoft.com/office/drawing/2014/main" val="2936377265"/>
                    </a:ext>
                  </a:extLst>
                </a:gridCol>
                <a:gridCol w="2067536">
                  <a:extLst>
                    <a:ext uri="{9D8B030D-6E8A-4147-A177-3AD203B41FA5}">
                      <a16:colId xmlns:a16="http://schemas.microsoft.com/office/drawing/2014/main" val="2390537752"/>
                    </a:ext>
                  </a:extLst>
                </a:gridCol>
              </a:tblGrid>
              <a:tr h="475806">
                <a:tc>
                  <a:txBody>
                    <a:bodyPr/>
                    <a:lstStyle/>
                    <a:p>
                      <a:r>
                        <a:rPr lang="en-US" sz="1600"/>
                        <a:t>S.No</a:t>
                      </a:r>
                      <a:endParaRPr lang="en-IN" sz="1600"/>
                    </a:p>
                  </a:txBody>
                  <a:tcPr marL="84847" marR="84847" marT="42423" marB="42423"/>
                </a:tc>
                <a:tc>
                  <a:txBody>
                    <a:bodyPr/>
                    <a:lstStyle/>
                    <a:p>
                      <a:r>
                        <a:rPr lang="en-US" sz="1600" dirty="0"/>
                        <a:t>Test Description</a:t>
                      </a:r>
                      <a:endParaRPr lang="en-IN" sz="1600" dirty="0"/>
                    </a:p>
                  </a:txBody>
                  <a:tcPr marL="84847" marR="84847" marT="42423" marB="42423"/>
                </a:tc>
                <a:tc>
                  <a:txBody>
                    <a:bodyPr/>
                    <a:lstStyle/>
                    <a:p>
                      <a:r>
                        <a:rPr lang="en-US" sz="1600" dirty="0"/>
                        <a:t>Test Date</a:t>
                      </a:r>
                      <a:endParaRPr lang="en-IN" sz="1600" dirty="0"/>
                    </a:p>
                  </a:txBody>
                  <a:tcPr marL="84847" marR="84847" marT="42423" marB="42423"/>
                </a:tc>
                <a:tc>
                  <a:txBody>
                    <a:bodyPr/>
                    <a:lstStyle/>
                    <a:p>
                      <a:r>
                        <a:rPr lang="en-US" sz="1600"/>
                        <a:t>Expected Result</a:t>
                      </a:r>
                      <a:endParaRPr lang="en-IN" sz="1600"/>
                    </a:p>
                  </a:txBody>
                  <a:tcPr marL="84847" marR="84847" marT="42423" marB="42423"/>
                </a:tc>
                <a:tc>
                  <a:txBody>
                    <a:bodyPr/>
                    <a:lstStyle/>
                    <a:p>
                      <a:r>
                        <a:rPr lang="en-US" sz="1600"/>
                        <a:t>Actual Result</a:t>
                      </a:r>
                      <a:endParaRPr lang="en-IN" sz="1600"/>
                    </a:p>
                  </a:txBody>
                  <a:tcPr marL="84847" marR="84847" marT="42423" marB="42423"/>
                </a:tc>
                <a:tc>
                  <a:txBody>
                    <a:bodyPr/>
                    <a:lstStyle/>
                    <a:p>
                      <a:r>
                        <a:rPr lang="en-US" sz="1600"/>
                        <a:t>Remarks</a:t>
                      </a:r>
                      <a:endParaRPr lang="en-IN" sz="1600"/>
                    </a:p>
                  </a:txBody>
                  <a:tcPr marL="84847" marR="84847" marT="42423" marB="42423"/>
                </a:tc>
                <a:extLst>
                  <a:ext uri="{0D108BD9-81ED-4DB2-BD59-A6C34878D82A}">
                    <a16:rowId xmlns:a16="http://schemas.microsoft.com/office/drawing/2014/main" val="2198668442"/>
                  </a:ext>
                </a:extLst>
              </a:tr>
              <a:tr h="800217">
                <a:tc>
                  <a:txBody>
                    <a:bodyPr/>
                    <a:lstStyle/>
                    <a:p>
                      <a:r>
                        <a:rPr lang="en-US" sz="1600" dirty="0"/>
                        <a:t>1.</a:t>
                      </a:r>
                      <a:endParaRPr lang="en-IN" sz="1600" dirty="0"/>
                    </a:p>
                  </a:txBody>
                  <a:tcPr marL="84847" marR="84847" marT="42423" marB="42423"/>
                </a:tc>
                <a:tc>
                  <a:txBody>
                    <a:bodyPr/>
                    <a:lstStyle/>
                    <a:p>
                      <a:r>
                        <a:rPr lang="en-US" sz="1600" dirty="0"/>
                        <a:t>Recommendation System Model</a:t>
                      </a:r>
                      <a:endParaRPr lang="en-IN" sz="1600" dirty="0"/>
                    </a:p>
                  </a:txBody>
                  <a:tcPr marL="84847" marR="84847" marT="42423" marB="42423"/>
                </a:tc>
                <a:tc>
                  <a:txBody>
                    <a:bodyPr/>
                    <a:lstStyle/>
                    <a:p>
                      <a:r>
                        <a:rPr lang="en-US" sz="1600" dirty="0"/>
                        <a:t>01/10/2022</a:t>
                      </a:r>
                      <a:endParaRPr lang="en-IN" sz="1600" dirty="0"/>
                    </a:p>
                  </a:txBody>
                  <a:tcPr marL="84847" marR="84847" marT="42423" marB="42423"/>
                </a:tc>
                <a:tc>
                  <a:txBody>
                    <a:bodyPr/>
                    <a:lstStyle/>
                    <a:p>
                      <a:r>
                        <a:rPr lang="en-US" sz="1600"/>
                        <a:t>Recommend Ten Movies</a:t>
                      </a:r>
                      <a:endParaRPr lang="en-IN" sz="1600"/>
                    </a:p>
                  </a:txBody>
                  <a:tcPr marL="84847" marR="84847" marT="42423" marB="42423"/>
                </a:tc>
                <a:tc>
                  <a:txBody>
                    <a:bodyPr/>
                    <a:lstStyle/>
                    <a:p>
                      <a:r>
                        <a:rPr lang="en-US" sz="1600"/>
                        <a:t>Recommended Ten Movies</a:t>
                      </a:r>
                      <a:endParaRPr lang="en-IN" sz="1600"/>
                    </a:p>
                  </a:txBody>
                  <a:tcPr marL="84847" marR="84847" marT="42423" marB="42423"/>
                </a:tc>
                <a:tc>
                  <a:txBody>
                    <a:bodyPr/>
                    <a:lstStyle/>
                    <a:p>
                      <a:r>
                        <a:rPr lang="en-US" sz="1600"/>
                        <a:t>Pass</a:t>
                      </a:r>
                      <a:endParaRPr lang="en-IN" sz="1600"/>
                    </a:p>
                  </a:txBody>
                  <a:tcPr marL="84847" marR="84847" marT="42423" marB="42423"/>
                </a:tc>
                <a:extLst>
                  <a:ext uri="{0D108BD9-81ED-4DB2-BD59-A6C34878D82A}">
                    <a16:rowId xmlns:a16="http://schemas.microsoft.com/office/drawing/2014/main" val="3907194735"/>
                  </a:ext>
                </a:extLst>
              </a:tr>
              <a:tr h="1389112">
                <a:tc>
                  <a:txBody>
                    <a:bodyPr/>
                    <a:lstStyle/>
                    <a:p>
                      <a:r>
                        <a:rPr lang="en-US" sz="1600" dirty="0"/>
                        <a:t>2.</a:t>
                      </a:r>
                      <a:endParaRPr lang="en-IN" sz="1600" dirty="0"/>
                    </a:p>
                  </a:txBody>
                  <a:tcPr marL="84847" marR="84847" marT="42423" marB="42423"/>
                </a:tc>
                <a:tc>
                  <a:txBody>
                    <a:bodyPr/>
                    <a:lstStyle/>
                    <a:p>
                      <a:r>
                        <a:rPr lang="en-US" sz="1600" dirty="0"/>
                        <a:t>Containerization of Web Application</a:t>
                      </a:r>
                      <a:endParaRPr lang="en-IN" sz="1600" dirty="0"/>
                    </a:p>
                  </a:txBody>
                  <a:tcPr marL="84847" marR="84847" marT="42423" marB="42423"/>
                </a:tc>
                <a:tc>
                  <a:txBody>
                    <a:bodyPr/>
                    <a:lstStyle/>
                    <a:p>
                      <a:r>
                        <a:rPr lang="en-US" sz="1600" dirty="0"/>
                        <a:t>20/10/2022</a:t>
                      </a:r>
                      <a:endParaRPr lang="en-IN" sz="1600" dirty="0"/>
                    </a:p>
                  </a:txBody>
                  <a:tcPr marL="84847" marR="84847" marT="42423" marB="42423"/>
                </a:tc>
                <a:tc>
                  <a:txBody>
                    <a:bodyPr/>
                    <a:lstStyle/>
                    <a:p>
                      <a:r>
                        <a:rPr lang="en-US" sz="1600" dirty="0"/>
                        <a:t>Composing Up Images and Pushing to Docker Registry.</a:t>
                      </a:r>
                      <a:endParaRPr lang="en-IN" sz="1600" dirty="0"/>
                    </a:p>
                  </a:txBody>
                  <a:tcPr marL="84847" marR="84847" marT="42423" marB="424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Successful Composing Up of Images and Pushing to Docker Registry with Logs.</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2600823895"/>
                  </a:ext>
                </a:extLst>
              </a:tr>
              <a:tr h="1389112">
                <a:tc>
                  <a:txBody>
                    <a:bodyPr/>
                    <a:lstStyle/>
                    <a:p>
                      <a:r>
                        <a:rPr lang="en-US" sz="1600" dirty="0"/>
                        <a:t>3.</a:t>
                      </a:r>
                      <a:endParaRPr lang="en-IN" sz="1600" dirty="0"/>
                    </a:p>
                  </a:txBody>
                  <a:tcPr marL="84847" marR="84847" marT="42423" marB="42423"/>
                </a:tc>
                <a:tc>
                  <a:txBody>
                    <a:bodyPr/>
                    <a:lstStyle/>
                    <a:p>
                      <a:r>
                        <a:rPr lang="en-US" sz="1600" dirty="0"/>
                        <a:t>Docker Container on Azure Container Registry and Deploying Image via Azure Web App</a:t>
                      </a:r>
                      <a:endParaRPr lang="en-IN" sz="1600" dirty="0"/>
                    </a:p>
                  </a:txBody>
                  <a:tcPr marL="84847" marR="84847" marT="42423" marB="42423"/>
                </a:tc>
                <a:tc>
                  <a:txBody>
                    <a:bodyPr/>
                    <a:lstStyle/>
                    <a:p>
                      <a:r>
                        <a:rPr lang="en-US" sz="1600" dirty="0"/>
                        <a:t>24/10/2022</a:t>
                      </a:r>
                      <a:endParaRPr lang="en-IN" sz="1600" dirty="0"/>
                    </a:p>
                  </a:txBody>
                  <a:tcPr marL="84847" marR="84847" marT="42423" marB="42423"/>
                </a:tc>
                <a:tc>
                  <a:txBody>
                    <a:bodyPr/>
                    <a:lstStyle/>
                    <a:p>
                      <a:r>
                        <a:rPr lang="en-US" sz="1600" dirty="0"/>
                        <a:t>Azure Container Registry Creation and Deploying of Web App.</a:t>
                      </a:r>
                      <a:endParaRPr lang="en-IN" sz="1600" dirty="0"/>
                    </a:p>
                  </a:txBody>
                  <a:tcPr marL="84847" marR="84847" marT="42423" marB="42423"/>
                </a:tc>
                <a:tc>
                  <a:txBody>
                    <a:bodyPr/>
                    <a:lstStyle/>
                    <a:p>
                      <a:r>
                        <a:rPr lang="en-US" sz="1600" dirty="0"/>
                        <a:t>Successful Azure Container Registry Creation and Deploying of Web App.</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1835050536"/>
                  </a:ext>
                </a:extLst>
              </a:tr>
              <a:tr h="1336873">
                <a:tc>
                  <a:txBody>
                    <a:bodyPr/>
                    <a:lstStyle/>
                    <a:p>
                      <a:r>
                        <a:rPr lang="en-US" sz="1600" dirty="0"/>
                        <a:t>4.</a:t>
                      </a:r>
                      <a:endParaRPr lang="en-IN" sz="1600" dirty="0"/>
                    </a:p>
                  </a:txBody>
                  <a:tcPr marL="84847" marR="84847" marT="42423" marB="42423"/>
                </a:tc>
                <a:tc>
                  <a:txBody>
                    <a:bodyPr/>
                    <a:lstStyle/>
                    <a:p>
                      <a:r>
                        <a:rPr lang="en-US" sz="1600" dirty="0"/>
                        <a:t>API Communication &amp; Web App Service Recommendation System</a:t>
                      </a:r>
                      <a:endParaRPr lang="en-IN" sz="1600" dirty="0"/>
                    </a:p>
                  </a:txBody>
                  <a:tcPr marL="84847" marR="84847" marT="42423" marB="42423"/>
                </a:tc>
                <a:tc>
                  <a:txBody>
                    <a:bodyPr/>
                    <a:lstStyle/>
                    <a:p>
                      <a:r>
                        <a:rPr lang="en-US" sz="1600" dirty="0"/>
                        <a:t>26/10/2022</a:t>
                      </a:r>
                      <a:endParaRPr lang="en-IN" sz="1600" dirty="0"/>
                    </a:p>
                  </a:txBody>
                  <a:tcPr marL="84847" marR="84847" marT="42423" marB="42423"/>
                </a:tc>
                <a:tc>
                  <a:txBody>
                    <a:bodyPr/>
                    <a:lstStyle/>
                    <a:p>
                      <a:r>
                        <a:rPr lang="en-US" sz="1600" dirty="0"/>
                        <a:t>API Connection &amp; Displaying of Ten Similar Movies with Necessary Details.</a:t>
                      </a:r>
                      <a:endParaRPr lang="en-IN" sz="1600" dirty="0"/>
                    </a:p>
                  </a:txBody>
                  <a:tcPr marL="84847" marR="84847" marT="42423" marB="42423"/>
                </a:tc>
                <a:tc>
                  <a:txBody>
                    <a:bodyPr/>
                    <a:lstStyle/>
                    <a:p>
                      <a:r>
                        <a:rPr lang="en-US" sz="1600" dirty="0"/>
                        <a:t>Successful API Connection &amp; Displaying of Ten Similar Movies with Necessary Details.</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1826878073"/>
                  </a:ext>
                </a:extLst>
              </a:tr>
              <a:tr h="867623">
                <a:tc>
                  <a:txBody>
                    <a:bodyPr/>
                    <a:lstStyle/>
                    <a:p>
                      <a:r>
                        <a:rPr lang="en-US" sz="1600" dirty="0"/>
                        <a:t>5.</a:t>
                      </a:r>
                      <a:endParaRPr lang="en-IN" sz="1600" dirty="0"/>
                    </a:p>
                  </a:txBody>
                  <a:tcPr marL="84847" marR="84847" marT="42423" marB="42423"/>
                </a:tc>
                <a:tc>
                  <a:txBody>
                    <a:bodyPr/>
                    <a:lstStyle/>
                    <a:p>
                      <a:r>
                        <a:rPr lang="en-US" sz="1600" dirty="0"/>
                        <a:t>Redeploying Web App Service</a:t>
                      </a:r>
                    </a:p>
                  </a:txBody>
                  <a:tcPr marL="84847" marR="84847" marT="42423" marB="42423"/>
                </a:tc>
                <a:tc>
                  <a:txBody>
                    <a:bodyPr/>
                    <a:lstStyle/>
                    <a:p>
                      <a:r>
                        <a:rPr lang="en-US" sz="1600" dirty="0"/>
                        <a:t>30/11/2022</a:t>
                      </a:r>
                      <a:endParaRPr lang="en-IN" sz="1600" dirty="0"/>
                    </a:p>
                  </a:txBody>
                  <a:tcPr marL="84847" marR="84847" marT="42423" marB="42423"/>
                </a:tc>
                <a:tc>
                  <a:txBody>
                    <a:bodyPr/>
                    <a:lstStyle/>
                    <a:p>
                      <a:r>
                        <a:rPr lang="en-US" sz="1600" dirty="0"/>
                        <a:t>Redeploying of Web App. </a:t>
                      </a:r>
                      <a:endParaRPr lang="en-IN" sz="1600" dirty="0"/>
                    </a:p>
                  </a:txBody>
                  <a:tcPr marL="84847" marR="84847" marT="42423" marB="42423"/>
                </a:tc>
                <a:tc>
                  <a:txBody>
                    <a:bodyPr/>
                    <a:lstStyle/>
                    <a:p>
                      <a:r>
                        <a:rPr lang="en-US" sz="1600" dirty="0"/>
                        <a:t>Successful Redeploying of Web App.</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2394717422"/>
                  </a:ext>
                </a:extLst>
              </a:tr>
            </a:tbl>
          </a:graphicData>
        </a:graphic>
      </p:graphicFrame>
    </p:spTree>
    <p:extLst>
      <p:ext uri="{BB962C8B-B14F-4D97-AF65-F5344CB8AC3E}">
        <p14:creationId xmlns:p14="http://schemas.microsoft.com/office/powerpoint/2010/main" val="358870105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D9C3C19-8F6C-DEA9-E61A-097B430B69B1}"/>
              </a:ext>
            </a:extLst>
          </p:cNvPr>
          <p:cNvSpPr>
            <a:spLocks noGrp="1"/>
          </p:cNvSpPr>
          <p:nvPr>
            <p:ph type="title"/>
          </p:nvPr>
        </p:nvSpPr>
        <p:spPr>
          <a:xfrm>
            <a:off x="381000" y="60352"/>
            <a:ext cx="8125691" cy="538905"/>
          </a:xfrm>
        </p:spPr>
        <p:txBody>
          <a:bodyPr/>
          <a:lstStyle/>
          <a:p>
            <a:r>
              <a:rPr lang="en-US" sz="4000" dirty="0"/>
              <a:t>8.3.2 Test Cases (External)</a:t>
            </a:r>
          </a:p>
        </p:txBody>
      </p:sp>
      <p:sp>
        <p:nvSpPr>
          <p:cNvPr id="5" name="Footer Placeholder 4">
            <a:extLst>
              <a:ext uri="{FF2B5EF4-FFF2-40B4-BE49-F238E27FC236}">
                <a16:creationId xmlns:a16="http://schemas.microsoft.com/office/drawing/2014/main" id="{1F0A7AB2-61C0-6208-92EB-C69B3FE43EE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A8</a:t>
            </a:r>
          </a:p>
        </p:txBody>
      </p:sp>
      <p:sp>
        <p:nvSpPr>
          <p:cNvPr id="6" name="Slide Number Placeholder 5">
            <a:extLst>
              <a:ext uri="{FF2B5EF4-FFF2-40B4-BE49-F238E27FC236}">
                <a16:creationId xmlns:a16="http://schemas.microsoft.com/office/drawing/2014/main" id="{48211154-63D5-BD46-EE7C-3E100C539260}"/>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68</a:t>
            </a:fld>
            <a:endParaRPr lang="en-US"/>
          </a:p>
        </p:txBody>
      </p:sp>
      <p:graphicFrame>
        <p:nvGraphicFramePr>
          <p:cNvPr id="7" name="Table 7">
            <a:extLst>
              <a:ext uri="{FF2B5EF4-FFF2-40B4-BE49-F238E27FC236}">
                <a16:creationId xmlns:a16="http://schemas.microsoft.com/office/drawing/2014/main" id="{056FE171-4D73-CD9D-3B10-3C8DCBF31649}"/>
              </a:ext>
            </a:extLst>
          </p:cNvPr>
          <p:cNvGraphicFramePr>
            <a:graphicFrameLocks noGrp="1"/>
          </p:cNvGraphicFramePr>
          <p:nvPr>
            <p:extLst>
              <p:ext uri="{D42A27DB-BD31-4B8C-83A1-F6EECF244321}">
                <p14:modId xmlns:p14="http://schemas.microsoft.com/office/powerpoint/2010/main" val="3411410351"/>
              </p:ext>
            </p:extLst>
          </p:nvPr>
        </p:nvGraphicFramePr>
        <p:xfrm>
          <a:off x="0" y="599256"/>
          <a:ext cx="12191999" cy="6711315"/>
        </p:xfrm>
        <a:graphic>
          <a:graphicData uri="http://schemas.openxmlformats.org/drawingml/2006/table">
            <a:tbl>
              <a:tblPr firstRow="1" bandRow="1">
                <a:tableStyleId>{5C22544A-7EE6-4342-B048-85BDC9FD1C3A}</a:tableStyleId>
              </a:tblPr>
              <a:tblGrid>
                <a:gridCol w="1419506">
                  <a:extLst>
                    <a:ext uri="{9D8B030D-6E8A-4147-A177-3AD203B41FA5}">
                      <a16:colId xmlns:a16="http://schemas.microsoft.com/office/drawing/2014/main" val="3908090898"/>
                    </a:ext>
                  </a:extLst>
                </a:gridCol>
                <a:gridCol w="2360678">
                  <a:extLst>
                    <a:ext uri="{9D8B030D-6E8A-4147-A177-3AD203B41FA5}">
                      <a16:colId xmlns:a16="http://schemas.microsoft.com/office/drawing/2014/main" val="2685788964"/>
                    </a:ext>
                  </a:extLst>
                </a:gridCol>
                <a:gridCol w="2067536">
                  <a:extLst>
                    <a:ext uri="{9D8B030D-6E8A-4147-A177-3AD203B41FA5}">
                      <a16:colId xmlns:a16="http://schemas.microsoft.com/office/drawing/2014/main" val="1069944957"/>
                    </a:ext>
                  </a:extLst>
                </a:gridCol>
                <a:gridCol w="2209207">
                  <a:extLst>
                    <a:ext uri="{9D8B030D-6E8A-4147-A177-3AD203B41FA5}">
                      <a16:colId xmlns:a16="http://schemas.microsoft.com/office/drawing/2014/main" val="691228243"/>
                    </a:ext>
                  </a:extLst>
                </a:gridCol>
                <a:gridCol w="2067536">
                  <a:extLst>
                    <a:ext uri="{9D8B030D-6E8A-4147-A177-3AD203B41FA5}">
                      <a16:colId xmlns:a16="http://schemas.microsoft.com/office/drawing/2014/main" val="2936377265"/>
                    </a:ext>
                  </a:extLst>
                </a:gridCol>
                <a:gridCol w="2067536">
                  <a:extLst>
                    <a:ext uri="{9D8B030D-6E8A-4147-A177-3AD203B41FA5}">
                      <a16:colId xmlns:a16="http://schemas.microsoft.com/office/drawing/2014/main" val="2390537752"/>
                    </a:ext>
                  </a:extLst>
                </a:gridCol>
              </a:tblGrid>
              <a:tr h="475806">
                <a:tc>
                  <a:txBody>
                    <a:bodyPr/>
                    <a:lstStyle/>
                    <a:p>
                      <a:r>
                        <a:rPr lang="en-US" sz="1600"/>
                        <a:t>S.No</a:t>
                      </a:r>
                      <a:endParaRPr lang="en-IN" sz="1600"/>
                    </a:p>
                  </a:txBody>
                  <a:tcPr marL="84847" marR="84847" marT="42423" marB="42423"/>
                </a:tc>
                <a:tc>
                  <a:txBody>
                    <a:bodyPr/>
                    <a:lstStyle/>
                    <a:p>
                      <a:r>
                        <a:rPr lang="en-US" sz="1600" dirty="0"/>
                        <a:t>Test Description</a:t>
                      </a:r>
                      <a:endParaRPr lang="en-IN" sz="1600" dirty="0"/>
                    </a:p>
                  </a:txBody>
                  <a:tcPr marL="84847" marR="84847" marT="42423" marB="42423"/>
                </a:tc>
                <a:tc>
                  <a:txBody>
                    <a:bodyPr/>
                    <a:lstStyle/>
                    <a:p>
                      <a:r>
                        <a:rPr lang="en-US" sz="1600" dirty="0"/>
                        <a:t>Test Date</a:t>
                      </a:r>
                      <a:endParaRPr lang="en-IN" sz="1600" dirty="0"/>
                    </a:p>
                  </a:txBody>
                  <a:tcPr marL="84847" marR="84847" marT="42423" marB="42423"/>
                </a:tc>
                <a:tc>
                  <a:txBody>
                    <a:bodyPr/>
                    <a:lstStyle/>
                    <a:p>
                      <a:r>
                        <a:rPr lang="en-US" sz="1600"/>
                        <a:t>Expected Result</a:t>
                      </a:r>
                      <a:endParaRPr lang="en-IN" sz="1600"/>
                    </a:p>
                  </a:txBody>
                  <a:tcPr marL="84847" marR="84847" marT="42423" marB="42423"/>
                </a:tc>
                <a:tc>
                  <a:txBody>
                    <a:bodyPr/>
                    <a:lstStyle/>
                    <a:p>
                      <a:r>
                        <a:rPr lang="en-US" sz="1600"/>
                        <a:t>Actual Result</a:t>
                      </a:r>
                      <a:endParaRPr lang="en-IN" sz="1600"/>
                    </a:p>
                  </a:txBody>
                  <a:tcPr marL="84847" marR="84847" marT="42423" marB="42423"/>
                </a:tc>
                <a:tc>
                  <a:txBody>
                    <a:bodyPr/>
                    <a:lstStyle/>
                    <a:p>
                      <a:r>
                        <a:rPr lang="en-US" sz="1600"/>
                        <a:t>Remarks</a:t>
                      </a:r>
                      <a:endParaRPr lang="en-IN" sz="1600"/>
                    </a:p>
                  </a:txBody>
                  <a:tcPr marL="84847" marR="84847" marT="42423" marB="42423"/>
                </a:tc>
                <a:extLst>
                  <a:ext uri="{0D108BD9-81ED-4DB2-BD59-A6C34878D82A}">
                    <a16:rowId xmlns:a16="http://schemas.microsoft.com/office/drawing/2014/main" val="2198668442"/>
                  </a:ext>
                </a:extLst>
              </a:tr>
              <a:tr h="800217">
                <a:tc>
                  <a:txBody>
                    <a:bodyPr/>
                    <a:lstStyle/>
                    <a:p>
                      <a:r>
                        <a:rPr lang="en-US" sz="1600" dirty="0"/>
                        <a:t>1.</a:t>
                      </a:r>
                      <a:endParaRPr lang="en-IN" sz="1600" dirty="0"/>
                    </a:p>
                  </a:txBody>
                  <a:tcPr marL="84847" marR="84847" marT="42423" marB="42423"/>
                </a:tc>
                <a:tc>
                  <a:txBody>
                    <a:bodyPr/>
                    <a:lstStyle/>
                    <a:p>
                      <a:r>
                        <a:rPr lang="en-US" sz="1600" dirty="0"/>
                        <a:t>Web App Service Recommendation System</a:t>
                      </a:r>
                      <a:endParaRPr lang="en-IN" sz="1600" dirty="0"/>
                    </a:p>
                  </a:txBody>
                  <a:tcPr marL="84847" marR="84847" marT="42423" marB="42423"/>
                </a:tc>
                <a:tc>
                  <a:txBody>
                    <a:bodyPr/>
                    <a:lstStyle/>
                    <a:p>
                      <a:r>
                        <a:rPr lang="en-US" sz="1600" dirty="0"/>
                        <a:t>01/11/2022</a:t>
                      </a:r>
                      <a:endParaRPr lang="en-IN" sz="1600" dirty="0"/>
                    </a:p>
                  </a:txBody>
                  <a:tcPr marL="84847" marR="84847" marT="42423" marB="42423"/>
                </a:tc>
                <a:tc>
                  <a:txBody>
                    <a:bodyPr/>
                    <a:lstStyle/>
                    <a:p>
                      <a:r>
                        <a:rPr lang="en-US" sz="1600" dirty="0"/>
                        <a:t>Displaying of Ten Similar Movies with Necessary Details.</a:t>
                      </a:r>
                      <a:endParaRPr lang="en-IN" sz="1600" dirty="0"/>
                    </a:p>
                  </a:txBody>
                  <a:tcPr marL="84847" marR="84847" marT="42423" marB="42423"/>
                </a:tc>
                <a:tc>
                  <a:txBody>
                    <a:bodyPr/>
                    <a:lstStyle/>
                    <a:p>
                      <a:r>
                        <a:rPr lang="en-US" sz="1600" dirty="0"/>
                        <a:t>Displaying of Ten Similar Movies with Necessary Details.</a:t>
                      </a:r>
                      <a:endParaRPr lang="en-IN" sz="1600" dirty="0"/>
                    </a:p>
                  </a:txBody>
                  <a:tcPr marL="84847" marR="84847" marT="42423" marB="42423"/>
                </a:tc>
                <a:tc>
                  <a:txBody>
                    <a:bodyPr/>
                    <a:lstStyle/>
                    <a:p>
                      <a:r>
                        <a:rPr lang="en-US" sz="1600"/>
                        <a:t>Pass</a:t>
                      </a:r>
                      <a:endParaRPr lang="en-IN" sz="1600"/>
                    </a:p>
                  </a:txBody>
                  <a:tcPr marL="84847" marR="84847" marT="42423" marB="42423"/>
                </a:tc>
                <a:extLst>
                  <a:ext uri="{0D108BD9-81ED-4DB2-BD59-A6C34878D82A}">
                    <a16:rowId xmlns:a16="http://schemas.microsoft.com/office/drawing/2014/main" val="3907194735"/>
                  </a:ext>
                </a:extLst>
              </a:tr>
              <a:tr h="1389112">
                <a:tc>
                  <a:txBody>
                    <a:bodyPr/>
                    <a:lstStyle/>
                    <a:p>
                      <a:r>
                        <a:rPr lang="en-US" sz="1600" dirty="0"/>
                        <a:t>2.</a:t>
                      </a:r>
                      <a:endParaRPr lang="en-IN" sz="1600" dirty="0"/>
                    </a:p>
                  </a:txBody>
                  <a:tcPr marL="84847" marR="84847" marT="42423" marB="42423"/>
                </a:tc>
                <a:tc>
                  <a:txBody>
                    <a:bodyPr/>
                    <a:lstStyle/>
                    <a:p>
                      <a:r>
                        <a:rPr lang="en-US" sz="1600" dirty="0"/>
                        <a:t>User Input: The Matrix</a:t>
                      </a:r>
                    </a:p>
                    <a:p>
                      <a:r>
                        <a:rPr lang="en-US" sz="1600" dirty="0"/>
                        <a:t>Recommend Button: Not Pressed</a:t>
                      </a:r>
                    </a:p>
                  </a:txBody>
                  <a:tcPr marL="84847" marR="84847" marT="42423" marB="42423"/>
                </a:tc>
                <a:tc>
                  <a:txBody>
                    <a:bodyPr/>
                    <a:lstStyle/>
                    <a:p>
                      <a:r>
                        <a:rPr lang="en-US" sz="1600" dirty="0"/>
                        <a:t>2/11/2022</a:t>
                      </a:r>
                      <a:endParaRPr lang="en-IN" sz="1600" dirty="0"/>
                    </a:p>
                  </a:txBody>
                  <a:tcPr marL="84847" marR="84847" marT="42423" marB="42423"/>
                </a:tc>
                <a:tc>
                  <a:txBody>
                    <a:bodyPr/>
                    <a:lstStyle/>
                    <a:p>
                      <a:r>
                        <a:rPr lang="en-US" sz="1600" dirty="0"/>
                        <a:t>No Action</a:t>
                      </a:r>
                      <a:endParaRPr lang="en-IN" sz="1600" dirty="0"/>
                    </a:p>
                  </a:txBody>
                  <a:tcPr marL="84847" marR="84847" marT="42423" marB="4242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No Action</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2600823895"/>
                  </a:ext>
                </a:extLst>
              </a:tr>
              <a:tr h="1389112">
                <a:tc>
                  <a:txBody>
                    <a:bodyPr/>
                    <a:lstStyle/>
                    <a:p>
                      <a:r>
                        <a:rPr lang="en-US" sz="1600" dirty="0"/>
                        <a:t>3.</a:t>
                      </a:r>
                      <a:endParaRPr lang="en-IN" sz="1600" dirty="0"/>
                    </a:p>
                  </a:txBody>
                  <a:tcPr marL="84847" marR="84847" marT="42423" marB="42423"/>
                </a:tc>
                <a:tc>
                  <a:txBody>
                    <a:bodyPr/>
                    <a:lstStyle/>
                    <a:p>
                      <a:r>
                        <a:rPr lang="en-US" sz="1600" dirty="0"/>
                        <a:t>User Input: The Matrix</a:t>
                      </a:r>
                    </a:p>
                    <a:p>
                      <a:r>
                        <a:rPr lang="en-US" sz="1600" dirty="0"/>
                        <a:t>Recommend Button: Pressed</a:t>
                      </a:r>
                      <a:endParaRPr lang="en-IN" sz="1600" dirty="0"/>
                    </a:p>
                  </a:txBody>
                  <a:tcPr marL="84847" marR="84847" marT="42423" marB="42423"/>
                </a:tc>
                <a:tc>
                  <a:txBody>
                    <a:bodyPr/>
                    <a:lstStyle/>
                    <a:p>
                      <a:r>
                        <a:rPr lang="en-US" sz="1600" dirty="0"/>
                        <a:t>2/11/2022</a:t>
                      </a:r>
                      <a:endParaRPr lang="en-IN" sz="1600" dirty="0"/>
                    </a:p>
                  </a:txBody>
                  <a:tcPr marL="84847" marR="84847" marT="42423" marB="42423"/>
                </a:tc>
                <a:tc>
                  <a:txBody>
                    <a:bodyPr/>
                    <a:lstStyle/>
                    <a:p>
                      <a:r>
                        <a:rPr lang="en-US" sz="1600" dirty="0"/>
                        <a:t>Similar Movie Recommendations</a:t>
                      </a:r>
                      <a:endParaRPr lang="en-IN" sz="1600" dirty="0"/>
                    </a:p>
                  </a:txBody>
                  <a:tcPr marL="84847" marR="84847" marT="42423" marB="42423"/>
                </a:tc>
                <a:tc>
                  <a:txBody>
                    <a:bodyPr/>
                    <a:lstStyle/>
                    <a:p>
                      <a:r>
                        <a:rPr lang="en-US" sz="1600" dirty="0"/>
                        <a:t>Ten Movie Recommendations with Similarity Index Ranging from 0.51 to 0.19.</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1835050536"/>
                  </a:ext>
                </a:extLst>
              </a:tr>
              <a:tr h="1336873">
                <a:tc>
                  <a:txBody>
                    <a:bodyPr/>
                    <a:lstStyle/>
                    <a:p>
                      <a:r>
                        <a:rPr lang="en-US" sz="1600" dirty="0"/>
                        <a:t>4.</a:t>
                      </a:r>
                      <a:endParaRPr lang="en-IN" sz="1600" dirty="0"/>
                    </a:p>
                  </a:txBody>
                  <a:tcPr marL="84847" marR="84847" marT="42423" marB="42423"/>
                </a:tc>
                <a:tc>
                  <a:txBody>
                    <a:bodyPr/>
                    <a:lstStyle/>
                    <a:p>
                      <a:r>
                        <a:rPr lang="en-US" sz="1600" dirty="0"/>
                        <a:t>User Input: Sherlock Holmes</a:t>
                      </a:r>
                    </a:p>
                    <a:p>
                      <a:r>
                        <a:rPr lang="en-US" sz="1600" dirty="0"/>
                        <a:t>Recommend Button: Pressed</a:t>
                      </a:r>
                    </a:p>
                  </a:txBody>
                  <a:tcPr marL="84847" marR="84847" marT="42423" marB="42423"/>
                </a:tc>
                <a:tc>
                  <a:txBody>
                    <a:bodyPr/>
                    <a:lstStyle/>
                    <a:p>
                      <a:r>
                        <a:rPr lang="en-US" sz="1600" dirty="0"/>
                        <a:t>5/11/2022</a:t>
                      </a:r>
                      <a:endParaRPr lang="en-IN" sz="1600" dirty="0"/>
                    </a:p>
                  </a:txBody>
                  <a:tcPr marL="84847" marR="84847" marT="42423" marB="42423"/>
                </a:tc>
                <a:tc>
                  <a:txBody>
                    <a:bodyPr/>
                    <a:lstStyle/>
                    <a:p>
                      <a:r>
                        <a:rPr lang="en-US" sz="1600" dirty="0"/>
                        <a:t>Similar Movie Recommendations</a:t>
                      </a:r>
                      <a:endParaRPr lang="en-IN" sz="1600" dirty="0"/>
                    </a:p>
                  </a:txBody>
                  <a:tcPr marL="84847" marR="84847" marT="42423" marB="42423"/>
                </a:tc>
                <a:tc>
                  <a:txBody>
                    <a:bodyPr/>
                    <a:lstStyle/>
                    <a:p>
                      <a:r>
                        <a:rPr lang="en-US" sz="1600" dirty="0"/>
                        <a:t>Ten Movie Recommendations with Similarity Index Ranging from 0.51 to 0.22.</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1826878073"/>
                  </a:ext>
                </a:extLst>
              </a:tr>
              <a:tr h="867623">
                <a:tc>
                  <a:txBody>
                    <a:bodyPr/>
                    <a:lstStyle/>
                    <a:p>
                      <a:r>
                        <a:rPr lang="en-US" sz="1600" dirty="0"/>
                        <a:t>5.</a:t>
                      </a:r>
                      <a:endParaRPr lang="en-IN" sz="1600" dirty="0"/>
                    </a:p>
                  </a:txBody>
                  <a:tcPr marL="84847" marR="84847" marT="42423" marB="42423"/>
                </a:tc>
                <a:tc>
                  <a:txBody>
                    <a:bodyPr/>
                    <a:lstStyle/>
                    <a:p>
                      <a:r>
                        <a:rPr lang="en-US" sz="1600" dirty="0"/>
                        <a:t>User Input: Harry Potter and the Philosopher's Stone</a:t>
                      </a:r>
                    </a:p>
                    <a:p>
                      <a:r>
                        <a:rPr lang="en-US" sz="1600" dirty="0"/>
                        <a:t>Recommend Button: Pressed</a:t>
                      </a:r>
                    </a:p>
                  </a:txBody>
                  <a:tcPr marL="84847" marR="84847" marT="42423" marB="42423"/>
                </a:tc>
                <a:tc>
                  <a:txBody>
                    <a:bodyPr/>
                    <a:lstStyle/>
                    <a:p>
                      <a:r>
                        <a:rPr lang="en-US" sz="1600" dirty="0"/>
                        <a:t>7/11/2022</a:t>
                      </a:r>
                      <a:endParaRPr lang="en-IN" sz="1600" dirty="0"/>
                    </a:p>
                  </a:txBody>
                  <a:tcPr marL="84847" marR="84847" marT="42423" marB="42423"/>
                </a:tc>
                <a:tc>
                  <a:txBody>
                    <a:bodyPr/>
                    <a:lstStyle/>
                    <a:p>
                      <a:r>
                        <a:rPr lang="en-US" sz="1600" dirty="0"/>
                        <a:t>Similar Movie Recommendation (Might Include Other Harry Potter Movies)</a:t>
                      </a:r>
                      <a:endParaRPr lang="en-IN" sz="1600" dirty="0"/>
                    </a:p>
                  </a:txBody>
                  <a:tcPr marL="84847" marR="84847" marT="42423" marB="42423"/>
                </a:tc>
                <a:tc>
                  <a:txBody>
                    <a:bodyPr/>
                    <a:lstStyle/>
                    <a:p>
                      <a:r>
                        <a:rPr lang="en-US" sz="1600" dirty="0"/>
                        <a:t>Ten Movie Recommendations with Similarity Index Ranging from 0.46 to 0.23.</a:t>
                      </a:r>
                      <a:endParaRPr lang="en-IN" sz="1600" dirty="0"/>
                    </a:p>
                  </a:txBody>
                  <a:tcPr marL="84847" marR="84847" marT="42423" marB="42423"/>
                </a:tc>
                <a:tc>
                  <a:txBody>
                    <a:bodyPr/>
                    <a:lstStyle/>
                    <a:p>
                      <a:r>
                        <a:rPr lang="en-US" sz="1600" dirty="0"/>
                        <a:t>Pass</a:t>
                      </a:r>
                      <a:endParaRPr lang="en-IN" sz="1600" dirty="0"/>
                    </a:p>
                  </a:txBody>
                  <a:tcPr marL="84847" marR="84847" marT="42423" marB="42423"/>
                </a:tc>
                <a:extLst>
                  <a:ext uri="{0D108BD9-81ED-4DB2-BD59-A6C34878D82A}">
                    <a16:rowId xmlns:a16="http://schemas.microsoft.com/office/drawing/2014/main" val="2394717422"/>
                  </a:ext>
                </a:extLst>
              </a:tr>
            </a:tbl>
          </a:graphicData>
        </a:graphic>
      </p:graphicFrame>
    </p:spTree>
    <p:extLst>
      <p:ext uri="{BB962C8B-B14F-4D97-AF65-F5344CB8AC3E}">
        <p14:creationId xmlns:p14="http://schemas.microsoft.com/office/powerpoint/2010/main" val="66344145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E8A7A-5628-8785-D9C4-2810CC7F048E}"/>
              </a:ext>
            </a:extLst>
          </p:cNvPr>
          <p:cNvSpPr>
            <a:spLocks noGrp="1"/>
          </p:cNvSpPr>
          <p:nvPr>
            <p:ph idx="1"/>
          </p:nvPr>
        </p:nvSpPr>
        <p:spPr>
          <a:xfrm>
            <a:off x="733484" y="521176"/>
            <a:ext cx="10387097" cy="5260788"/>
          </a:xfrm>
        </p:spPr>
        <p:txBody>
          <a:bodyPr/>
          <a:lstStyle/>
          <a:p>
            <a:r>
              <a:rPr lang="en-US" sz="1800" b="1" dirty="0"/>
              <a:t>8.3.3 System Test</a:t>
            </a:r>
          </a:p>
          <a:p>
            <a:r>
              <a:rPr lang="en-US" sz="1800" dirty="0"/>
              <a:t>	System testing ensures that the entire integrated software system meets requirements. It tests a configuration to ensure known and predictable results. An example of system testing is the configuration-oriented system integration test. System testing is based on process descriptions and flows, emphasizing pre-driven process links and integration points.</a:t>
            </a:r>
          </a:p>
          <a:p>
            <a:endParaRPr lang="en-US" sz="1800" dirty="0"/>
          </a:p>
          <a:p>
            <a:r>
              <a:rPr lang="en-US" sz="1800" b="1" dirty="0"/>
              <a:t>8.3.4 Performance Test</a:t>
            </a:r>
          </a:p>
          <a:p>
            <a:r>
              <a:rPr lang="en-US" sz="1800" dirty="0"/>
              <a:t>	The Performance test ensures that the output be produced within the time limits, and the time taken by the system for compiling, giving response to the users and request being send to the system for to retrieve the results.</a:t>
            </a:r>
          </a:p>
          <a:p>
            <a:endParaRPr lang="en-US" sz="1800" dirty="0"/>
          </a:p>
          <a:p>
            <a:r>
              <a:rPr lang="en-US" sz="1800" b="1" dirty="0"/>
              <a:t>8.3.5 Integration Testing</a:t>
            </a:r>
          </a:p>
          <a:p>
            <a:r>
              <a:rPr lang="en-US" sz="1800" dirty="0"/>
              <a:t>	Software integration testing is the incremental integration testing of two or more integrated software components on a single platform to produce failures caused by interface defects.</a:t>
            </a:r>
          </a:p>
          <a:p>
            <a:r>
              <a:rPr lang="en-US" sz="1800" dirty="0"/>
              <a:t>	The task of the integration test is to check that components or software applications, e.g. components in a software system or – one step up – software applications at the company level – interact without error.</a:t>
            </a:r>
          </a:p>
        </p:txBody>
      </p:sp>
      <p:sp>
        <p:nvSpPr>
          <p:cNvPr id="5" name="Footer Placeholder 4">
            <a:extLst>
              <a:ext uri="{FF2B5EF4-FFF2-40B4-BE49-F238E27FC236}">
                <a16:creationId xmlns:a16="http://schemas.microsoft.com/office/drawing/2014/main" id="{2BC3E007-4D38-7D2B-DD94-51F7EAC01700}"/>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BE53E0FB-DA32-E86B-55C7-F0DBDF6B1239}"/>
              </a:ext>
            </a:extLst>
          </p:cNvPr>
          <p:cNvSpPr>
            <a:spLocks noGrp="1"/>
          </p:cNvSpPr>
          <p:nvPr>
            <p:ph type="sldNum" sz="quarter" idx="4"/>
          </p:nvPr>
        </p:nvSpPr>
        <p:spPr/>
        <p:txBody>
          <a:bodyPr/>
          <a:lstStyle/>
          <a:p>
            <a:fld id="{294A09A9-5501-47C1-A89A-A340965A2BE2}" type="slidenum">
              <a:rPr lang="en-US" smtClean="0"/>
              <a:pPr/>
              <a:t>69</a:t>
            </a:fld>
            <a:endParaRPr lang="en-US" dirty="0"/>
          </a:p>
        </p:txBody>
      </p:sp>
    </p:spTree>
    <p:extLst>
      <p:ext uri="{BB962C8B-B14F-4D97-AF65-F5344CB8AC3E}">
        <p14:creationId xmlns:p14="http://schemas.microsoft.com/office/powerpoint/2010/main" val="326635927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99FA56-8353-3569-1848-76446B322031}"/>
              </a:ext>
            </a:extLst>
          </p:cNvPr>
          <p:cNvSpPr>
            <a:spLocks noGrp="1"/>
          </p:cNvSpPr>
          <p:nvPr>
            <p:ph type="title"/>
          </p:nvPr>
        </p:nvSpPr>
        <p:spPr/>
        <p:txBody>
          <a:bodyPr/>
          <a:lstStyle/>
          <a:p>
            <a:r>
              <a:rPr lang="en-US" dirty="0"/>
              <a:t>1.3  EXISTING SYSTEM</a:t>
            </a:r>
            <a:endParaRPr lang="en-IN" dirty="0"/>
          </a:p>
        </p:txBody>
      </p:sp>
      <p:sp>
        <p:nvSpPr>
          <p:cNvPr id="8" name="Text Placeholder 7">
            <a:extLst>
              <a:ext uri="{FF2B5EF4-FFF2-40B4-BE49-F238E27FC236}">
                <a16:creationId xmlns:a16="http://schemas.microsoft.com/office/drawing/2014/main" id="{010358C6-2FF5-C10A-8C6D-990A9E1123EC}"/>
              </a:ext>
            </a:extLst>
          </p:cNvPr>
          <p:cNvSpPr>
            <a:spLocks noGrp="1"/>
          </p:cNvSpPr>
          <p:nvPr>
            <p:ph type="body" idx="1"/>
          </p:nvPr>
        </p:nvSpPr>
        <p:spPr>
          <a:xfrm>
            <a:off x="1167492" y="2403785"/>
            <a:ext cx="9779183" cy="3719924"/>
          </a:xfrm>
        </p:spPr>
        <p:txBody>
          <a:bodyPr/>
          <a:lstStyle/>
          <a:p>
            <a:pPr marL="285750" indent="-285750">
              <a:buFont typeface="Arial" panose="020B0604020202020204" pitchFamily="34" charset="0"/>
              <a:buChar char="•"/>
            </a:pPr>
            <a:r>
              <a:rPr lang="en-US" sz="1700" dirty="0"/>
              <a:t>Recommender systems are information altering tools that aspire to predict the rating for users and items, predominantly from big data to recommend their likes. Movie recommendation systems provide a mechanism to assist users in classifying users with similar interests. This makes recommender systems essentially a central part of websites and e-commerce applications. </a:t>
            </a:r>
          </a:p>
          <a:p>
            <a:pPr marL="285750" indent="-285750">
              <a:buFont typeface="Arial" panose="020B0604020202020204" pitchFamily="34" charset="0"/>
              <a:buChar char="•"/>
            </a:pPr>
            <a:r>
              <a:rPr lang="en-US" sz="1700" dirty="0"/>
              <a:t>This article focuses on the movie recommendation systems whose primary objective is to suggest a recommender system through data clustering and computational intelligence. In this research article, a novel recommender system has been discussed which makes use of k-means clustering by adopting cuckoo search optimization algorithm applied on the Movie lens dataset</a:t>
            </a:r>
            <a:endParaRPr lang="en-IN" sz="1700" dirty="0"/>
          </a:p>
        </p:txBody>
      </p:sp>
      <p:sp>
        <p:nvSpPr>
          <p:cNvPr id="5" name="Footer Placeholder 4">
            <a:extLst>
              <a:ext uri="{FF2B5EF4-FFF2-40B4-BE49-F238E27FC236}">
                <a16:creationId xmlns:a16="http://schemas.microsoft.com/office/drawing/2014/main" id="{59FC92E4-3890-C502-6920-F6590712D1A6}"/>
              </a:ext>
            </a:extLst>
          </p:cNvPr>
          <p:cNvSpPr>
            <a:spLocks noGrp="1"/>
          </p:cNvSpPr>
          <p:nvPr>
            <p:ph type="ftr" sz="quarter" idx="11"/>
          </p:nvPr>
        </p:nvSpPr>
        <p:spPr/>
        <p:txBody>
          <a:bodyPr/>
          <a:lstStyle/>
          <a:p>
            <a:r>
              <a:rPr lang="en-US" dirty="0"/>
              <a:t>A8</a:t>
            </a:r>
          </a:p>
        </p:txBody>
      </p:sp>
      <p:sp>
        <p:nvSpPr>
          <p:cNvPr id="6" name="Slide Number Placeholder 5">
            <a:extLst>
              <a:ext uri="{FF2B5EF4-FFF2-40B4-BE49-F238E27FC236}">
                <a16:creationId xmlns:a16="http://schemas.microsoft.com/office/drawing/2014/main" id="{21C91414-3C50-1C62-106F-D68B17092BB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08941752"/>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1E8A7A-5628-8785-D9C4-2810CC7F048E}"/>
              </a:ext>
            </a:extLst>
          </p:cNvPr>
          <p:cNvSpPr>
            <a:spLocks noGrp="1"/>
          </p:cNvSpPr>
          <p:nvPr>
            <p:ph idx="1"/>
          </p:nvPr>
        </p:nvSpPr>
        <p:spPr>
          <a:xfrm>
            <a:off x="733484" y="521176"/>
            <a:ext cx="10387097" cy="5260788"/>
          </a:xfrm>
        </p:spPr>
        <p:txBody>
          <a:bodyPr/>
          <a:lstStyle/>
          <a:p>
            <a:endParaRPr lang="en-US" sz="1800" dirty="0"/>
          </a:p>
          <a:p>
            <a:r>
              <a:rPr lang="en-US" sz="1800" b="1" dirty="0"/>
              <a:t>8.3.6 Acceptance Testing</a:t>
            </a:r>
          </a:p>
          <a:p>
            <a:r>
              <a:rPr lang="en-US" sz="1800" dirty="0"/>
              <a:t>	User Acceptance Testing is a critical phase of any project and requires significant participation by the end user. It also ensures that the system meets the functional requirements.</a:t>
            </a:r>
          </a:p>
          <a:p>
            <a:endParaRPr lang="en-US" sz="1800" dirty="0"/>
          </a:p>
          <a:p>
            <a:r>
              <a:rPr lang="en-US" sz="1800" b="1" dirty="0"/>
              <a:t>Acceptance testing for Data Synchronization:</a:t>
            </a:r>
          </a:p>
          <a:p>
            <a:r>
              <a:rPr lang="en-US" sz="1800" dirty="0"/>
              <a:t>The Acknowledgements will be received by the Sender Node after the Packets are received by the Destination Node</a:t>
            </a:r>
          </a:p>
          <a:p>
            <a:r>
              <a:rPr lang="en-US" sz="1800" dirty="0"/>
              <a:t>The Route add operation is done only when there is a Route request in need</a:t>
            </a:r>
          </a:p>
          <a:p>
            <a:r>
              <a:rPr lang="en-US" sz="1800" dirty="0"/>
              <a:t>The Status of Nodes information is done automatically in the Cache Updating process</a:t>
            </a:r>
          </a:p>
          <a:p>
            <a:endParaRPr lang="en-US" sz="1800" dirty="0"/>
          </a:p>
          <a:p>
            <a:r>
              <a:rPr lang="en-US" sz="1800" b="1" dirty="0"/>
              <a:t>8.3.7 Build the test plan</a:t>
            </a:r>
          </a:p>
          <a:p>
            <a:r>
              <a:rPr lang="en-US" sz="1800" dirty="0"/>
              <a:t>	Any project can be divided into units that can be further performed for detailed processing. Then a testing strategy for each of this unit is carried out. Unit testing helps to identity the possible bugs in the individual component, so the component that has bugs can be identified and can be rectified from errors.</a:t>
            </a:r>
          </a:p>
        </p:txBody>
      </p:sp>
      <p:sp>
        <p:nvSpPr>
          <p:cNvPr id="5" name="Footer Placeholder 4">
            <a:extLst>
              <a:ext uri="{FF2B5EF4-FFF2-40B4-BE49-F238E27FC236}">
                <a16:creationId xmlns:a16="http://schemas.microsoft.com/office/drawing/2014/main" id="{2BC3E007-4D38-7D2B-DD94-51F7EAC01700}"/>
              </a:ext>
            </a:extLst>
          </p:cNvPr>
          <p:cNvSpPr>
            <a:spLocks noGrp="1"/>
          </p:cNvSpPr>
          <p:nvPr>
            <p:ph type="ftr" sz="quarter" idx="3"/>
          </p:nvPr>
        </p:nvSpPr>
        <p:spPr/>
        <p:txBody>
          <a:bodyPr/>
          <a:lstStyle/>
          <a:p>
            <a:r>
              <a:rPr lang="en-US" dirty="0"/>
              <a:t>A8</a:t>
            </a:r>
          </a:p>
        </p:txBody>
      </p:sp>
      <p:sp>
        <p:nvSpPr>
          <p:cNvPr id="6" name="Slide Number Placeholder 5">
            <a:extLst>
              <a:ext uri="{FF2B5EF4-FFF2-40B4-BE49-F238E27FC236}">
                <a16:creationId xmlns:a16="http://schemas.microsoft.com/office/drawing/2014/main" id="{BE53E0FB-DA32-E86B-55C7-F0DBDF6B1239}"/>
              </a:ext>
            </a:extLst>
          </p:cNvPr>
          <p:cNvSpPr>
            <a:spLocks noGrp="1"/>
          </p:cNvSpPr>
          <p:nvPr>
            <p:ph type="sldNum" sz="quarter" idx="4"/>
          </p:nvPr>
        </p:nvSpPr>
        <p:spPr/>
        <p:txBody>
          <a:bodyPr/>
          <a:lstStyle/>
          <a:p>
            <a:fld id="{294A09A9-5501-47C1-A89A-A340965A2BE2}" type="slidenum">
              <a:rPr lang="en-US" smtClean="0"/>
              <a:pPr/>
              <a:t>70</a:t>
            </a:fld>
            <a:endParaRPr lang="en-US" dirty="0"/>
          </a:p>
        </p:txBody>
      </p:sp>
    </p:spTree>
    <p:extLst>
      <p:ext uri="{BB962C8B-B14F-4D97-AF65-F5344CB8AC3E}">
        <p14:creationId xmlns:p14="http://schemas.microsoft.com/office/powerpoint/2010/main" val="33430677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4930-6CB4-E42A-602C-D80339CA9E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D038DE-F589-4B5A-AB31-51A370D11DAF}"/>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08A11BC-28BB-D76A-8D10-7EC5E8BEC132}"/>
              </a:ext>
            </a:extLst>
          </p:cNvPr>
          <p:cNvSpPr>
            <a:spLocks noGrp="1"/>
          </p:cNvSpPr>
          <p:nvPr>
            <p:ph type="dt" sz="half" idx="2"/>
          </p:nvPr>
        </p:nvSpPr>
        <p:spPr/>
        <p:txBody>
          <a:bodyPr/>
          <a:lstStyle/>
          <a:p>
            <a:fld id="{5F02DCD1-2C6B-F948-9F72-3BB0CF3D512E}" type="datetime1">
              <a:rPr lang="en-US" smtClean="0"/>
              <a:pPr/>
              <a:t>12/26/2022</a:t>
            </a:fld>
            <a:endParaRPr lang="en-US" dirty="0"/>
          </a:p>
        </p:txBody>
      </p:sp>
      <p:sp>
        <p:nvSpPr>
          <p:cNvPr id="5" name="Footer Placeholder 4">
            <a:extLst>
              <a:ext uri="{FF2B5EF4-FFF2-40B4-BE49-F238E27FC236}">
                <a16:creationId xmlns:a16="http://schemas.microsoft.com/office/drawing/2014/main" id="{00BB9F0B-523C-6475-1F9B-B91C19C2D7A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8095D3-D882-12EA-06DB-45EA6C60B350}"/>
              </a:ext>
            </a:extLst>
          </p:cNvPr>
          <p:cNvSpPr>
            <a:spLocks noGrp="1"/>
          </p:cNvSpPr>
          <p:nvPr>
            <p:ph type="sldNum" sz="quarter" idx="4"/>
          </p:nvPr>
        </p:nvSpPr>
        <p:spPr/>
        <p:txBody>
          <a:bodyPr/>
          <a:lstStyle/>
          <a:p>
            <a:fld id="{294A09A9-5501-47C1-A89A-A340965A2BE2}" type="slidenum">
              <a:rPr lang="en-US" smtClean="0"/>
              <a:pPr/>
              <a:t>71</a:t>
            </a:fld>
            <a:endParaRPr lang="en-US" dirty="0"/>
          </a:p>
        </p:txBody>
      </p:sp>
    </p:spTree>
    <p:extLst>
      <p:ext uri="{BB962C8B-B14F-4D97-AF65-F5344CB8AC3E}">
        <p14:creationId xmlns:p14="http://schemas.microsoft.com/office/powerpoint/2010/main" val="2276237257"/>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C41E06-8FA6-EA75-38F9-F79134366E69}"/>
              </a:ext>
            </a:extLst>
          </p:cNvPr>
          <p:cNvSpPr>
            <a:spLocks noGrp="1"/>
          </p:cNvSpPr>
          <p:nvPr>
            <p:ph type="title"/>
          </p:nvPr>
        </p:nvSpPr>
        <p:spPr/>
        <p:txBody>
          <a:bodyPr/>
          <a:lstStyle/>
          <a:p>
            <a:r>
              <a:rPr lang="en-US" sz="5400" dirty="0"/>
              <a:t>Chapter 9</a:t>
            </a:r>
            <a:endParaRPr lang="en-IN" sz="5400" dirty="0"/>
          </a:p>
        </p:txBody>
      </p:sp>
      <p:sp>
        <p:nvSpPr>
          <p:cNvPr id="8" name="Text Placeholder 7">
            <a:extLst>
              <a:ext uri="{FF2B5EF4-FFF2-40B4-BE49-F238E27FC236}">
                <a16:creationId xmlns:a16="http://schemas.microsoft.com/office/drawing/2014/main" id="{257985C7-95BB-DEAC-CD2D-5DDE553C35E9}"/>
              </a:ext>
            </a:extLst>
          </p:cNvPr>
          <p:cNvSpPr>
            <a:spLocks noGrp="1"/>
          </p:cNvSpPr>
          <p:nvPr>
            <p:ph type="body" sz="quarter" idx="13"/>
          </p:nvPr>
        </p:nvSpPr>
        <p:spPr/>
        <p:txBody>
          <a:bodyPr/>
          <a:lstStyle/>
          <a:p>
            <a:endParaRPr lang="en-IN" dirty="0"/>
          </a:p>
        </p:txBody>
      </p:sp>
      <p:sp>
        <p:nvSpPr>
          <p:cNvPr id="9" name="Text Placeholder 8">
            <a:extLst>
              <a:ext uri="{FF2B5EF4-FFF2-40B4-BE49-F238E27FC236}">
                <a16:creationId xmlns:a16="http://schemas.microsoft.com/office/drawing/2014/main" id="{9B30FD52-DD55-70CE-B3A8-2BB36CB7580B}"/>
              </a:ext>
            </a:extLst>
          </p:cNvPr>
          <p:cNvSpPr>
            <a:spLocks noGrp="1"/>
          </p:cNvSpPr>
          <p:nvPr>
            <p:ph type="body" sz="quarter" idx="14"/>
          </p:nvPr>
        </p:nvSpPr>
        <p:spPr/>
        <p:txBody>
          <a:bodyPr/>
          <a:lstStyle/>
          <a:p>
            <a:r>
              <a:rPr lang="en-US" sz="2800" dirty="0"/>
              <a:t>Future Enhancement</a:t>
            </a:r>
            <a:endParaRPr lang="en-IN" sz="2800" dirty="0"/>
          </a:p>
        </p:txBody>
      </p:sp>
      <p:sp>
        <p:nvSpPr>
          <p:cNvPr id="10" name="Text Placeholder 9">
            <a:extLst>
              <a:ext uri="{FF2B5EF4-FFF2-40B4-BE49-F238E27FC236}">
                <a16:creationId xmlns:a16="http://schemas.microsoft.com/office/drawing/2014/main" id="{0538C73B-D056-D754-77F6-34C6399E1F8A}"/>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3531742584"/>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sz="4400" dirty="0"/>
              <a:t>9.1 FUTURE ENHANCEMENT</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2" y="1890894"/>
            <a:ext cx="10045452" cy="2154633"/>
          </a:xfrm>
        </p:spPr>
        <p:txBody>
          <a:bodyPr vert="horz" lIns="91440" tIns="45720" rIns="91440" bIns="45720" rtlCol="0" anchor="t">
            <a:normAutofit/>
          </a:bodyPr>
          <a:lstStyle/>
          <a:p>
            <a:r>
              <a:rPr lang="en-US" dirty="0"/>
              <a:t>For future we wish to make it a Content-based Hybrid Model and not just push a few details about the movie and trailers we wish to convert now microservice to a big web application. With increase in queries, we wish to reduce the time complexity by caching results. Use more search optimization techniques as well and real time API interaction with any Streaming Platform.</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A8</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73</a:t>
            </a:fld>
            <a:endParaRPr lang="en-US" dirty="0"/>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C41E06-8FA6-EA75-38F9-F79134366E69}"/>
              </a:ext>
            </a:extLst>
          </p:cNvPr>
          <p:cNvSpPr>
            <a:spLocks noGrp="1"/>
          </p:cNvSpPr>
          <p:nvPr>
            <p:ph type="ctrTitle"/>
          </p:nvPr>
        </p:nvSpPr>
        <p:spPr/>
        <p:txBody>
          <a:bodyPr/>
          <a:lstStyle/>
          <a:p>
            <a:r>
              <a:rPr lang="en-US" sz="5400" dirty="0"/>
              <a:t>Chapter 10</a:t>
            </a:r>
            <a:endParaRPr lang="en-IN" sz="5400" dirty="0"/>
          </a:p>
        </p:txBody>
      </p:sp>
      <p:sp>
        <p:nvSpPr>
          <p:cNvPr id="9" name="Text Placeholder 8">
            <a:extLst>
              <a:ext uri="{FF2B5EF4-FFF2-40B4-BE49-F238E27FC236}">
                <a16:creationId xmlns:a16="http://schemas.microsoft.com/office/drawing/2014/main" id="{9B30FD52-DD55-70CE-B3A8-2BB36CB7580B}"/>
              </a:ext>
            </a:extLst>
          </p:cNvPr>
          <p:cNvSpPr>
            <a:spLocks noGrp="1"/>
          </p:cNvSpPr>
          <p:nvPr>
            <p:ph type="subTitle" idx="1"/>
          </p:nvPr>
        </p:nvSpPr>
        <p:spPr/>
        <p:txBody>
          <a:bodyPr/>
          <a:lstStyle/>
          <a:p>
            <a:r>
              <a:rPr lang="en-US" sz="2800" dirty="0"/>
              <a:t>CONCLUSION &amp; REFERENCE</a:t>
            </a:r>
          </a:p>
        </p:txBody>
      </p:sp>
    </p:spTree>
    <p:extLst>
      <p:ext uri="{BB962C8B-B14F-4D97-AF65-F5344CB8AC3E}">
        <p14:creationId xmlns:p14="http://schemas.microsoft.com/office/powerpoint/2010/main" val="4060668088"/>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10.1 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fontScale="85000" lnSpcReduction="20000"/>
          </a:bodyPr>
          <a:lstStyle/>
          <a:p>
            <a:r>
              <a:rPr lang="en-US" sz="2400" dirty="0"/>
              <a:t>When the user searches for a movie that he/she has already watched and liked the Movies Recommendation System will recommend the top ten movies that are most similar to that movie. Moreover, the system will show a poster, related background trailer or videos of those movies. All these features will save user’s time which otherwise would have been wasted on finding a movie that he/she may or may not like. </a:t>
            </a:r>
          </a:p>
          <a:p>
            <a:r>
              <a:rPr lang="en-US" sz="2400" dirty="0"/>
              <a:t>Every month several movies are being released, the movies database only gets bigger and bigger. This would help the system to provide a more accurate recommendation to the user and in turn increase customer satisfaction.</a:t>
            </a:r>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dirty="0"/>
              <a:t>A8</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75</a:t>
            </a:fld>
            <a:endParaRPr lang="en-US" dirty="0"/>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6C7F18-6B81-D20F-7B2F-4E0BD2F64630}"/>
              </a:ext>
            </a:extLst>
          </p:cNvPr>
          <p:cNvSpPr>
            <a:spLocks noGrp="1"/>
          </p:cNvSpPr>
          <p:nvPr>
            <p:ph type="title"/>
          </p:nvPr>
        </p:nvSpPr>
        <p:spPr>
          <a:xfrm>
            <a:off x="374093" y="381000"/>
            <a:ext cx="9779183" cy="551873"/>
          </a:xfrm>
        </p:spPr>
        <p:txBody>
          <a:bodyPr/>
          <a:lstStyle/>
          <a:p>
            <a:r>
              <a:rPr lang="en-US" dirty="0"/>
              <a:t>References</a:t>
            </a:r>
            <a:endParaRPr lang="en-IN" dirty="0"/>
          </a:p>
        </p:txBody>
      </p:sp>
      <p:sp>
        <p:nvSpPr>
          <p:cNvPr id="8" name="Content Placeholder 7">
            <a:extLst>
              <a:ext uri="{FF2B5EF4-FFF2-40B4-BE49-F238E27FC236}">
                <a16:creationId xmlns:a16="http://schemas.microsoft.com/office/drawing/2014/main" id="{B9AB045E-FC70-6EA1-D401-26A33E320CAB}"/>
              </a:ext>
            </a:extLst>
          </p:cNvPr>
          <p:cNvSpPr>
            <a:spLocks noGrp="1"/>
          </p:cNvSpPr>
          <p:nvPr>
            <p:ph idx="1"/>
          </p:nvPr>
        </p:nvSpPr>
        <p:spPr>
          <a:xfrm>
            <a:off x="374092" y="932873"/>
            <a:ext cx="10395507" cy="5643418"/>
          </a:xfrm>
        </p:spPr>
        <p:txBody>
          <a:bodyPr/>
          <a:lstStyle/>
          <a:p>
            <a:r>
              <a:rPr lang="en-IN" sz="1600" dirty="0"/>
              <a:t>[1.] Authors: R. Lavanya, Utkarsh Singh, </a:t>
            </a:r>
            <a:r>
              <a:rPr lang="en-IN" sz="1600" dirty="0" err="1"/>
              <a:t>Vibhor</a:t>
            </a:r>
            <a:r>
              <a:rPr lang="en-IN" sz="1600" dirty="0"/>
              <a:t> Tyagi; A Comprehensive Survey on Movie Recommendation Systems, IEEE  2021</a:t>
            </a:r>
          </a:p>
          <a:p>
            <a:r>
              <a:rPr lang="en-IN" sz="1600" dirty="0"/>
              <a:t>[2.] Authors: </a:t>
            </a:r>
            <a:r>
              <a:rPr lang="en-US" sz="1600" dirty="0"/>
              <a:t>Tanya V </a:t>
            </a:r>
            <a:r>
              <a:rPr lang="en-US" sz="1600" dirty="0" err="1"/>
              <a:t>Yadalam</a:t>
            </a:r>
            <a:r>
              <a:rPr lang="en-US" sz="1600" dirty="0"/>
              <a:t>, Vaishnavi M Gowda, </a:t>
            </a:r>
            <a:r>
              <a:rPr lang="en-US" sz="1600" dirty="0" err="1"/>
              <a:t>Vanditha</a:t>
            </a:r>
            <a:r>
              <a:rPr lang="en-US" sz="1600" dirty="0"/>
              <a:t> Shiva Kumar, Disha Girish; Career Recommendation Systems using Content based Filtering</a:t>
            </a:r>
            <a:r>
              <a:rPr lang="en-IN" sz="1600" dirty="0"/>
              <a:t>; IEEE 2020</a:t>
            </a:r>
          </a:p>
          <a:p>
            <a:r>
              <a:rPr lang="en-IN" sz="1600" dirty="0"/>
              <a:t>[3.] Authors: Nilesh </a:t>
            </a:r>
            <a:r>
              <a:rPr lang="en-IN" sz="1600" dirty="0" err="1"/>
              <a:t>Nilesh</a:t>
            </a:r>
            <a:r>
              <a:rPr lang="en-IN" sz="1600" dirty="0"/>
              <a:t>, Madhu Kumari, </a:t>
            </a:r>
            <a:r>
              <a:rPr lang="en-IN" sz="1600" dirty="0" err="1"/>
              <a:t>Pritom</a:t>
            </a:r>
            <a:r>
              <a:rPr lang="en-IN" sz="1600" dirty="0"/>
              <a:t> Hazarika, Vishal Raman; Recommendation of Indian Cuisine Recipes based on Ingredients; IEEE 2019	</a:t>
            </a:r>
          </a:p>
          <a:p>
            <a:r>
              <a:rPr lang="en-IN" sz="1600" dirty="0"/>
              <a:t>[4.] Authors: </a:t>
            </a:r>
            <a:r>
              <a:rPr lang="en-IN" sz="1600" dirty="0" err="1"/>
              <a:t>Worasak</a:t>
            </a:r>
            <a:r>
              <a:rPr lang="en-IN" sz="1600" dirty="0"/>
              <a:t> </a:t>
            </a:r>
            <a:r>
              <a:rPr lang="en-IN" sz="1600" dirty="0" err="1"/>
              <a:t>Rueangsirarak</a:t>
            </a:r>
            <a:r>
              <a:rPr lang="en-IN" sz="1600" dirty="0"/>
              <a:t>, </a:t>
            </a:r>
            <a:r>
              <a:rPr lang="en-IN" sz="1600" dirty="0" err="1"/>
              <a:t>Teeravisit</a:t>
            </a:r>
            <a:r>
              <a:rPr lang="en-IN" sz="1600" dirty="0"/>
              <a:t> </a:t>
            </a:r>
            <a:r>
              <a:rPr lang="en-IN" sz="1600" dirty="0" err="1"/>
              <a:t>Laohapensaeng</a:t>
            </a:r>
            <a:r>
              <a:rPr lang="en-IN" sz="1600" dirty="0"/>
              <a:t>, </a:t>
            </a:r>
            <a:r>
              <a:rPr lang="en-IN" sz="1600" dirty="0" err="1"/>
              <a:t>Suppakarn</a:t>
            </a:r>
            <a:r>
              <a:rPr lang="en-IN" sz="1600" dirty="0"/>
              <a:t> </a:t>
            </a:r>
            <a:r>
              <a:rPr lang="en-IN" sz="1600" dirty="0" err="1"/>
              <a:t>Chansareewittay</a:t>
            </a:r>
            <a:r>
              <a:rPr lang="en-IN" sz="1600" dirty="0"/>
              <a:t>, </a:t>
            </a:r>
            <a:r>
              <a:rPr lang="en-IN" sz="1600" dirty="0" err="1"/>
              <a:t>Anusorn</a:t>
            </a:r>
            <a:r>
              <a:rPr lang="en-IN" sz="1600" dirty="0"/>
              <a:t> </a:t>
            </a:r>
            <a:r>
              <a:rPr lang="en-IN" sz="1600" dirty="0" err="1"/>
              <a:t>Yodjaiphet</a:t>
            </a:r>
            <a:r>
              <a:rPr lang="en-IN" sz="1600" dirty="0"/>
              <a:t>; The Cosine Similarity Technique for Removing the Redundancy Sample; IEEE 2019</a:t>
            </a:r>
          </a:p>
          <a:p>
            <a:r>
              <a:rPr lang="en-IN" sz="1600" dirty="0"/>
              <a:t>[5.] Authors: </a:t>
            </a:r>
            <a:r>
              <a:rPr lang="en-IN" sz="1600" dirty="0" err="1"/>
              <a:t>Tessy</a:t>
            </a:r>
            <a:r>
              <a:rPr lang="en-IN" sz="1600" dirty="0"/>
              <a:t> </a:t>
            </a:r>
            <a:r>
              <a:rPr lang="en-IN" sz="1600" dirty="0" err="1"/>
              <a:t>Badriyah</a:t>
            </a:r>
            <a:r>
              <a:rPr lang="en-IN" sz="1600" dirty="0"/>
              <a:t>, </a:t>
            </a:r>
            <a:r>
              <a:rPr lang="en-IN" sz="1600" dirty="0" err="1"/>
              <a:t>Sefryan</a:t>
            </a:r>
            <a:r>
              <a:rPr lang="en-IN" sz="1600" dirty="0"/>
              <a:t> </a:t>
            </a:r>
            <a:r>
              <a:rPr lang="en-IN" sz="1600" dirty="0" err="1"/>
              <a:t>Azvy</a:t>
            </a:r>
            <a:r>
              <a:rPr lang="en-IN" sz="1600" dirty="0"/>
              <a:t>, </a:t>
            </a:r>
            <a:r>
              <a:rPr lang="en-IN" sz="1600" dirty="0" err="1"/>
              <a:t>Wiratmoko</a:t>
            </a:r>
            <a:r>
              <a:rPr lang="en-IN" sz="1600" dirty="0"/>
              <a:t> </a:t>
            </a:r>
            <a:r>
              <a:rPr lang="en-IN" sz="1600" dirty="0" err="1"/>
              <a:t>Yuwono</a:t>
            </a:r>
            <a:r>
              <a:rPr lang="en-IN" sz="1600" dirty="0"/>
              <a:t>, </a:t>
            </a:r>
            <a:r>
              <a:rPr lang="en-IN" sz="1600" dirty="0" err="1"/>
              <a:t>Iwan</a:t>
            </a:r>
            <a:r>
              <a:rPr lang="en-IN" sz="1600" dirty="0"/>
              <a:t> </a:t>
            </a:r>
            <a:r>
              <a:rPr lang="en-IN" sz="1600" dirty="0" err="1"/>
              <a:t>Syarif</a:t>
            </a:r>
            <a:r>
              <a:rPr lang="en-IN" sz="1600" dirty="0"/>
              <a:t>; Recommendation system for property search using content based filtering method; IEEE 2018</a:t>
            </a:r>
          </a:p>
          <a:p>
            <a:r>
              <a:rPr lang="en-IN" sz="1600" dirty="0"/>
              <a:t>[6.] Authors: Bagher </a:t>
            </a:r>
            <a:r>
              <a:rPr lang="en-IN" sz="1600" dirty="0" err="1"/>
              <a:t>Rahimpour</a:t>
            </a:r>
            <a:r>
              <a:rPr lang="en-IN" sz="1600" dirty="0"/>
              <a:t> Cami, Hamid A; Content-based based on Temporal Movie User Recommender Preferences System; IEEE 2017</a:t>
            </a:r>
          </a:p>
          <a:p>
            <a:r>
              <a:rPr lang="en-IN" sz="1600" dirty="0"/>
              <a:t>[7.] Educator, </a:t>
            </a:r>
            <a:r>
              <a:rPr lang="en-IN" sz="1600" dirty="0" err="1"/>
              <a:t>StatQuest</a:t>
            </a:r>
            <a:r>
              <a:rPr lang="en-IN" sz="1600" dirty="0"/>
              <a:t>,</a:t>
            </a:r>
            <a:r>
              <a:rPr lang="en-US" sz="1600" dirty="0"/>
              <a:t> Chapel Hill, North Carolina, United States</a:t>
            </a:r>
          </a:p>
          <a:p>
            <a:r>
              <a:rPr lang="en-IN" sz="1600" dirty="0"/>
              <a:t>[8.] An effective collaborative movie recommender system with cuckoo search ; Rahul </a:t>
            </a:r>
            <a:r>
              <a:rPr lang="en-IN" sz="1600" dirty="0" err="1"/>
              <a:t>Katarya</a:t>
            </a:r>
            <a:r>
              <a:rPr lang="en-IN" sz="1600" dirty="0"/>
              <a:t> ; Om Prakash Verma ; Department of Computer Science Engineering, Delhi Technological University, Delhi, India. </a:t>
            </a:r>
          </a:p>
          <a:p>
            <a:r>
              <a:rPr lang="en-IN" sz="1600" dirty="0"/>
              <a:t>[9.] Ehsan </a:t>
            </a:r>
            <a:r>
              <a:rPr lang="en-IN" sz="1600" dirty="0" err="1"/>
              <a:t>Aslanian</a:t>
            </a:r>
            <a:r>
              <a:rPr lang="en-IN" sz="1600" dirty="0"/>
              <a:t>, Mohammadreza </a:t>
            </a:r>
            <a:r>
              <a:rPr lang="en-IN" sz="1600" dirty="0" err="1"/>
              <a:t>Radmanesh</a:t>
            </a:r>
            <a:r>
              <a:rPr lang="en-IN" sz="1600" dirty="0"/>
              <a:t>, and Mahdi Jalili. Hybrid recommender systems based on content feature relationship. IEEE Transactions on Industrial Informatics, IEEE 2016 </a:t>
            </a:r>
          </a:p>
          <a:p>
            <a:r>
              <a:rPr lang="en-IN" sz="1600" dirty="0"/>
              <a:t>[10.] </a:t>
            </a:r>
            <a:r>
              <a:rPr lang="en-IN" sz="1600" dirty="0" err="1"/>
              <a:t>Minara</a:t>
            </a:r>
            <a:r>
              <a:rPr lang="en-IN" sz="1600" dirty="0"/>
              <a:t> P </a:t>
            </a:r>
            <a:r>
              <a:rPr lang="en-IN" sz="1600" dirty="0" err="1"/>
              <a:t>Anto</a:t>
            </a:r>
            <a:r>
              <a:rPr lang="en-IN" sz="1600" dirty="0"/>
              <a:t>, </a:t>
            </a:r>
            <a:r>
              <a:rPr lang="en-IN" sz="1600" dirty="0" err="1"/>
              <a:t>Mejo</a:t>
            </a:r>
            <a:r>
              <a:rPr lang="en-IN" sz="1600" dirty="0"/>
              <a:t> Antony, KM </a:t>
            </a:r>
            <a:r>
              <a:rPr lang="en-IN" sz="1600" dirty="0" err="1"/>
              <a:t>Muhsina</a:t>
            </a:r>
            <a:r>
              <a:rPr lang="en-IN" sz="1600" dirty="0"/>
              <a:t>, </a:t>
            </a:r>
            <a:r>
              <a:rPr lang="en-IN" sz="1600" dirty="0" err="1"/>
              <a:t>Nivya</a:t>
            </a:r>
            <a:r>
              <a:rPr lang="en-IN" sz="1600" dirty="0"/>
              <a:t> </a:t>
            </a:r>
            <a:r>
              <a:rPr lang="en-IN" sz="1600" dirty="0" err="1"/>
              <a:t>Johny</a:t>
            </a:r>
            <a:r>
              <a:rPr lang="en-IN" sz="1600" dirty="0"/>
              <a:t>, Vinay James, and </a:t>
            </a:r>
            <a:r>
              <a:rPr lang="en-IN" sz="1600" dirty="0" err="1"/>
              <a:t>Aswathy</a:t>
            </a:r>
            <a:r>
              <a:rPr lang="en-IN" sz="1600" dirty="0"/>
              <a:t> Wilson. Product rating using sentiment analysis. In International Con-</a:t>
            </a:r>
            <a:r>
              <a:rPr lang="en-IN" sz="1600" dirty="0" err="1"/>
              <a:t>ference</a:t>
            </a:r>
            <a:r>
              <a:rPr lang="en-IN" sz="1600" dirty="0"/>
              <a:t> on Electrical, Electronics, and Optimization Techniques, pages 3458– 3462. IEEE 2016. </a:t>
            </a:r>
          </a:p>
          <a:p>
            <a:endParaRPr lang="en-IN" sz="1600" dirty="0"/>
          </a:p>
          <a:p>
            <a:endParaRPr lang="en-IN" sz="1600" dirty="0"/>
          </a:p>
          <a:p>
            <a:endParaRPr lang="en-IN" sz="1600" dirty="0"/>
          </a:p>
        </p:txBody>
      </p:sp>
      <p:sp>
        <p:nvSpPr>
          <p:cNvPr id="6" name="Slide Number Placeholder 5">
            <a:extLst>
              <a:ext uri="{FF2B5EF4-FFF2-40B4-BE49-F238E27FC236}">
                <a16:creationId xmlns:a16="http://schemas.microsoft.com/office/drawing/2014/main" id="{77358C28-05C4-05A9-DF0C-A58EB4D9AD27}"/>
              </a:ext>
            </a:extLst>
          </p:cNvPr>
          <p:cNvSpPr>
            <a:spLocks noGrp="1"/>
          </p:cNvSpPr>
          <p:nvPr>
            <p:ph type="sldNum" sz="quarter" idx="4"/>
          </p:nvPr>
        </p:nvSpPr>
        <p:spPr/>
        <p:txBody>
          <a:bodyPr/>
          <a:lstStyle/>
          <a:p>
            <a:fld id="{294A09A9-5501-47C1-A89A-A340965A2BE2}" type="slidenum">
              <a:rPr lang="en-US" smtClean="0"/>
              <a:pPr/>
              <a:t>76</a:t>
            </a:fld>
            <a:endParaRPr lang="en-US" dirty="0"/>
          </a:p>
        </p:txBody>
      </p:sp>
    </p:spTree>
    <p:extLst>
      <p:ext uri="{BB962C8B-B14F-4D97-AF65-F5344CB8AC3E}">
        <p14:creationId xmlns:p14="http://schemas.microsoft.com/office/powerpoint/2010/main" val="3752350550"/>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9AB045E-FC70-6EA1-D401-26A33E320CAB}"/>
              </a:ext>
            </a:extLst>
          </p:cNvPr>
          <p:cNvSpPr>
            <a:spLocks noGrp="1"/>
          </p:cNvSpPr>
          <p:nvPr>
            <p:ph idx="1"/>
          </p:nvPr>
        </p:nvSpPr>
        <p:spPr>
          <a:xfrm>
            <a:off x="355619" y="415637"/>
            <a:ext cx="10395507" cy="5643418"/>
          </a:xfrm>
        </p:spPr>
        <p:txBody>
          <a:bodyPr/>
          <a:lstStyle/>
          <a:p>
            <a:r>
              <a:rPr lang="en-IN" sz="1600" dirty="0"/>
              <a:t>[11.] Erik Cambria. Affective computing and sentiment analysis. IEEE Intelligent Systems, 31(2):102–107, 2016</a:t>
            </a:r>
          </a:p>
          <a:p>
            <a:r>
              <a:rPr lang="en-IN" sz="1600" dirty="0"/>
              <a:t>[12.] Fabian Abel, Qi Gao, Geert-Jan </a:t>
            </a:r>
            <a:r>
              <a:rPr lang="en-IN" sz="1600" dirty="0" err="1"/>
              <a:t>Houben</a:t>
            </a:r>
            <a:r>
              <a:rPr lang="en-IN" sz="1600" dirty="0"/>
              <a:t>, and </a:t>
            </a:r>
            <a:r>
              <a:rPr lang="en-IN" sz="1600" dirty="0" err="1"/>
              <a:t>Ke</a:t>
            </a:r>
            <a:r>
              <a:rPr lang="en-IN" sz="1600" dirty="0"/>
              <a:t> Tao. Twitter-based user mod-</a:t>
            </a:r>
            <a:r>
              <a:rPr lang="en-IN" sz="1600" dirty="0" err="1"/>
              <a:t>eling</a:t>
            </a:r>
            <a:r>
              <a:rPr lang="en-IN" sz="1600" dirty="0"/>
              <a:t> for news recommendations. In International Joint Conference on Artificial Intelligence, volume 13, pages 2962–2966, 2013. </a:t>
            </a:r>
          </a:p>
          <a:p>
            <a:r>
              <a:rPr lang="en-IN" sz="1600" dirty="0"/>
              <a:t>[13.] Fabian Abel, Qi Gao, Geert-Jan </a:t>
            </a:r>
            <a:r>
              <a:rPr lang="en-IN" sz="1600" dirty="0" err="1"/>
              <a:t>Houben</a:t>
            </a:r>
            <a:r>
              <a:rPr lang="en-IN" sz="1600" dirty="0"/>
              <a:t>, and </a:t>
            </a:r>
            <a:r>
              <a:rPr lang="en-IN" sz="1600" dirty="0" err="1"/>
              <a:t>Ke</a:t>
            </a:r>
            <a:r>
              <a:rPr lang="en-IN" sz="1600" dirty="0"/>
              <a:t> Tao. </a:t>
            </a:r>
            <a:r>
              <a:rPr lang="en-IN" sz="1600" dirty="0" err="1"/>
              <a:t>Analyzing</a:t>
            </a:r>
            <a:r>
              <a:rPr lang="en-IN" sz="1600" dirty="0"/>
              <a:t> user </a:t>
            </a:r>
            <a:r>
              <a:rPr lang="en-IN" sz="1600" dirty="0" err="1"/>
              <a:t>modeling</a:t>
            </a:r>
            <a:r>
              <a:rPr lang="en-IN" sz="1600" dirty="0"/>
              <a:t> on twitter for personalized news recommendations. In International Conference on User </a:t>
            </a:r>
            <a:r>
              <a:rPr lang="en-IN" sz="1600" dirty="0" err="1"/>
              <a:t>Modeling</a:t>
            </a:r>
            <a:r>
              <a:rPr lang="en-IN" sz="1600" dirty="0"/>
              <a:t>, Adaptation, and Personalization, pages 1–12. Springer, 2011. </a:t>
            </a:r>
          </a:p>
          <a:p>
            <a:r>
              <a:rPr lang="en-IN" sz="1600" dirty="0"/>
              <a:t>[14.] Jesus Bobadilla, Fernando Ortega, Antonio Hernando, and Javier Alcala´. </a:t>
            </a:r>
            <a:r>
              <a:rPr lang="en-IN" sz="1600" dirty="0" err="1"/>
              <a:t>Im</a:t>
            </a:r>
            <a:r>
              <a:rPr lang="en-IN" sz="1600" dirty="0"/>
              <a:t>-proving collaborative filtering recommender system results and performance us-</a:t>
            </a:r>
            <a:r>
              <a:rPr lang="en-IN" sz="1600" dirty="0" err="1"/>
              <a:t>ing</a:t>
            </a:r>
            <a:r>
              <a:rPr lang="en-IN" sz="1600" dirty="0"/>
              <a:t> genetic algorithms. Knowledge-based systems, 24(8):1310–1316, 2011. </a:t>
            </a:r>
          </a:p>
          <a:p>
            <a:r>
              <a:rPr lang="en-IN" sz="1600" dirty="0"/>
              <a:t>[15.] Ivan´ </a:t>
            </a:r>
            <a:r>
              <a:rPr lang="en-IN" sz="1600" dirty="0" err="1"/>
              <a:t>Cantador</a:t>
            </a:r>
            <a:r>
              <a:rPr lang="en-IN" sz="1600" dirty="0"/>
              <a:t>, Alejandro </a:t>
            </a:r>
            <a:r>
              <a:rPr lang="en-IN" sz="1600" dirty="0" err="1"/>
              <a:t>Bellog´ın</a:t>
            </a:r>
            <a:r>
              <a:rPr lang="en-IN" sz="1600" dirty="0"/>
              <a:t>, and David </a:t>
            </a:r>
            <a:r>
              <a:rPr lang="en-IN" sz="1600" dirty="0" err="1"/>
              <a:t>Vallet</a:t>
            </a:r>
            <a:r>
              <a:rPr lang="en-IN" sz="1600" dirty="0"/>
              <a:t>. Content-based </a:t>
            </a:r>
            <a:r>
              <a:rPr lang="en-IN" sz="1600" dirty="0" err="1"/>
              <a:t>recommen</a:t>
            </a:r>
            <a:r>
              <a:rPr lang="en-IN" sz="1600" dirty="0"/>
              <a:t>-dation in social tagging systems. In Proceedings of the Fourth Conference on Recommender systems, pages 237–240. ACM, 2010. </a:t>
            </a:r>
          </a:p>
          <a:p>
            <a:r>
              <a:rPr lang="en-IN" sz="1600" dirty="0"/>
              <a:t>[16.] Paolo </a:t>
            </a:r>
            <a:r>
              <a:rPr lang="en-IN" sz="1600" dirty="0" err="1"/>
              <a:t>Cremonesi</a:t>
            </a:r>
            <a:r>
              <a:rPr lang="en-IN" sz="1600" dirty="0"/>
              <a:t>, Yehuda </a:t>
            </a:r>
            <a:r>
              <a:rPr lang="en-IN" sz="1600" dirty="0" err="1"/>
              <a:t>Koren</a:t>
            </a:r>
            <a:r>
              <a:rPr lang="en-IN" sz="1600" dirty="0"/>
              <a:t>, and Roberto </a:t>
            </a:r>
            <a:r>
              <a:rPr lang="en-IN" sz="1600" dirty="0" err="1"/>
              <a:t>Turrin</a:t>
            </a:r>
            <a:r>
              <a:rPr lang="en-IN" sz="1600" dirty="0"/>
              <a:t>. Performance of </a:t>
            </a:r>
            <a:r>
              <a:rPr lang="en-IN" sz="1600" dirty="0" err="1"/>
              <a:t>recom</a:t>
            </a:r>
            <a:r>
              <a:rPr lang="en-IN" sz="1600" dirty="0"/>
              <a:t>-mender algorithms on top-n recommendation tasks. In Proceedings of the Fourth Conference on Recommender Systems, pages 39–46. ACM, 2010. ISBN 978-1-60558-906-0. </a:t>
            </a:r>
          </a:p>
          <a:p>
            <a:r>
              <a:rPr lang="en-IN" sz="1600" dirty="0"/>
              <a:t>[17.] Gediminas </a:t>
            </a:r>
            <a:r>
              <a:rPr lang="en-IN" sz="1600" dirty="0" err="1"/>
              <a:t>Adomavicius</a:t>
            </a:r>
            <a:r>
              <a:rPr lang="en-IN" sz="1600" dirty="0"/>
              <a:t> and Alexander </a:t>
            </a:r>
            <a:r>
              <a:rPr lang="en-IN" sz="1600" dirty="0" err="1"/>
              <a:t>Tuzhilin</a:t>
            </a:r>
            <a:r>
              <a:rPr lang="en-IN" sz="1600" dirty="0"/>
              <a:t>. Toward the next generation of recommender systems: A survey of the state-of-the-art and possible extensions. IEEE Transactions on Knowledge and Data Engineering, 17(6):734–749, 2005. </a:t>
            </a:r>
          </a:p>
          <a:p>
            <a:r>
              <a:rPr lang="en-IN" sz="1600" dirty="0"/>
              <a:t>[18.] Mukund Deshpande and George </a:t>
            </a:r>
            <a:r>
              <a:rPr lang="en-IN" sz="1600" dirty="0" err="1"/>
              <a:t>Karypis</a:t>
            </a:r>
            <a:r>
              <a:rPr lang="en-IN" sz="1600" dirty="0"/>
              <a:t>. Item-based top-n recommendation algorithms. ACM Transactions on Information Systems, 22(1):143–177, 2004. ISSN 1046-8188. </a:t>
            </a:r>
          </a:p>
          <a:p>
            <a:r>
              <a:rPr lang="en-IN" sz="1600" dirty="0"/>
              <a:t>[19.] Robin Burke. Hybrid recommender systems: Survey and experiments. User </a:t>
            </a:r>
            <a:r>
              <a:rPr lang="en-IN" sz="1600" dirty="0" err="1"/>
              <a:t>modeling</a:t>
            </a:r>
            <a:r>
              <a:rPr lang="en-IN" sz="1600" dirty="0"/>
              <a:t> and user-adapted interaction, 12(4):331–370, 2002. </a:t>
            </a:r>
          </a:p>
        </p:txBody>
      </p:sp>
      <p:sp>
        <p:nvSpPr>
          <p:cNvPr id="6" name="Slide Number Placeholder 5">
            <a:extLst>
              <a:ext uri="{FF2B5EF4-FFF2-40B4-BE49-F238E27FC236}">
                <a16:creationId xmlns:a16="http://schemas.microsoft.com/office/drawing/2014/main" id="{77358C28-05C4-05A9-DF0C-A58EB4D9AD27}"/>
              </a:ext>
            </a:extLst>
          </p:cNvPr>
          <p:cNvSpPr>
            <a:spLocks noGrp="1"/>
          </p:cNvSpPr>
          <p:nvPr>
            <p:ph type="sldNum" sz="quarter" idx="4"/>
          </p:nvPr>
        </p:nvSpPr>
        <p:spPr/>
        <p:txBody>
          <a:bodyPr/>
          <a:lstStyle/>
          <a:p>
            <a:fld id="{294A09A9-5501-47C1-A89A-A340965A2BE2}" type="slidenum">
              <a:rPr lang="en-US" smtClean="0"/>
              <a:pPr/>
              <a:t>77</a:t>
            </a:fld>
            <a:endParaRPr lang="en-US" dirty="0"/>
          </a:p>
        </p:txBody>
      </p:sp>
    </p:spTree>
    <p:extLst>
      <p:ext uri="{BB962C8B-B14F-4D97-AF65-F5344CB8AC3E}">
        <p14:creationId xmlns:p14="http://schemas.microsoft.com/office/powerpoint/2010/main" val="2389476999"/>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77AE68-3B44-D563-37E8-7BD54B0A4ADF}"/>
              </a:ext>
            </a:extLst>
          </p:cNvPr>
          <p:cNvSpPr>
            <a:spLocks noGrp="1"/>
          </p:cNvSpPr>
          <p:nvPr>
            <p:ph type="title"/>
          </p:nvPr>
        </p:nvSpPr>
        <p:spPr>
          <a:xfrm>
            <a:off x="1167492" y="381000"/>
            <a:ext cx="9779183" cy="1325563"/>
          </a:xfrm>
        </p:spPr>
        <p:txBody>
          <a:bodyPr/>
          <a:lstStyle/>
          <a:p>
            <a:r>
              <a:rPr lang="en-US" sz="4400" dirty="0"/>
              <a:t>1.3.1 Existing System Disadvantages</a:t>
            </a:r>
          </a:p>
        </p:txBody>
      </p:sp>
      <p:sp>
        <p:nvSpPr>
          <p:cNvPr id="15" name="Content Placeholder 2">
            <a:extLst>
              <a:ext uri="{FF2B5EF4-FFF2-40B4-BE49-F238E27FC236}">
                <a16:creationId xmlns:a16="http://schemas.microsoft.com/office/drawing/2014/main" id="{504E2A72-1849-C288-9F89-10000B931A26}"/>
              </a:ext>
            </a:extLst>
          </p:cNvPr>
          <p:cNvSpPr>
            <a:spLocks noGrp="1"/>
          </p:cNvSpPr>
          <p:nvPr>
            <p:ph idx="1"/>
          </p:nvPr>
        </p:nvSpPr>
        <p:spPr>
          <a:xfrm>
            <a:off x="1167493" y="2087561"/>
            <a:ext cx="9779182" cy="3366815"/>
          </a:xfrm>
        </p:spPr>
        <p:txBody>
          <a:bodyPr/>
          <a:lstStyle/>
          <a:p>
            <a:pPr marL="457200" indent="-457200">
              <a:buFont typeface="Arial" panose="020B0604020202020204" pitchFamily="34" charset="0"/>
              <a:buChar char="•"/>
            </a:pPr>
            <a:r>
              <a:rPr lang="en-US" dirty="0"/>
              <a:t>The slow rate of convergence</a:t>
            </a:r>
          </a:p>
          <a:p>
            <a:pPr marL="457200" indent="-457200">
              <a:buFont typeface="Arial" panose="020B0604020202020204" pitchFamily="34" charset="0"/>
              <a:buChar char="•"/>
            </a:pPr>
            <a:r>
              <a:rPr lang="en-US" dirty="0"/>
              <a:t>It has trouble clustering data where clusters are of varying sizes and density</a:t>
            </a:r>
          </a:p>
          <a:p>
            <a:pPr marL="457200" indent="-457200">
              <a:buFont typeface="Arial" panose="020B0604020202020204" pitchFamily="34" charset="0"/>
              <a:buChar char="•"/>
            </a:pPr>
            <a:r>
              <a:rPr lang="en-US" dirty="0"/>
              <a:t>Centroids can be dragged by outliers, or outliers might get their own cluster instead of being ignored. Consider removing or clipping outliers before clustering.</a:t>
            </a:r>
          </a:p>
        </p:txBody>
      </p:sp>
      <p:sp>
        <p:nvSpPr>
          <p:cNvPr id="5" name="Footer Placeholder 4">
            <a:extLst>
              <a:ext uri="{FF2B5EF4-FFF2-40B4-BE49-F238E27FC236}">
                <a16:creationId xmlns:a16="http://schemas.microsoft.com/office/drawing/2014/main" id="{30ED898F-2C84-350D-4CF3-3EDF50715F56}"/>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dirty="0"/>
              <a:t>A8</a:t>
            </a:r>
          </a:p>
        </p:txBody>
      </p:sp>
      <p:sp>
        <p:nvSpPr>
          <p:cNvPr id="6" name="Slide Number Placeholder 5">
            <a:extLst>
              <a:ext uri="{FF2B5EF4-FFF2-40B4-BE49-F238E27FC236}">
                <a16:creationId xmlns:a16="http://schemas.microsoft.com/office/drawing/2014/main" id="{F0F31797-62D4-DBBD-9978-B04A4BF5E003}"/>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8</a:t>
            </a:fld>
            <a:endParaRPr lang="en-US" dirty="0"/>
          </a:p>
        </p:txBody>
      </p:sp>
    </p:spTree>
    <p:extLst>
      <p:ext uri="{BB962C8B-B14F-4D97-AF65-F5344CB8AC3E}">
        <p14:creationId xmlns:p14="http://schemas.microsoft.com/office/powerpoint/2010/main" val="217619179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865EFA0-973D-3230-29BA-AC893CEA0504}"/>
              </a:ext>
            </a:extLst>
          </p:cNvPr>
          <p:cNvSpPr>
            <a:spLocks noGrp="1"/>
          </p:cNvSpPr>
          <p:nvPr>
            <p:ph type="sldNum" sz="quarter" idx="4"/>
          </p:nvPr>
        </p:nvSpPr>
        <p:spPr/>
        <p:txBody>
          <a:bodyPr/>
          <a:lstStyle/>
          <a:p>
            <a:fld id="{294A09A9-5501-47C1-A89A-A340965A2BE2}" type="slidenum">
              <a:rPr lang="en-US" smtClean="0"/>
              <a:pPr/>
              <a:t>9</a:t>
            </a:fld>
            <a:endParaRPr lang="en-US" dirty="0"/>
          </a:p>
        </p:txBody>
      </p:sp>
      <p:graphicFrame>
        <p:nvGraphicFramePr>
          <p:cNvPr id="7" name="Table 7">
            <a:extLst>
              <a:ext uri="{FF2B5EF4-FFF2-40B4-BE49-F238E27FC236}">
                <a16:creationId xmlns:a16="http://schemas.microsoft.com/office/drawing/2014/main" id="{5AFC791D-D94E-9B0E-D7B8-F5BA7DF61B9F}"/>
              </a:ext>
            </a:extLst>
          </p:cNvPr>
          <p:cNvGraphicFramePr>
            <a:graphicFrameLocks noGrp="1"/>
          </p:cNvGraphicFramePr>
          <p:nvPr>
            <p:extLst>
              <p:ext uri="{D42A27DB-BD31-4B8C-83A1-F6EECF244321}">
                <p14:modId xmlns:p14="http://schemas.microsoft.com/office/powerpoint/2010/main" val="2415367071"/>
              </p:ext>
            </p:extLst>
          </p:nvPr>
        </p:nvGraphicFramePr>
        <p:xfrm>
          <a:off x="0" y="905164"/>
          <a:ext cx="12192000" cy="5952835"/>
        </p:xfrm>
        <a:graphic>
          <a:graphicData uri="http://schemas.openxmlformats.org/drawingml/2006/table">
            <a:tbl>
              <a:tblPr firstRow="1" bandRow="1">
                <a:tableStyleId>{5C22544A-7EE6-4342-B048-85BDC9FD1C3A}</a:tableStyleId>
              </a:tblPr>
              <a:tblGrid>
                <a:gridCol w="738909">
                  <a:extLst>
                    <a:ext uri="{9D8B030D-6E8A-4147-A177-3AD203B41FA5}">
                      <a16:colId xmlns:a16="http://schemas.microsoft.com/office/drawing/2014/main" val="1069973228"/>
                    </a:ext>
                  </a:extLst>
                </a:gridCol>
                <a:gridCol w="2161309">
                  <a:extLst>
                    <a:ext uri="{9D8B030D-6E8A-4147-A177-3AD203B41FA5}">
                      <a16:colId xmlns:a16="http://schemas.microsoft.com/office/drawing/2014/main" val="1572781920"/>
                    </a:ext>
                  </a:extLst>
                </a:gridCol>
                <a:gridCol w="2327564">
                  <a:extLst>
                    <a:ext uri="{9D8B030D-6E8A-4147-A177-3AD203B41FA5}">
                      <a16:colId xmlns:a16="http://schemas.microsoft.com/office/drawing/2014/main" val="1027948073"/>
                    </a:ext>
                  </a:extLst>
                </a:gridCol>
                <a:gridCol w="951345">
                  <a:extLst>
                    <a:ext uri="{9D8B030D-6E8A-4147-A177-3AD203B41FA5}">
                      <a16:colId xmlns:a16="http://schemas.microsoft.com/office/drawing/2014/main" val="49137886"/>
                    </a:ext>
                  </a:extLst>
                </a:gridCol>
                <a:gridCol w="6012873">
                  <a:extLst>
                    <a:ext uri="{9D8B030D-6E8A-4147-A177-3AD203B41FA5}">
                      <a16:colId xmlns:a16="http://schemas.microsoft.com/office/drawing/2014/main" val="89050777"/>
                    </a:ext>
                  </a:extLst>
                </a:gridCol>
              </a:tblGrid>
              <a:tr h="893082">
                <a:tc>
                  <a:txBody>
                    <a:bodyPr/>
                    <a:lstStyle/>
                    <a:p>
                      <a:r>
                        <a:rPr lang="en-US" dirty="0" err="1"/>
                        <a:t>S.No</a:t>
                      </a:r>
                      <a:r>
                        <a:rPr lang="en-US" dirty="0"/>
                        <a:t>.</a:t>
                      </a:r>
                      <a:endParaRPr lang="en-IN" dirty="0"/>
                    </a:p>
                  </a:txBody>
                  <a:tcPr/>
                </a:tc>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Year</a:t>
                      </a:r>
                      <a:endParaRPr lang="en-IN" dirty="0"/>
                    </a:p>
                  </a:txBody>
                  <a:tcPr/>
                </a:tc>
                <a:tc>
                  <a:txBody>
                    <a:bodyPr/>
                    <a:lstStyle/>
                    <a:p>
                      <a:r>
                        <a:rPr lang="en-US" dirty="0"/>
                        <a:t>Inference</a:t>
                      </a:r>
                      <a:endParaRPr lang="en-IN" dirty="0"/>
                    </a:p>
                  </a:txBody>
                  <a:tcPr/>
                </a:tc>
                <a:extLst>
                  <a:ext uri="{0D108BD9-81ED-4DB2-BD59-A6C34878D82A}">
                    <a16:rowId xmlns:a16="http://schemas.microsoft.com/office/drawing/2014/main" val="1022511058"/>
                  </a:ext>
                </a:extLst>
              </a:tr>
              <a:tr h="1761645">
                <a:tc>
                  <a:txBody>
                    <a:bodyPr/>
                    <a:lstStyle/>
                    <a:p>
                      <a:r>
                        <a:rPr lang="en-US" dirty="0"/>
                        <a:t>1.</a:t>
                      </a:r>
                      <a:endParaRPr lang="en-IN" dirty="0"/>
                    </a:p>
                  </a:txBody>
                  <a:tcPr/>
                </a:tc>
                <a:tc>
                  <a:txBody>
                    <a:bodyPr/>
                    <a:lstStyle/>
                    <a:p>
                      <a:r>
                        <a:rPr lang="en-US" sz="1800" dirty="0"/>
                        <a:t>A Comprehensive Survey on Movie Recommendation Systems</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R. Lavanya, Utkarsh Singh, </a:t>
                      </a:r>
                      <a:r>
                        <a:rPr lang="en-US" sz="1800" dirty="0" err="1"/>
                        <a:t>Vibhor</a:t>
                      </a:r>
                      <a:r>
                        <a:rPr lang="en-US" sz="1800" dirty="0"/>
                        <a:t> Tyagi</a:t>
                      </a:r>
                    </a:p>
                  </a:txBody>
                  <a:tcPr/>
                </a:tc>
                <a:tc>
                  <a:txBody>
                    <a:bodyPr/>
                    <a:lstStyle/>
                    <a:p>
                      <a:r>
                        <a:rPr lang="en-US" dirty="0"/>
                        <a:t>2021</a:t>
                      </a:r>
                      <a:endParaRPr lang="en-IN" dirty="0"/>
                    </a:p>
                  </a:txBody>
                  <a:tcPr/>
                </a:tc>
                <a:tc>
                  <a:txBody>
                    <a:bodyPr/>
                    <a:lstStyle/>
                    <a:p>
                      <a:r>
                        <a:rPr lang="en-US" dirty="0"/>
                        <a:t>The Paper gives a walkthrough of the various techniques used in Recommendation Systems &amp; Why Certain Aspects are to be considered for each use case. Explicitly pointing out on the issue of why Movie Recommendation Systems Failures.</a:t>
                      </a:r>
                      <a:endParaRPr lang="en-IN" dirty="0"/>
                    </a:p>
                  </a:txBody>
                  <a:tcPr/>
                </a:tc>
                <a:extLst>
                  <a:ext uri="{0D108BD9-81ED-4DB2-BD59-A6C34878D82A}">
                    <a16:rowId xmlns:a16="http://schemas.microsoft.com/office/drawing/2014/main" val="2761305440"/>
                  </a:ext>
                </a:extLst>
              </a:tr>
              <a:tr h="1649054">
                <a:tc>
                  <a:txBody>
                    <a:bodyPr/>
                    <a:lstStyle/>
                    <a:p>
                      <a:r>
                        <a:rPr lang="en-US" dirty="0"/>
                        <a:t>2. </a:t>
                      </a:r>
                      <a:endParaRPr lang="en-IN" dirty="0"/>
                    </a:p>
                  </a:txBody>
                  <a:tcPr/>
                </a:tc>
                <a:tc>
                  <a:txBody>
                    <a:bodyPr/>
                    <a:lstStyle/>
                    <a:p>
                      <a:r>
                        <a:rPr lang="en-US" dirty="0"/>
                        <a:t>Career Recommendation Systems using Content based Filtering</a:t>
                      </a:r>
                    </a:p>
                  </a:txBody>
                  <a:tcPr/>
                </a:tc>
                <a:tc>
                  <a:txBody>
                    <a:bodyPr/>
                    <a:lstStyle/>
                    <a:p>
                      <a:r>
                        <a:rPr lang="en-US" sz="1800" dirty="0"/>
                        <a:t>Tanya V </a:t>
                      </a:r>
                      <a:r>
                        <a:rPr lang="en-US" sz="1800" dirty="0" err="1"/>
                        <a:t>Yadalam</a:t>
                      </a:r>
                      <a:r>
                        <a:rPr lang="en-US" sz="1800" dirty="0"/>
                        <a:t>, Vaishnavi M Gowda, </a:t>
                      </a:r>
                      <a:r>
                        <a:rPr lang="en-US" sz="1800" dirty="0" err="1"/>
                        <a:t>Vanditha</a:t>
                      </a:r>
                      <a:r>
                        <a:rPr lang="en-US" sz="1800" dirty="0"/>
                        <a:t> Shiva Kumar, Disha Girish</a:t>
                      </a:r>
                    </a:p>
                  </a:txBody>
                  <a:tcPr/>
                </a:tc>
                <a:tc>
                  <a:txBody>
                    <a:bodyPr/>
                    <a:lstStyle/>
                    <a:p>
                      <a:r>
                        <a:rPr lang="en-US" dirty="0"/>
                        <a:t>2020</a:t>
                      </a:r>
                      <a:endParaRPr lang="en-IN" dirty="0"/>
                    </a:p>
                  </a:txBody>
                  <a:tcPr/>
                </a:tc>
                <a:tc>
                  <a:txBody>
                    <a:bodyPr/>
                    <a:lstStyle/>
                    <a:p>
                      <a:r>
                        <a:rPr lang="en-US" dirty="0"/>
                        <a:t>Why Content based recommendation system isn’t really a bad idea for mapping of several instances for comparison.</a:t>
                      </a:r>
                      <a:endParaRPr lang="en-IN" dirty="0"/>
                    </a:p>
                  </a:txBody>
                  <a:tcPr/>
                </a:tc>
                <a:extLst>
                  <a:ext uri="{0D108BD9-81ED-4DB2-BD59-A6C34878D82A}">
                    <a16:rowId xmlns:a16="http://schemas.microsoft.com/office/drawing/2014/main" val="3997883005"/>
                  </a:ext>
                </a:extLst>
              </a:tr>
              <a:tr h="16490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Recommendation of Indian Cuisine Recipes based on Ingredients</a:t>
                      </a:r>
                      <a:endParaRPr lang="en-IN" dirty="0"/>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Nilesh </a:t>
                      </a:r>
                      <a:r>
                        <a:rPr lang="en-US" sz="1800" dirty="0" err="1"/>
                        <a:t>Nilesh</a:t>
                      </a:r>
                      <a:r>
                        <a:rPr lang="en-US" sz="1800" dirty="0"/>
                        <a:t>, Madhu Kumari, </a:t>
                      </a:r>
                      <a:r>
                        <a:rPr lang="en-US" sz="1800" dirty="0" err="1"/>
                        <a:t>Pritom</a:t>
                      </a:r>
                      <a:r>
                        <a:rPr lang="en-US" sz="1800" dirty="0"/>
                        <a:t> Hazarika, Vishal Raman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2019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Considering several ingredients for cooking a dish. We could consider several  genres and keywords for mapping the recipe. In a Movie Recommendation System, we can go with Genres or Keywords for Ingredients for cooking up the best title.</a:t>
                      </a:r>
                      <a:endParaRPr lang="en-IN" dirty="0"/>
                    </a:p>
                  </a:txBody>
                  <a:tcPr/>
                </a:tc>
                <a:extLst>
                  <a:ext uri="{0D108BD9-81ED-4DB2-BD59-A6C34878D82A}">
                    <a16:rowId xmlns:a16="http://schemas.microsoft.com/office/drawing/2014/main" val="3904944032"/>
                  </a:ext>
                </a:extLst>
              </a:tr>
            </a:tbl>
          </a:graphicData>
        </a:graphic>
      </p:graphicFrame>
      <p:sp>
        <p:nvSpPr>
          <p:cNvPr id="10" name="Title 1">
            <a:extLst>
              <a:ext uri="{FF2B5EF4-FFF2-40B4-BE49-F238E27FC236}">
                <a16:creationId xmlns:a16="http://schemas.microsoft.com/office/drawing/2014/main" id="{2B48F2E6-32F8-0BBF-B051-07FC9941884E}"/>
              </a:ext>
            </a:extLst>
          </p:cNvPr>
          <p:cNvSpPr>
            <a:spLocks noGrp="1"/>
          </p:cNvSpPr>
          <p:nvPr>
            <p:ph type="title"/>
          </p:nvPr>
        </p:nvSpPr>
        <p:spPr>
          <a:xfrm>
            <a:off x="1167492" y="0"/>
            <a:ext cx="9779183" cy="785091"/>
          </a:xfrm>
        </p:spPr>
        <p:txBody>
          <a:bodyPr/>
          <a:lstStyle/>
          <a:p>
            <a:r>
              <a:rPr lang="en-US" dirty="0"/>
              <a:t>1.3.2 Literature Survey</a:t>
            </a:r>
          </a:p>
        </p:txBody>
      </p:sp>
    </p:spTree>
    <p:extLst>
      <p:ext uri="{BB962C8B-B14F-4D97-AF65-F5344CB8AC3E}">
        <p14:creationId xmlns:p14="http://schemas.microsoft.com/office/powerpoint/2010/main" val="1993771216"/>
      </p:ext>
    </p:extLst>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5BAB77-79E1-4739-AA51-10C9079186D6}">
  <ds:schemaRefs>
    <ds:schemaRef ds:uri="http://schemas.microsoft.com/office/2006/documentManagement/types"/>
    <ds:schemaRef ds:uri="http://schemas.microsoft.com/office/infopath/2007/PartnerControls"/>
    <ds:schemaRef ds:uri="http://www.w3.org/XML/1998/namespace"/>
    <ds:schemaRef ds:uri="71af3243-3dd4-4a8d-8c0d-dd76da1f02a5"/>
    <ds:schemaRef ds:uri="http://schemas.openxmlformats.org/package/2006/metadata/core-properties"/>
    <ds:schemaRef ds:uri="http://schemas.microsoft.com/office/2006/metadata/properties"/>
    <ds:schemaRef ds:uri="http://purl.org/dc/elements/1.1/"/>
    <ds:schemaRef ds:uri="http://schemas.microsoft.com/sharepoint/v3"/>
    <ds:schemaRef ds:uri="230e9df3-be65-4c73-a93b-d1236ebd677e"/>
    <ds:schemaRef ds:uri="16c05727-aa75-4e4a-9b5f-8a80a1165891"/>
    <ds:schemaRef ds:uri="http://purl.org/dc/dcmitype/"/>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{219E0C12-2880-41EE-B0E3-21FD368F25E3}tf45331398_win32</Template>
  <TotalTime>1501</TotalTime>
  <Words>8179</Words>
  <Application>Microsoft Office PowerPoint</Application>
  <PresentationFormat>Widescreen</PresentationFormat>
  <Paragraphs>675</Paragraphs>
  <Slides>78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78</vt:i4>
      </vt:variant>
    </vt:vector>
  </HeadingPairs>
  <TitlesOfParts>
    <vt:vector size="84" baseType="lpstr">
      <vt:lpstr>Arial</vt:lpstr>
      <vt:lpstr>Calibri</vt:lpstr>
      <vt:lpstr>Symbol</vt:lpstr>
      <vt:lpstr>Tenorite</vt:lpstr>
      <vt:lpstr>Times New Roman</vt:lpstr>
      <vt:lpstr>Office Theme</vt:lpstr>
      <vt:lpstr>Movie Recommendation System based on User Preferences</vt:lpstr>
      <vt:lpstr>Abstract</vt:lpstr>
      <vt:lpstr>Chapter 1</vt:lpstr>
      <vt:lpstr>1.1 Introduction</vt:lpstr>
      <vt:lpstr>PowerPoint Presentation</vt:lpstr>
      <vt:lpstr>1.2 Objective</vt:lpstr>
      <vt:lpstr>1.3  EXISTING SYSTEM</vt:lpstr>
      <vt:lpstr>1.3.1 Existing System Disadvantages</vt:lpstr>
      <vt:lpstr>1.3.2 Literature Survey</vt:lpstr>
      <vt:lpstr>PowerPoint Presentation</vt:lpstr>
      <vt:lpstr>PowerPoint Presentation</vt:lpstr>
      <vt:lpstr>PowerPoint Presentation</vt:lpstr>
      <vt:lpstr>PowerPoint Presentation</vt:lpstr>
      <vt:lpstr>PowerPoint Presentation</vt:lpstr>
      <vt:lpstr>PowerPoint Presentation</vt:lpstr>
      <vt:lpstr>1.4 Proposed System</vt:lpstr>
      <vt:lpstr>1.4.1 Proposed System Advantages</vt:lpstr>
      <vt:lpstr>Chapter 2</vt:lpstr>
      <vt:lpstr>2.1 General</vt:lpstr>
      <vt:lpstr>2.2 METHODOLOGIES</vt:lpstr>
      <vt:lpstr>PowerPoint Presentation</vt:lpstr>
      <vt:lpstr>PowerPoint Presentation</vt:lpstr>
      <vt:lpstr>PowerPoint Presentation</vt:lpstr>
      <vt:lpstr>2.3 TECHNIQUE USED OR ALGORITHM USED 2.3.1 EXISTING TECHNIQUE </vt:lpstr>
      <vt:lpstr>2.3.2 PROPOSED TECHNIQUE</vt:lpstr>
      <vt:lpstr>Chapter 3</vt:lpstr>
      <vt:lpstr>PowerPoint Presentation</vt:lpstr>
      <vt:lpstr>PowerPoint Presentation</vt:lpstr>
      <vt:lpstr>PowerPoint Presentation</vt:lpstr>
      <vt:lpstr>3.4 FUNCTIONAL REQUIREMENTS</vt:lpstr>
      <vt:lpstr>3.5 NON-FUNCTIONAL REQUIREMENTS </vt:lpstr>
      <vt:lpstr>Chapter 4</vt:lpstr>
      <vt:lpstr>4.1 GENERAL</vt:lpstr>
      <vt:lpstr>4.2 System Architecture</vt:lpstr>
      <vt:lpstr>4.3 Data Flow Diagram</vt:lpstr>
      <vt:lpstr>4.4 UML DIAGRAMS</vt:lpstr>
      <vt:lpstr>USE CASE DIAGRAM</vt:lpstr>
      <vt:lpstr>CLASS DIAGRAM</vt:lpstr>
      <vt:lpstr>OBJECT DIAGRAM</vt:lpstr>
      <vt:lpstr>SEQUENCE DIAGRAM</vt:lpstr>
      <vt:lpstr>COLLABRATION DIAGRAM</vt:lpstr>
      <vt:lpstr>ACTIVITY DIAGRAM</vt:lpstr>
      <vt:lpstr>STATE DIAGRAM</vt:lpstr>
      <vt:lpstr>COMPONENT DIAGRAM</vt:lpstr>
      <vt:lpstr>DEPLOYMENT DIAGRAM</vt:lpstr>
      <vt:lpstr>Chapter 5</vt:lpstr>
      <vt:lpstr>PowerPoint Presentation</vt:lpstr>
      <vt:lpstr>PowerPoint Presentation</vt:lpstr>
      <vt:lpstr>PowerPoint Presentation</vt:lpstr>
      <vt:lpstr>PowerPoint Presentation</vt:lpstr>
      <vt:lpstr>PowerPoint Presentation</vt:lpstr>
      <vt:lpstr>Chapter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vt:lpstr>
      <vt:lpstr>Figure 1: Interface Before Recommending</vt:lpstr>
      <vt:lpstr>Figure 1: After Clicking Recommend</vt:lpstr>
      <vt:lpstr>Chapter 8</vt:lpstr>
      <vt:lpstr>PowerPoint Presentation</vt:lpstr>
      <vt:lpstr>8.3.1 Test Cases (Internal)</vt:lpstr>
      <vt:lpstr>8.3.2 Test Cases (External)</vt:lpstr>
      <vt:lpstr>PowerPoint Presentation</vt:lpstr>
      <vt:lpstr>PowerPoint Presentation</vt:lpstr>
      <vt:lpstr>PowerPoint Presentation</vt:lpstr>
      <vt:lpstr>Chapter 9</vt:lpstr>
      <vt:lpstr>9.1 FUTURE ENHANCEMENT</vt:lpstr>
      <vt:lpstr>Chapter 10</vt:lpstr>
      <vt:lpstr>10.1 CONCLUSION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based on User Preferences</dc:title>
  <dc:creator>Pavan Badempet</dc:creator>
  <cp:lastModifiedBy>Pavan Badempet</cp:lastModifiedBy>
  <cp:revision>21</cp:revision>
  <dcterms:created xsi:type="dcterms:W3CDTF">2022-11-10T15:31:55Z</dcterms:created>
  <dcterms:modified xsi:type="dcterms:W3CDTF">2022-12-26T11:02:02Z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