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tags/tag10.xml" ContentType="application/vnd.openxmlformats-officedocument.presentationml.tags+xml"/>
  <Override PartName="/ppt/notesSlides/notesSlide12.xml" ContentType="application/vnd.openxmlformats-officedocument.presentationml.notesSlide+xml"/>
  <Override PartName="/ppt/tags/tag11.xml" ContentType="application/vnd.openxmlformats-officedocument.presentationml.tags+xml"/>
  <Override PartName="/ppt/notesSlides/notesSlide13.xml" ContentType="application/vnd.openxmlformats-officedocument.presentationml.notesSlide+xml"/>
  <Override PartName="/ppt/tags/tag12.xml" ContentType="application/vnd.openxmlformats-officedocument.presentationml.tags+xml"/>
  <Override PartName="/ppt/notesSlides/notesSlide14.xml" ContentType="application/vnd.openxmlformats-officedocument.presentationml.notesSlide+xml"/>
  <Override PartName="/ppt/tags/tag13.xml" ContentType="application/vnd.openxmlformats-officedocument.presentationml.tags+xml"/>
  <Override PartName="/ppt/notesSlides/notesSlide15.xml" ContentType="application/vnd.openxmlformats-officedocument.presentationml.notesSlide+xml"/>
  <Override PartName="/ppt/tags/tag14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1"/>
  </p:sldMasterIdLst>
  <p:notesMasterIdLst>
    <p:notesMasterId r:id="rId18"/>
  </p:notesMasterIdLst>
  <p:sldIdLst>
    <p:sldId id="256" r:id="rId2"/>
    <p:sldId id="306" r:id="rId3"/>
    <p:sldId id="821" r:id="rId4"/>
    <p:sldId id="822" r:id="rId5"/>
    <p:sldId id="837" r:id="rId6"/>
    <p:sldId id="836" r:id="rId7"/>
    <p:sldId id="839" r:id="rId8"/>
    <p:sldId id="840" r:id="rId9"/>
    <p:sldId id="828" r:id="rId10"/>
    <p:sldId id="838" r:id="rId11"/>
    <p:sldId id="834" r:id="rId12"/>
    <p:sldId id="833" r:id="rId13"/>
    <p:sldId id="824" r:id="rId14"/>
    <p:sldId id="827" r:id="rId15"/>
    <p:sldId id="841" r:id="rId16"/>
    <p:sldId id="82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0004"/>
    <a:srgbClr val="0700FF"/>
    <a:srgbClr val="F6F8FA"/>
    <a:srgbClr val="79B8FF"/>
    <a:srgbClr val="F1F8FF"/>
    <a:srgbClr val="3B3838"/>
    <a:srgbClr val="008E74"/>
    <a:srgbClr val="6E6E6E"/>
    <a:srgbClr val="FFC000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47"/>
    <p:restoredTop sz="85752"/>
  </p:normalViewPr>
  <p:slideViewPr>
    <p:cSldViewPr snapToGrid="0" snapToObjects="1">
      <p:cViewPr varScale="1">
        <p:scale>
          <a:sx n="132" d="100"/>
          <a:sy n="132" d="100"/>
        </p:scale>
        <p:origin x="204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C89B6-0167-0549-A9D3-815C20C90D38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30F75-B5EC-044F-A636-30352D0A1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3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30F75-B5EC-044F-A636-30352D0A13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282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30F75-B5EC-044F-A636-30352D0A13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39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30F75-B5EC-044F-A636-30352D0A135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0464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Global Offset Table. This is the actual table of offsets as filled in by the linker for external symbols..</a:t>
            </a:r>
            <a:r>
              <a:rPr lang="en-US" dirty="0" err="1"/>
              <a:t>pltThis</a:t>
            </a:r>
            <a:r>
              <a:rPr lang="en-US" dirty="0"/>
              <a:t> is the PLT, or Procedure Linkage Table. These are stubs that look up the addresses in the .</a:t>
            </a:r>
            <a:r>
              <a:rPr lang="en-US" dirty="0" err="1"/>
              <a:t>got.plt</a:t>
            </a:r>
            <a:r>
              <a:rPr lang="en-US" dirty="0"/>
              <a:t> section, and either jump to the right address, or trigger the code in the linker to look up the address. (If the address has not been filled in to .</a:t>
            </a:r>
            <a:r>
              <a:rPr lang="en-US" dirty="0" err="1"/>
              <a:t>got.plt</a:t>
            </a:r>
            <a:r>
              <a:rPr lang="en-US" dirty="0"/>
              <a:t> yet.)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30F75-B5EC-044F-A636-30352D0A135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231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30F75-B5EC-044F-A636-30352D0A135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908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30F75-B5EC-044F-A636-30352D0A135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167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30F75-B5EC-044F-A636-30352D0A135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655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30F75-B5EC-044F-A636-30352D0A135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46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30F75-B5EC-044F-A636-30352D0A13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20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Better performance with OMPI_THREAD_MULTIPLE</a:t>
            </a:r>
          </a:p>
          <a:p>
            <a:pPr algn="just" defTabSz="914400">
              <a:lnSpc>
                <a:spcPct val="100000"/>
              </a:lnSpc>
            </a:pPr>
            <a:r>
              <a:rPr lang="en-US" b="1" kern="0" dirty="0">
                <a:solidFill>
                  <a:srgbClr val="3B3838"/>
                </a:solidFill>
                <a:latin typeface="Garamond" panose="02020404030301010803" pitchFamily="18" charset="0"/>
              </a:rPr>
              <a:t>Q: </a:t>
            </a:r>
            <a:r>
              <a:rPr lang="en-US" kern="0" dirty="0">
                <a:solidFill>
                  <a:srgbClr val="3B3838"/>
                </a:solidFill>
                <a:latin typeface="Garamond" panose="02020404030301010803" pitchFamily="18" charset="0"/>
              </a:rPr>
              <a:t>Can Open MPI benefit from threading?</a:t>
            </a:r>
          </a:p>
          <a:p>
            <a:pPr algn="just" defTabSz="914400">
              <a:lnSpc>
                <a:spcPct val="100000"/>
              </a:lnSpc>
            </a:pPr>
            <a:r>
              <a:rPr lang="en-US" kern="0" dirty="0">
                <a:solidFill>
                  <a:srgbClr val="3B3838"/>
                </a:solidFill>
                <a:latin typeface="Garamond" panose="02020404030301010803" pitchFamily="18" charset="0"/>
              </a:rPr>
              <a:t>Can we improve threading cooperation of MPI with X in MPI+X scenarios? </a:t>
            </a:r>
          </a:p>
          <a:p>
            <a:pPr algn="just" defTabSz="914400">
              <a:lnSpc>
                <a:spcPct val="100000"/>
              </a:lnSpc>
            </a:pPr>
            <a:r>
              <a:rPr lang="en-US" kern="0" dirty="0">
                <a:solidFill>
                  <a:srgbClr val="3B3838"/>
                </a:solidFill>
                <a:latin typeface="Garamond" panose="02020404030301010803" pitchFamily="18" charset="0"/>
              </a:rPr>
              <a:t>Maybe! We need the ground work first.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30F75-B5EC-044F-A636-30352D0A13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94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</a:t>
            </a:r>
            <a:r>
              <a:rPr lang="en-US" dirty="0" err="1"/>
              <a:t>prrte</a:t>
            </a:r>
            <a:r>
              <a:rPr lang="en-US" dirty="0"/>
              <a:t> </a:t>
            </a:r>
            <a:r>
              <a:rPr lang="en-US" dirty="0" err="1"/>
              <a:t>pmix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30F75-B5EC-044F-A636-30352D0A13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20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</a:t>
            </a:r>
            <a:r>
              <a:rPr lang="en-US" dirty="0" err="1"/>
              <a:t>prrte</a:t>
            </a:r>
            <a:r>
              <a:rPr lang="en-US" dirty="0"/>
              <a:t> </a:t>
            </a:r>
            <a:r>
              <a:rPr lang="en-US" dirty="0" err="1"/>
              <a:t>pmix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30F75-B5EC-044F-A636-30352D0A13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74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</a:t>
            </a:r>
            <a:r>
              <a:rPr lang="en-US" dirty="0" err="1"/>
              <a:t>prrte</a:t>
            </a:r>
            <a:r>
              <a:rPr lang="en-US" dirty="0"/>
              <a:t> </a:t>
            </a:r>
            <a:r>
              <a:rPr lang="en-US" dirty="0" err="1"/>
              <a:t>pmix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30F75-B5EC-044F-A636-30352D0A13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055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30F75-B5EC-044F-A636-30352D0A13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377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30F75-B5EC-044F-A636-30352D0A13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75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30F75-B5EC-044F-A636-30352D0A13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783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M White 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1" y="1228439"/>
            <a:ext cx="12192000" cy="1690255"/>
          </a:xfrm>
          <a:prstGeom prst="rect">
            <a:avLst/>
          </a:prstGeom>
          <a:solidFill>
            <a:schemeClr val="tx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1" name="Picture 30"/>
          <p:cNvPicPr>
            <a:picLocks noChangeAspect="1"/>
          </p:cNvPicPr>
          <p:nvPr userDrawn="1"/>
        </p:nvPicPr>
        <p:blipFill rotWithShape="1">
          <a:blip r:embed="rId2" cstate="email">
            <a:alphaModFix amt="3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65572" y="2915624"/>
            <a:ext cx="4626429" cy="4782754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7565572" y="0"/>
            <a:ext cx="2623459" cy="6858000"/>
          </a:xfrm>
          <a:prstGeom prst="rect">
            <a:avLst/>
          </a:prstGeom>
          <a:solidFill>
            <a:srgbClr val="00ACD9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687681" y="1228439"/>
            <a:ext cx="6190211" cy="1690255"/>
          </a:xfrm>
        </p:spPr>
        <p:txBody>
          <a:bodyPr anchor="ctr">
            <a:normAutofit/>
          </a:bodyPr>
          <a:lstStyle>
            <a:lvl1pPr algn="l">
              <a:lnSpc>
                <a:spcPts val="3700"/>
              </a:lnSpc>
              <a:defRPr sz="3600" spc="3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00412" y="5306898"/>
            <a:ext cx="6261331" cy="353125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none" spc="200" baseline="0">
                <a:solidFill>
                  <a:schemeClr val="tx1"/>
                </a:solidFill>
                <a:latin typeface="Garamond" charset="0"/>
                <a:ea typeface="Garamond" charset="0"/>
                <a:cs typeface="Garamond" charset="0"/>
              </a:defRPr>
            </a:lvl1pPr>
            <a:lvl2pPr marL="457178" indent="0" algn="ctr">
              <a:buNone/>
              <a:defRPr sz="2400"/>
            </a:lvl2pPr>
            <a:lvl3pPr marL="914354" indent="0" algn="ctr">
              <a:buNone/>
              <a:defRPr sz="2400"/>
            </a:lvl3pPr>
            <a:lvl4pPr marL="1371532" indent="0" algn="ctr">
              <a:buNone/>
              <a:defRPr sz="2000"/>
            </a:lvl4pPr>
            <a:lvl5pPr marL="1828709" indent="0" algn="ctr">
              <a:buNone/>
              <a:defRPr sz="2000"/>
            </a:lvl5pPr>
            <a:lvl6pPr marL="2285886" indent="0" algn="ctr">
              <a:buNone/>
              <a:defRPr sz="2000"/>
            </a:lvl6pPr>
            <a:lvl7pPr marL="2743062" indent="0" algn="ctr">
              <a:buNone/>
              <a:defRPr sz="2000"/>
            </a:lvl7pPr>
            <a:lvl8pPr marL="3200240" indent="0" algn="ctr">
              <a:buNone/>
              <a:defRPr sz="2000"/>
            </a:lvl8pPr>
            <a:lvl9pPr marL="3657418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64951" y="6459789"/>
            <a:ext cx="724296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9939E74-0D0A-3849-9FE7-919E7E9AC632}" type="datetime1">
              <a:rPr lang="en-US" smtClean="0"/>
              <a:t>11/24/20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65572" y="6459789"/>
            <a:ext cx="2623459" cy="36512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4288" r="-3731"/>
          <a:stretch/>
        </p:blipFill>
        <p:spPr>
          <a:xfrm>
            <a:off x="8003737" y="282288"/>
            <a:ext cx="1834523" cy="710418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1" y="1228439"/>
            <a:ext cx="203131" cy="1690255"/>
          </a:xfrm>
          <a:prstGeom prst="rect">
            <a:avLst/>
          </a:prstGeom>
          <a:solidFill>
            <a:schemeClr val="accent4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TextBox 23"/>
          <p:cNvSpPr txBox="1"/>
          <p:nvPr userDrawn="1"/>
        </p:nvSpPr>
        <p:spPr>
          <a:xfrm>
            <a:off x="700411" y="5019736"/>
            <a:ext cx="2225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pc="300" dirty="0">
                <a:solidFill>
                  <a:srgbClr val="00ACD9"/>
                </a:solidFill>
              </a:rPr>
              <a:t>PRESENTED BY</a:t>
            </a:r>
          </a:p>
        </p:txBody>
      </p:sp>
      <p:pic>
        <p:nvPicPr>
          <p:cNvPr id="30" name="Picture 29"/>
          <p:cNvPicPr>
            <a:picLocks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245" y="5673785"/>
            <a:ext cx="9399784" cy="3657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36794" y="5626954"/>
            <a:ext cx="564475" cy="16369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99371" y="5595527"/>
            <a:ext cx="776320" cy="194889"/>
          </a:xfrm>
          <a:prstGeom prst="rect">
            <a:avLst/>
          </a:prstGeom>
        </p:spPr>
      </p:pic>
      <p:sp>
        <p:nvSpPr>
          <p:cNvPr id="28" name="TextBox 27"/>
          <p:cNvSpPr txBox="1"/>
          <p:nvPr userDrawn="1"/>
        </p:nvSpPr>
        <p:spPr>
          <a:xfrm>
            <a:off x="10280342" y="5912353"/>
            <a:ext cx="18324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Sandia National Laboratories is a </a:t>
            </a:r>
            <a:r>
              <a:rPr lang="en-US" sz="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multimission</a:t>
            </a:r>
            <a:r>
              <a:rPr lang="en-US" sz="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laboratory managed and operated by National Technology &amp; Engineering Solutions of Sandia, LLC, a wholly owned subsidiary of Honeywell International Inc., for the U.S. Department of Energy’s National Nuclear Security Administration under contract DE-NA0003525.</a:t>
            </a:r>
            <a:endParaRPr lang="en-US" sz="600" dirty="0">
              <a:solidFill>
                <a:schemeClr val="tx1"/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A4BCC2D-E5C7-AB4E-A5A2-737708F3B5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645"/>
          <a:stretch/>
        </p:blipFill>
        <p:spPr>
          <a:xfrm>
            <a:off x="7565572" y="1230882"/>
            <a:ext cx="2623457" cy="1697975"/>
          </a:xfrm>
          <a:prstGeom prst="rect">
            <a:avLst/>
          </a:prstGeom>
        </p:spPr>
      </p:pic>
      <p:pic>
        <p:nvPicPr>
          <p:cNvPr id="33" name="Picture 32" descr="pcb_device_inset.png">
            <a:extLst>
              <a:ext uri="{FF2B5EF4-FFF2-40B4-BE49-F238E27FC236}">
                <a16:creationId xmlns:a16="http://schemas.microsoft.com/office/drawing/2014/main" id="{1D38CCE8-27C7-0C44-AE87-4447620FBB4B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2802" y="2918346"/>
            <a:ext cx="2465682" cy="927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20E48-9979-1741-BC68-9AC84CEECE9A}" type="datetime1">
              <a:rPr lang="en-US" smtClean="0"/>
              <a:t>11/24/20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51B165-B0EC-8641-980C-CC640C6373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38116" y="316512"/>
            <a:ext cx="1099635" cy="3731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Double Contn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853B-1356-F140-83CD-9DCE4BD3B019}" type="datetime1">
              <a:rPr lang="en-US" smtClean="0"/>
              <a:t>11/24/20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720725" y="1125414"/>
            <a:ext cx="4934487" cy="48880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5887330" y="1125414"/>
            <a:ext cx="4891718" cy="48880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7631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91891-0921-A341-AAC8-D066DC00AE96}" type="datetime1">
              <a:rPr lang="en-US" smtClean="0"/>
              <a:t>11/24/20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94E9B-A813-C14E-ABD9-7339EA3485CA}" type="datetime1">
              <a:rPr lang="en-US" smtClean="0"/>
              <a:t>11/24/20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rot="5400000">
            <a:off x="238399" y="310896"/>
            <a:ext cx="685800" cy="64008"/>
          </a:xfrm>
          <a:prstGeom prst="rect">
            <a:avLst/>
          </a:prstGeom>
          <a:solidFill>
            <a:srgbClr val="00AC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648" y="359772"/>
            <a:ext cx="10058400" cy="5702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648" y="1429233"/>
            <a:ext cx="10058400" cy="343363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951" y="6599583"/>
            <a:ext cx="2472271" cy="2514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2">
                    <a:lumMod val="25000"/>
                  </a:schemeClr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B8001D80-770D-3841-BFD9-1311BB9B92EB}" type="datetime1">
              <a:rPr lang="en-US" smtClean="0"/>
              <a:t>11/24/20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599583"/>
            <a:ext cx="4822804" cy="2514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951" y="437652"/>
            <a:ext cx="4193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11506200" y="321774"/>
            <a:ext cx="685800" cy="368300"/>
          </a:xfrm>
          <a:prstGeom prst="rect">
            <a:avLst/>
          </a:prstGeom>
          <a:solidFill>
            <a:srgbClr val="00ACD9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89425" y="380825"/>
            <a:ext cx="259675" cy="251610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 userDrawn="1"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6865" b="-2"/>
          <a:stretch/>
        </p:blipFill>
        <p:spPr>
          <a:xfrm rot="16200000">
            <a:off x="8725899" y="3391897"/>
            <a:ext cx="6857999" cy="7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552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5" r:id="rId2"/>
    <p:sldLayoutId id="2147483686" r:id="rId3"/>
    <p:sldLayoutId id="2147483676" r:id="rId4"/>
    <p:sldLayoutId id="2147483677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354" rtl="0" eaLnBrk="1" latinLnBrk="0" hangingPunct="1">
        <a:lnSpc>
          <a:spcPct val="85000"/>
        </a:lnSpc>
        <a:spcBef>
          <a:spcPct val="0"/>
        </a:spcBef>
        <a:buNone/>
        <a:defRPr sz="2800" b="0" i="0" kern="1200" spc="100" baseline="0">
          <a:solidFill>
            <a:schemeClr val="bg2">
              <a:lumMod val="25000"/>
            </a:schemeClr>
          </a:solidFill>
          <a:latin typeface="Gill Sans MT" charset="0"/>
          <a:ea typeface="Gill Sans MT" charset="0"/>
          <a:cs typeface="Gill Sans MT" charset="0"/>
        </a:defRPr>
      </a:lvl1pPr>
    </p:titleStyle>
    <p:bodyStyle>
      <a:lvl1pPr marL="91436" indent="-91436" algn="l" defTabSz="914354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rgbClr val="00B0F0"/>
        </a:buClr>
        <a:buSzPct val="100000"/>
        <a:buFont typeface="Calibri" panose="020F0502020204030204" pitchFamily="34" charset="0"/>
        <a:buChar char=" "/>
        <a:defRPr sz="2000" kern="1200">
          <a:solidFill>
            <a:schemeClr val="bg2">
              <a:lumMod val="25000"/>
            </a:schemeClr>
          </a:solidFill>
          <a:latin typeface="Garamond" charset="0"/>
          <a:ea typeface="Garamond" charset="0"/>
          <a:cs typeface="Garamond" charset="0"/>
        </a:defRPr>
      </a:lvl1pPr>
      <a:lvl2pPr marL="384029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00B0F0"/>
        </a:buClr>
        <a:buFont typeface="Calibri" pitchFamily="34" charset="0"/>
        <a:buChar char="◦"/>
        <a:defRPr sz="1800" kern="1200">
          <a:solidFill>
            <a:schemeClr val="bg2">
              <a:lumMod val="25000"/>
            </a:schemeClr>
          </a:solidFill>
          <a:latin typeface="Garamond" charset="0"/>
          <a:ea typeface="Garamond" charset="0"/>
          <a:cs typeface="Garamond" charset="0"/>
        </a:defRPr>
      </a:lvl2pPr>
      <a:lvl3pPr marL="566900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00B0F0"/>
        </a:buClr>
        <a:buFont typeface="Calibri" pitchFamily="34" charset="0"/>
        <a:buChar char="◦"/>
        <a:defRPr sz="1400" kern="1200">
          <a:solidFill>
            <a:schemeClr val="bg2">
              <a:lumMod val="25000"/>
            </a:schemeClr>
          </a:solidFill>
          <a:latin typeface="Garamond" charset="0"/>
          <a:ea typeface="Garamond" charset="0"/>
          <a:cs typeface="Garamond" charset="0"/>
        </a:defRPr>
      </a:lvl3pPr>
      <a:lvl4pPr marL="749771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00B0F0"/>
        </a:buClr>
        <a:buFont typeface="Calibri" pitchFamily="34" charset="0"/>
        <a:buChar char="◦"/>
        <a:defRPr sz="1400" kern="1200">
          <a:solidFill>
            <a:schemeClr val="bg2">
              <a:lumMod val="25000"/>
            </a:schemeClr>
          </a:solidFill>
          <a:latin typeface="Garamond" charset="0"/>
          <a:ea typeface="Garamond" charset="0"/>
          <a:cs typeface="Garamond" charset="0"/>
        </a:defRPr>
      </a:lvl4pPr>
      <a:lvl5pPr marL="932642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00B0F0"/>
        </a:buClr>
        <a:buFont typeface="Calibri" pitchFamily="34" charset="0"/>
        <a:buChar char="◦"/>
        <a:defRPr sz="1400" kern="1200">
          <a:solidFill>
            <a:schemeClr val="bg2">
              <a:lumMod val="25000"/>
            </a:schemeClr>
          </a:solidFill>
          <a:latin typeface="Garamond" charset="0"/>
          <a:ea typeface="Garamond" charset="0"/>
          <a:cs typeface="Garamond" charset="0"/>
        </a:defRPr>
      </a:lvl5pPr>
      <a:lvl6pPr marL="109994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93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925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91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hyperlink" Target="https://github.com/npe9/fnbench" TargetMode="Externa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hyperlink" Target="https://github.com/npe9/fnbench" TargetMode="External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4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4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5" Type="http://schemas.openxmlformats.org/officeDocument/2006/relationships/image" Target="../media/image52.png"/><Relationship Id="rId4" Type="http://schemas.openxmlformats.org/officeDocument/2006/relationships/hyperlink" Target="https://github.com/open-mpi/ompi/pull/6578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qthreads.slack.com/" TargetMode="External"/><Relationship Id="rId3" Type="http://schemas.openxmlformats.org/officeDocument/2006/relationships/notesSlide" Target="../notesSlides/notesSlide16.xml"/><Relationship Id="rId7" Type="http://schemas.openxmlformats.org/officeDocument/2006/relationships/hyperlink" Target="https://github.com/qthreads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hyperlink" Target="https://github.com/argobots" TargetMode="External"/><Relationship Id="rId5" Type="http://schemas.openxmlformats.org/officeDocument/2006/relationships/hyperlink" Target="https://github.com/open-mpi" TargetMode="External"/><Relationship Id="rId4" Type="http://schemas.openxmlformats.org/officeDocument/2006/relationships/image" Target="../media/image53.png"/><Relationship Id="rId9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janciesko/fnbench.git" TargetMode="External"/><Relationship Id="rId3" Type="http://schemas.openxmlformats.org/officeDocument/2006/relationships/notesSlide" Target="../notesSlides/notesSlide3.xml"/><Relationship Id="rId7" Type="http://schemas.openxmlformats.org/officeDocument/2006/relationships/hyperlink" Target="https://github.com/janciesko/ThreadOpsBench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hyperlink" Target="https://github.com/janciesko/" TargetMode="Externa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364" y="1248339"/>
            <a:ext cx="6863445" cy="1690255"/>
          </a:xfrm>
        </p:spPr>
        <p:txBody>
          <a:bodyPr>
            <a:normAutofit/>
          </a:bodyPr>
          <a:lstStyle/>
          <a:p>
            <a:r>
              <a:rPr lang="en-US" dirty="0"/>
              <a:t>Implementing Flexible Threading Support in Open MPI 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0413" y="5353099"/>
            <a:ext cx="6043288" cy="35312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Jan Ciesko, Sandia National Laboratories, Albuquerque, NM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294967295"/>
          </p:nvPr>
        </p:nvSpPr>
        <p:spPr>
          <a:xfrm>
            <a:off x="0" y="6459538"/>
            <a:ext cx="41910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3C0C60-5EB9-794B-9120-E1862068410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875" y="359733"/>
            <a:ext cx="1550142" cy="52604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775C7D9-C636-5644-8890-5DEF27820689}"/>
              </a:ext>
            </a:extLst>
          </p:cNvPr>
          <p:cNvSpPr txBox="1"/>
          <p:nvPr/>
        </p:nvSpPr>
        <p:spPr>
          <a:xfrm>
            <a:off x="-127819" y="19467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F00952-F2D5-0945-BE00-357EC86F313D}"/>
              </a:ext>
            </a:extLst>
          </p:cNvPr>
          <p:cNvSpPr txBox="1"/>
          <p:nvPr/>
        </p:nvSpPr>
        <p:spPr>
          <a:xfrm>
            <a:off x="-167148" y="17698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FD0607-A318-3B43-A792-FCFC84E75B70}"/>
              </a:ext>
            </a:extLst>
          </p:cNvPr>
          <p:cNvSpPr txBox="1"/>
          <p:nvPr/>
        </p:nvSpPr>
        <p:spPr>
          <a:xfrm>
            <a:off x="1258529" y="59976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6E94203-28A4-E744-80E0-E372ADEE07B5}"/>
              </a:ext>
            </a:extLst>
          </p:cNvPr>
          <p:cNvSpPr txBox="1">
            <a:spLocks/>
          </p:cNvSpPr>
          <p:nvPr/>
        </p:nvSpPr>
        <p:spPr>
          <a:xfrm>
            <a:off x="700413" y="5834123"/>
            <a:ext cx="6326029" cy="4618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00B0F0"/>
              </a:buClr>
              <a:buSzPct val="100000"/>
              <a:buFont typeface="Calibri" panose="020F0502020204030204" pitchFamily="34" charset="0"/>
              <a:buNone/>
              <a:defRPr sz="1800" kern="1200" cap="none" spc="200" baseline="0">
                <a:solidFill>
                  <a:schemeClr val="tx1"/>
                </a:solidFill>
                <a:latin typeface="Garamond" charset="0"/>
                <a:ea typeface="Garamond" charset="0"/>
                <a:cs typeface="Garamond" charset="0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None/>
              <a:defRPr sz="24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None/>
              <a:defRPr sz="24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None/>
              <a:defRPr sz="20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None/>
              <a:defRPr sz="20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Coauthors: Noah Evans, Stephen Olivier, Howard Pritchard, Shintaro Iwasaki, Ken Raffanetti and Pavan Balaji</a:t>
            </a:r>
          </a:p>
        </p:txBody>
      </p:sp>
    </p:spTree>
    <p:extLst>
      <p:ext uri="{BB962C8B-B14F-4D97-AF65-F5344CB8AC3E}">
        <p14:creationId xmlns:p14="http://schemas.microsoft.com/office/powerpoint/2010/main" val="174136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FB750-E272-B243-A0D6-A37CB402D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Implementation: Only a handful of APIs follow MCA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6AC85-F1D5-C241-B2F5-2F92AD2F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96FFC3-A03C-D64A-9367-85AE6BA3EC6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29454" y="1238993"/>
            <a:ext cx="3481334" cy="5259235"/>
          </a:xfrm>
          <a:prstGeom prst="rect">
            <a:avLst/>
          </a:prstGeom>
        </p:spPr>
      </p:pic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B3877D1C-28BF-A14C-9578-2976FCC7F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648" y="1429233"/>
            <a:ext cx="5641651" cy="3433635"/>
          </a:xfrm>
        </p:spPr>
        <p:txBody>
          <a:bodyPr/>
          <a:lstStyle/>
          <a:p>
            <a:r>
              <a:rPr lang="en-US" dirty="0"/>
              <a:t>Current state</a:t>
            </a:r>
          </a:p>
          <a:p>
            <a:pPr lvl="1"/>
            <a:r>
              <a:rPr lang="en-US" dirty="0"/>
              <a:t>Only a subset of the API is implemented in the generic API and would support exchangeable threading at runtime</a:t>
            </a:r>
          </a:p>
          <a:p>
            <a:pPr lvl="1"/>
            <a:r>
              <a:rPr lang="en-US" dirty="0"/>
              <a:t>Hot-path functionality is statically in-lined, thus must be selected at configure time</a:t>
            </a:r>
          </a:p>
          <a:p>
            <a:pPr lvl="1"/>
            <a:r>
              <a:rPr lang="en-US" dirty="0"/>
              <a:t>Hybrid approach to minimize impact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EF8B63-ACC5-1E4C-B918-6E657C3532F8}"/>
              </a:ext>
            </a:extLst>
          </p:cNvPr>
          <p:cNvSpPr txBox="1"/>
          <p:nvPr/>
        </p:nvSpPr>
        <p:spPr>
          <a:xfrm>
            <a:off x="720648" y="3539429"/>
            <a:ext cx="5146823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</a:rPr>
              <a:t>Note: </a:t>
            </a:r>
            <a:r>
              <a:rPr lang="en-US" sz="2000" dirty="0">
                <a:latin typeface="+mj-lt"/>
              </a:rPr>
              <a:t>Even though we can load the MCA threading library and runtime, we must select the threading library at compile time using </a:t>
            </a:r>
            <a:r>
              <a:rPr lang="en-US" sz="2000" i="1" dirty="0">
                <a:latin typeface="+mj-lt"/>
              </a:rPr>
              <a:t>--with-</a:t>
            </a:r>
            <a:r>
              <a:rPr lang="en-US" sz="2000" i="1" dirty="0" err="1">
                <a:latin typeface="+mj-lt"/>
              </a:rPr>
              <a:t>theads</a:t>
            </a:r>
            <a:r>
              <a:rPr lang="en-US" sz="2000" i="1" dirty="0">
                <a:latin typeface="+mj-lt"/>
              </a:rPr>
              <a:t>=&lt;threading library&gt;.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427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FB750-E272-B243-A0D6-A37CB402D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Evaluation: Function Call Overhead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6AC85-F1D5-C241-B2F5-2F92AD2F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4103B38-1CDA-9841-B061-148AA8736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348" y="2206601"/>
            <a:ext cx="3975640" cy="2444797"/>
          </a:xfrm>
        </p:spPr>
        <p:txBody>
          <a:bodyPr>
            <a:normAutofit/>
          </a:bodyPr>
          <a:lstStyle/>
          <a:p>
            <a:pPr algn="just" defTabSz="914400">
              <a:lnSpc>
                <a:spcPct val="100000"/>
              </a:lnSpc>
            </a:pPr>
            <a:r>
              <a:rPr lang="en-US" kern="0" dirty="0" err="1">
                <a:solidFill>
                  <a:srgbClr val="3B3838"/>
                </a:solidFill>
              </a:rPr>
              <a:t>FNbench</a:t>
            </a:r>
            <a:endParaRPr lang="en-US" kern="0" dirty="0">
              <a:solidFill>
                <a:srgbClr val="3B3838"/>
              </a:solidFill>
            </a:endParaRPr>
          </a:p>
          <a:p>
            <a:pPr lvl="1" algn="just" defTabSz="914400">
              <a:lnSpc>
                <a:spcPct val="100000"/>
              </a:lnSpc>
            </a:pPr>
            <a:r>
              <a:rPr lang="en-US" sz="1600" kern="0" dirty="0">
                <a:solidFill>
                  <a:srgbClr val="3B3838"/>
                </a:solidFill>
              </a:rPr>
              <a:t>Approximately 20-30% increase in cycles</a:t>
            </a:r>
          </a:p>
          <a:p>
            <a:pPr lvl="1" algn="just" defTabSz="914400">
              <a:lnSpc>
                <a:spcPct val="100000"/>
              </a:lnSpc>
            </a:pPr>
            <a:r>
              <a:rPr lang="en-US" sz="1600" kern="0" dirty="0">
                <a:solidFill>
                  <a:srgbClr val="3B3838"/>
                </a:solidFill>
              </a:rPr>
              <a:t>KNL misses 49% branch predictions</a:t>
            </a:r>
          </a:p>
          <a:p>
            <a:pPr lvl="1" algn="just" defTabSz="914400">
              <a:lnSpc>
                <a:spcPct val="100000"/>
              </a:lnSpc>
            </a:pPr>
            <a:r>
              <a:rPr lang="en-US" sz="1600" kern="0" dirty="0">
                <a:solidFill>
                  <a:srgbClr val="3B3838"/>
                </a:solidFill>
              </a:rPr>
              <a:t>PLT* look-up for PIC adds 30% of instructions per iteration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2502470-FA03-7441-9F94-8E532C02B6C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29238" y="2206601"/>
            <a:ext cx="3975640" cy="3037054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094CA45C-E052-D04C-918D-2FE198FDA0D3}"/>
              </a:ext>
            </a:extLst>
          </p:cNvPr>
          <p:cNvSpPr/>
          <p:nvPr/>
        </p:nvSpPr>
        <p:spPr>
          <a:xfrm>
            <a:off x="6902523" y="5243655"/>
            <a:ext cx="21948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hlinkClick r:id="rId5"/>
              </a:rPr>
              <a:t>https://github.com/npe9/fnbench</a:t>
            </a:r>
            <a:endParaRPr lang="en-US" sz="1000" dirty="0"/>
          </a:p>
          <a:p>
            <a:endParaRPr 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20FA43-2E05-8C42-B029-67A63D72BBEB}"/>
              </a:ext>
            </a:extLst>
          </p:cNvPr>
          <p:cNvSpPr txBox="1"/>
          <p:nvPr/>
        </p:nvSpPr>
        <p:spPr>
          <a:xfrm>
            <a:off x="720648" y="5928002"/>
            <a:ext cx="3829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Garamond" panose="02020404030301010803" pitchFamily="18" charset="0"/>
              </a:rPr>
              <a:t>*Procedure Linkage Table</a:t>
            </a:r>
            <a:br>
              <a:rPr lang="en-US" sz="1000" dirty="0">
                <a:latin typeface="Garamond" panose="02020404030301010803" pitchFamily="18" charset="0"/>
              </a:rPr>
            </a:br>
            <a:r>
              <a:rPr lang="en-US" sz="1000" dirty="0">
                <a:latin typeface="Garamond" panose="02020404030301010803" pitchFamily="18" charset="0"/>
              </a:rPr>
              <a:t>**IBM Power9 RDTSC counter data adjusted to reflect polling frequency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218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FB750-E272-B243-A0D6-A37CB402D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Evaluation: Function Call Overhead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6AC85-F1D5-C241-B2F5-2F92AD2F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12</a:t>
            </a:fld>
            <a:endParaRPr lang="en-US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4103B38-1CDA-9841-B061-148AA8736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863" y="1304041"/>
            <a:ext cx="2573344" cy="2444797"/>
          </a:xfrm>
        </p:spPr>
        <p:txBody>
          <a:bodyPr>
            <a:normAutofit/>
          </a:bodyPr>
          <a:lstStyle/>
          <a:p>
            <a:pPr algn="just" defTabSz="914400">
              <a:lnSpc>
                <a:spcPct val="100000"/>
              </a:lnSpc>
            </a:pPr>
            <a:r>
              <a:rPr lang="en-US" kern="0" dirty="0" err="1">
                <a:solidFill>
                  <a:srgbClr val="3B3838"/>
                </a:solidFill>
              </a:rPr>
              <a:t>FNbench</a:t>
            </a:r>
            <a:endParaRPr lang="en-US" kern="0" dirty="0">
              <a:solidFill>
                <a:srgbClr val="3B3838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0BDFF4-6BCD-544C-9150-4726F488ACDD}"/>
              </a:ext>
            </a:extLst>
          </p:cNvPr>
          <p:cNvSpPr/>
          <p:nvPr/>
        </p:nvSpPr>
        <p:spPr>
          <a:xfrm>
            <a:off x="907411" y="4097812"/>
            <a:ext cx="16433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>
                <a:solidFill>
                  <a:srgbClr val="3B3838"/>
                </a:solidFill>
                <a:latin typeface="Garamond" panose="02020404030301010803" pitchFamily="18" charset="0"/>
              </a:rPr>
              <a:t>As Shared library: </a:t>
            </a:r>
            <a:endParaRPr lang="en-US" sz="1600" dirty="0">
              <a:latin typeface="Garamond" panose="02020404030301010803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4A3E70-2A6C-3541-ACE8-6FEB9F5A4545}"/>
              </a:ext>
            </a:extLst>
          </p:cNvPr>
          <p:cNvSpPr/>
          <p:nvPr/>
        </p:nvSpPr>
        <p:spPr>
          <a:xfrm>
            <a:off x="924098" y="1734713"/>
            <a:ext cx="15327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>
                <a:solidFill>
                  <a:srgbClr val="3B3838"/>
                </a:solidFill>
                <a:latin typeface="Garamond" panose="02020404030301010803" pitchFamily="18" charset="0"/>
              </a:rPr>
              <a:t>As Static library: </a:t>
            </a:r>
            <a:endParaRPr lang="en-US" sz="1600" dirty="0">
              <a:latin typeface="Garamond" panose="02020404030301010803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EA7C8C-0C14-A947-A041-78F088F94C7D}"/>
              </a:ext>
            </a:extLst>
          </p:cNvPr>
          <p:cNvSpPr/>
          <p:nvPr/>
        </p:nvSpPr>
        <p:spPr>
          <a:xfrm>
            <a:off x="796485" y="1792218"/>
            <a:ext cx="69790" cy="4962591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62DFD4F-E882-BB4D-8A1A-4ECEEC66CE0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2470" y="4496191"/>
            <a:ext cx="2461673" cy="160514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7968AFB-D841-D34A-B11F-486DC58266F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7913" y="2052174"/>
            <a:ext cx="2785401" cy="1922129"/>
          </a:xfrm>
          <a:prstGeom prst="rect">
            <a:avLst/>
          </a:prstGeom>
        </p:spPr>
      </p:pic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692993AB-AB8E-1643-9A24-A82D0E0AF54F}"/>
              </a:ext>
            </a:extLst>
          </p:cNvPr>
          <p:cNvSpPr txBox="1">
            <a:spLocks/>
          </p:cNvSpPr>
          <p:nvPr/>
        </p:nvSpPr>
        <p:spPr>
          <a:xfrm>
            <a:off x="3973599" y="3656540"/>
            <a:ext cx="2573344" cy="244479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36" indent="-91436" algn="l" defTabSz="914354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00B0F0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1pPr>
            <a:lvl2pPr marL="384029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8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2pPr>
            <a:lvl3pPr marL="566900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4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3pPr>
            <a:lvl4pPr marL="749771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4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4pPr>
            <a:lvl5pPr marL="932642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4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4400">
              <a:lnSpc>
                <a:spcPct val="100000"/>
              </a:lnSpc>
            </a:pPr>
            <a:r>
              <a:rPr lang="en-US" sz="1600" kern="0" dirty="0">
                <a:solidFill>
                  <a:srgbClr val="3B3838"/>
                </a:solidFill>
              </a:rPr>
              <a:t>./</a:t>
            </a:r>
            <a:r>
              <a:rPr lang="en-US" sz="1600" kern="0" dirty="0" err="1">
                <a:solidFill>
                  <a:srgbClr val="3B3838"/>
                </a:solidFill>
              </a:rPr>
              <a:t>objdump</a:t>
            </a:r>
            <a:r>
              <a:rPr lang="en-US" sz="1600" kern="0" dirty="0">
                <a:solidFill>
                  <a:srgbClr val="3B3838"/>
                </a:solidFill>
              </a:rPr>
              <a:t> </a:t>
            </a:r>
            <a:r>
              <a:rPr lang="en-US" sz="1600" kern="0" dirty="0" err="1">
                <a:solidFill>
                  <a:srgbClr val="3B3838"/>
                </a:solidFill>
              </a:rPr>
              <a:t>bin.shared</a:t>
            </a:r>
            <a:endParaRPr lang="en-US" sz="1600" kern="0" dirty="0">
              <a:solidFill>
                <a:srgbClr val="3B3838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127C78-7114-8047-9B2F-62CFA1188846}"/>
              </a:ext>
            </a:extLst>
          </p:cNvPr>
          <p:cNvSpPr/>
          <p:nvPr/>
        </p:nvSpPr>
        <p:spPr>
          <a:xfrm>
            <a:off x="9037675" y="1732287"/>
            <a:ext cx="28471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dirty="0" err="1">
                <a:latin typeface="Garamond" panose="02020404030301010803" pitchFamily="18" charset="0"/>
                <a:cs typeface="Arial" panose="020B0604020202020204" pitchFamily="34" charset="0"/>
              </a:rPr>
              <a:t>gcc</a:t>
            </a:r>
            <a:r>
              <a:rPr lang="en-US" sz="1200" dirty="0">
                <a:latin typeface="Garamond" panose="02020404030301010803" pitchFamily="18" charset="0"/>
                <a:cs typeface="Arial" panose="020B0604020202020204" pitchFamily="34" charset="0"/>
              </a:rPr>
              <a:t> -Wall -O3   </a:t>
            </a:r>
            <a:r>
              <a:rPr lang="en-US" sz="1200" dirty="0" err="1">
                <a:latin typeface="Garamond" panose="02020404030301010803" pitchFamily="18" charset="0"/>
                <a:cs typeface="Arial" panose="020B0604020202020204" pitchFamily="34" charset="0"/>
              </a:rPr>
              <a:t>src</a:t>
            </a:r>
            <a:r>
              <a:rPr lang="en-US" sz="1200" dirty="0">
                <a:latin typeface="Garamond" panose="02020404030301010803" pitchFamily="18" charset="0"/>
                <a:cs typeface="Arial" panose="020B0604020202020204" pitchFamily="34" charset="0"/>
              </a:rPr>
              <a:t>/</a:t>
            </a:r>
            <a:r>
              <a:rPr lang="en-US" sz="1200" dirty="0" err="1">
                <a:latin typeface="Garamond" panose="02020404030301010803" pitchFamily="18" charset="0"/>
                <a:cs typeface="Arial" panose="020B0604020202020204" pitchFamily="34" charset="0"/>
              </a:rPr>
              <a:t>testfn.c</a:t>
            </a:r>
            <a:r>
              <a:rPr lang="en-US" sz="1200" dirty="0">
                <a:latin typeface="Garamond" panose="02020404030301010803" pitchFamily="18" charset="0"/>
                <a:cs typeface="Arial" panose="020B0604020202020204" pitchFamily="34" charset="0"/>
              </a:rPr>
              <a:t> -c -o </a:t>
            </a:r>
            <a:r>
              <a:rPr lang="en-US" sz="1200" dirty="0" err="1">
                <a:latin typeface="Garamond" panose="02020404030301010803" pitchFamily="18" charset="0"/>
                <a:cs typeface="Arial" panose="020B0604020202020204" pitchFamily="34" charset="0"/>
              </a:rPr>
              <a:t>src</a:t>
            </a:r>
            <a:r>
              <a:rPr lang="en-US" sz="1200" dirty="0">
                <a:latin typeface="Garamond" panose="02020404030301010803" pitchFamily="18" charset="0"/>
                <a:cs typeface="Arial" panose="020B0604020202020204" pitchFamily="34" charset="0"/>
              </a:rPr>
              <a:t>/</a:t>
            </a:r>
            <a:r>
              <a:rPr lang="en-US" sz="1200" dirty="0" err="1">
                <a:latin typeface="Garamond" panose="02020404030301010803" pitchFamily="18" charset="0"/>
                <a:cs typeface="Arial" panose="020B0604020202020204" pitchFamily="34" charset="0"/>
              </a:rPr>
              <a:t>testfn.c.so</a:t>
            </a:r>
            <a:endParaRPr lang="en-US" sz="1200" dirty="0"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pPr algn="just"/>
            <a:r>
              <a:rPr lang="en-US" sz="1200" dirty="0" err="1">
                <a:latin typeface="Garamond" panose="02020404030301010803" pitchFamily="18" charset="0"/>
                <a:cs typeface="Arial" panose="020B0604020202020204" pitchFamily="34" charset="0"/>
              </a:rPr>
              <a:t>gcc</a:t>
            </a:r>
            <a:r>
              <a:rPr lang="en-US" sz="1200" dirty="0">
                <a:latin typeface="Garamond" panose="02020404030301010803" pitchFamily="18" charset="0"/>
                <a:cs typeface="Arial" panose="020B0604020202020204" pitchFamily="34" charset="0"/>
              </a:rPr>
              <a:t> -</a:t>
            </a:r>
            <a:r>
              <a:rPr lang="en-US" sz="1200" dirty="0" err="1">
                <a:latin typeface="Garamond" panose="02020404030301010803" pitchFamily="18" charset="0"/>
                <a:cs typeface="Arial" panose="020B0604020202020204" pitchFamily="34" charset="0"/>
              </a:rPr>
              <a:t>fPIC</a:t>
            </a:r>
            <a:r>
              <a:rPr lang="en-US" sz="1200" dirty="0">
                <a:latin typeface="Garamond" panose="02020404030301010803" pitchFamily="18" charset="0"/>
                <a:cs typeface="Arial" panose="020B0604020202020204" pitchFamily="34" charset="0"/>
              </a:rPr>
              <a:t> -shared </a:t>
            </a:r>
            <a:r>
              <a:rPr lang="en-US" sz="1200" dirty="0" err="1">
                <a:latin typeface="Garamond" panose="02020404030301010803" pitchFamily="18" charset="0"/>
                <a:cs typeface="Arial" panose="020B0604020202020204" pitchFamily="34" charset="0"/>
              </a:rPr>
              <a:t>src</a:t>
            </a:r>
            <a:r>
              <a:rPr lang="en-US" sz="1200" dirty="0">
                <a:latin typeface="Garamond" panose="02020404030301010803" pitchFamily="18" charset="0"/>
                <a:cs typeface="Arial" panose="020B0604020202020204" pitchFamily="34" charset="0"/>
              </a:rPr>
              <a:t>/</a:t>
            </a:r>
            <a:r>
              <a:rPr lang="en-US" sz="1200" dirty="0" err="1">
                <a:latin typeface="Garamond" panose="02020404030301010803" pitchFamily="18" charset="0"/>
                <a:cs typeface="Arial" panose="020B0604020202020204" pitchFamily="34" charset="0"/>
              </a:rPr>
              <a:t>testfn.c.so</a:t>
            </a:r>
            <a:r>
              <a:rPr lang="en-US" sz="1200" dirty="0">
                <a:latin typeface="Garamond" panose="02020404030301010803" pitchFamily="18" charset="0"/>
                <a:cs typeface="Arial" panose="020B0604020202020204" pitchFamily="34" charset="0"/>
              </a:rPr>
              <a:t> -o </a:t>
            </a:r>
            <a:r>
              <a:rPr lang="en-US" sz="1200" dirty="0" err="1">
                <a:latin typeface="Garamond" panose="02020404030301010803" pitchFamily="18" charset="0"/>
                <a:cs typeface="Arial" panose="020B0604020202020204" pitchFamily="34" charset="0"/>
              </a:rPr>
              <a:t>libtestfn.so</a:t>
            </a:r>
            <a:r>
              <a:rPr lang="en-US" sz="1200" dirty="0">
                <a:latin typeface="Garamond" panose="02020404030301010803" pitchFamily="18" charset="0"/>
                <a:cs typeface="Arial" panose="020B0604020202020204" pitchFamily="34" charset="0"/>
              </a:rPr>
              <a:t> </a:t>
            </a:r>
          </a:p>
          <a:p>
            <a:pPr algn="just"/>
            <a:r>
              <a:rPr lang="en-US" sz="1200" dirty="0" err="1">
                <a:latin typeface="Garamond" panose="02020404030301010803" pitchFamily="18" charset="0"/>
                <a:cs typeface="Arial" panose="020B0604020202020204" pitchFamily="34" charset="0"/>
              </a:rPr>
              <a:t>gcc</a:t>
            </a:r>
            <a:r>
              <a:rPr lang="en-US" sz="1200" dirty="0">
                <a:latin typeface="Garamond" panose="02020404030301010803" pitchFamily="18" charset="0"/>
                <a:cs typeface="Arial" panose="020B0604020202020204" pitchFamily="34" charset="0"/>
              </a:rPr>
              <a:t> -Wall -O3  -L./ ./</a:t>
            </a:r>
            <a:r>
              <a:rPr lang="en-US" sz="1200" dirty="0" err="1">
                <a:latin typeface="Garamond" panose="02020404030301010803" pitchFamily="18" charset="0"/>
                <a:cs typeface="Arial" panose="020B0604020202020204" pitchFamily="34" charset="0"/>
              </a:rPr>
              <a:t>src</a:t>
            </a:r>
            <a:r>
              <a:rPr lang="en-US" sz="1200" dirty="0">
                <a:latin typeface="Garamond" panose="02020404030301010803" pitchFamily="18" charset="0"/>
                <a:cs typeface="Arial" panose="020B0604020202020204" pitchFamily="34" charset="0"/>
              </a:rPr>
              <a:t>/</a:t>
            </a:r>
            <a:r>
              <a:rPr lang="en-US" sz="1200" dirty="0" err="1">
                <a:latin typeface="Garamond" panose="02020404030301010803" pitchFamily="18" charset="0"/>
                <a:cs typeface="Arial" panose="020B0604020202020204" pitchFamily="34" charset="0"/>
              </a:rPr>
              <a:t>fnbenchso.c</a:t>
            </a:r>
            <a:r>
              <a:rPr lang="en-US" sz="1200" dirty="0">
                <a:latin typeface="Garamond" panose="02020404030301010803" pitchFamily="18" charset="0"/>
                <a:cs typeface="Arial" panose="020B0604020202020204" pitchFamily="34" charset="0"/>
              </a:rPr>
              <a:t> -o </a:t>
            </a:r>
            <a:r>
              <a:rPr lang="en-US" sz="1200" dirty="0" err="1">
                <a:latin typeface="Garamond" panose="02020404030301010803" pitchFamily="18" charset="0"/>
                <a:cs typeface="Arial" panose="020B0604020202020204" pitchFamily="34" charset="0"/>
              </a:rPr>
              <a:t>main.exe.dynamic</a:t>
            </a:r>
            <a:r>
              <a:rPr lang="en-US" sz="1200" dirty="0">
                <a:latin typeface="Garamond" panose="02020404030301010803" pitchFamily="18" charset="0"/>
                <a:cs typeface="Arial" panose="020B0604020202020204" pitchFamily="34" charset="0"/>
              </a:rPr>
              <a:t> -</a:t>
            </a:r>
            <a:r>
              <a:rPr lang="en-US" sz="1200" dirty="0" err="1">
                <a:latin typeface="Garamond" panose="02020404030301010803" pitchFamily="18" charset="0"/>
                <a:cs typeface="Arial" panose="020B0604020202020204" pitchFamily="34" charset="0"/>
              </a:rPr>
              <a:t>ltestfn</a:t>
            </a:r>
            <a:endParaRPr lang="en-US" sz="1200" dirty="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D64419FA-93B7-8A4F-B384-EB46DE9E399A}"/>
              </a:ext>
            </a:extLst>
          </p:cNvPr>
          <p:cNvSpPr txBox="1">
            <a:spLocks/>
          </p:cNvSpPr>
          <p:nvPr/>
        </p:nvSpPr>
        <p:spPr>
          <a:xfrm>
            <a:off x="4017765" y="1734713"/>
            <a:ext cx="2573344" cy="37497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36" indent="-91436" algn="l" defTabSz="914354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00B0F0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1pPr>
            <a:lvl2pPr marL="384029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8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2pPr>
            <a:lvl3pPr marL="566900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4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3pPr>
            <a:lvl4pPr marL="749771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4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4pPr>
            <a:lvl5pPr marL="932642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4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4400">
              <a:lnSpc>
                <a:spcPct val="100000"/>
              </a:lnSpc>
            </a:pPr>
            <a:r>
              <a:rPr lang="en-US" sz="1600" kern="0" dirty="0">
                <a:solidFill>
                  <a:srgbClr val="3B3838"/>
                </a:solidFill>
              </a:rPr>
              <a:t>./</a:t>
            </a:r>
            <a:r>
              <a:rPr lang="en-US" sz="1600" kern="0" dirty="0" err="1">
                <a:solidFill>
                  <a:srgbClr val="3B3838"/>
                </a:solidFill>
              </a:rPr>
              <a:t>objdump</a:t>
            </a:r>
            <a:r>
              <a:rPr lang="en-US" sz="1600" kern="0" dirty="0">
                <a:solidFill>
                  <a:srgbClr val="3B3838"/>
                </a:solidFill>
              </a:rPr>
              <a:t> </a:t>
            </a:r>
            <a:r>
              <a:rPr lang="en-US" sz="1600" kern="0" dirty="0" err="1">
                <a:solidFill>
                  <a:srgbClr val="3B3838"/>
                </a:solidFill>
              </a:rPr>
              <a:t>bin.static</a:t>
            </a:r>
            <a:endParaRPr lang="en-US" sz="1600" kern="0" dirty="0">
              <a:solidFill>
                <a:srgbClr val="3B3838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0B8629B-DA4A-6942-A2AC-5D2DDDAA9C88}"/>
              </a:ext>
            </a:extLst>
          </p:cNvPr>
          <p:cNvSpPr/>
          <p:nvPr/>
        </p:nvSpPr>
        <p:spPr>
          <a:xfrm>
            <a:off x="3909792" y="1792217"/>
            <a:ext cx="69790" cy="4962591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71434A99-E4F9-9B42-ACE0-5D3E245F325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76819" y="2100824"/>
            <a:ext cx="2206734" cy="44609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775FDE75-BAA3-8142-924E-59AEF7C1DDA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57028" y="4143624"/>
            <a:ext cx="3493492" cy="710731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28D4143F-53BA-9F4A-91E0-9196B08A6703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8321" y="4972860"/>
            <a:ext cx="4903798" cy="1344004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C3FD2A2F-317D-EC41-A988-9A8B55576E21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57028" y="2665424"/>
            <a:ext cx="3624502" cy="906125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7EC75401-8D35-894D-8EF2-252D75234641}"/>
              </a:ext>
            </a:extLst>
          </p:cNvPr>
          <p:cNvSpPr/>
          <p:nvPr/>
        </p:nvSpPr>
        <p:spPr>
          <a:xfrm>
            <a:off x="1087366" y="2073268"/>
            <a:ext cx="2693490" cy="4281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5681073-C6DC-3C4D-85B9-8EAE55369D6E}"/>
              </a:ext>
            </a:extLst>
          </p:cNvPr>
          <p:cNvSpPr/>
          <p:nvPr/>
        </p:nvSpPr>
        <p:spPr>
          <a:xfrm>
            <a:off x="4057028" y="2073267"/>
            <a:ext cx="2226525" cy="48266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B61F665-4D12-D146-AB9E-7E7D3ABA9AB1}"/>
              </a:ext>
            </a:extLst>
          </p:cNvPr>
          <p:cNvSpPr/>
          <p:nvPr/>
        </p:nvSpPr>
        <p:spPr>
          <a:xfrm>
            <a:off x="4038728" y="4107053"/>
            <a:ext cx="3624502" cy="7473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83A7845-FF8B-C840-A67C-7956E4A1D4DC}"/>
              </a:ext>
            </a:extLst>
          </p:cNvPr>
          <p:cNvSpPr/>
          <p:nvPr/>
        </p:nvSpPr>
        <p:spPr>
          <a:xfrm>
            <a:off x="1103592" y="4496190"/>
            <a:ext cx="2677264" cy="12967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B30EAD5-D2FA-8247-8BC7-836DFBE82707}"/>
              </a:ext>
            </a:extLst>
          </p:cNvPr>
          <p:cNvSpPr/>
          <p:nvPr/>
        </p:nvSpPr>
        <p:spPr>
          <a:xfrm>
            <a:off x="8967885" y="1792217"/>
            <a:ext cx="69790" cy="4962591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4F4753E-AA33-744A-923E-76A5F92D3E04}"/>
              </a:ext>
            </a:extLst>
          </p:cNvPr>
          <p:cNvCxnSpPr>
            <a:cxnSpLocks/>
          </p:cNvCxnSpPr>
          <p:nvPr/>
        </p:nvCxnSpPr>
        <p:spPr>
          <a:xfrm>
            <a:off x="3842400" y="2287319"/>
            <a:ext cx="192743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67A94FB-69AE-A749-A11A-7556D8FBD083}"/>
              </a:ext>
            </a:extLst>
          </p:cNvPr>
          <p:cNvCxnSpPr>
            <a:cxnSpLocks/>
          </p:cNvCxnSpPr>
          <p:nvPr/>
        </p:nvCxnSpPr>
        <p:spPr>
          <a:xfrm>
            <a:off x="3809979" y="4565905"/>
            <a:ext cx="192743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C283DF9-8791-E647-8C95-A18698355FB4}"/>
              </a:ext>
            </a:extLst>
          </p:cNvPr>
          <p:cNvSpPr/>
          <p:nvPr/>
        </p:nvSpPr>
        <p:spPr>
          <a:xfrm>
            <a:off x="9005056" y="2992546"/>
            <a:ext cx="21948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hlinkClick r:id="rId10"/>
              </a:rPr>
              <a:t>https://github.com/npe9/fnbench</a:t>
            </a:r>
            <a:endParaRPr lang="en-US" sz="1000" dirty="0"/>
          </a:p>
          <a:p>
            <a:endParaRPr lang="en-US" sz="1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17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48" grpId="0" animBg="1"/>
      <p:bldP spid="49" grpId="0" animBg="1"/>
      <p:bldP spid="50" grpId="0" animBg="1"/>
      <p:bldP spid="5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FB750-E272-B243-A0D6-A37CB402D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Evaluation: Performance Overhead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6AC85-F1D5-C241-B2F5-2F92AD2F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6FA25F-DBB4-5149-A88E-72FD440FA7C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863" y="1237204"/>
            <a:ext cx="3173878" cy="23113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13AD59-1921-3848-80C7-2F0660499179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7388" y="1216989"/>
            <a:ext cx="3281695" cy="23315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F7D26C2-B74F-D948-8EE5-2921CDFA7AA2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5488" y="3939793"/>
            <a:ext cx="3234525" cy="23315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0D30256-8808-E74E-895A-A84186B28D60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7053" y="3939793"/>
            <a:ext cx="3241264" cy="232481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3072A1E-E143-854B-B7E8-8D00759B1C69}"/>
              </a:ext>
            </a:extLst>
          </p:cNvPr>
          <p:cNvSpPr/>
          <p:nvPr/>
        </p:nvSpPr>
        <p:spPr>
          <a:xfrm>
            <a:off x="720648" y="3286814"/>
            <a:ext cx="27547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rgbClr val="3B3838"/>
                </a:solidFill>
                <a:latin typeface="Times" pitchFamily="2" charset="0"/>
                <a:cs typeface="Arial" panose="020B0604020202020204" pitchFamily="34" charset="0"/>
              </a:rPr>
              <a:t>mpirun</a:t>
            </a:r>
            <a:r>
              <a:rPr lang="en-US" sz="1000" dirty="0">
                <a:solidFill>
                  <a:srgbClr val="3B3838"/>
                </a:solidFill>
                <a:latin typeface="Times" pitchFamily="2" charset="0"/>
                <a:cs typeface="Arial" panose="020B0604020202020204" pitchFamily="34" charset="0"/>
              </a:rPr>
              <a:t> --np 2 --map-by ppr:&lt;1,2&gt;:node --bind-to socket </a:t>
            </a:r>
            <a:r>
              <a:rPr lang="en-US" sz="1000" b="1" dirty="0" err="1">
                <a:solidFill>
                  <a:srgbClr val="3B3838"/>
                </a:solidFill>
                <a:latin typeface="Times" pitchFamily="2" charset="0"/>
                <a:cs typeface="Arial" panose="020B0604020202020204" pitchFamily="34" charset="0"/>
              </a:rPr>
              <a:t>rmamt</a:t>
            </a:r>
            <a:r>
              <a:rPr lang="en-US" sz="1000" dirty="0">
                <a:solidFill>
                  <a:srgbClr val="3B3838"/>
                </a:solidFill>
                <a:latin typeface="Times" pitchFamily="2" charset="0"/>
                <a:cs typeface="Arial" panose="020B0604020202020204" pitchFamily="34" charset="0"/>
              </a:rPr>
              <a:t>_&lt;</a:t>
            </a:r>
            <a:r>
              <a:rPr lang="en-US" sz="1000" i="1" dirty="0" err="1">
                <a:solidFill>
                  <a:srgbClr val="3B3838"/>
                </a:solidFill>
                <a:latin typeface="Times" pitchFamily="2" charset="0"/>
                <a:cs typeface="Arial" panose="020B0604020202020204" pitchFamily="34" charset="0"/>
              </a:rPr>
              <a:t>bw</a:t>
            </a:r>
            <a:r>
              <a:rPr lang="en-US" sz="1000" dirty="0" err="1">
                <a:solidFill>
                  <a:srgbClr val="3B3838"/>
                </a:solidFill>
                <a:latin typeface="Times" pitchFamily="2" charset="0"/>
                <a:cs typeface="Arial" panose="020B0604020202020204" pitchFamily="34" charset="0"/>
              </a:rPr>
              <a:t>,lat</a:t>
            </a:r>
            <a:r>
              <a:rPr lang="en-US" sz="1000" dirty="0">
                <a:solidFill>
                  <a:srgbClr val="3B3838"/>
                </a:solidFill>
                <a:latin typeface="Times" pitchFamily="2" charset="0"/>
                <a:cs typeface="Arial" panose="020B0604020202020204" pitchFamily="34" charset="0"/>
              </a:rPr>
              <a:t>&gt; -x </a:t>
            </a:r>
            <a:r>
              <a:rPr lang="en-US" sz="1000" dirty="0">
                <a:latin typeface="Times" pitchFamily="2" charset="0"/>
                <a:cs typeface="Arial" panose="020B0604020202020204" pitchFamily="34" charset="0"/>
              </a:rPr>
              <a:t>-t &lt;</a:t>
            </a:r>
            <a:r>
              <a:rPr lang="en-US" sz="1000" dirty="0" err="1">
                <a:latin typeface="Times" pitchFamily="2" charset="0"/>
                <a:cs typeface="Arial" panose="020B0604020202020204" pitchFamily="34" charset="0"/>
              </a:rPr>
              <a:t>num_threads</a:t>
            </a:r>
            <a:r>
              <a:rPr lang="en-US" sz="1000" dirty="0">
                <a:latin typeface="Times" pitchFamily="2" charset="0"/>
                <a:cs typeface="Arial" panose="020B0604020202020204" pitchFamily="34" charset="0"/>
              </a:rPr>
              <a:t>&gt; -o put -s fence</a:t>
            </a:r>
          </a:p>
          <a:p>
            <a:endParaRPr lang="en-US" sz="1000" dirty="0">
              <a:solidFill>
                <a:srgbClr val="3B3838"/>
              </a:solidFill>
              <a:effectLst/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4103B38-1CDA-9841-B061-148AA8736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647" y="1200146"/>
            <a:ext cx="3370089" cy="2107573"/>
          </a:xfrm>
        </p:spPr>
        <p:txBody>
          <a:bodyPr>
            <a:normAutofit fontScale="92500" lnSpcReduction="20000"/>
          </a:bodyPr>
          <a:lstStyle/>
          <a:p>
            <a:pPr algn="just" defTabSz="914400">
              <a:lnSpc>
                <a:spcPct val="100000"/>
              </a:lnSpc>
            </a:pPr>
            <a:r>
              <a:rPr lang="en-US" kern="0" dirty="0">
                <a:solidFill>
                  <a:srgbClr val="3B3838"/>
                </a:solidFill>
              </a:rPr>
              <a:t>RMA-MT</a:t>
            </a:r>
          </a:p>
          <a:p>
            <a:pPr lvl="1" algn="just" defTabSz="914400">
              <a:lnSpc>
                <a:spcPct val="100000"/>
              </a:lnSpc>
            </a:pPr>
            <a:r>
              <a:rPr lang="en-US" kern="0" dirty="0">
                <a:solidFill>
                  <a:srgbClr val="3B3838"/>
                </a:solidFill>
              </a:rPr>
              <a:t>Experimental implementation</a:t>
            </a:r>
          </a:p>
          <a:p>
            <a:pPr lvl="2" algn="just" defTabSz="914400">
              <a:lnSpc>
                <a:spcPct val="100000"/>
              </a:lnSpc>
            </a:pPr>
            <a:r>
              <a:rPr lang="en-US" kern="0" dirty="0">
                <a:solidFill>
                  <a:srgbClr val="3B3838"/>
                </a:solidFill>
              </a:rPr>
              <a:t>Shared threading API</a:t>
            </a:r>
          </a:p>
          <a:p>
            <a:pPr lvl="1" algn="just" defTabSz="914400">
              <a:lnSpc>
                <a:spcPct val="100000"/>
              </a:lnSpc>
            </a:pPr>
            <a:r>
              <a:rPr lang="en-US" kern="0" dirty="0">
                <a:solidFill>
                  <a:srgbClr val="3B3838"/>
                </a:solidFill>
              </a:rPr>
              <a:t>Intel Haswell and Skylake</a:t>
            </a:r>
          </a:p>
          <a:p>
            <a:pPr lvl="1" algn="just" defTabSz="914400">
              <a:lnSpc>
                <a:spcPct val="100000"/>
              </a:lnSpc>
            </a:pPr>
            <a:r>
              <a:rPr lang="en-US" kern="0" dirty="0">
                <a:solidFill>
                  <a:srgbClr val="3B3838"/>
                </a:solidFill>
              </a:rPr>
              <a:t>Static versus shared library</a:t>
            </a:r>
          </a:p>
          <a:p>
            <a:pPr lvl="1" algn="just" defTabSz="914400">
              <a:lnSpc>
                <a:spcPct val="100000"/>
              </a:lnSpc>
            </a:pPr>
            <a:r>
              <a:rPr lang="en-US" kern="0" dirty="0">
                <a:solidFill>
                  <a:srgbClr val="3B3838"/>
                </a:solidFill>
              </a:rPr>
              <a:t>All function declared as </a:t>
            </a:r>
            <a:r>
              <a:rPr lang="en-US" i="1" kern="0" dirty="0">
                <a:solidFill>
                  <a:srgbClr val="3B3838"/>
                </a:solidFill>
              </a:rPr>
              <a:t>extern</a:t>
            </a:r>
          </a:p>
          <a:p>
            <a:pPr lvl="1" algn="just" defTabSz="914400">
              <a:lnSpc>
                <a:spcPct val="100000"/>
              </a:lnSpc>
            </a:pPr>
            <a:r>
              <a:rPr lang="en-US" kern="0" dirty="0">
                <a:solidFill>
                  <a:srgbClr val="3B3838"/>
                </a:solidFill>
              </a:rPr>
              <a:t>Using </a:t>
            </a:r>
            <a:r>
              <a:rPr lang="en-US" kern="0" dirty="0" err="1">
                <a:solidFill>
                  <a:srgbClr val="3B3838"/>
                </a:solidFill>
              </a:rPr>
              <a:t>Pthreads</a:t>
            </a:r>
            <a:endParaRPr lang="en-US" kern="0" dirty="0">
              <a:solidFill>
                <a:srgbClr val="3B3838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B184872-8824-234E-A714-BFED67E746B4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101" y="4890445"/>
            <a:ext cx="2592108" cy="81823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211ABE0-1640-E546-9122-9C1C3E012429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101" y="4069206"/>
            <a:ext cx="2592108" cy="68541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1747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FB750-E272-B243-A0D6-A37CB402D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Evaluation: Performance Overhead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6AC85-F1D5-C241-B2F5-2F92AD2F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14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37BBF4-3470-B043-98E8-E15AD8BAE8C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8525" y="3940455"/>
            <a:ext cx="3187355" cy="23180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CFE69B7-2AD1-7C43-BEEC-F943B3E6FF88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10005" y="3876997"/>
            <a:ext cx="3301912" cy="23180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0E7AB57-27F2-224E-8568-A75F2CBFC350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8525" y="1246314"/>
            <a:ext cx="3261480" cy="23315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E47EBC0-298C-E44E-A682-A77E2F308291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10005" y="1233139"/>
            <a:ext cx="3261480" cy="23046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E91F5FF-C477-1E40-8776-21088DE05C01}"/>
              </a:ext>
            </a:extLst>
          </p:cNvPr>
          <p:cNvSpPr/>
          <p:nvPr/>
        </p:nvSpPr>
        <p:spPr>
          <a:xfrm>
            <a:off x="720648" y="3510125"/>
            <a:ext cx="27547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rgbClr val="3B3838"/>
                </a:solidFill>
                <a:latin typeface="Times" pitchFamily="2" charset="0"/>
                <a:cs typeface="Arial" panose="020B0604020202020204" pitchFamily="34" charset="0"/>
              </a:rPr>
              <a:t>mpirun</a:t>
            </a:r>
            <a:r>
              <a:rPr lang="en-US" sz="1000" dirty="0">
                <a:solidFill>
                  <a:srgbClr val="3B3838"/>
                </a:solidFill>
                <a:latin typeface="Times" pitchFamily="2" charset="0"/>
                <a:cs typeface="Arial" panose="020B0604020202020204" pitchFamily="34" charset="0"/>
              </a:rPr>
              <a:t> --np 2 --map-by ppr:&lt;1,2&gt;:node --bind-to socket </a:t>
            </a:r>
            <a:r>
              <a:rPr lang="en-US" sz="1000" b="1" dirty="0" err="1">
                <a:solidFill>
                  <a:srgbClr val="3B3838"/>
                </a:solidFill>
                <a:latin typeface="Times" pitchFamily="2" charset="0"/>
                <a:cs typeface="Arial" panose="020B0604020202020204" pitchFamily="34" charset="0"/>
              </a:rPr>
              <a:t>rmamt</a:t>
            </a:r>
            <a:r>
              <a:rPr lang="en-US" sz="1000" dirty="0">
                <a:solidFill>
                  <a:srgbClr val="3B3838"/>
                </a:solidFill>
                <a:latin typeface="Times" pitchFamily="2" charset="0"/>
                <a:cs typeface="Arial" panose="020B0604020202020204" pitchFamily="34" charset="0"/>
              </a:rPr>
              <a:t>_&lt;</a:t>
            </a:r>
            <a:r>
              <a:rPr lang="en-US" sz="1000" i="1" dirty="0" err="1">
                <a:solidFill>
                  <a:srgbClr val="3B3838"/>
                </a:solidFill>
                <a:latin typeface="Times" pitchFamily="2" charset="0"/>
                <a:cs typeface="Arial" panose="020B0604020202020204" pitchFamily="34" charset="0"/>
              </a:rPr>
              <a:t>bw</a:t>
            </a:r>
            <a:r>
              <a:rPr lang="en-US" sz="1000" dirty="0" err="1">
                <a:solidFill>
                  <a:srgbClr val="3B3838"/>
                </a:solidFill>
                <a:latin typeface="Times" pitchFamily="2" charset="0"/>
                <a:cs typeface="Arial" panose="020B0604020202020204" pitchFamily="34" charset="0"/>
              </a:rPr>
              <a:t>,lat</a:t>
            </a:r>
            <a:r>
              <a:rPr lang="en-US" sz="1000" dirty="0">
                <a:solidFill>
                  <a:srgbClr val="3B3838"/>
                </a:solidFill>
                <a:latin typeface="Times" pitchFamily="2" charset="0"/>
                <a:cs typeface="Arial" panose="020B0604020202020204" pitchFamily="34" charset="0"/>
              </a:rPr>
              <a:t>&gt; -x </a:t>
            </a:r>
            <a:r>
              <a:rPr lang="en-US" sz="1000" dirty="0">
                <a:latin typeface="Times" pitchFamily="2" charset="0"/>
                <a:cs typeface="Arial" panose="020B0604020202020204" pitchFamily="34" charset="0"/>
              </a:rPr>
              <a:t>-t &lt;</a:t>
            </a:r>
            <a:r>
              <a:rPr lang="en-US" sz="1000" dirty="0" err="1">
                <a:latin typeface="Times" pitchFamily="2" charset="0"/>
                <a:cs typeface="Arial" panose="020B0604020202020204" pitchFamily="34" charset="0"/>
              </a:rPr>
              <a:t>num_threads</a:t>
            </a:r>
            <a:r>
              <a:rPr lang="en-US" sz="1000" dirty="0">
                <a:latin typeface="Times" pitchFamily="2" charset="0"/>
                <a:cs typeface="Arial" panose="020B0604020202020204" pitchFamily="34" charset="0"/>
              </a:rPr>
              <a:t>&gt; -o put -s fence</a:t>
            </a:r>
          </a:p>
          <a:p>
            <a:endParaRPr lang="en-US" sz="1000" dirty="0">
              <a:solidFill>
                <a:srgbClr val="3B3838"/>
              </a:solidFill>
              <a:effectLst/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071F6D-FD5C-E546-A197-4E60AC182D5A}"/>
              </a:ext>
            </a:extLst>
          </p:cNvPr>
          <p:cNvSpPr txBox="1"/>
          <p:nvPr/>
        </p:nvSpPr>
        <p:spPr>
          <a:xfrm>
            <a:off x="1799924" y="17132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6525716-4B20-1049-8F6C-C75E47BCD1E8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3978" y="5142329"/>
            <a:ext cx="2592108" cy="820523"/>
          </a:xfrm>
          <a:prstGeom prst="rect">
            <a:avLst/>
          </a:prstGeom>
        </p:spPr>
      </p:pic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C15DFCC-0435-754C-8E54-E2A82ED46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648" y="1200146"/>
            <a:ext cx="3456716" cy="2107573"/>
          </a:xfrm>
        </p:spPr>
        <p:txBody>
          <a:bodyPr>
            <a:normAutofit fontScale="92500" lnSpcReduction="20000"/>
          </a:bodyPr>
          <a:lstStyle/>
          <a:p>
            <a:pPr algn="just" defTabSz="914400">
              <a:lnSpc>
                <a:spcPct val="100000"/>
              </a:lnSpc>
            </a:pPr>
            <a:r>
              <a:rPr lang="en-US" kern="0" dirty="0">
                <a:solidFill>
                  <a:srgbClr val="3B3838"/>
                </a:solidFill>
              </a:rPr>
              <a:t>RMA-MT </a:t>
            </a:r>
          </a:p>
          <a:p>
            <a:pPr lvl="1" algn="just" defTabSz="914400">
              <a:lnSpc>
                <a:spcPct val="100000"/>
              </a:lnSpc>
            </a:pPr>
            <a:r>
              <a:rPr lang="en-US" kern="0" dirty="0">
                <a:solidFill>
                  <a:srgbClr val="3B3838"/>
                </a:solidFill>
              </a:rPr>
              <a:t>Experimental implementation</a:t>
            </a:r>
          </a:p>
          <a:p>
            <a:pPr lvl="2" algn="just" defTabSz="914400">
              <a:lnSpc>
                <a:spcPct val="100000"/>
              </a:lnSpc>
            </a:pPr>
            <a:r>
              <a:rPr lang="en-US" kern="0" dirty="0">
                <a:solidFill>
                  <a:srgbClr val="3B3838"/>
                </a:solidFill>
              </a:rPr>
              <a:t>Shared threading API</a:t>
            </a:r>
          </a:p>
          <a:p>
            <a:pPr lvl="1" algn="just" defTabSz="914400">
              <a:lnSpc>
                <a:spcPct val="100000"/>
              </a:lnSpc>
            </a:pPr>
            <a:r>
              <a:rPr lang="en-US" kern="0" dirty="0">
                <a:solidFill>
                  <a:srgbClr val="3B3838"/>
                </a:solidFill>
              </a:rPr>
              <a:t>Intel Xeon Phi and IBM Power9</a:t>
            </a:r>
          </a:p>
          <a:p>
            <a:pPr lvl="1" algn="just" defTabSz="914400">
              <a:lnSpc>
                <a:spcPct val="100000"/>
              </a:lnSpc>
            </a:pPr>
            <a:r>
              <a:rPr lang="en-US" kern="0" dirty="0">
                <a:solidFill>
                  <a:srgbClr val="3B3838"/>
                </a:solidFill>
              </a:rPr>
              <a:t>Static versus shared library</a:t>
            </a:r>
          </a:p>
          <a:p>
            <a:pPr lvl="1" algn="just" defTabSz="914400">
              <a:lnSpc>
                <a:spcPct val="100000"/>
              </a:lnSpc>
            </a:pPr>
            <a:r>
              <a:rPr lang="en-US" kern="0" dirty="0">
                <a:solidFill>
                  <a:srgbClr val="3B3838"/>
                </a:solidFill>
              </a:rPr>
              <a:t>All function declared as </a:t>
            </a:r>
            <a:r>
              <a:rPr lang="en-US" i="1" kern="0" dirty="0">
                <a:solidFill>
                  <a:srgbClr val="3B3838"/>
                </a:solidFill>
              </a:rPr>
              <a:t>extern</a:t>
            </a:r>
          </a:p>
          <a:p>
            <a:pPr lvl="1" algn="just" defTabSz="914400">
              <a:lnSpc>
                <a:spcPct val="100000"/>
              </a:lnSpc>
            </a:pPr>
            <a:r>
              <a:rPr lang="en-US" kern="0" dirty="0">
                <a:solidFill>
                  <a:srgbClr val="3B3838"/>
                </a:solidFill>
              </a:rPr>
              <a:t>Using </a:t>
            </a:r>
            <a:r>
              <a:rPr lang="en-US" kern="0" dirty="0" err="1">
                <a:solidFill>
                  <a:srgbClr val="3B3838"/>
                </a:solidFill>
              </a:rPr>
              <a:t>Pthreads</a:t>
            </a:r>
            <a:endParaRPr lang="en-US" kern="0" dirty="0">
              <a:solidFill>
                <a:srgbClr val="3B3838"/>
              </a:solidFill>
            </a:endParaRPr>
          </a:p>
          <a:p>
            <a:pPr lvl="1" algn="just" defTabSz="914400">
              <a:lnSpc>
                <a:spcPct val="100000"/>
              </a:lnSpc>
            </a:pPr>
            <a:endParaRPr lang="en-US" kern="0" dirty="0">
              <a:solidFill>
                <a:srgbClr val="3B3838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3EDEBD4-9BED-8040-835D-9989B7988D98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3978" y="4321698"/>
            <a:ext cx="2592108" cy="68541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6018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FB750-E272-B243-A0D6-A37CB402D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What’s next?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6AC85-F1D5-C241-B2F5-2F92AD2F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15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8E6255F-80A0-D94E-9AAD-B4ADB039B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340" y="1204214"/>
            <a:ext cx="4939315" cy="3872750"/>
          </a:xfrm>
        </p:spPr>
        <p:txBody>
          <a:bodyPr>
            <a:normAutofit/>
          </a:bodyPr>
          <a:lstStyle/>
          <a:p>
            <a:pPr defTabSz="914400">
              <a:lnSpc>
                <a:spcPct val="100000"/>
              </a:lnSpc>
            </a:pPr>
            <a:r>
              <a:rPr lang="en-US" kern="0" dirty="0">
                <a:solidFill>
                  <a:srgbClr val="3B3838"/>
                </a:solidFill>
              </a:rPr>
              <a:t>Show and quantify benefits of ULTs in Open MPI and MPI+X</a:t>
            </a:r>
          </a:p>
          <a:p>
            <a:pPr defTabSz="914400">
              <a:lnSpc>
                <a:spcPct val="100000"/>
              </a:lnSpc>
            </a:pPr>
            <a:r>
              <a:rPr lang="en-US" kern="0" dirty="0">
                <a:solidFill>
                  <a:srgbClr val="3B3838"/>
                </a:solidFill>
              </a:rPr>
              <a:t>Optimize the use of ULT in the Open MPI threading API</a:t>
            </a:r>
          </a:p>
          <a:p>
            <a:pPr defTabSz="914400">
              <a:lnSpc>
                <a:spcPct val="100000"/>
              </a:lnSpc>
            </a:pPr>
            <a:r>
              <a:rPr lang="en-US" kern="0" dirty="0">
                <a:solidFill>
                  <a:srgbClr val="3B3838"/>
                </a:solidFill>
              </a:rPr>
              <a:t>Investigate usefulness and implications of an “at run-time” selection of  threading library (no static linking or static variables)</a:t>
            </a:r>
          </a:p>
          <a:p>
            <a:pPr defTabSz="914400">
              <a:lnSpc>
                <a:spcPct val="100000"/>
              </a:lnSpc>
            </a:pPr>
            <a:r>
              <a:rPr lang="en-US" kern="0" dirty="0">
                <a:solidFill>
                  <a:srgbClr val="3B3838"/>
                </a:solidFill>
              </a:rPr>
              <a:t>Resolve correctness issue in regard to ULT-to-</a:t>
            </a:r>
            <a:r>
              <a:rPr lang="en-US" kern="0" dirty="0" err="1">
                <a:solidFill>
                  <a:srgbClr val="3B3838"/>
                </a:solidFill>
              </a:rPr>
              <a:t>Pthread</a:t>
            </a:r>
            <a:r>
              <a:rPr lang="en-US" kern="0" dirty="0">
                <a:solidFill>
                  <a:srgbClr val="3B3838"/>
                </a:solidFill>
              </a:rPr>
              <a:t> mapping (deadlock)</a:t>
            </a:r>
          </a:p>
          <a:p>
            <a:pPr defTabSz="914400">
              <a:lnSpc>
                <a:spcPct val="100000"/>
              </a:lnSpc>
            </a:pPr>
            <a:r>
              <a:rPr lang="en-US" kern="0" dirty="0" err="1">
                <a:solidFill>
                  <a:srgbClr val="3B3838"/>
                </a:solidFill>
              </a:rPr>
              <a:t>Libevent</a:t>
            </a:r>
            <a:r>
              <a:rPr lang="en-US" kern="0" dirty="0">
                <a:solidFill>
                  <a:srgbClr val="3B3838"/>
                </a:solidFill>
              </a:rPr>
              <a:t> support for ULTs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11005E-F7D2-7940-9726-3DB507FC60C9}"/>
              </a:ext>
            </a:extLst>
          </p:cNvPr>
          <p:cNvSpPr/>
          <p:nvPr/>
        </p:nvSpPr>
        <p:spPr>
          <a:xfrm>
            <a:off x="8073479" y="5191409"/>
            <a:ext cx="34179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hlinkClick r:id="rId4"/>
              </a:rPr>
              <a:t>https://github.com/open-mpi/ompi/pull/6578</a:t>
            </a:r>
            <a:endParaRPr lang="en-US" sz="12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DB35266-AE81-9248-B8EA-BCB1AE7C98C5}"/>
              </a:ext>
            </a:extLst>
          </p:cNvPr>
          <p:cNvSpPr/>
          <p:nvPr/>
        </p:nvSpPr>
        <p:spPr>
          <a:xfrm>
            <a:off x="5701724" y="1318661"/>
            <a:ext cx="67376" cy="5539339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BF0FB8-5712-FB4F-B329-192F0B8F7A4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72185" y="1318660"/>
            <a:ext cx="5519217" cy="387274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D8C1CA6-CBBE-894B-B6CC-7C12C83DFF26}"/>
              </a:ext>
            </a:extLst>
          </p:cNvPr>
          <p:cNvSpPr/>
          <p:nvPr/>
        </p:nvSpPr>
        <p:spPr>
          <a:xfrm>
            <a:off x="6631806" y="2714324"/>
            <a:ext cx="2791327" cy="231007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691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FB750-E272-B243-A0D6-A37CB402D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6AC85-F1D5-C241-B2F5-2F92AD2F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16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8E6255F-80A0-D94E-9AAD-B4ADB039B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648" y="1492625"/>
            <a:ext cx="6094038" cy="3872750"/>
          </a:xfrm>
        </p:spPr>
        <p:txBody>
          <a:bodyPr>
            <a:normAutofit/>
          </a:bodyPr>
          <a:lstStyle/>
          <a:p>
            <a:pPr defTabSz="914400">
              <a:lnSpc>
                <a:spcPct val="100000"/>
              </a:lnSpc>
            </a:pPr>
            <a:r>
              <a:rPr lang="en-US" kern="0" dirty="0">
                <a:solidFill>
                  <a:srgbClr val="3B3838"/>
                </a:solidFill>
              </a:rPr>
              <a:t>Threading support in Open MPI is a hybrid approach.</a:t>
            </a:r>
          </a:p>
          <a:p>
            <a:pPr defTabSz="914400">
              <a:lnSpc>
                <a:spcPct val="100000"/>
              </a:lnSpc>
            </a:pPr>
            <a:r>
              <a:rPr lang="en-US" kern="0" dirty="0">
                <a:solidFill>
                  <a:srgbClr val="3B3838"/>
                </a:solidFill>
              </a:rPr>
              <a:t>Management functionality implemented following MCA .</a:t>
            </a:r>
          </a:p>
          <a:p>
            <a:pPr defTabSz="914400">
              <a:lnSpc>
                <a:spcPct val="100000"/>
              </a:lnSpc>
            </a:pPr>
            <a:r>
              <a:rPr lang="en-US" kern="0" dirty="0">
                <a:solidFill>
                  <a:srgbClr val="3B3838"/>
                </a:solidFill>
              </a:rPr>
              <a:t>Hot-path functionality statically defined and in-lined.</a:t>
            </a:r>
          </a:p>
          <a:p>
            <a:pPr defTabSz="914400">
              <a:lnSpc>
                <a:spcPct val="100000"/>
              </a:lnSpc>
            </a:pPr>
            <a:r>
              <a:rPr lang="en-US" kern="0" dirty="0">
                <a:solidFill>
                  <a:srgbClr val="3B3838"/>
                </a:solidFill>
              </a:rPr>
              <a:t>Use  --with-threads=&lt;threading model&gt;.</a:t>
            </a:r>
          </a:p>
          <a:p>
            <a:pPr defTabSz="914400">
              <a:lnSpc>
                <a:spcPct val="100000"/>
              </a:lnSpc>
            </a:pPr>
            <a:r>
              <a:rPr lang="en-US" kern="0" dirty="0">
                <a:solidFill>
                  <a:srgbClr val="3B3838"/>
                </a:solidFill>
              </a:rPr>
              <a:t>Evaluation shows no significant performance differences.</a:t>
            </a:r>
          </a:p>
          <a:p>
            <a:pPr defTabSz="914400">
              <a:lnSpc>
                <a:spcPct val="100000"/>
              </a:lnSpc>
            </a:pPr>
            <a:r>
              <a:rPr lang="en-US" kern="0" dirty="0">
                <a:solidFill>
                  <a:srgbClr val="3B3838"/>
                </a:solidFill>
              </a:rPr>
              <a:t>Base work for a lot of interesting future work.</a:t>
            </a:r>
          </a:p>
          <a:p>
            <a:pPr defTabSz="914400">
              <a:lnSpc>
                <a:spcPct val="100000"/>
              </a:lnSpc>
            </a:pPr>
            <a:r>
              <a:rPr lang="en-US" kern="0" dirty="0">
                <a:solidFill>
                  <a:srgbClr val="3B3838"/>
                </a:solidFill>
              </a:rPr>
              <a:t>Find us on Slack!</a:t>
            </a:r>
          </a:p>
          <a:p>
            <a:pPr defTabSz="914400">
              <a:lnSpc>
                <a:spcPct val="100000"/>
              </a:lnSpc>
            </a:pPr>
            <a:endParaRPr lang="en-US" kern="0" dirty="0">
              <a:solidFill>
                <a:srgbClr val="3B3838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D6B2B7E-23F0-534F-886A-54A989D5E95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42167" y="2378150"/>
            <a:ext cx="956386" cy="39211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0055375-12F3-8948-984A-AA99EDC2BABF}"/>
              </a:ext>
            </a:extLst>
          </p:cNvPr>
          <p:cNvSpPr/>
          <p:nvPr/>
        </p:nvSpPr>
        <p:spPr>
          <a:xfrm>
            <a:off x="7442168" y="2808768"/>
            <a:ext cx="42864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Garamond" panose="02020404030301010803" pitchFamily="18" charset="0"/>
                <a:hlinkClick r:id="rId5"/>
              </a:rPr>
              <a:t>https://github.com/open-mpi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D731C4-CB28-8241-BF51-9D76893C3EB9}"/>
              </a:ext>
            </a:extLst>
          </p:cNvPr>
          <p:cNvSpPr/>
          <p:nvPr/>
        </p:nvSpPr>
        <p:spPr>
          <a:xfrm>
            <a:off x="7442167" y="3656638"/>
            <a:ext cx="2822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Garamond" panose="02020404030301010803" pitchFamily="18" charset="0"/>
                <a:hlinkClick r:id="rId6"/>
              </a:rPr>
              <a:t>https://github.com/argobots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9E4972-7DB6-D54C-AF8B-039816F6A52B}"/>
              </a:ext>
            </a:extLst>
          </p:cNvPr>
          <p:cNvSpPr/>
          <p:nvPr/>
        </p:nvSpPr>
        <p:spPr>
          <a:xfrm>
            <a:off x="7442167" y="3232703"/>
            <a:ext cx="2805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Garamond" panose="02020404030301010803" pitchFamily="18" charset="0"/>
                <a:hlinkClick r:id="rId7"/>
              </a:rPr>
              <a:t>https://github.com/qthreads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117DCA-5EA3-9740-B73C-3879C76FEB96}"/>
              </a:ext>
            </a:extLst>
          </p:cNvPr>
          <p:cNvSpPr/>
          <p:nvPr/>
        </p:nvSpPr>
        <p:spPr>
          <a:xfrm>
            <a:off x="7270799" y="1864854"/>
            <a:ext cx="4921201" cy="3161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36" lvl="0" indent="-91436" defTabSz="914354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00B0F0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sz="1600" dirty="0">
                <a:solidFill>
                  <a:srgbClr val="E7E6E6">
                    <a:lumMod val="25000"/>
                  </a:srgbClr>
                </a:solidFill>
                <a:latin typeface="Garamond" panose="02020404030301010803" pitchFamily="18" charset="0"/>
                <a:hlinkClick r:id="rId8"/>
              </a:rPr>
              <a:t>https://qthreads.slack.com/</a:t>
            </a:r>
            <a:endParaRPr lang="en-US" sz="1600" dirty="0">
              <a:solidFill>
                <a:srgbClr val="E7E6E6">
                  <a:lumMod val="25000"/>
                </a:srgbClr>
              </a:solidFill>
              <a:latin typeface="Garamond" panose="02020404030301010803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C5CFC2E-8778-9840-8665-D3571FACE04A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2517" y="1492625"/>
            <a:ext cx="1233658" cy="41121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22261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AAF58-8F9E-2142-BA8D-A7ED41E1D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647" y="359772"/>
            <a:ext cx="10642980" cy="57022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38AF2F-D84C-9B4A-B917-C9CD79FEA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67508739-E147-1443-980B-3AC9C021A71D}"/>
              </a:ext>
            </a:extLst>
          </p:cNvPr>
          <p:cNvSpPr txBox="1">
            <a:spLocks/>
          </p:cNvSpPr>
          <p:nvPr/>
        </p:nvSpPr>
        <p:spPr>
          <a:xfrm>
            <a:off x="720647" y="1125559"/>
            <a:ext cx="11253640" cy="460688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36" indent="-91436" algn="l" defTabSz="914354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00B0F0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1pPr>
            <a:lvl2pPr marL="384029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8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2pPr>
            <a:lvl3pPr marL="566900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4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3pPr>
            <a:lvl4pPr marL="749771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4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4pPr>
            <a:lvl5pPr marL="932642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4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>
              <a:buFont typeface="+mj-lt"/>
              <a:buAutoNum type="arabicPeriod"/>
            </a:pPr>
            <a:endParaRPr lang="en-US" dirty="0"/>
          </a:p>
          <a:p>
            <a:pPr fontAlgn="ctr"/>
            <a:r>
              <a:rPr lang="en-US" dirty="0"/>
              <a:t>1: Motivation</a:t>
            </a:r>
          </a:p>
          <a:p>
            <a:pPr fontAlgn="ctr"/>
            <a:r>
              <a:rPr lang="en-US" dirty="0"/>
              <a:t>2: Implementation</a:t>
            </a:r>
          </a:p>
          <a:p>
            <a:pPr fontAlgn="ctr"/>
            <a:r>
              <a:rPr lang="en-US" dirty="0"/>
              <a:t>3: Evaluation</a:t>
            </a:r>
          </a:p>
          <a:p>
            <a:pPr fontAlgn="ctr"/>
            <a:r>
              <a:rPr lang="en-US" dirty="0"/>
              <a:t>4: What’s next?</a:t>
            </a:r>
          </a:p>
          <a:p>
            <a:pPr fontAlgn="ctr"/>
            <a:r>
              <a:rPr lang="en-US" dirty="0"/>
              <a:t>5: Conclusion</a:t>
            </a:r>
          </a:p>
        </p:txBody>
      </p:sp>
    </p:spTree>
    <p:extLst>
      <p:ext uri="{BB962C8B-B14F-4D97-AF65-F5344CB8AC3E}">
        <p14:creationId xmlns:p14="http://schemas.microsoft.com/office/powerpoint/2010/main" val="3243385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FB750-E272-B243-A0D6-A37CB402D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Motivation: Threading Implementations Differ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6AC85-F1D5-C241-B2F5-2F92AD2F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8E6255F-80A0-D94E-9AAD-B4ADB039B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648" y="2075727"/>
            <a:ext cx="2503815" cy="2496274"/>
          </a:xfrm>
        </p:spPr>
        <p:txBody>
          <a:bodyPr>
            <a:normAutofit/>
          </a:bodyPr>
          <a:lstStyle/>
          <a:p>
            <a:pPr defTabSz="914400">
              <a:lnSpc>
                <a:spcPct val="100000"/>
              </a:lnSpc>
            </a:pPr>
            <a:r>
              <a:rPr lang="en-US" kern="0" dirty="0">
                <a:solidFill>
                  <a:srgbClr val="3B3838"/>
                </a:solidFill>
              </a:rPr>
              <a:t>Threading libraries differ in performance.</a:t>
            </a:r>
          </a:p>
          <a:p>
            <a:pPr lvl="1" defTabSz="914400">
              <a:lnSpc>
                <a:spcPct val="100000"/>
              </a:lnSpc>
            </a:pPr>
            <a:r>
              <a:rPr lang="en-US" kern="0" dirty="0" err="1">
                <a:solidFill>
                  <a:srgbClr val="3B3838"/>
                </a:solidFill>
              </a:rPr>
              <a:t>Ptheads</a:t>
            </a:r>
            <a:r>
              <a:rPr lang="en-US" kern="0" dirty="0">
                <a:solidFill>
                  <a:srgbClr val="3B3838"/>
                </a:solidFill>
              </a:rPr>
              <a:t> vs ULTs</a:t>
            </a:r>
          </a:p>
          <a:p>
            <a:pPr defTabSz="914400">
              <a:lnSpc>
                <a:spcPct val="100000"/>
              </a:lnSpc>
            </a:pPr>
            <a:r>
              <a:rPr lang="en-US" kern="0" dirty="0">
                <a:solidFill>
                  <a:srgbClr val="3B3838"/>
                </a:solidFill>
              </a:rPr>
              <a:t>MPI implementations depend on the underlying threading implementation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D3ED17-F079-7548-A898-58F150854C7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81745" y="2111717"/>
            <a:ext cx="3845618" cy="29088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E9D794-7BAE-C14E-9E03-8DB45F42731A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4803" y="2460967"/>
            <a:ext cx="4125917" cy="268854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FF0E083-195B-8D4E-9EBC-5036BABE6777}"/>
              </a:ext>
            </a:extLst>
          </p:cNvPr>
          <p:cNvSpPr/>
          <p:nvPr/>
        </p:nvSpPr>
        <p:spPr>
          <a:xfrm>
            <a:off x="3496889" y="2464067"/>
            <a:ext cx="83709" cy="4312119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47B864-5C53-1B4A-B5C7-B0266EAA713A}"/>
              </a:ext>
            </a:extLst>
          </p:cNvPr>
          <p:cNvSpPr/>
          <p:nvPr/>
        </p:nvSpPr>
        <p:spPr>
          <a:xfrm>
            <a:off x="7990840" y="5020582"/>
            <a:ext cx="34848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00" dirty="0" err="1">
                <a:latin typeface="Garamond" panose="02020404030301010803" pitchFamily="18" charset="0"/>
                <a:cs typeface="Arial" panose="020B0604020202020204" pitchFamily="34" charset="0"/>
              </a:rPr>
              <a:t>Blake.sandia.gov</a:t>
            </a:r>
            <a:endParaRPr lang="en-US" sz="1000" dirty="0"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pPr algn="just"/>
            <a:r>
              <a:rPr lang="en-US" sz="1000" dirty="0">
                <a:latin typeface="Garamond" panose="02020404030301010803" pitchFamily="18" charset="0"/>
                <a:cs typeface="Arial" panose="020B0604020202020204" pitchFamily="34" charset="0"/>
              </a:rPr>
              <a:t>Intel(R) Xeon(R) Platinum 8160 CPU @ 2.10GHz</a:t>
            </a:r>
          </a:p>
          <a:p>
            <a:pPr algn="just"/>
            <a:r>
              <a:rPr lang="en-US" sz="1000" dirty="0">
                <a:latin typeface="Garamond" panose="02020404030301010803" pitchFamily="18" charset="0"/>
                <a:cs typeface="Arial" panose="020B0604020202020204" pitchFamily="34" charset="0"/>
              </a:rPr>
              <a:t>16 threads, normalized to 1 thread</a:t>
            </a:r>
          </a:p>
          <a:p>
            <a:pPr algn="just"/>
            <a:r>
              <a:rPr lang="en-US" sz="1000" dirty="0" err="1">
                <a:latin typeface="Garamond" panose="02020404030301010803" pitchFamily="18" charset="0"/>
                <a:cs typeface="Arial" panose="020B0604020202020204" pitchFamily="34" charset="0"/>
              </a:rPr>
              <a:t>pthread_yield</a:t>
            </a:r>
            <a:r>
              <a:rPr lang="en-US" sz="1000" dirty="0">
                <a:latin typeface="Garamond" panose="02020404030301010803" pitchFamily="18" charset="0"/>
                <a:cs typeface="Arial" panose="020B0604020202020204" pitchFamily="34" charset="0"/>
              </a:rPr>
              <a:t>()…relinquish CPU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1102A8-0862-F548-ADBC-DA73BE698A77}"/>
              </a:ext>
            </a:extLst>
          </p:cNvPr>
          <p:cNvSpPr/>
          <p:nvPr/>
        </p:nvSpPr>
        <p:spPr>
          <a:xfrm>
            <a:off x="7990840" y="5767086"/>
            <a:ext cx="32367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 </a:t>
            </a:r>
            <a:r>
              <a:rPr lang="en-US" sz="1000" dirty="0">
                <a:hlinkClick r:id="rId6"/>
              </a:rPr>
              <a:t>https://github.com/janciesko/</a:t>
            </a:r>
            <a:r>
              <a:rPr lang="en-US" sz="1000" dirty="0" err="1">
                <a:hlinkClick r:id="rId7"/>
              </a:rPr>
              <a:t>ThreadOpsBench</a:t>
            </a:r>
            <a:r>
              <a:rPr lang="en-US" sz="1000" dirty="0" err="1"/>
              <a:t>.</a:t>
            </a:r>
            <a:r>
              <a:rPr lang="en-US" sz="1000" dirty="0" err="1">
                <a:hlinkClick r:id="rId8"/>
              </a:rPr>
              <a:t>git</a:t>
            </a:r>
            <a:endParaRPr lang="en-US" sz="10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8CA8E91-DA68-AB47-8A13-F7B14A669A84}"/>
              </a:ext>
            </a:extLst>
          </p:cNvPr>
          <p:cNvSpPr txBox="1">
            <a:spLocks/>
          </p:cNvSpPr>
          <p:nvPr/>
        </p:nvSpPr>
        <p:spPr>
          <a:xfrm>
            <a:off x="3402402" y="2075727"/>
            <a:ext cx="2503815" cy="210757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36" indent="-91436" algn="l" defTabSz="914354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00B0F0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1pPr>
            <a:lvl2pPr marL="384029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8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2pPr>
            <a:lvl3pPr marL="566900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4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3pPr>
            <a:lvl4pPr marL="749771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4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4pPr>
            <a:lvl5pPr marL="932642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4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4400">
              <a:lnSpc>
                <a:spcPct val="100000"/>
              </a:lnSpc>
            </a:pPr>
            <a:r>
              <a:rPr lang="en-US" sz="1700" kern="0" dirty="0" err="1">
                <a:solidFill>
                  <a:srgbClr val="3B3838"/>
                </a:solidFill>
              </a:rPr>
              <a:t>ThreadOps</a:t>
            </a:r>
            <a:r>
              <a:rPr lang="en-US" sz="1700" kern="0" dirty="0">
                <a:solidFill>
                  <a:srgbClr val="3B3838"/>
                </a:solidFill>
              </a:rPr>
              <a:t>-bench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6C852D-FB87-D643-ADDD-F24C58514328}"/>
              </a:ext>
            </a:extLst>
          </p:cNvPr>
          <p:cNvSpPr/>
          <p:nvPr/>
        </p:nvSpPr>
        <p:spPr>
          <a:xfrm>
            <a:off x="3580598" y="5213088"/>
            <a:ext cx="18452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dirty="0">
                <a:latin typeface="Garamond" panose="02020404030301010803" pitchFamily="18" charset="0"/>
                <a:cs typeface="Arial" panose="020B0604020202020204" pitchFamily="34" charset="0"/>
              </a:rPr>
              <a:t>1</a:t>
            </a:r>
            <a:r>
              <a:rPr lang="en-US" sz="1200" baseline="30000" dirty="0">
                <a:latin typeface="Garamond" panose="02020404030301010803" pitchFamily="18" charset="0"/>
                <a:cs typeface="Arial" panose="020B0604020202020204" pitchFamily="34" charset="0"/>
              </a:rPr>
              <a:t>st</a:t>
            </a:r>
            <a:r>
              <a:rPr lang="en-US" sz="1200" dirty="0">
                <a:latin typeface="Garamond" panose="02020404030301010803" pitchFamily="18" charset="0"/>
                <a:cs typeface="Arial" panose="020B0604020202020204" pitchFamily="34" charset="0"/>
              </a:rPr>
              <a:t> run: </a:t>
            </a:r>
          </a:p>
          <a:p>
            <a:pPr algn="just"/>
            <a:r>
              <a:rPr lang="en-US" sz="1200" dirty="0" err="1">
                <a:latin typeface="Garamond" panose="02020404030301010803" pitchFamily="18" charset="0"/>
                <a:cs typeface="Arial" panose="020B0604020202020204" pitchFamily="34" charset="0"/>
              </a:rPr>
              <a:t>num_yields</a:t>
            </a:r>
            <a:r>
              <a:rPr lang="en-US" sz="1200" dirty="0">
                <a:latin typeface="Garamond" panose="02020404030301010803" pitchFamily="18" charset="0"/>
                <a:cs typeface="Arial" panose="020B0604020202020204" pitchFamily="34" charset="0"/>
              </a:rPr>
              <a:t> = 0; </a:t>
            </a:r>
          </a:p>
          <a:p>
            <a:pPr algn="just"/>
            <a:r>
              <a:rPr lang="en-US" sz="1200" dirty="0" err="1">
                <a:latin typeface="Garamond" panose="02020404030301010803" pitchFamily="18" charset="0"/>
                <a:cs typeface="Arial" panose="020B0604020202020204" pitchFamily="34" charset="0"/>
              </a:rPr>
              <a:t>num_theads</a:t>
            </a:r>
            <a:r>
              <a:rPr lang="en-US" sz="1200" dirty="0">
                <a:latin typeface="Garamond" panose="02020404030301010803" pitchFamily="18" charset="0"/>
                <a:cs typeface="Arial" panose="020B0604020202020204" pitchFamily="34" charset="0"/>
              </a:rPr>
              <a:t> = 16;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23A4D2-31C5-8F43-B3C4-36C58E394FAE}"/>
              </a:ext>
            </a:extLst>
          </p:cNvPr>
          <p:cNvSpPr/>
          <p:nvPr/>
        </p:nvSpPr>
        <p:spPr>
          <a:xfrm>
            <a:off x="5183676" y="5259254"/>
            <a:ext cx="15824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dirty="0">
                <a:latin typeface="Garamond" panose="02020404030301010803" pitchFamily="18" charset="0"/>
                <a:cs typeface="Arial" panose="020B0604020202020204" pitchFamily="34" charset="0"/>
              </a:rPr>
              <a:t>2</a:t>
            </a:r>
            <a:r>
              <a:rPr lang="en-US" sz="1200" baseline="30000" dirty="0">
                <a:latin typeface="Garamond" panose="02020404030301010803" pitchFamily="18" charset="0"/>
                <a:cs typeface="Arial" panose="020B0604020202020204" pitchFamily="34" charset="0"/>
              </a:rPr>
              <a:t>nd</a:t>
            </a:r>
            <a:r>
              <a:rPr lang="en-US" sz="1200" dirty="0">
                <a:latin typeface="Garamond" panose="02020404030301010803" pitchFamily="18" charset="0"/>
                <a:cs typeface="Arial" panose="020B0604020202020204" pitchFamily="34" charset="0"/>
              </a:rPr>
              <a:t> run: </a:t>
            </a:r>
          </a:p>
          <a:p>
            <a:pPr algn="just"/>
            <a:r>
              <a:rPr lang="en-US" sz="1200" dirty="0" err="1">
                <a:latin typeface="Garamond" panose="02020404030301010803" pitchFamily="18" charset="0"/>
                <a:cs typeface="Arial" panose="020B0604020202020204" pitchFamily="34" charset="0"/>
              </a:rPr>
              <a:t>num_yields</a:t>
            </a:r>
            <a:r>
              <a:rPr lang="en-US" sz="1200" dirty="0">
                <a:latin typeface="Garamond" panose="02020404030301010803" pitchFamily="18" charset="0"/>
                <a:cs typeface="Arial" panose="020B0604020202020204" pitchFamily="34" charset="0"/>
              </a:rPr>
              <a:t>=4000; </a:t>
            </a:r>
          </a:p>
          <a:p>
            <a:pPr algn="just"/>
            <a:r>
              <a:rPr lang="en-US" sz="1200" dirty="0" err="1">
                <a:latin typeface="Garamond" panose="02020404030301010803" pitchFamily="18" charset="0"/>
                <a:cs typeface="Arial" panose="020B0604020202020204" pitchFamily="34" charset="0"/>
              </a:rPr>
              <a:t>num_threads</a:t>
            </a:r>
            <a:r>
              <a:rPr lang="en-US" sz="1200" dirty="0">
                <a:latin typeface="Garamond" panose="02020404030301010803" pitchFamily="18" charset="0"/>
                <a:cs typeface="Arial" panose="020B0604020202020204" pitchFamily="34" charset="0"/>
              </a:rPr>
              <a:t>=16;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317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0" grpId="0" animBg="1"/>
      <p:bldP spid="12" grpId="0"/>
      <p:bldP spid="13" grpId="0"/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FB750-E272-B243-A0D6-A37CB402D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Implementation:  Objective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6AC85-F1D5-C241-B2F5-2F92AD2F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9724DA-E981-E94C-9019-F3FD93DC098B}"/>
              </a:ext>
            </a:extLst>
          </p:cNvPr>
          <p:cNvSpPr/>
          <p:nvPr/>
        </p:nvSpPr>
        <p:spPr>
          <a:xfrm>
            <a:off x="866274" y="2079057"/>
            <a:ext cx="182880" cy="13499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8E6255F-80A0-D94E-9AAD-B4ADB039B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648" y="1661214"/>
            <a:ext cx="8866114" cy="4150110"/>
          </a:xfrm>
        </p:spPr>
        <p:txBody>
          <a:bodyPr>
            <a:normAutofit/>
          </a:bodyPr>
          <a:lstStyle/>
          <a:p>
            <a:pPr algn="just" defTabSz="914400">
              <a:lnSpc>
                <a:spcPct val="100000"/>
              </a:lnSpc>
            </a:pPr>
            <a:r>
              <a:rPr lang="en-US" kern="0" dirty="0">
                <a:solidFill>
                  <a:srgbClr val="3B3838"/>
                </a:solidFill>
              </a:rPr>
              <a:t>Add generic threading support to Open MPI</a:t>
            </a:r>
          </a:p>
          <a:p>
            <a:pPr lvl="1" algn="just" defTabSz="914400">
              <a:lnSpc>
                <a:spcPct val="100000"/>
              </a:lnSpc>
            </a:pPr>
            <a:r>
              <a:rPr lang="en-US" kern="0" dirty="0">
                <a:solidFill>
                  <a:srgbClr val="3B3838"/>
                </a:solidFill>
              </a:rPr>
              <a:t>Add a new MCA base framework</a:t>
            </a:r>
          </a:p>
          <a:p>
            <a:pPr lvl="1" algn="just" defTabSz="914400">
              <a:lnSpc>
                <a:spcPct val="100000"/>
              </a:lnSpc>
            </a:pPr>
            <a:r>
              <a:rPr lang="en-US" kern="0" dirty="0">
                <a:solidFill>
                  <a:srgbClr val="3B3838"/>
                </a:solidFill>
              </a:rPr>
              <a:t>Add particular MCA components for </a:t>
            </a:r>
            <a:r>
              <a:rPr lang="en-US" kern="0" dirty="0" err="1">
                <a:solidFill>
                  <a:srgbClr val="3B3838"/>
                </a:solidFill>
              </a:rPr>
              <a:t>Pthreads</a:t>
            </a:r>
            <a:r>
              <a:rPr lang="en-US" kern="0" dirty="0">
                <a:solidFill>
                  <a:srgbClr val="3B3838"/>
                </a:solidFill>
              </a:rPr>
              <a:t>, </a:t>
            </a:r>
            <a:r>
              <a:rPr lang="en-US" kern="0" dirty="0" err="1">
                <a:solidFill>
                  <a:srgbClr val="3B3838"/>
                </a:solidFill>
              </a:rPr>
              <a:t>Qthreads</a:t>
            </a:r>
            <a:r>
              <a:rPr lang="en-US" kern="0" dirty="0">
                <a:solidFill>
                  <a:srgbClr val="3B3838"/>
                </a:solidFill>
              </a:rPr>
              <a:t> and </a:t>
            </a:r>
            <a:r>
              <a:rPr lang="en-US" kern="0" dirty="0" err="1">
                <a:solidFill>
                  <a:srgbClr val="3B3838"/>
                </a:solidFill>
              </a:rPr>
              <a:t>Argobots</a:t>
            </a:r>
            <a:endParaRPr lang="en-US" kern="0" dirty="0">
              <a:solidFill>
                <a:srgbClr val="3B3838"/>
              </a:solidFill>
            </a:endParaRPr>
          </a:p>
          <a:p>
            <a:pPr lvl="1" algn="just" defTabSz="914400">
              <a:lnSpc>
                <a:spcPct val="100000"/>
              </a:lnSpc>
            </a:pPr>
            <a:r>
              <a:rPr lang="en-US" kern="0" dirty="0">
                <a:solidFill>
                  <a:srgbClr val="3B3838"/>
                </a:solidFill>
              </a:rPr>
              <a:t>Define a generic interface for threading</a:t>
            </a:r>
          </a:p>
          <a:p>
            <a:pPr lvl="1" algn="just" defTabSz="914400">
              <a:lnSpc>
                <a:spcPct val="100000"/>
              </a:lnSpc>
            </a:pPr>
            <a:r>
              <a:rPr lang="en-US" kern="0" dirty="0">
                <a:solidFill>
                  <a:srgbClr val="3B3838"/>
                </a:solidFill>
              </a:rPr>
              <a:t>Break MCA and add a configure-time option </a:t>
            </a:r>
            <a:r>
              <a:rPr lang="en-US" kern="0" dirty="0">
                <a:solidFill>
                  <a:srgbClr val="3B3838"/>
                </a:solidFill>
                <a:sym typeface="Wingdings" pitchFamily="2" charset="2"/>
              </a:rPr>
              <a:t></a:t>
            </a:r>
          </a:p>
          <a:p>
            <a:pPr lvl="1" algn="just" defTabSz="914400">
              <a:lnSpc>
                <a:spcPct val="100000"/>
              </a:lnSpc>
            </a:pPr>
            <a:r>
              <a:rPr lang="en-US" kern="0" dirty="0">
                <a:solidFill>
                  <a:srgbClr val="3B3838"/>
                </a:solidFill>
              </a:rPr>
              <a:t>Remove calls to </a:t>
            </a:r>
            <a:r>
              <a:rPr lang="en-US" kern="0" dirty="0" err="1">
                <a:solidFill>
                  <a:srgbClr val="3B3838"/>
                </a:solidFill>
              </a:rPr>
              <a:t>Pthreads</a:t>
            </a:r>
            <a:r>
              <a:rPr lang="en-US" kern="0" dirty="0">
                <a:solidFill>
                  <a:srgbClr val="3B3838"/>
                </a:solidFill>
              </a:rPr>
              <a:t> and use generic interface throughout the Open MPI code base</a:t>
            </a:r>
          </a:p>
          <a:p>
            <a:pPr lvl="1" algn="just" defTabSz="914400">
              <a:lnSpc>
                <a:spcPct val="100000"/>
              </a:lnSpc>
            </a:pPr>
            <a:r>
              <a:rPr lang="en-US" kern="0" dirty="0">
                <a:solidFill>
                  <a:srgbClr val="3B3838"/>
                </a:solidFill>
              </a:rPr>
              <a:t>Adjust configuration and build process</a:t>
            </a:r>
          </a:p>
          <a:p>
            <a:pPr lvl="1" algn="just" defTabSz="914400">
              <a:lnSpc>
                <a:spcPct val="100000"/>
              </a:lnSpc>
            </a:pPr>
            <a:r>
              <a:rPr lang="en-US" kern="0" dirty="0">
                <a:solidFill>
                  <a:srgbClr val="3B3838"/>
                </a:solidFill>
              </a:rPr>
              <a:t>Add configuration option --</a:t>
            </a:r>
            <a:r>
              <a:rPr lang="en-US" sz="1400" kern="0" dirty="0">
                <a:solidFill>
                  <a:srgbClr val="3B3838"/>
                </a:solidFill>
                <a:latin typeface="Trebuchet MS" panose="020B0703020202090204" pitchFamily="34" charset="0"/>
              </a:rPr>
              <a:t>with-threads=&lt;threading model&gt;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47CA9F-9396-6440-B08F-BEAB1FFDE118}"/>
              </a:ext>
            </a:extLst>
          </p:cNvPr>
          <p:cNvSpPr txBox="1"/>
          <p:nvPr/>
        </p:nvSpPr>
        <p:spPr>
          <a:xfrm>
            <a:off x="866274" y="5001512"/>
            <a:ext cx="9684208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</a:rPr>
              <a:t>Take-aways: </a:t>
            </a:r>
            <a:r>
              <a:rPr lang="en-US" sz="2000" dirty="0">
                <a:latin typeface="+mj-lt"/>
              </a:rPr>
              <a:t>What is MCA, how threading fits into into MCA and how you can select a threading implementation.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613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FB750-E272-B243-A0D6-A37CB402D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Implementation:  MCA in Open MPI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6AC85-F1D5-C241-B2F5-2F92AD2F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8E6255F-80A0-D94E-9AAD-B4ADB039B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649" y="1661214"/>
            <a:ext cx="4297446" cy="4150110"/>
          </a:xfrm>
        </p:spPr>
        <p:txBody>
          <a:bodyPr>
            <a:normAutofit/>
          </a:bodyPr>
          <a:lstStyle/>
          <a:p>
            <a:pPr algn="just" defTabSz="914400">
              <a:lnSpc>
                <a:spcPct val="100000"/>
              </a:lnSpc>
            </a:pPr>
            <a:r>
              <a:rPr lang="en-US" kern="0" dirty="0">
                <a:solidFill>
                  <a:srgbClr val="3B3838"/>
                </a:solidFill>
              </a:rPr>
              <a:t>Modular Component Architecture (MCA)</a:t>
            </a:r>
          </a:p>
          <a:p>
            <a:pPr lvl="1" algn="just" defTabSz="914400">
              <a:lnSpc>
                <a:spcPct val="100000"/>
              </a:lnSpc>
            </a:pPr>
            <a:r>
              <a:rPr lang="en-US" kern="0" dirty="0">
                <a:solidFill>
                  <a:srgbClr val="3B3838"/>
                </a:solidFill>
              </a:rPr>
              <a:t>Open MPI organized into projects, frameworks and components</a:t>
            </a:r>
          </a:p>
          <a:p>
            <a:pPr lvl="1" algn="just" defTabSz="914400">
              <a:lnSpc>
                <a:spcPct val="100000"/>
              </a:lnSpc>
            </a:pPr>
            <a:r>
              <a:rPr lang="en-US" kern="0" dirty="0">
                <a:solidFill>
                  <a:srgbClr val="3B3838"/>
                </a:solidFill>
              </a:rPr>
              <a:t>Components are loaded at runtime.</a:t>
            </a:r>
          </a:p>
          <a:p>
            <a:pPr marL="384030" lvl="2" indent="0" algn="just" defTabSz="914400">
              <a:lnSpc>
                <a:spcPct val="100000"/>
              </a:lnSpc>
              <a:buNone/>
            </a:pPr>
            <a:endParaRPr lang="en-US" sz="1800" kern="0" dirty="0">
              <a:solidFill>
                <a:srgbClr val="3B3838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676D11-9067-F44B-9EC9-0E114D9874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73213" y="2157916"/>
            <a:ext cx="1909478" cy="19393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7B850B-936D-674D-A7E1-6B33F4A2557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82691" y="2165349"/>
            <a:ext cx="1870512" cy="19393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EEE699-1B56-EB46-B713-E3901CE7B79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20491" y="2165349"/>
            <a:ext cx="2152722" cy="193939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55AB8ED-2B96-1B49-B362-7F07FFAFC73A}"/>
              </a:ext>
            </a:extLst>
          </p:cNvPr>
          <p:cNvSpPr/>
          <p:nvPr/>
        </p:nvSpPr>
        <p:spPr>
          <a:xfrm>
            <a:off x="8308752" y="4164709"/>
            <a:ext cx="32111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+mj-lt"/>
              </a:rPr>
              <a:t>* From </a:t>
            </a:r>
            <a:r>
              <a:rPr lang="en-US" sz="1000" dirty="0" err="1">
                <a:latin typeface="+mj-lt"/>
              </a:rPr>
              <a:t>EasyBuild</a:t>
            </a:r>
            <a:r>
              <a:rPr lang="en-US" sz="1000" dirty="0">
                <a:latin typeface="+mj-lt"/>
              </a:rPr>
              <a:t> Tech Talk, Jeff </a:t>
            </a:r>
            <a:r>
              <a:rPr lang="en-US" sz="1000" dirty="0" err="1">
                <a:latin typeface="+mj-lt"/>
              </a:rPr>
              <a:t>Squyres</a:t>
            </a:r>
            <a:r>
              <a:rPr lang="en-US" sz="1000" dirty="0">
                <a:latin typeface="+mj-lt"/>
              </a:rPr>
              <a:t> and Ralph Castain</a:t>
            </a:r>
          </a:p>
          <a:p>
            <a:endParaRPr lang="en-US" sz="1000" b="0" i="0" u="none" strike="noStrike" dirty="0">
              <a:effectLst/>
              <a:latin typeface="+mj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026BA73-A07F-9B43-AAB7-32D688F5B597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3566" y="3528062"/>
            <a:ext cx="3103374" cy="59158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6F1E5C9-B861-D841-AF31-F8D540621E32}"/>
              </a:ext>
            </a:extLst>
          </p:cNvPr>
          <p:cNvSpPr/>
          <p:nvPr/>
        </p:nvSpPr>
        <p:spPr>
          <a:xfrm>
            <a:off x="655917" y="3052802"/>
            <a:ext cx="12186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defTabSz="914400">
              <a:lnSpc>
                <a:spcPct val="100000"/>
              </a:lnSpc>
            </a:pPr>
            <a:r>
              <a:rPr lang="en-US" sz="2000" kern="0" dirty="0">
                <a:solidFill>
                  <a:srgbClr val="3B3838"/>
                </a:solidFill>
                <a:latin typeface="Garamond" panose="02020404030301010803" pitchFamily="18" charset="0"/>
              </a:rPr>
              <a:t>Examples: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CA2F06-6D4F-0A4A-8F0D-BA8B92709DBE}"/>
              </a:ext>
            </a:extLst>
          </p:cNvPr>
          <p:cNvSpPr/>
          <p:nvPr/>
        </p:nvSpPr>
        <p:spPr>
          <a:xfrm>
            <a:off x="5520491" y="1663366"/>
            <a:ext cx="30380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defTabSz="914400">
              <a:lnSpc>
                <a:spcPct val="100000"/>
              </a:lnSpc>
            </a:pPr>
            <a:r>
              <a:rPr lang="en-US" sz="2000" kern="0" dirty="0">
                <a:solidFill>
                  <a:srgbClr val="3B3838"/>
                </a:solidFill>
                <a:latin typeface="Garamond" panose="02020404030301010803" pitchFamily="18" charset="0"/>
              </a:rPr>
              <a:t>Open MPI software package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D50DC3C-7B46-C74B-8EF1-A6A9B88C56C7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08752" y="4423463"/>
            <a:ext cx="3211135" cy="62564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B7F63E9-FDF5-3B41-8DE2-E1B65B092F98}"/>
              </a:ext>
            </a:extLst>
          </p:cNvPr>
          <p:cNvSpPr txBox="1"/>
          <p:nvPr/>
        </p:nvSpPr>
        <p:spPr>
          <a:xfrm>
            <a:off x="720648" y="4688954"/>
            <a:ext cx="4297448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</a:rPr>
              <a:t>Note: </a:t>
            </a:r>
            <a:r>
              <a:rPr lang="en-US" sz="2000" dirty="0">
                <a:latin typeface="+mj-lt"/>
              </a:rPr>
              <a:t>MCAs are specified by providing a key-value pair an</a:t>
            </a:r>
            <a:r>
              <a:rPr lang="en-US" sz="2000" dirty="0">
                <a:latin typeface="Garamond" panose="02020404030301010803" pitchFamily="18" charset="0"/>
              </a:rPr>
              <a:t>d are loaded at runtime (</a:t>
            </a:r>
            <a:r>
              <a:rPr lang="en-US" sz="2000" dirty="0" err="1">
                <a:latin typeface="Garamond" panose="02020404030301010803" pitchFamily="18" charset="0"/>
              </a:rPr>
              <a:t>dlopen</a:t>
            </a:r>
            <a:r>
              <a:rPr lang="en-US" sz="2000" dirty="0">
                <a:latin typeface="Garamond" panose="02020404030301010803" pitchFamily="18" charset="0"/>
              </a:rPr>
              <a:t>).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341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FB750-E272-B243-A0D6-A37CB402D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Implementation:  Add new MCA component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6AC85-F1D5-C241-B2F5-2F92AD2F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8E6255F-80A0-D94E-9AAD-B4ADB039B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849" y="1592295"/>
            <a:ext cx="3577906" cy="2107573"/>
          </a:xfrm>
        </p:spPr>
        <p:txBody>
          <a:bodyPr>
            <a:normAutofit/>
          </a:bodyPr>
          <a:lstStyle/>
          <a:p>
            <a:pPr algn="just" defTabSz="914400">
              <a:lnSpc>
                <a:spcPct val="100000"/>
              </a:lnSpc>
            </a:pPr>
            <a:r>
              <a:rPr lang="en-US" kern="0" dirty="0">
                <a:solidFill>
                  <a:srgbClr val="3B3838"/>
                </a:solidFill>
              </a:rPr>
              <a:t>MCA defines a set of useful APIs</a:t>
            </a:r>
          </a:p>
          <a:p>
            <a:pPr lvl="1" algn="just" defTabSz="914400">
              <a:lnSpc>
                <a:spcPct val="100000"/>
              </a:lnSpc>
            </a:pPr>
            <a:endParaRPr lang="en-US" kern="0" dirty="0">
              <a:solidFill>
                <a:srgbClr val="3B3838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BC0B5D-6900-8546-A573-A8545F9A549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713" y="2088416"/>
            <a:ext cx="1946433" cy="24896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052ECD6-74C3-8B41-9327-C21EAEDA33A8}"/>
              </a:ext>
            </a:extLst>
          </p:cNvPr>
          <p:cNvSpPr/>
          <p:nvPr/>
        </p:nvSpPr>
        <p:spPr>
          <a:xfrm>
            <a:off x="695713" y="2519413"/>
            <a:ext cx="74308" cy="3236494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161CBDC-BFAC-7F43-8293-0E1B9AF645CE}"/>
              </a:ext>
            </a:extLst>
          </p:cNvPr>
          <p:cNvSpPr txBox="1">
            <a:spLocks/>
          </p:cNvSpPr>
          <p:nvPr/>
        </p:nvSpPr>
        <p:spPr>
          <a:xfrm>
            <a:off x="5749848" y="1592295"/>
            <a:ext cx="3577906" cy="210757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36" indent="-91436" algn="l" defTabSz="914354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00B0F0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1pPr>
            <a:lvl2pPr marL="384029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8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2pPr>
            <a:lvl3pPr marL="566900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4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3pPr>
            <a:lvl4pPr marL="749771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4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4pPr>
            <a:lvl5pPr marL="932642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4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4400">
              <a:lnSpc>
                <a:spcPct val="100000"/>
              </a:lnSpc>
            </a:pPr>
            <a:r>
              <a:rPr lang="en-US" kern="0" dirty="0">
                <a:solidFill>
                  <a:srgbClr val="3B3838"/>
                </a:solidFill>
              </a:rPr>
              <a:t>Threads MCA implements those as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A1811EC-7164-CA4C-963D-7A0BF5D4549F}"/>
              </a:ext>
            </a:extLst>
          </p:cNvPr>
          <p:cNvCxnSpPr/>
          <p:nvPr/>
        </p:nvCxnSpPr>
        <p:spPr>
          <a:xfrm>
            <a:off x="4793381" y="1809550"/>
            <a:ext cx="644892" cy="0"/>
          </a:xfrm>
          <a:prstGeom prst="straightConnector1">
            <a:avLst/>
          </a:prstGeom>
          <a:ln>
            <a:solidFill>
              <a:srgbClr val="07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05C4A01F-4D33-0747-8C50-4C55E8A9A81A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35286" y="2111894"/>
            <a:ext cx="2808200" cy="24811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AE42EF3-5C52-E841-A674-E0136AC7FEBA}"/>
              </a:ext>
            </a:extLst>
          </p:cNvPr>
          <p:cNvSpPr/>
          <p:nvPr/>
        </p:nvSpPr>
        <p:spPr>
          <a:xfrm>
            <a:off x="5874618" y="2442411"/>
            <a:ext cx="66545" cy="955907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CE673BC-2F49-1E42-B697-157DF2A6FEA6}"/>
              </a:ext>
            </a:extLst>
          </p:cNvPr>
          <p:cNvSpPr txBox="1">
            <a:spLocks/>
          </p:cNvSpPr>
          <p:nvPr/>
        </p:nvSpPr>
        <p:spPr>
          <a:xfrm>
            <a:off x="5749848" y="3517096"/>
            <a:ext cx="4723628" cy="210757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36" indent="-91436" algn="l" defTabSz="914354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00B0F0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1pPr>
            <a:lvl2pPr marL="384029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8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2pPr>
            <a:lvl3pPr marL="566900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4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3pPr>
            <a:lvl4pPr marL="749771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4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4pPr>
            <a:lvl5pPr marL="932642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4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4400">
              <a:lnSpc>
                <a:spcPct val="100000"/>
              </a:lnSpc>
            </a:pPr>
            <a:r>
              <a:rPr lang="en-US" kern="0" dirty="0">
                <a:solidFill>
                  <a:srgbClr val="3B3838"/>
                </a:solidFill>
              </a:rPr>
              <a:t>Let’s create a </a:t>
            </a:r>
            <a:r>
              <a:rPr lang="en-US" kern="0" dirty="0" err="1">
                <a:solidFill>
                  <a:srgbClr val="3B3838"/>
                </a:solidFill>
              </a:rPr>
              <a:t>Pthread</a:t>
            </a:r>
            <a:r>
              <a:rPr lang="en-US" kern="0" dirty="0">
                <a:solidFill>
                  <a:srgbClr val="3B3838"/>
                </a:solidFill>
              </a:rPr>
              <a:t> MCA component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05A6A86-3E99-A24A-80E7-04AD856EE1F8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35286" y="3878876"/>
            <a:ext cx="5460352" cy="30531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57D7BD9-A23F-A249-8151-CE42FC6A1F88}"/>
              </a:ext>
            </a:extLst>
          </p:cNvPr>
          <p:cNvSpPr/>
          <p:nvPr/>
        </p:nvSpPr>
        <p:spPr>
          <a:xfrm>
            <a:off x="5868962" y="4263993"/>
            <a:ext cx="79451" cy="2261936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CA56900-A58B-2A4C-88CA-31530B485A1A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72463" y="4263992"/>
            <a:ext cx="5990262" cy="228595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96F7C0B-E1FB-344C-95D5-21D64FDAC716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30213" y="2455599"/>
            <a:ext cx="3212474" cy="9559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D001DA9-F96A-244B-BB19-B9C453FABD51}"/>
              </a:ext>
            </a:extLst>
          </p:cNvPr>
          <p:cNvSpPr txBox="1"/>
          <p:nvPr/>
        </p:nvSpPr>
        <p:spPr>
          <a:xfrm>
            <a:off x="695712" y="6153885"/>
            <a:ext cx="10083336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</a:rPr>
              <a:t>Note: </a:t>
            </a:r>
            <a:r>
              <a:rPr lang="en-US" sz="2000" dirty="0" err="1">
                <a:latin typeface="+mj-lt"/>
              </a:rPr>
              <a:t>ompi_info</a:t>
            </a:r>
            <a:r>
              <a:rPr lang="en-US" sz="2000" dirty="0">
                <a:latin typeface="+mj-lt"/>
              </a:rPr>
              <a:t> lists the component. Can we </a:t>
            </a:r>
            <a:r>
              <a:rPr lang="en-US" sz="2000" dirty="0" err="1">
                <a:latin typeface="+mj-lt"/>
              </a:rPr>
              <a:t>dlopen</a:t>
            </a:r>
            <a:r>
              <a:rPr lang="en-US" sz="2000" dirty="0">
                <a:latin typeface="+mj-lt"/>
              </a:rPr>
              <a:t> this? Yes, but…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E24A8C-6853-1540-8EEF-56F413F1FD13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313" y="2519413"/>
            <a:ext cx="4984342" cy="326355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08425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 animBg="1"/>
      <p:bldP spid="18" grpId="0"/>
      <p:bldP spid="24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FB750-E272-B243-A0D6-A37CB402D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Implementation: Define Generic APIs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6AC85-F1D5-C241-B2F5-2F92AD2F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4DC7C1-06B2-014C-A3E4-857B108BB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648" y="1429233"/>
            <a:ext cx="3312337" cy="2305369"/>
          </a:xfrm>
        </p:spPr>
        <p:txBody>
          <a:bodyPr/>
          <a:lstStyle/>
          <a:p>
            <a:r>
              <a:rPr lang="en-US" dirty="0"/>
              <a:t>Generic Threading API implements</a:t>
            </a:r>
          </a:p>
          <a:p>
            <a:pPr lvl="1"/>
            <a:r>
              <a:rPr lang="en-US" dirty="0"/>
              <a:t>TLS</a:t>
            </a:r>
          </a:p>
          <a:p>
            <a:pPr lvl="1"/>
            <a:r>
              <a:rPr lang="en-US" dirty="0"/>
              <a:t>Synchronization</a:t>
            </a:r>
          </a:p>
          <a:p>
            <a:pPr lvl="1"/>
            <a:r>
              <a:rPr lang="en-US" dirty="0"/>
              <a:t>Management</a:t>
            </a:r>
          </a:p>
          <a:p>
            <a:pPr lvl="1"/>
            <a:r>
              <a:rPr lang="en-US" dirty="0"/>
              <a:t>Mutex</a:t>
            </a:r>
          </a:p>
          <a:p>
            <a:pPr lvl="1"/>
            <a:r>
              <a:rPr lang="en-US" dirty="0"/>
              <a:t>Atomics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E3867D1-2C04-BC48-893A-CCC08161F08E}"/>
              </a:ext>
            </a:extLst>
          </p:cNvPr>
          <p:cNvGrpSpPr/>
          <p:nvPr/>
        </p:nvGrpSpPr>
        <p:grpSpPr>
          <a:xfrm>
            <a:off x="4161919" y="1429233"/>
            <a:ext cx="6531748" cy="4793792"/>
            <a:chOff x="5028193" y="1390733"/>
            <a:chExt cx="6531748" cy="479379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2EF6288-9DA8-1241-A3E6-050AD90613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28193" y="1390733"/>
              <a:ext cx="6531748" cy="4793792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650901A-FD3B-9547-9DA7-7B24BA5B93CC}"/>
                </a:ext>
              </a:extLst>
            </p:cNvPr>
            <p:cNvSpPr/>
            <p:nvPr/>
          </p:nvSpPr>
          <p:spPr>
            <a:xfrm>
              <a:off x="5111015" y="1828800"/>
              <a:ext cx="4793381" cy="240632"/>
            </a:xfrm>
            <a:prstGeom prst="rect">
              <a:avLst/>
            </a:prstGeom>
            <a:solidFill>
              <a:srgbClr val="F1F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Left Bracket 7">
            <a:extLst>
              <a:ext uri="{FF2B5EF4-FFF2-40B4-BE49-F238E27FC236}">
                <a16:creationId xmlns:a16="http://schemas.microsoft.com/office/drawing/2014/main" id="{97D01A23-5811-944C-AF8D-7DD4C4993BEB}"/>
              </a:ext>
            </a:extLst>
          </p:cNvPr>
          <p:cNvSpPr/>
          <p:nvPr/>
        </p:nvSpPr>
        <p:spPr>
          <a:xfrm>
            <a:off x="4056041" y="3503595"/>
            <a:ext cx="82822" cy="2569945"/>
          </a:xfrm>
          <a:prstGeom prst="leftBracke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B472A3-1A9A-B842-B4A8-D8BD108CB051}"/>
              </a:ext>
            </a:extLst>
          </p:cNvPr>
          <p:cNvSpPr/>
          <p:nvPr/>
        </p:nvSpPr>
        <p:spPr>
          <a:xfrm>
            <a:off x="2858731" y="4619290"/>
            <a:ext cx="11849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Declarations</a:t>
            </a:r>
          </a:p>
        </p:txBody>
      </p:sp>
      <p:sp>
        <p:nvSpPr>
          <p:cNvPr id="22" name="Left Bracket 21">
            <a:extLst>
              <a:ext uri="{FF2B5EF4-FFF2-40B4-BE49-F238E27FC236}">
                <a16:creationId xmlns:a16="http://schemas.microsoft.com/office/drawing/2014/main" id="{755AB24F-E040-844A-9FEC-5989EF65F92E}"/>
              </a:ext>
            </a:extLst>
          </p:cNvPr>
          <p:cNvSpPr/>
          <p:nvPr/>
        </p:nvSpPr>
        <p:spPr>
          <a:xfrm>
            <a:off x="4056041" y="2502568"/>
            <a:ext cx="82822" cy="926432"/>
          </a:xfrm>
          <a:prstGeom prst="leftBracke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398E9A-46B7-9E49-A9C1-F60926227E04}"/>
              </a:ext>
            </a:extLst>
          </p:cNvPr>
          <p:cNvSpPr/>
          <p:nvPr/>
        </p:nvSpPr>
        <p:spPr>
          <a:xfrm>
            <a:off x="2910829" y="2796507"/>
            <a:ext cx="10807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Definitions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017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FB750-E272-B243-A0D6-A37CB402D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Implementation: Declarations of Members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6AC85-F1D5-C241-B2F5-2F92AD2F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4DC7C1-06B2-014C-A3E4-857B108BB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648" y="1429233"/>
            <a:ext cx="5641651" cy="3433635"/>
          </a:xfrm>
        </p:spPr>
        <p:txBody>
          <a:bodyPr/>
          <a:lstStyle/>
          <a:p>
            <a:r>
              <a:rPr lang="en-US" dirty="0"/>
              <a:t>Generic Threading API implements</a:t>
            </a:r>
          </a:p>
          <a:p>
            <a:pPr lvl="1"/>
            <a:r>
              <a:rPr lang="en-US" dirty="0"/>
              <a:t>Management</a:t>
            </a:r>
          </a:p>
          <a:p>
            <a:pPr lvl="1"/>
            <a:r>
              <a:rPr lang="en-US" dirty="0"/>
              <a:t>Synchronization</a:t>
            </a:r>
          </a:p>
          <a:p>
            <a:pPr lvl="1"/>
            <a:r>
              <a:rPr lang="en-US" dirty="0"/>
              <a:t>TLS</a:t>
            </a:r>
          </a:p>
          <a:p>
            <a:pPr lvl="1"/>
            <a:r>
              <a:rPr lang="en-US" dirty="0"/>
              <a:t>Mutexes</a:t>
            </a:r>
          </a:p>
          <a:p>
            <a:pPr lvl="1"/>
            <a:r>
              <a:rPr lang="en-US" dirty="0"/>
              <a:t>Atomics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ECB6C8-0267-D248-ACBD-C617B5BFBDB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62811" y="1810562"/>
            <a:ext cx="2798975" cy="249521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FFF2656-360C-B348-8C74-8FF19ACCD343}"/>
              </a:ext>
            </a:extLst>
          </p:cNvPr>
          <p:cNvSpPr txBox="1">
            <a:spLocks/>
          </p:cNvSpPr>
          <p:nvPr/>
        </p:nvSpPr>
        <p:spPr>
          <a:xfrm>
            <a:off x="4962811" y="1456006"/>
            <a:ext cx="3577906" cy="210757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36" indent="-91436" algn="l" defTabSz="914354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00B0F0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1pPr>
            <a:lvl2pPr marL="384029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8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2pPr>
            <a:lvl3pPr marL="566900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4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3pPr>
            <a:lvl4pPr marL="749771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4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4pPr>
            <a:lvl5pPr marL="932642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4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4400">
              <a:lnSpc>
                <a:spcPct val="100000"/>
              </a:lnSpc>
            </a:pPr>
            <a:r>
              <a:rPr lang="en-US" kern="0" dirty="0">
                <a:solidFill>
                  <a:srgbClr val="3B3838"/>
                </a:solidFill>
              </a:rPr>
              <a:t>Management: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916449-FE42-4248-A7A2-F6D9D112F91C}"/>
              </a:ext>
            </a:extLst>
          </p:cNvPr>
          <p:cNvSpPr/>
          <p:nvPr/>
        </p:nvSpPr>
        <p:spPr>
          <a:xfrm>
            <a:off x="5023142" y="2094038"/>
            <a:ext cx="78247" cy="1159301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8B1BCD8-115C-4445-A498-76FCD31EFC6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23142" y="3918135"/>
            <a:ext cx="2798975" cy="249521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3F7D5D1-888D-D347-970C-5B764349C925}"/>
              </a:ext>
            </a:extLst>
          </p:cNvPr>
          <p:cNvSpPr txBox="1">
            <a:spLocks/>
          </p:cNvSpPr>
          <p:nvPr/>
        </p:nvSpPr>
        <p:spPr>
          <a:xfrm>
            <a:off x="5023142" y="3563579"/>
            <a:ext cx="3577906" cy="210757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36" indent="-91436" algn="l" defTabSz="914354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00B0F0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1pPr>
            <a:lvl2pPr marL="384029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8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2pPr>
            <a:lvl3pPr marL="566900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4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3pPr>
            <a:lvl4pPr marL="749771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4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4pPr>
            <a:lvl5pPr marL="932642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4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4400">
              <a:lnSpc>
                <a:spcPct val="100000"/>
              </a:lnSpc>
            </a:pPr>
            <a:r>
              <a:rPr lang="en-US" kern="0" dirty="0">
                <a:solidFill>
                  <a:srgbClr val="3B3838"/>
                </a:solidFill>
              </a:rPr>
              <a:t>Mutexes (</a:t>
            </a:r>
            <a:r>
              <a:rPr lang="en-US" b="1" kern="0" dirty="0">
                <a:solidFill>
                  <a:srgbClr val="3B3838"/>
                </a:solidFill>
              </a:rPr>
              <a:t>hot path</a:t>
            </a:r>
            <a:r>
              <a:rPr lang="en-US" kern="0" dirty="0">
                <a:solidFill>
                  <a:srgbClr val="3B3838"/>
                </a:solidFill>
              </a:rPr>
              <a:t>):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1EEE0A9-660B-E94C-8C53-6D8CDB53764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61720" y="2094038"/>
            <a:ext cx="5787562" cy="120038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0C5BED4-FC94-0E4C-9539-FA68D0439E26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61720" y="4201611"/>
            <a:ext cx="5628679" cy="123726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B01B574-4BDF-7E42-9A61-CA58BFE548B5}"/>
              </a:ext>
            </a:extLst>
          </p:cNvPr>
          <p:cNvSpPr/>
          <p:nvPr/>
        </p:nvSpPr>
        <p:spPr>
          <a:xfrm>
            <a:off x="5073848" y="4254282"/>
            <a:ext cx="78247" cy="1159301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C7283F-01D6-224B-8022-DCFF44757B06}"/>
              </a:ext>
            </a:extLst>
          </p:cNvPr>
          <p:cNvSpPr txBox="1"/>
          <p:nvPr/>
        </p:nvSpPr>
        <p:spPr>
          <a:xfrm>
            <a:off x="855521" y="3563579"/>
            <a:ext cx="3206339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+mj-lt"/>
              </a:rPr>
              <a:t>Note: </a:t>
            </a:r>
            <a:r>
              <a:rPr lang="en-US" sz="2000" dirty="0">
                <a:latin typeface="+mj-lt"/>
              </a:rPr>
              <a:t>Open MPI currently implements threading in a hybrid approach. Only management functions are implemented in a shared library.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54387A-E2AA-1144-ABB5-03744B18F3B0}"/>
              </a:ext>
            </a:extLst>
          </p:cNvPr>
          <p:cNvSpPr txBox="1"/>
          <p:nvPr/>
        </p:nvSpPr>
        <p:spPr>
          <a:xfrm>
            <a:off x="5062265" y="5525501"/>
            <a:ext cx="6536177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</a:rPr>
              <a:t>Note:</a:t>
            </a:r>
            <a:r>
              <a:rPr lang="en-US" sz="2000" dirty="0">
                <a:latin typeface="+mj-lt"/>
              </a:rPr>
              <a:t> These are declarations that need the definition at compile time!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414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5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FB750-E272-B243-A0D6-A37CB402D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Implementation: Implementations of Static Members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6AC85-F1D5-C241-B2F5-2F92AD2F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421C20-BBC1-254E-87E0-7D1FAF6398E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75672" y="1569722"/>
            <a:ext cx="4319663" cy="16318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DF894E-D265-6D40-A3CD-6A436D1A027C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33688" y="3594454"/>
            <a:ext cx="4311664" cy="29037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434B7C-4A9A-E342-A5F2-F786876FA104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8743" y="3429667"/>
            <a:ext cx="4311665" cy="2927772"/>
          </a:xfrm>
          <a:prstGeom prst="rect">
            <a:avLst/>
          </a:prstGeom>
        </p:spPr>
      </p:pic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0B09852B-86A9-AE41-BB14-01D7E2E10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648" y="1429233"/>
            <a:ext cx="5641651" cy="3433635"/>
          </a:xfrm>
        </p:spPr>
        <p:txBody>
          <a:bodyPr/>
          <a:lstStyle/>
          <a:p>
            <a:r>
              <a:rPr lang="en-US" dirty="0"/>
              <a:t>Mutexes implementations in hot path</a:t>
            </a:r>
          </a:p>
          <a:p>
            <a:pPr lvl="1"/>
            <a:r>
              <a:rPr lang="en-US" dirty="0" err="1"/>
              <a:t>Pthreads</a:t>
            </a:r>
            <a:endParaRPr lang="en-US" dirty="0"/>
          </a:p>
          <a:p>
            <a:pPr lvl="1"/>
            <a:r>
              <a:rPr lang="en-US" dirty="0" err="1"/>
              <a:t>Qthreads</a:t>
            </a:r>
            <a:endParaRPr lang="en-US" dirty="0"/>
          </a:p>
          <a:p>
            <a:pPr lvl="1"/>
            <a:r>
              <a:rPr lang="en-US" dirty="0" err="1"/>
              <a:t>Argobots</a:t>
            </a:r>
            <a:endParaRPr lang="en-US" dirty="0"/>
          </a:p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A2F2EB8-5EA4-9449-BA11-650B80714AAB}"/>
              </a:ext>
            </a:extLst>
          </p:cNvPr>
          <p:cNvSpPr txBox="1">
            <a:spLocks/>
          </p:cNvSpPr>
          <p:nvPr/>
        </p:nvSpPr>
        <p:spPr>
          <a:xfrm>
            <a:off x="733241" y="3036808"/>
            <a:ext cx="3577906" cy="210757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36" indent="-91436" algn="l" defTabSz="914354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00B0F0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1pPr>
            <a:lvl2pPr marL="384029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8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2pPr>
            <a:lvl3pPr marL="566900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4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3pPr>
            <a:lvl4pPr marL="749771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4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4pPr>
            <a:lvl5pPr marL="932642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4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4400">
              <a:lnSpc>
                <a:spcPct val="100000"/>
              </a:lnSpc>
            </a:pPr>
            <a:r>
              <a:rPr lang="en-US" kern="0" dirty="0" err="1">
                <a:solidFill>
                  <a:srgbClr val="3B3838"/>
                </a:solidFill>
              </a:rPr>
              <a:t>Argobots</a:t>
            </a:r>
            <a:r>
              <a:rPr lang="en-US" kern="0" dirty="0">
                <a:solidFill>
                  <a:srgbClr val="3B3838"/>
                </a:solidFill>
              </a:rPr>
              <a:t>: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FD57BA0-FC81-9747-A22C-003AEB50D194}"/>
              </a:ext>
            </a:extLst>
          </p:cNvPr>
          <p:cNvSpPr txBox="1">
            <a:spLocks/>
          </p:cNvSpPr>
          <p:nvPr/>
        </p:nvSpPr>
        <p:spPr>
          <a:xfrm>
            <a:off x="6021931" y="1147720"/>
            <a:ext cx="3577906" cy="210757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36" indent="-91436" algn="l" defTabSz="914354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00B0F0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1pPr>
            <a:lvl2pPr marL="384029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8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2pPr>
            <a:lvl3pPr marL="566900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4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3pPr>
            <a:lvl4pPr marL="749771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4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4pPr>
            <a:lvl5pPr marL="932642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4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4400">
              <a:lnSpc>
                <a:spcPct val="100000"/>
              </a:lnSpc>
            </a:pPr>
            <a:r>
              <a:rPr lang="en-US" kern="0" dirty="0" err="1">
                <a:solidFill>
                  <a:srgbClr val="3B3838"/>
                </a:solidFill>
              </a:rPr>
              <a:t>Pthreads</a:t>
            </a:r>
            <a:r>
              <a:rPr lang="en-US" kern="0" dirty="0">
                <a:solidFill>
                  <a:srgbClr val="3B3838"/>
                </a:solidFill>
              </a:rPr>
              <a:t>: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3BFC3AB-1797-684E-9F0F-548390E39299}"/>
              </a:ext>
            </a:extLst>
          </p:cNvPr>
          <p:cNvSpPr txBox="1">
            <a:spLocks/>
          </p:cNvSpPr>
          <p:nvPr/>
        </p:nvSpPr>
        <p:spPr>
          <a:xfrm>
            <a:off x="6025416" y="3201595"/>
            <a:ext cx="3577906" cy="210757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36" indent="-91436" algn="l" defTabSz="914354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00B0F0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1pPr>
            <a:lvl2pPr marL="384029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8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2pPr>
            <a:lvl3pPr marL="566900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4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3pPr>
            <a:lvl4pPr marL="749771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4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4pPr>
            <a:lvl5pPr marL="932642" indent="-182870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Char char="◦"/>
              <a:defRPr sz="14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4400">
              <a:lnSpc>
                <a:spcPct val="100000"/>
              </a:lnSpc>
            </a:pPr>
            <a:r>
              <a:rPr lang="en-US" kern="0" dirty="0" err="1">
                <a:solidFill>
                  <a:srgbClr val="3B3838"/>
                </a:solidFill>
              </a:rPr>
              <a:t>Qthreads</a:t>
            </a:r>
            <a:r>
              <a:rPr lang="en-US" kern="0" dirty="0">
                <a:solidFill>
                  <a:srgbClr val="3B3838"/>
                </a:solidFill>
              </a:rPr>
              <a:t>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04B0C3-862B-E340-86BF-2C2C0FE2C1B3}"/>
              </a:ext>
            </a:extLst>
          </p:cNvPr>
          <p:cNvSpPr/>
          <p:nvPr/>
        </p:nvSpPr>
        <p:spPr>
          <a:xfrm>
            <a:off x="6130303" y="3620919"/>
            <a:ext cx="87619" cy="2866507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90FF10-02F2-0242-A6A1-C60249226053}"/>
              </a:ext>
            </a:extLst>
          </p:cNvPr>
          <p:cNvSpPr/>
          <p:nvPr/>
        </p:nvSpPr>
        <p:spPr>
          <a:xfrm>
            <a:off x="6168802" y="1569722"/>
            <a:ext cx="87619" cy="1604897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FD57048-595B-7544-99B6-5D4C5E0565B2}"/>
              </a:ext>
            </a:extLst>
          </p:cNvPr>
          <p:cNvSpPr/>
          <p:nvPr/>
        </p:nvSpPr>
        <p:spPr>
          <a:xfrm>
            <a:off x="797131" y="3490932"/>
            <a:ext cx="87619" cy="2866507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3D1B837-149A-3E45-9B76-4F3FA24ABD29}"/>
              </a:ext>
            </a:extLst>
          </p:cNvPr>
          <p:cNvSpPr/>
          <p:nvPr/>
        </p:nvSpPr>
        <p:spPr>
          <a:xfrm>
            <a:off x="2075399" y="3617496"/>
            <a:ext cx="3007987" cy="1925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EBA3895-F76C-7343-8D58-2CE71E0FCCB0}"/>
              </a:ext>
            </a:extLst>
          </p:cNvPr>
          <p:cNvSpPr/>
          <p:nvPr/>
        </p:nvSpPr>
        <p:spPr>
          <a:xfrm>
            <a:off x="2094260" y="4882120"/>
            <a:ext cx="3007987" cy="1925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7632D8D-B458-C646-82B8-B164B6DA8AF5}"/>
              </a:ext>
            </a:extLst>
          </p:cNvPr>
          <p:cNvSpPr/>
          <p:nvPr/>
        </p:nvSpPr>
        <p:spPr>
          <a:xfrm>
            <a:off x="7495064" y="5381941"/>
            <a:ext cx="3007987" cy="1925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86D5898-4D68-7D4B-AB5A-073ACC2621F9}"/>
              </a:ext>
            </a:extLst>
          </p:cNvPr>
          <p:cNvSpPr/>
          <p:nvPr/>
        </p:nvSpPr>
        <p:spPr>
          <a:xfrm>
            <a:off x="7537365" y="2528040"/>
            <a:ext cx="3007987" cy="1925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E3C4FF-8849-C144-9C26-769EA82DD6EF}"/>
              </a:ext>
            </a:extLst>
          </p:cNvPr>
          <p:cNvSpPr/>
          <p:nvPr/>
        </p:nvSpPr>
        <p:spPr>
          <a:xfrm>
            <a:off x="7460343" y="3748003"/>
            <a:ext cx="3007987" cy="1925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E59D4FA-3A39-EC45-8D6E-188C2C471451}"/>
              </a:ext>
            </a:extLst>
          </p:cNvPr>
          <p:cNvSpPr/>
          <p:nvPr/>
        </p:nvSpPr>
        <p:spPr>
          <a:xfrm>
            <a:off x="7537365" y="1725555"/>
            <a:ext cx="3007987" cy="1925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025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28" grpId="0" animBg="1"/>
      <p:bldP spid="30" grpId="0" animBg="1"/>
      <p:bldP spid="32" grpId="0" animBg="1"/>
      <p:bldP spid="3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"/>
</p:tagLst>
</file>

<file path=ppt/theme/theme1.xml><?xml version="1.0" encoding="utf-8"?>
<a:theme xmlns:a="http://schemas.openxmlformats.org/drawingml/2006/main" name="Sandia Theme (White Background)">
  <a:themeElements>
    <a:clrScheme name="Sandia 2018">
      <a:dk1>
        <a:srgbClr val="000000"/>
      </a:dk1>
      <a:lt1>
        <a:srgbClr val="FFFFFF"/>
      </a:lt1>
      <a:dk2>
        <a:srgbClr val="005376"/>
      </a:dk2>
      <a:lt2>
        <a:srgbClr val="E7E6E6"/>
      </a:lt2>
      <a:accent1>
        <a:srgbClr val="008E74"/>
      </a:accent1>
      <a:accent2>
        <a:srgbClr val="6CB312"/>
      </a:accent2>
      <a:accent3>
        <a:srgbClr val="FFA033"/>
      </a:accent3>
      <a:accent4>
        <a:srgbClr val="A92C00"/>
      </a:accent4>
      <a:accent5>
        <a:srgbClr val="7D0D7C"/>
      </a:accent5>
      <a:accent6>
        <a:srgbClr val="00ADD0"/>
      </a:accent6>
      <a:hlink>
        <a:srgbClr val="0563C1"/>
      </a:hlink>
      <a:folHlink>
        <a:srgbClr val="954F72"/>
      </a:folHlink>
    </a:clrScheme>
    <a:fontScheme name="Garamond-Trebuchet M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Sandia2018_16x9_1</Template>
  <TotalTime>63721</TotalTime>
  <Words>1137</Words>
  <Application>Microsoft Macintosh PowerPoint</Application>
  <PresentationFormat>Widescreen</PresentationFormat>
  <Paragraphs>180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Garamond</vt:lpstr>
      <vt:lpstr>Gill Sans MT</vt:lpstr>
      <vt:lpstr>Times</vt:lpstr>
      <vt:lpstr>Trebuchet MS</vt:lpstr>
      <vt:lpstr>Sandia Theme (White Background)</vt:lpstr>
      <vt:lpstr>Implementing Flexible Threading Support in Open MPI </vt:lpstr>
      <vt:lpstr>Agenda</vt:lpstr>
      <vt:lpstr>1. Motivation: Threading Implementations Differ</vt:lpstr>
      <vt:lpstr>2. Implementation:  Objective</vt:lpstr>
      <vt:lpstr>2. Implementation:  MCA in Open MPI</vt:lpstr>
      <vt:lpstr>2. Implementation:  Add new MCA component</vt:lpstr>
      <vt:lpstr>2. Implementation: Define Generic APIs</vt:lpstr>
      <vt:lpstr>2. Implementation: Declarations of Members</vt:lpstr>
      <vt:lpstr>2. Implementation: Implementations of Static Members</vt:lpstr>
      <vt:lpstr>2. Implementation: Only a handful of APIs follow MCA</vt:lpstr>
      <vt:lpstr>3. Evaluation: Function Call Overhead</vt:lpstr>
      <vt:lpstr>3. Evaluation: Function Call Overhead</vt:lpstr>
      <vt:lpstr>3. Evaluation: Performance Overhead</vt:lpstr>
      <vt:lpstr>3. Evaluation: Performance Overhead</vt:lpstr>
      <vt:lpstr>4. What’s next?</vt:lpstr>
      <vt:lpstr>5.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Jan Ciesko</cp:lastModifiedBy>
  <cp:revision>1295</cp:revision>
  <cp:lastPrinted>2020-10-26T02:11:38Z</cp:lastPrinted>
  <dcterms:created xsi:type="dcterms:W3CDTF">2017-10-14T01:15:26Z</dcterms:created>
  <dcterms:modified xsi:type="dcterms:W3CDTF">2020-11-24T18:08:30Z</dcterms:modified>
</cp:coreProperties>
</file>