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6"/>
  </p:notesMasterIdLst>
  <p:handoutMasterIdLst>
    <p:handoutMasterId r:id="rId37"/>
  </p:handoutMasterIdLst>
  <p:sldIdLst>
    <p:sldId id="256" r:id="rId2"/>
    <p:sldId id="284" r:id="rId3"/>
    <p:sldId id="295" r:id="rId4"/>
    <p:sldId id="307" r:id="rId5"/>
    <p:sldId id="308" r:id="rId6"/>
    <p:sldId id="296" r:id="rId7"/>
    <p:sldId id="297" r:id="rId8"/>
    <p:sldId id="328" r:id="rId9"/>
    <p:sldId id="329" r:id="rId10"/>
    <p:sldId id="309" r:id="rId11"/>
    <p:sldId id="301" r:id="rId12"/>
    <p:sldId id="260" r:id="rId13"/>
    <p:sldId id="292" r:id="rId14"/>
    <p:sldId id="289" r:id="rId15"/>
    <p:sldId id="261" r:id="rId16"/>
    <p:sldId id="331" r:id="rId17"/>
    <p:sldId id="290" r:id="rId18"/>
    <p:sldId id="305" r:id="rId19"/>
    <p:sldId id="310" r:id="rId20"/>
    <p:sldId id="330" r:id="rId21"/>
    <p:sldId id="269" r:id="rId22"/>
    <p:sldId id="333" r:id="rId23"/>
    <p:sldId id="306" r:id="rId24"/>
    <p:sldId id="293" r:id="rId25"/>
    <p:sldId id="270" r:id="rId26"/>
    <p:sldId id="314" r:id="rId27"/>
    <p:sldId id="315" r:id="rId28"/>
    <p:sldId id="316" r:id="rId29"/>
    <p:sldId id="317" r:id="rId30"/>
    <p:sldId id="318" r:id="rId31"/>
    <p:sldId id="278" r:id="rId32"/>
    <p:sldId id="279" r:id="rId33"/>
    <p:sldId id="304" r:id="rId34"/>
    <p:sldId id="294" r:id="rId35"/>
  </p:sldIdLst>
  <p:sldSz cx="9144000" cy="6858000" type="screen4x3"/>
  <p:notesSz cx="6985000" cy="9271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808080"/>
    <a:srgbClr val="990033"/>
    <a:srgbClr val="A50021"/>
    <a:srgbClr val="111111"/>
    <a:srgbClr val="1C1C1C"/>
    <a:srgbClr val="29292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46" autoAdjust="0"/>
  </p:normalViewPr>
  <p:slideViewPr>
    <p:cSldViewPr>
      <p:cViewPr varScale="1">
        <p:scale>
          <a:sx n="105" d="100"/>
          <a:sy n="105" d="100"/>
        </p:scale>
        <p:origin x="-114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a:defRPr>
            </a:lvl1pPr>
          </a:lstStyle>
          <a:p>
            <a:endParaRPr lang="en-US"/>
          </a:p>
        </p:txBody>
      </p:sp>
      <p:sp>
        <p:nvSpPr>
          <p:cNvPr id="46083" name="Rectangle 3"/>
          <p:cNvSpPr>
            <a:spLocks noGrp="1" noChangeArrowheads="1"/>
          </p:cNvSpPr>
          <p:nvPr>
            <p:ph type="dt" sz="quarter" idx="1"/>
          </p:nvPr>
        </p:nvSpPr>
        <p:spPr bwMode="auto">
          <a:xfrm>
            <a:off x="395605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a:defRPr>
            </a:lvl1pPr>
          </a:lstStyle>
          <a:p>
            <a:endParaRPr lang="en-US"/>
          </a:p>
        </p:txBody>
      </p:sp>
      <p:sp>
        <p:nvSpPr>
          <p:cNvPr id="46084" name="Rectangle 4"/>
          <p:cNvSpPr>
            <a:spLocks noGrp="1" noChangeArrowheads="1"/>
          </p:cNvSpPr>
          <p:nvPr>
            <p:ph type="ftr" sz="quarter" idx="2"/>
          </p:nvPr>
        </p:nvSpPr>
        <p:spPr bwMode="auto">
          <a:xfrm>
            <a:off x="0" y="8805863"/>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a:defRPr>
            </a:lvl1pPr>
          </a:lstStyle>
          <a:p>
            <a:endParaRPr lang="en-US"/>
          </a:p>
        </p:txBody>
      </p:sp>
      <p:sp>
        <p:nvSpPr>
          <p:cNvPr id="46085" name="Rectangle 5"/>
          <p:cNvSpPr>
            <a:spLocks noGrp="1" noChangeArrowheads="1"/>
          </p:cNvSpPr>
          <p:nvPr>
            <p:ph type="sldNum" sz="quarter" idx="3"/>
          </p:nvPr>
        </p:nvSpPr>
        <p:spPr bwMode="auto">
          <a:xfrm>
            <a:off x="3956050" y="8805863"/>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a:defRPr>
            </a:lvl1pPr>
          </a:lstStyle>
          <a:p>
            <a:fld id="{8EDF902B-DA33-4B2C-9AF5-A68ACCD827F7}" type="slidenum">
              <a:rPr lang="en-US"/>
              <a:pPr/>
              <a:t>‹#›</a:t>
            </a:fld>
            <a:endParaRPr lang="en-US"/>
          </a:p>
        </p:txBody>
      </p:sp>
    </p:spTree>
    <p:extLst>
      <p:ext uri="{BB962C8B-B14F-4D97-AF65-F5344CB8AC3E}">
        <p14:creationId xmlns:p14="http://schemas.microsoft.com/office/powerpoint/2010/main" val="918801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a:defRPr>
            </a:lvl1pPr>
          </a:lstStyle>
          <a:p>
            <a:endParaRPr lang="en-US"/>
          </a:p>
        </p:txBody>
      </p:sp>
      <p:sp>
        <p:nvSpPr>
          <p:cNvPr id="105475" name="Rectangle 3"/>
          <p:cNvSpPr>
            <a:spLocks noGrp="1" noChangeArrowheads="1"/>
          </p:cNvSpPr>
          <p:nvPr>
            <p:ph type="dt" idx="1"/>
          </p:nvPr>
        </p:nvSpPr>
        <p:spPr bwMode="auto">
          <a:xfrm>
            <a:off x="395605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a:defRPr>
            </a:lvl1pPr>
          </a:lstStyle>
          <a:p>
            <a:endParaRPr lang="en-US"/>
          </a:p>
        </p:txBody>
      </p:sp>
      <p:sp>
        <p:nvSpPr>
          <p:cNvPr id="105476" name="Rectangle 4"/>
          <p:cNvSpPr>
            <a:spLocks noRot="1" noChangeArrowheads="1" noTextEdit="1"/>
          </p:cNvSpPr>
          <p:nvPr>
            <p:ph type="sldImg" idx="2"/>
          </p:nvPr>
        </p:nvSpPr>
        <p:spPr bwMode="auto">
          <a:xfrm>
            <a:off x="1174750" y="695325"/>
            <a:ext cx="4635500" cy="34766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5477" name="Rectangle 5"/>
          <p:cNvSpPr>
            <a:spLocks noGrp="1" noChangeArrowheads="1"/>
          </p:cNvSpPr>
          <p:nvPr>
            <p:ph type="body" sz="quarter" idx="3"/>
          </p:nvPr>
        </p:nvSpPr>
        <p:spPr bwMode="auto">
          <a:xfrm>
            <a:off x="698500" y="4403725"/>
            <a:ext cx="558800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5478" name="Rectangle 6"/>
          <p:cNvSpPr>
            <a:spLocks noGrp="1" noChangeArrowheads="1"/>
          </p:cNvSpPr>
          <p:nvPr>
            <p:ph type="ftr" sz="quarter" idx="4"/>
          </p:nvPr>
        </p:nvSpPr>
        <p:spPr bwMode="auto">
          <a:xfrm>
            <a:off x="0" y="8805863"/>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a:defRPr>
            </a:lvl1pPr>
          </a:lstStyle>
          <a:p>
            <a:endParaRPr lang="en-US"/>
          </a:p>
        </p:txBody>
      </p:sp>
      <p:sp>
        <p:nvSpPr>
          <p:cNvPr id="105479" name="Rectangle 7"/>
          <p:cNvSpPr>
            <a:spLocks noGrp="1" noChangeArrowheads="1"/>
          </p:cNvSpPr>
          <p:nvPr>
            <p:ph type="sldNum" sz="quarter" idx="5"/>
          </p:nvPr>
        </p:nvSpPr>
        <p:spPr bwMode="auto">
          <a:xfrm>
            <a:off x="3956050" y="8805863"/>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a:defRPr>
            </a:lvl1pPr>
          </a:lstStyle>
          <a:p>
            <a:fld id="{D964501C-5990-4691-A619-9953600C3980}" type="slidenum">
              <a:rPr lang="en-US"/>
              <a:pPr/>
              <a:t>‹#›</a:t>
            </a:fld>
            <a:endParaRPr lang="en-US"/>
          </a:p>
        </p:txBody>
      </p:sp>
    </p:spTree>
    <p:extLst>
      <p:ext uri="{BB962C8B-B14F-4D97-AF65-F5344CB8AC3E}">
        <p14:creationId xmlns:p14="http://schemas.microsoft.com/office/powerpoint/2010/main" val="11279739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a:ea typeface="+mn-ea"/>
        <a:cs typeface="+mn-cs"/>
      </a:defRPr>
    </a:lvl1pPr>
    <a:lvl2pPr marL="457200" algn="l" rtl="0" eaLnBrk="0" fontAlgn="base" hangingPunct="0">
      <a:spcBef>
        <a:spcPct val="30000"/>
      </a:spcBef>
      <a:spcAft>
        <a:spcPct val="0"/>
      </a:spcAft>
      <a:defRPr sz="1200" kern="1200">
        <a:solidFill>
          <a:schemeClr val="tx1"/>
        </a:solidFill>
        <a:latin typeface="Times New Roman"/>
        <a:ea typeface="+mn-ea"/>
        <a:cs typeface="+mn-cs"/>
      </a:defRPr>
    </a:lvl2pPr>
    <a:lvl3pPr marL="914400" algn="l" rtl="0" eaLnBrk="0" fontAlgn="base" hangingPunct="0">
      <a:spcBef>
        <a:spcPct val="30000"/>
      </a:spcBef>
      <a:spcAft>
        <a:spcPct val="0"/>
      </a:spcAft>
      <a:defRPr sz="1200" kern="1200">
        <a:solidFill>
          <a:schemeClr val="tx1"/>
        </a:solidFill>
        <a:latin typeface="Times New Roman"/>
        <a:ea typeface="+mn-ea"/>
        <a:cs typeface="+mn-cs"/>
      </a:defRPr>
    </a:lvl3pPr>
    <a:lvl4pPr marL="1371600" algn="l" rtl="0" eaLnBrk="0" fontAlgn="base" hangingPunct="0">
      <a:spcBef>
        <a:spcPct val="30000"/>
      </a:spcBef>
      <a:spcAft>
        <a:spcPct val="0"/>
      </a:spcAft>
      <a:defRPr sz="1200" kern="1200">
        <a:solidFill>
          <a:schemeClr val="tx1"/>
        </a:solidFill>
        <a:latin typeface="Times New Roman"/>
        <a:ea typeface="+mn-ea"/>
        <a:cs typeface="+mn-cs"/>
      </a:defRPr>
    </a:lvl4pPr>
    <a:lvl5pPr marL="1828800" algn="l" rtl="0" eaLnBrk="0" fontAlgn="base" hangingPunct="0">
      <a:spcBef>
        <a:spcPct val="30000"/>
      </a:spcBef>
      <a:spcAft>
        <a:spcPct val="0"/>
      </a:spcAft>
      <a:defRPr sz="1200" kern="1200">
        <a:solidFill>
          <a:schemeClr val="tx1"/>
        </a:solidFill>
        <a:latin typeface="Times New Roman"/>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A838A1-6018-4119-B127-1DCD2EFC6ECB}" type="slidenum">
              <a:rPr lang="en-US"/>
              <a:pPr/>
              <a:t>1</a:t>
            </a:fld>
            <a:endParaRPr lang="en-US"/>
          </a:p>
        </p:txBody>
      </p:sp>
      <p:sp>
        <p:nvSpPr>
          <p:cNvPr id="163842" name="Rectangle 2"/>
          <p:cNvSpPr>
            <a:spLocks noRot="1" noChangeArrowheads="1" noTextEdit="1"/>
          </p:cNvSpPr>
          <p:nvPr>
            <p:ph type="sldImg"/>
          </p:nvPr>
        </p:nvSpPr>
        <p:spPr>
          <a:ln/>
        </p:spPr>
      </p:sp>
      <p:sp>
        <p:nvSpPr>
          <p:cNvPr id="163843" name="Rectangle 3"/>
          <p:cNvSpPr>
            <a:spLocks noGrp="1" noChangeArrowheads="1"/>
          </p:cNvSpPr>
          <p:nvPr>
            <p:ph type="body" idx="1"/>
          </p:nvPr>
        </p:nvSpPr>
        <p:spPr/>
        <p:txBody>
          <a:bodyPr/>
          <a:lstStyle/>
          <a:p>
            <a:r>
              <a:rPr lang="en-US"/>
              <a:t>Good Morning! I’m Pavan Balaji from The Ohio State University. I’ll be presenting our group’s recent work titled “High Performance User-Level Sockets over Gigabit Ethernet”. This work has been done in collaboration with the Ohio Supercomputing center.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BF5D30-3B99-4320-B1FD-2B7D65105E07}" type="slidenum">
              <a:rPr lang="en-US"/>
              <a:pPr/>
              <a:t>10</a:t>
            </a:fld>
            <a:endParaRPr lang="en-US"/>
          </a:p>
        </p:txBody>
      </p:sp>
      <p:sp>
        <p:nvSpPr>
          <p:cNvPr id="174082" name="Rectangle 2"/>
          <p:cNvSpPr>
            <a:spLocks noRot="1" noChangeArrowheads="1" noTextEdit="1"/>
          </p:cNvSpPr>
          <p:nvPr>
            <p:ph type="sldImg"/>
          </p:nvPr>
        </p:nvSpPr>
        <p:spPr>
          <a:ln/>
        </p:spPr>
      </p:sp>
      <p:sp>
        <p:nvSpPr>
          <p:cNvPr id="174083" name="Rectangle 3"/>
          <p:cNvSpPr>
            <a:spLocks noGrp="1" noChangeArrowheads="1"/>
          </p:cNvSpPr>
          <p:nvPr>
            <p:ph type="body" idx="1"/>
          </p:nvPr>
        </p:nvSpPr>
        <p:spPr/>
        <p:txBody>
          <a:bodyPr/>
          <a:lstStyle/>
          <a:p>
            <a:r>
              <a:rPr lang="en-US"/>
              <a:t>Coming to our solution for the sockets interface, the idea is to implement the complete sockets functionality in the user space over the EMP library. With this, we would be able to completely get rid of the kernel context switches and multiple copies, and thus achieve a high performance. Also, since most message passing functionality is offloaded to the NIC, we would also gain in the CPU Utilization.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6F61B3-1592-4D73-930F-05F805B15E17}" type="slidenum">
              <a:rPr lang="en-US"/>
              <a:pPr/>
              <a:t>11</a:t>
            </a:fld>
            <a:endParaRPr lang="en-US"/>
          </a:p>
        </p:txBody>
      </p:sp>
      <p:sp>
        <p:nvSpPr>
          <p:cNvPr id="175106" name="Rectangle 2"/>
          <p:cNvSpPr>
            <a:spLocks noRot="1" noChangeArrowheads="1" noTextEdit="1"/>
          </p:cNvSpPr>
          <p:nvPr>
            <p:ph type="sldImg"/>
          </p:nvPr>
        </p:nvSpPr>
        <p:spPr>
          <a:ln/>
        </p:spPr>
      </p:sp>
      <p:sp>
        <p:nvSpPr>
          <p:cNvPr id="175107" name="Rectangle 3"/>
          <p:cNvSpPr>
            <a:spLocks noGrp="1" noChangeArrowheads="1"/>
          </p:cNvSpPr>
          <p:nvPr>
            <p:ph type="body" idx="1"/>
          </p:nvPr>
        </p:nvSpPr>
        <p:spPr/>
        <p:txBody>
          <a:bodyPr/>
          <a:lstStyle/>
          <a:p>
            <a:r>
              <a:rPr lang="en-US"/>
              <a:t>We now move on to some of the design challenges we had faced during the implementation of this user-level sockets layer.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7D73CB-1CCE-40F7-98C2-69A971C57E67}" type="slidenum">
              <a:rPr lang="en-US"/>
              <a:pPr/>
              <a:t>12</a:t>
            </a:fld>
            <a:endParaRPr lang="en-US"/>
          </a:p>
        </p:txBody>
      </p:sp>
      <p:sp>
        <p:nvSpPr>
          <p:cNvPr id="176130" name="Rectangle 2"/>
          <p:cNvSpPr>
            <a:spLocks noRot="1" noChangeArrowheads="1" noTextEdit="1"/>
          </p:cNvSpPr>
          <p:nvPr>
            <p:ph type="sldImg"/>
          </p:nvPr>
        </p:nvSpPr>
        <p:spPr>
          <a:ln/>
        </p:spPr>
      </p:sp>
      <p:sp>
        <p:nvSpPr>
          <p:cNvPr id="176131" name="Rectangle 3"/>
          <p:cNvSpPr>
            <a:spLocks noGrp="1" noChangeArrowheads="1"/>
          </p:cNvSpPr>
          <p:nvPr>
            <p:ph type="body" idx="1"/>
          </p:nvPr>
        </p:nvSpPr>
        <p:spPr/>
        <p:txBody>
          <a:bodyPr/>
          <a:lstStyle/>
          <a:p>
            <a:r>
              <a:rPr lang="en-US"/>
              <a:t>The design challenges we faced included functionality mismatches in the API of EMP and TCP, Connection Management for TCP over connectionless EMP, the core message passing functionality, resource management at the sockets layer and compatibility with UNIX sockets. I’ll be going into each of these in detail in the following slides.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42292C-54D4-45B2-84F4-D8A847A164AB}" type="slidenum">
              <a:rPr lang="en-US"/>
              <a:pPr/>
              <a:t>13</a:t>
            </a:fld>
            <a:endParaRPr lang="en-US"/>
          </a:p>
        </p:txBody>
      </p:sp>
      <p:sp>
        <p:nvSpPr>
          <p:cNvPr id="106498" name="Rectangle 2"/>
          <p:cNvSpPr>
            <a:spLocks noRot="1" noChangeArrowheads="1" noTextEdit="1"/>
          </p:cNvSpPr>
          <p:nvPr>
            <p:ph type="sldImg"/>
          </p:nvPr>
        </p:nvSpPr>
        <p:spPr>
          <a:ln/>
        </p:spPr>
      </p:sp>
      <p:sp>
        <p:nvSpPr>
          <p:cNvPr id="106499" name="Rectangle 3"/>
          <p:cNvSpPr>
            <a:spLocks noGrp="1" noChangeArrowheads="1"/>
          </p:cNvSpPr>
          <p:nvPr>
            <p:ph type="body" idx="1"/>
          </p:nvPr>
        </p:nvSpPr>
        <p:spPr/>
        <p:txBody>
          <a:bodyPr/>
          <a:lstStyle/>
          <a:p>
            <a:r>
              <a:rPr lang="en-US"/>
              <a:t>Coming to the functionality mismatches, there’s no exact parallel between the functionality of EMP’s API and that of TCP. One blatant distinction is of the buffer management. In EMP, the receiver has to advertise a buffer before the data actually comes in. Failure to do so would result in dropping of the message. However, in TCP, there’s no such requirement. If the data arrives before the receiver calls a read(), the data is buffered in the kernel and later copied into the user buffer. Due to this distinction, the API for TCP had not been designed so as to pre-post a buffer before the data comes in unlike EMP. So our sockets layer has to patch such differences between the APIs and maintain the functionality governed by sockets.</a:t>
            </a:r>
          </a:p>
          <a:p>
            <a:endParaRPr lang="en-US"/>
          </a:p>
          <a:p>
            <a:r>
              <a:rPr lang="en-US"/>
              <a:t>Coming to Connection Management, TCP is connection oriented, but EMP is connectionless. On first sight, this does not appear to be too much of a problem and that we can just assume the connection to always be present. However, by doing so, we ignore certain essential features of a connection request. For example, a connection request also carries information about the connecting client. This information would be lost in this approach. In our sockets implementation, we do a data message exchange for connection management. This data message contains all the required information about the connection client.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D3E907-39BF-42DC-B87C-0E51C79391A4}" type="slidenum">
              <a:rPr lang="en-US"/>
              <a:pPr/>
              <a:t>14</a:t>
            </a:fld>
            <a:endParaRPr lang="en-US"/>
          </a:p>
        </p:txBody>
      </p:sp>
      <p:sp>
        <p:nvSpPr>
          <p:cNvPr id="177154" name="Rectangle 2"/>
          <p:cNvSpPr>
            <a:spLocks noRot="1" noChangeArrowheads="1" noTextEdit="1"/>
          </p:cNvSpPr>
          <p:nvPr>
            <p:ph type="sldImg"/>
          </p:nvPr>
        </p:nvSpPr>
        <p:spPr>
          <a:ln/>
        </p:spPr>
      </p:sp>
      <p:sp>
        <p:nvSpPr>
          <p:cNvPr id="177155" name="Rectangle 3"/>
          <p:cNvSpPr>
            <a:spLocks noGrp="1" noChangeArrowheads="1"/>
          </p:cNvSpPr>
          <p:nvPr>
            <p:ph type="body" idx="1"/>
          </p:nvPr>
        </p:nvSpPr>
        <p:spPr/>
        <p:txBody>
          <a:bodyPr/>
          <a:lstStyle/>
          <a:p>
            <a:r>
              <a:rPr lang="en-US" sz="1000"/>
              <a:t>Coming to core message passing, TCP supports data streaming. If the sender sends a message of size 10 bytes, the receiver has an option of reading it as two chunks of 5 bytes each, potentially into two different buffers. This requires the incoming message to be buffered. So, our sockets implementation has to take care of this buffering and allowing the user application to do this.</a:t>
            </a:r>
          </a:p>
          <a:p>
            <a:endParaRPr lang="en-US" sz="1000"/>
          </a:p>
          <a:p>
            <a:r>
              <a:rPr lang="en-US" sz="1000"/>
              <a:t>Also, with TCP, if the incoming data comes in before the receiver advertises it’s buffer, the data is buffered at the kernel. However, these are dealt as unexpected messages in EMP and are dropped. This requires the sockets layer to do pre-posting of descriptors to avoid dropping of these messages. There are a number of ways of doing this:</a:t>
            </a:r>
          </a:p>
          <a:p>
            <a:endParaRPr lang="en-US" sz="1000"/>
          </a:p>
          <a:p>
            <a:r>
              <a:rPr lang="en-US" sz="1000"/>
              <a:t>The first approach is by using a separate communication thread. This thread pre-posts a certain number of descriptors and keeps watching the use of these. When an unexpected message comes in, it uses up a descriptor. The communication thread sees this and reposts this descriptor. Though this approach is simple, this would result in a tremendous loss of performance. If we have this communication thread polling while watching the descriptors, the synchronization cost between this thread and the main application thread is about 20us. Also, the communication thread also uses up CPU resources. If we have the communication thread sleeping while watching the descriptors, the OS scheduling granularity comes into picture to re-schedule this thread. This is of the order of milliseconds and makes the data-transmission time too coarse for any performance improvement. Therefore, we didn’t go ahead with this approach.</a:t>
            </a:r>
          </a:p>
          <a:p>
            <a:endParaRPr lang="en-US" sz="1000"/>
          </a:p>
          <a:p>
            <a:r>
              <a:rPr lang="en-US" sz="1000"/>
              <a:t>The other two approaches we tried are the rendezvous approach and eager with flow control which we’ll discuss in the next few slides.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B08534-A4EC-4C27-B9E3-0AB15CE5166A}" type="slidenum">
              <a:rPr lang="en-US"/>
              <a:pPr/>
              <a:t>15</a:t>
            </a:fld>
            <a:endParaRPr lang="en-US"/>
          </a:p>
        </p:txBody>
      </p:sp>
      <p:sp>
        <p:nvSpPr>
          <p:cNvPr id="178178" name="Rectangle 2"/>
          <p:cNvSpPr>
            <a:spLocks noRot="1" noChangeArrowheads="1" noTextEdit="1"/>
          </p:cNvSpPr>
          <p:nvPr>
            <p:ph type="sldImg"/>
          </p:nvPr>
        </p:nvSpPr>
        <p:spPr>
          <a:ln/>
        </p:spPr>
      </p:sp>
      <p:sp>
        <p:nvSpPr>
          <p:cNvPr id="178179" name="Rectangle 3"/>
          <p:cNvSpPr>
            <a:spLocks noGrp="1" noChangeArrowheads="1"/>
          </p:cNvSpPr>
          <p:nvPr>
            <p:ph type="body" idx="1"/>
          </p:nvPr>
        </p:nvSpPr>
        <p:spPr/>
        <p:txBody>
          <a:bodyPr/>
          <a:lstStyle/>
          <a:p>
            <a:r>
              <a:rPr lang="en-US"/>
              <a:t>In the rendezvous approach, the sockets layer at the receiver initially pre-posts a descriptor. The sender side, on encountering a send() call, sends a request message. This request message uses up the pre-posted descriptor. The receiver side, on encountering the receive() call, pre-posts two descriptors. One for the data message and the other for the next request message. Once this is done, it sends back an acknowledgment to the sender. The sender on receiving this acknowledgment sends the actual data message.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153950-4DFB-40C2-9B61-F694DC81BCA8}" type="slidenum">
              <a:rPr lang="en-US"/>
              <a:pPr/>
              <a:t>16</a:t>
            </a:fld>
            <a:endParaRPr lang="en-US"/>
          </a:p>
        </p:txBody>
      </p:sp>
      <p:sp>
        <p:nvSpPr>
          <p:cNvPr id="212994" name="Rectangle 2"/>
          <p:cNvSpPr>
            <a:spLocks noRot="1" noChangeArrowheads="1" noTextEdit="1"/>
          </p:cNvSpPr>
          <p:nvPr>
            <p:ph type="sldImg"/>
          </p:nvPr>
        </p:nvSpPr>
        <p:spPr>
          <a:ln/>
        </p:spPr>
      </p:sp>
      <p:sp>
        <p:nvSpPr>
          <p:cNvPr id="212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5411BC-E023-496D-A930-7FFC8A367C75}" type="slidenum">
              <a:rPr lang="en-US"/>
              <a:pPr/>
              <a:t>17</a:t>
            </a:fld>
            <a:endParaRPr lang="en-US"/>
          </a:p>
        </p:txBody>
      </p:sp>
      <p:sp>
        <p:nvSpPr>
          <p:cNvPr id="180226" name="Rectangle 2"/>
          <p:cNvSpPr>
            <a:spLocks noRot="1" noChangeArrowheads="1" noTextEdit="1"/>
          </p:cNvSpPr>
          <p:nvPr>
            <p:ph type="sldImg"/>
          </p:nvPr>
        </p:nvSpPr>
        <p:spPr>
          <a:ln/>
        </p:spPr>
      </p:sp>
      <p:sp>
        <p:nvSpPr>
          <p:cNvPr id="180227" name="Rectangle 3"/>
          <p:cNvSpPr>
            <a:spLocks noGrp="1" noChangeArrowheads="1"/>
          </p:cNvSpPr>
          <p:nvPr>
            <p:ph type="body" idx="1"/>
          </p:nvPr>
        </p:nvSpPr>
        <p:spPr/>
        <p:txBody>
          <a:bodyPr/>
          <a:lstStyle/>
          <a:p>
            <a:r>
              <a:rPr lang="en-US"/>
              <a:t>In the kernel based implementation of sockets, once the connection is broken down, the kernel cleans up the resources reserved for the application. In our implementation, since there’s no kernel the onus of cleaning up unused descriptors and freeing un-freed registered memory lies on the sockets layer. The challenges in this included resource management for generalized descriptors such as the connection descriptors, which are not a part of any particular connection.</a:t>
            </a:r>
          </a:p>
          <a:p>
            <a:endParaRPr lang="en-US"/>
          </a:p>
          <a:p>
            <a:r>
              <a:rPr lang="en-US"/>
              <a:t>On opening a socket, the kernel gives a file descriptor handle to the user application and all further use of the socket is done through this file descriptor. However, these file descriptors are used by the kernel even for local file reading or writing. If we override all read() and write() functions to our implementations, we’ll not be able to distinguish between a communication socket and a local file descriptor. Another approach would be to use a different name for all functions while dealing with communication sockets. Though this approach is simple, this requires changes to the application, so we didn’t go ahead with this approach. For this problem, we used the file descriptor tracking approach, where the socket layer keeps track of all communication sockets, by tracking all communication specific calls such as listen(), connect() and open(). If the read() or write() request is on such a socket, the control is passed on to our implementation, otherwise, the control is passed on to the standard libc library.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89F939-28C6-4896-BF42-E3F889FDAADC}" type="slidenum">
              <a:rPr lang="en-US"/>
              <a:pPr/>
              <a:t>18</a:t>
            </a:fld>
            <a:endParaRPr lang="en-US"/>
          </a:p>
        </p:txBody>
      </p:sp>
      <p:sp>
        <p:nvSpPr>
          <p:cNvPr id="181250" name="Rectangle 2"/>
          <p:cNvSpPr>
            <a:spLocks noRot="1" noChangeArrowheads="1" noTextEdit="1"/>
          </p:cNvSpPr>
          <p:nvPr>
            <p:ph type="sldImg"/>
          </p:nvPr>
        </p:nvSpPr>
        <p:spPr>
          <a:ln/>
        </p:spPr>
      </p:sp>
      <p:sp>
        <p:nvSpPr>
          <p:cNvPr id="181251" name="Rectangle 3"/>
          <p:cNvSpPr>
            <a:spLocks noGrp="1" noChangeArrowheads="1"/>
          </p:cNvSpPr>
          <p:nvPr>
            <p:ph type="body" idx="1"/>
          </p:nvPr>
        </p:nvSpPr>
        <p:spPr/>
        <p:txBody>
          <a:bodyPr/>
          <a:lstStyle/>
          <a:p>
            <a:r>
              <a:rPr lang="en-US"/>
              <a:t>While making our sockets layer features similar to those of the existing sockets implementation, a number of changes had to be made, which effected the performance of the layer. In order to improve it’s performance, we have come up with a number of techniques as described in the following slides.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1C9E6-A8E6-462D-92FA-1CE2B90AE992}" type="slidenum">
              <a:rPr lang="en-US"/>
              <a:pPr/>
              <a:t>19</a:t>
            </a:fld>
            <a:endParaRPr lang="en-US"/>
          </a:p>
        </p:txBody>
      </p:sp>
      <p:sp>
        <p:nvSpPr>
          <p:cNvPr id="182274" name="Rectangle 2"/>
          <p:cNvSpPr>
            <a:spLocks noRot="1" noChangeArrowheads="1" noTextEdit="1"/>
          </p:cNvSpPr>
          <p:nvPr>
            <p:ph type="sldImg"/>
          </p:nvPr>
        </p:nvSpPr>
        <p:spPr>
          <a:ln/>
        </p:spPr>
      </p:sp>
      <p:sp>
        <p:nvSpPr>
          <p:cNvPr id="182275" name="Rectangle 3"/>
          <p:cNvSpPr>
            <a:spLocks noGrp="1" noChangeArrowheads="1"/>
          </p:cNvSpPr>
          <p:nvPr>
            <p:ph type="body" idx="1"/>
          </p:nvPr>
        </p:nvSpPr>
        <p:spPr/>
        <p:txBody>
          <a:bodyPr/>
          <a:lstStyle/>
          <a:p>
            <a:r>
              <a:rPr lang="en-US"/>
              <a:t>Some of the techniques we used were credit based flow control, disabling data streaming, delayed acknowledgments and the EMP unexpected queue. I’ll be going into each of them in detail in the next few slides.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B90573-8CDD-4BA4-AAAB-436BEEEE1BE4}" type="slidenum">
              <a:rPr lang="en-US"/>
              <a:pPr/>
              <a:t>2</a:t>
            </a:fld>
            <a:endParaRPr lang="en-US"/>
          </a:p>
        </p:txBody>
      </p:sp>
      <p:sp>
        <p:nvSpPr>
          <p:cNvPr id="164866" name="Rectangle 2"/>
          <p:cNvSpPr>
            <a:spLocks noRot="1" noChangeArrowheads="1" noTextEdit="1"/>
          </p:cNvSpPr>
          <p:nvPr>
            <p:ph type="sldImg"/>
          </p:nvPr>
        </p:nvSpPr>
        <p:spPr>
          <a:ln/>
        </p:spPr>
      </p:sp>
      <p:sp>
        <p:nvSpPr>
          <p:cNvPr id="164867" name="Rectangle 3"/>
          <p:cNvSpPr>
            <a:spLocks noGrp="1" noChangeArrowheads="1"/>
          </p:cNvSpPr>
          <p:nvPr>
            <p:ph type="body" idx="1"/>
          </p:nvPr>
        </p:nvSpPr>
        <p:spPr/>
        <p:txBody>
          <a:bodyPr/>
          <a:lstStyle/>
          <a:p>
            <a:r>
              <a:rPr lang="en-US"/>
              <a:t>The presentation is organized as follows: I’ll first provide a brief background and motivation about why we need such a middle layer and how people can take advantage of our user-level sockets. We then discuss some of the design challenges we had faced during the implementation of such a user-level sockets layer. We go on to some of the performance enhancement techniques we had used while implementing this sockets layer. Finally, we’ll see some performance results and conclude the presentation.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5AEB90-B36F-466A-85E1-4EDB6D0F75CE}" type="slidenum">
              <a:rPr lang="en-US"/>
              <a:pPr/>
              <a:t>20</a:t>
            </a:fld>
            <a:endParaRPr lang="en-US"/>
          </a:p>
        </p:txBody>
      </p:sp>
      <p:sp>
        <p:nvSpPr>
          <p:cNvPr id="204802" name="Rectangle 2"/>
          <p:cNvSpPr>
            <a:spLocks noRot="1" noChangeArrowheads="1" noTextEdit="1"/>
          </p:cNvSpPr>
          <p:nvPr>
            <p:ph type="sldImg"/>
          </p:nvPr>
        </p:nvSpPr>
        <p:spPr>
          <a:ln/>
        </p:spPr>
      </p:sp>
      <p:sp>
        <p:nvSpPr>
          <p:cNvPr id="204803" name="Rectangle 3"/>
          <p:cNvSpPr>
            <a:spLocks noGrp="1" noChangeArrowheads="1"/>
          </p:cNvSpPr>
          <p:nvPr>
            <p:ph type="body" idx="1"/>
          </p:nvPr>
        </p:nvSpPr>
        <p:spPr/>
        <p:txBody>
          <a:bodyPr/>
          <a:lstStyle/>
          <a:p>
            <a:r>
              <a:rPr lang="en-US"/>
              <a:t>In the credit based flow control approach, the receiver pre-posts a number of descriptors. The sender loses a credit for every message sent and gains a credit for every acknowledgment received. The sender sends the first message. However, he doesn’t have to wait for an acknowledgment before sending the subsequent message as long as he has enough credits.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6C1863-F5FB-4D42-802A-D29B151ACAE0}" type="slidenum">
              <a:rPr lang="en-US"/>
              <a:pPr/>
              <a:t>21</a:t>
            </a:fld>
            <a:endParaRPr lang="en-US"/>
          </a:p>
        </p:txBody>
      </p:sp>
      <p:sp>
        <p:nvSpPr>
          <p:cNvPr id="185346" name="Rectangle 2"/>
          <p:cNvSpPr>
            <a:spLocks noRot="1" noChangeArrowheads="1" noTextEdit="1"/>
          </p:cNvSpPr>
          <p:nvPr>
            <p:ph type="sldImg"/>
          </p:nvPr>
        </p:nvSpPr>
        <p:spPr>
          <a:ln/>
        </p:spPr>
      </p:sp>
      <p:sp>
        <p:nvSpPr>
          <p:cNvPr id="185347" name="Rectangle 3"/>
          <p:cNvSpPr>
            <a:spLocks noGrp="1" noChangeArrowheads="1"/>
          </p:cNvSpPr>
          <p:nvPr>
            <p:ph type="body" idx="1"/>
          </p:nvPr>
        </p:nvSpPr>
        <p:spPr/>
        <p:txBody>
          <a:bodyPr/>
          <a:lstStyle/>
          <a:p>
            <a:r>
              <a:rPr lang="en-US"/>
              <a:t>As I had mentioned earlier, TCP supports data streaming. So, when the sender sends a message of 10 bytes, the receiver has the option of reading it as two chunks of 5 bytes each, potentially into different buffers. This requires the sockets layer to buffer the data at the sockets layer. However, most applications don’t use this feature of TCP. For such applications, we give the user an option to data-streaming, in which case we can place the data directly into the user buffer. We have implemented both the data-streaming and the non-data streaming options giving the user to chose either. We have evaluated the performance for both these options which we’ll see in the results section.</a:t>
            </a:r>
          </a:p>
          <a:p>
            <a:endParaRPr lang="en-US"/>
          </a:p>
          <a:p>
            <a:r>
              <a:rPr lang="en-US"/>
              <a:t>Coming to delayed acknowledgments, In the first version of this sockets, we sent back an acknowledgment for every incoming message. However, we modified this by sending an acknowledgment once half the credit size is used up. Due to this enhancement, there’s a decrease in the network traffic and the NIC has to do lesser work. This results in an increase in the bandwidth. However, we also observed a decrease in the latency. With delayed acknowledgments, the number of descriptors posted decreases, since there are lesser acknowledgment descriptors. EMP has this facility of tag matching. Each descriptor carries a tag and so does every incoming message. The NIC matches the tag of the incoming message with each posted descriptor and places the data in the appropriate buffer. This takes about 550ns for each tag matching. So, with more number of acknowledgment descriptors, the NIC spends more time in the critical data sending path on tag matching. So, by decreasing the number of descriptors, we also see an improvement in the latency.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74826A-1AF7-41E4-99CD-F066FE8BFFA9}" type="slidenum">
              <a:rPr lang="en-US"/>
              <a:pPr/>
              <a:t>22</a:t>
            </a:fld>
            <a:endParaRPr lang="en-US"/>
          </a:p>
        </p:txBody>
      </p:sp>
      <p:sp>
        <p:nvSpPr>
          <p:cNvPr id="211970" name="Rectangle 2"/>
          <p:cNvSpPr>
            <a:spLocks noRo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a:t>EMP has this feature of an unexpected queue. When a data message comes in, if it does not match any of the descriptors in the main queue, the NIC looks up the unexpected queue and places it in the appropriate temporary buffer. The advantage with this unexpected queue is that it’s the last to be checked. The disadvantage with this approach is that since the data is copied into a temporary buffer, there’s an extra copy involved.</a:t>
            </a:r>
          </a:p>
          <a:p>
            <a:endParaRPr lang="en-US"/>
          </a:p>
          <a:p>
            <a:r>
              <a:rPr lang="en-US"/>
              <a:t>In our implementation, we used the unexpected queue for the acknowledgments. Since the acknowledgments do not carry any data payload, we are not effected by the additional copy. But on the other hand, since the acknowledgment descriptors have been pushed out of the critical data sending path, we have an improvement in performance due to this.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FCF81B-8C7B-4F4D-B238-C274C7AFDE08}" type="slidenum">
              <a:rPr lang="en-US"/>
              <a:pPr/>
              <a:t>23</a:t>
            </a:fld>
            <a:endParaRPr lang="en-US"/>
          </a:p>
        </p:txBody>
      </p:sp>
      <p:sp>
        <p:nvSpPr>
          <p:cNvPr id="187394" name="Rectangle 2"/>
          <p:cNvSpPr>
            <a:spLocks noRot="1" noChangeArrowheads="1" noTextEdit="1"/>
          </p:cNvSpPr>
          <p:nvPr>
            <p:ph type="sldImg"/>
          </p:nvPr>
        </p:nvSpPr>
        <p:spPr>
          <a:ln/>
        </p:spPr>
      </p:sp>
      <p:sp>
        <p:nvSpPr>
          <p:cNvPr id="187395" name="Rectangle 3"/>
          <p:cNvSpPr>
            <a:spLocks noGrp="1" noChangeArrowheads="1"/>
          </p:cNvSpPr>
          <p:nvPr>
            <p:ph type="body" idx="1"/>
          </p:nvPr>
        </p:nvSpPr>
        <p:spPr/>
        <p:txBody>
          <a:bodyPr/>
          <a:lstStyle/>
          <a:p>
            <a:r>
              <a:rPr lang="en-US"/>
              <a:t>Moving on to the performance results.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81FCEA-513E-4A3C-B5B1-EF25F568DC11}" type="slidenum">
              <a:rPr lang="en-US"/>
              <a:pPr/>
              <a:t>24</a:t>
            </a:fld>
            <a:endParaRPr lang="en-US"/>
          </a:p>
        </p:txBody>
      </p:sp>
      <p:sp>
        <p:nvSpPr>
          <p:cNvPr id="188418" name="Rectangle 2"/>
          <p:cNvSpPr>
            <a:spLocks noRot="1" noChangeArrowheads="1" noTextEdit="1"/>
          </p:cNvSpPr>
          <p:nvPr>
            <p:ph type="sldImg"/>
          </p:nvPr>
        </p:nvSpPr>
        <p:spPr>
          <a:ln/>
        </p:spPr>
      </p:sp>
      <p:sp>
        <p:nvSpPr>
          <p:cNvPr id="188419" name="Rectangle 3"/>
          <p:cNvSpPr>
            <a:spLocks noGrp="1" noChangeArrowheads="1"/>
          </p:cNvSpPr>
          <p:nvPr>
            <p:ph type="body" idx="1"/>
          </p:nvPr>
        </p:nvSpPr>
        <p:spPr/>
        <p:txBody>
          <a:bodyPr/>
          <a:lstStyle/>
          <a:p>
            <a:r>
              <a:rPr lang="en-US"/>
              <a:t>We have checked the performance of both the data-streaming and non-data streaming versions of our substrate with micro-benchmark programs and with real life application such as the FTP application and the web-server application, the details of which are given in the following slides.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CCE76E-ACFC-4095-A7C7-84A3E4539955}" type="slidenum">
              <a:rPr lang="en-US"/>
              <a:pPr/>
              <a:t>25</a:t>
            </a:fld>
            <a:endParaRPr lang="en-US"/>
          </a:p>
        </p:txBody>
      </p:sp>
      <p:sp>
        <p:nvSpPr>
          <p:cNvPr id="189442" name="Rectangle 2"/>
          <p:cNvSpPr>
            <a:spLocks noRot="1" noChangeArrowheads="1" noTextEdit="1"/>
          </p:cNvSpPr>
          <p:nvPr>
            <p:ph type="sldImg"/>
          </p:nvPr>
        </p:nvSpPr>
        <p:spPr>
          <a:ln/>
        </p:spPr>
      </p:sp>
      <p:sp>
        <p:nvSpPr>
          <p:cNvPr id="189443" name="Rectangle 3"/>
          <p:cNvSpPr>
            <a:spLocks noGrp="1" noChangeArrowheads="1"/>
          </p:cNvSpPr>
          <p:nvPr>
            <p:ph type="body" idx="1"/>
          </p:nvPr>
        </p:nvSpPr>
        <p:spPr/>
        <p:txBody>
          <a:bodyPr/>
          <a:lstStyle/>
          <a:p>
            <a:r>
              <a:rPr lang="en-US"/>
              <a:t>The experimental test-bed consists of four Pentium 3 700MHz quad machines, each having 1GB of main memory and Alteon NICs. They are connected using the Packet Engine Switch and run a Linux kernel version of 2.4.18</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F5FA60-A435-42BC-8BF9-5A178F5D7554}" type="slidenum">
              <a:rPr lang="en-US"/>
              <a:pPr/>
              <a:t>26</a:t>
            </a:fld>
            <a:endParaRPr lang="en-US"/>
          </a:p>
        </p:txBody>
      </p:sp>
      <p:sp>
        <p:nvSpPr>
          <p:cNvPr id="191490" name="Rectangle 2"/>
          <p:cNvSpPr>
            <a:spLocks noRot="1" noChangeArrowheads="1" noTextEdit="1"/>
          </p:cNvSpPr>
          <p:nvPr>
            <p:ph type="sldImg"/>
          </p:nvPr>
        </p:nvSpPr>
        <p:spPr>
          <a:ln/>
        </p:spPr>
      </p:sp>
      <p:sp>
        <p:nvSpPr>
          <p:cNvPr id="191491" name="Rectangle 3"/>
          <p:cNvSpPr>
            <a:spLocks noGrp="1" noChangeArrowheads="1"/>
          </p:cNvSpPr>
          <p:nvPr>
            <p:ph type="body" idx="1"/>
          </p:nvPr>
        </p:nvSpPr>
        <p:spPr/>
        <p:txBody>
          <a:bodyPr/>
          <a:lstStyle/>
          <a:p>
            <a:r>
              <a:rPr lang="en-US"/>
              <a:t>This graph shows the latency achieved by our sockets layer. We have been able to achieve a latency of 37us for data-streaming sockets and 28.5us for non-data streaming sockets compared to a 28us latency of EMP, that’s an overhead of 0.5us. We perform considerably better than TCP, with an improvement factor of 4.</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95686B-8326-4F77-BDA1-C34C6325FD45}" type="slidenum">
              <a:rPr lang="en-US"/>
              <a:pPr/>
              <a:t>27</a:t>
            </a:fld>
            <a:endParaRPr lang="en-US"/>
          </a:p>
        </p:txBody>
      </p:sp>
      <p:sp>
        <p:nvSpPr>
          <p:cNvPr id="193538" name="Rectangle 2"/>
          <p:cNvSpPr>
            <a:spLocks noRot="1" noChangeArrowheads="1" noTextEdit="1"/>
          </p:cNvSpPr>
          <p:nvPr>
            <p:ph type="sldImg"/>
          </p:nvPr>
        </p:nvSpPr>
        <p:spPr>
          <a:ln/>
        </p:spPr>
      </p:sp>
      <p:sp>
        <p:nvSpPr>
          <p:cNvPr id="193539" name="Rectangle 3"/>
          <p:cNvSpPr>
            <a:spLocks noGrp="1" noChangeArrowheads="1"/>
          </p:cNvSpPr>
          <p:nvPr>
            <p:ph type="body" idx="1"/>
          </p:nvPr>
        </p:nvSpPr>
        <p:spPr/>
        <p:txBody>
          <a:bodyPr/>
          <a:lstStyle/>
          <a:p>
            <a:r>
              <a:rPr lang="en-US"/>
              <a:t>Going on to the bandwidth results, the sockets layer has been able to achieve a peak bandwidth of 840Mbps. TCP with the default amount of registered space of 32MB for the kernel achieves about 340Mbps. We increased this space to 2MB to improve the performance of TCP to about 550Mbps. After this, further increase in the buffer size did not achieve any additional improvement in the performance of TCP. We have achieved an overall improvement of 53% in the bandwidth compared to this enhanced TCP.</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E02C1-B4A8-49CB-B0BE-A418AE8341E1}" type="slidenum">
              <a:rPr lang="en-US"/>
              <a:pPr/>
              <a:t>28</a:t>
            </a:fld>
            <a:endParaRPr lang="en-US"/>
          </a:p>
        </p:txBody>
      </p:sp>
      <p:sp>
        <p:nvSpPr>
          <p:cNvPr id="194562" name="Rectangle 2"/>
          <p:cNvSpPr>
            <a:spLocks noRot="1" noChangeArrowheads="1" noTextEdit="1"/>
          </p:cNvSpPr>
          <p:nvPr>
            <p:ph type="sldImg"/>
          </p:nvPr>
        </p:nvSpPr>
        <p:spPr>
          <a:ln/>
        </p:spPr>
      </p:sp>
      <p:sp>
        <p:nvSpPr>
          <p:cNvPr id="194563" name="Rectangle 3"/>
          <p:cNvSpPr>
            <a:spLocks noGrp="1" noChangeArrowheads="1"/>
          </p:cNvSpPr>
          <p:nvPr>
            <p:ph type="body" idx="1"/>
          </p:nvPr>
        </p:nvSpPr>
        <p:spPr/>
        <p:txBody>
          <a:bodyPr/>
          <a:lstStyle/>
          <a:p>
            <a:r>
              <a:rPr lang="en-US"/>
              <a:t>Together with the micro-benchmarks, we have tested our sockets layer with real life applications such as the FTP application. Our sockets layer is able to achieve an improvement up to 2 times compared to TCP. Though the bandwidth results of Data Streaming and Non-data streaming sockets show a variation, they perform identically in this application due to the file system overhead of accessing the file before transmitting it.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F45BB2-6D7D-4FB8-8188-4FA95B0387CA}" type="slidenum">
              <a:rPr lang="en-US"/>
              <a:pPr/>
              <a:t>29</a:t>
            </a:fld>
            <a:endParaRPr lang="en-US"/>
          </a:p>
        </p:txBody>
      </p:sp>
      <p:sp>
        <p:nvSpPr>
          <p:cNvPr id="195586" name="Rectangle 2"/>
          <p:cNvSpPr>
            <a:spLocks noRot="1" noChangeArrowheads="1" noTextEdit="1"/>
          </p:cNvSpPr>
          <p:nvPr>
            <p:ph type="sldImg"/>
          </p:nvPr>
        </p:nvSpPr>
        <p:spPr>
          <a:ln/>
        </p:spPr>
      </p:sp>
      <p:sp>
        <p:nvSpPr>
          <p:cNvPr id="195587" name="Rectangle 3"/>
          <p:cNvSpPr>
            <a:spLocks noGrp="1" noChangeArrowheads="1"/>
          </p:cNvSpPr>
          <p:nvPr>
            <p:ph type="body" idx="1"/>
          </p:nvPr>
        </p:nvSpPr>
        <p:spPr/>
        <p:txBody>
          <a:bodyPr/>
          <a:lstStyle/>
          <a:p>
            <a:r>
              <a:rPr lang="en-US"/>
              <a:t>The web-server application had been designed as follows: The server keeps waiting for connections. The clients on the other hand connect to the server and send in a request message. For this experiment, we have chosen the request size to be 4 bytes. The server on getting this request sends back a response message of varying sizes. This can be typically thought of as the clients sending a file name and the server sending back the file.</a:t>
            </a:r>
          </a:p>
          <a:p>
            <a:endParaRPr lang="en-US"/>
          </a:p>
          <a:p>
            <a:r>
              <a:rPr lang="en-US"/>
              <a:t>In this application, the factor of improvement for our sockets is up to 6 times. However most of this improvement comes from the connection time. TCP takes about 250us for connection, whereas in EMP, it’s just a data message exchange. So, the connection time is much lesser. To get around this drawback of TCP, some later implementations allow up to 8 requests per connection on a web server. We have also tried our sockets layer with such an implementation.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EE8E46-08AC-4FDE-BBCA-C3E04154929A}" type="slidenum">
              <a:rPr lang="en-US"/>
              <a:pPr/>
              <a:t>3</a:t>
            </a:fld>
            <a:endParaRPr lang="en-US"/>
          </a:p>
        </p:txBody>
      </p:sp>
      <p:sp>
        <p:nvSpPr>
          <p:cNvPr id="165890" name="Rectangle 2"/>
          <p:cNvSpPr>
            <a:spLocks noRot="1" noChangeArrowheads="1" noTextEdit="1"/>
          </p:cNvSpPr>
          <p:nvPr>
            <p:ph type="sldImg"/>
          </p:nvPr>
        </p:nvSpPr>
        <p:spPr>
          <a:ln/>
        </p:spPr>
      </p:sp>
      <p:sp>
        <p:nvSpPr>
          <p:cNvPr id="165891" name="Rectangle 3"/>
          <p:cNvSpPr>
            <a:spLocks noGrp="1" noChangeArrowheads="1"/>
          </p:cNvSpPr>
          <p:nvPr>
            <p:ph type="body" idx="1"/>
          </p:nvPr>
        </p:nvSpPr>
        <p:spPr/>
        <p:txBody>
          <a:bodyPr/>
          <a:lstStyle/>
          <a:p>
            <a:r>
              <a:rPr lang="en-US"/>
              <a:t>Sockets is a very frequently used API by most network programmers. Traditionally, sockets has been implemented on kernel-based protocols such as TCP and UDP. Because of the multiple copies and kernel context switches involved in such an implementation, applications written using this interface have not been able to take advantage of the high performance provided by the modern high speed networks such as Gigabit Ethernet, etc. People have tried various techniques including interrupt coalescing and checksum offload to improve the performance, but still the copies and context switches are still present, so the performance improvement has still been limited by these. With the advent of faster physical networks such as 10 Gigabit Ethernet and InfiniBand, this problem is only getting worse. So, can we do better? Is there some way by which we can completely get rid of these kernel context switches and multiple copies and at the same time let the existing application still run as they used to.</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A957DE-CBD6-436C-AE65-3D56A20B8B76}" type="slidenum">
              <a:rPr lang="en-US"/>
              <a:pPr/>
              <a:t>30</a:t>
            </a:fld>
            <a:endParaRPr lang="en-US"/>
          </a:p>
        </p:txBody>
      </p:sp>
      <p:sp>
        <p:nvSpPr>
          <p:cNvPr id="196610" name="Rectangle 2"/>
          <p:cNvSpPr>
            <a:spLocks noRot="1" noChangeArrowheads="1" noTextEdit="1"/>
          </p:cNvSpPr>
          <p:nvPr>
            <p:ph type="sldImg"/>
          </p:nvPr>
        </p:nvSpPr>
        <p:spPr>
          <a:ln/>
        </p:spPr>
      </p:sp>
      <p:sp>
        <p:nvSpPr>
          <p:cNvPr id="196611" name="Rectangle 3"/>
          <p:cNvSpPr>
            <a:spLocks noGrp="1" noChangeArrowheads="1"/>
          </p:cNvSpPr>
          <p:nvPr>
            <p:ph type="body" idx="1"/>
          </p:nvPr>
        </p:nvSpPr>
        <p:spPr/>
        <p:txBody>
          <a:bodyPr/>
          <a:lstStyle/>
          <a:p>
            <a:r>
              <a:rPr lang="en-US"/>
              <a:t>With this implementation, we allow up to 8 requests per connection. In this case, we still out perform TCP by a factor of 3. In the worst case, if we allow infinite requests per connection, this test boils down to a simple ping-pong test, in which we have already shown to do significantly better than TCP.</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26899E-D7AF-4B1E-BB4E-80E5865A49E2}" type="slidenum">
              <a:rPr lang="en-US"/>
              <a:pPr/>
              <a:t>31</a:t>
            </a:fld>
            <a:endParaRPr lang="en-US"/>
          </a:p>
        </p:txBody>
      </p:sp>
      <p:sp>
        <p:nvSpPr>
          <p:cNvPr id="197634" name="Rectangle 2"/>
          <p:cNvSpPr>
            <a:spLocks noRot="1" noChangeArrowheads="1" noTextEdit="1"/>
          </p:cNvSpPr>
          <p:nvPr>
            <p:ph type="sldImg"/>
          </p:nvPr>
        </p:nvSpPr>
        <p:spPr>
          <a:ln/>
        </p:spPr>
      </p:sp>
      <p:sp>
        <p:nvSpPr>
          <p:cNvPr id="197635" name="Rectangle 3"/>
          <p:cNvSpPr>
            <a:spLocks noGrp="1" noChangeArrowheads="1"/>
          </p:cNvSpPr>
          <p:nvPr>
            <p:ph type="body" idx="1"/>
          </p:nvPr>
        </p:nvSpPr>
        <p:spPr/>
        <p:txBody>
          <a:bodyPr/>
          <a:lstStyle/>
          <a:p>
            <a:r>
              <a:rPr lang="en-US"/>
              <a:t>To conclude this presentation, we have developed a high performance user-level sockets implementation over Gigabit Ethernet based on the Ethernet Message Passing or EMP protocol. This layer is able to achieve a latency as low as 37us for data-streaming sockets and 28.5us for non-data streaming sockets, which is a 4 times improvement over TCP. The peak bandwidth achieved is about 840Mbps compared to the 550Mbps achieved by TCP, which is an improvement of 53%.</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FC9F22-BB2D-406C-B6FD-8DD74C577451}" type="slidenum">
              <a:rPr lang="en-US"/>
              <a:pPr/>
              <a:t>32</a:t>
            </a:fld>
            <a:endParaRPr lang="en-US"/>
          </a:p>
        </p:txBody>
      </p:sp>
      <p:sp>
        <p:nvSpPr>
          <p:cNvPr id="198658" name="Rectangle 2"/>
          <p:cNvSpPr>
            <a:spLocks noRot="1" noChangeArrowheads="1" noTextEdit="1"/>
          </p:cNvSpPr>
          <p:nvPr>
            <p:ph type="sldImg"/>
          </p:nvPr>
        </p:nvSpPr>
        <p:spPr>
          <a:ln/>
        </p:spPr>
      </p:sp>
      <p:sp>
        <p:nvSpPr>
          <p:cNvPr id="198659" name="Rectangle 3"/>
          <p:cNvSpPr>
            <a:spLocks noGrp="1" noChangeArrowheads="1"/>
          </p:cNvSpPr>
          <p:nvPr>
            <p:ph type="body" idx="1"/>
          </p:nvPr>
        </p:nvSpPr>
        <p:spPr/>
        <p:txBody>
          <a:bodyPr/>
          <a:lstStyle/>
          <a:p>
            <a:r>
              <a:rPr lang="en-US"/>
              <a:t>Even with real life applications, we do perform significantly better than TCP. For the FTP application, our implementation shows an improvement of up to 2 times. For the web-server application, with one request per connection, the factor of improvement is about 6 times and with 8 requests per connection, it’s about 3 times.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F5D610-5447-4771-BBAE-8375A23E82F6}" type="slidenum">
              <a:rPr lang="en-US"/>
              <a:pPr/>
              <a:t>33</a:t>
            </a:fld>
            <a:endParaRPr lang="en-US"/>
          </a:p>
        </p:txBody>
      </p:sp>
      <p:sp>
        <p:nvSpPr>
          <p:cNvPr id="208898" name="Rectangle 2"/>
          <p:cNvSpPr>
            <a:spLocks noRot="1" noChangeArrowheads="1" noTextEdit="1"/>
          </p:cNvSpPr>
          <p:nvPr>
            <p:ph type="sldImg"/>
          </p:nvPr>
        </p:nvSpPr>
        <p:spPr>
          <a:ln/>
        </p:spPr>
      </p:sp>
      <p:sp>
        <p:nvSpPr>
          <p:cNvPr id="208899" name="Rectangle 3"/>
          <p:cNvSpPr>
            <a:spLocks noGrp="1" noChangeArrowheads="1"/>
          </p:cNvSpPr>
          <p:nvPr>
            <p:ph type="body" idx="1"/>
          </p:nvPr>
        </p:nvSpPr>
        <p:spPr/>
        <p:txBody>
          <a:bodyPr/>
          <a:lstStyle/>
          <a:p>
            <a:r>
              <a:rPr lang="en-US"/>
              <a:t>Some future work. We are currently working on evaluating our substrate on Commercial applications in the Data Center environment. We also plan to extend this idea to the next generation interconnects such as InfiniBand and 10 Gigabit Ethernet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000E67-638D-4AD5-800E-79477CB7D2BB}" type="slidenum">
              <a:rPr lang="en-US"/>
              <a:pPr/>
              <a:t>34</a:t>
            </a:fld>
            <a:endParaRPr lang="en-US"/>
          </a:p>
        </p:txBody>
      </p:sp>
      <p:sp>
        <p:nvSpPr>
          <p:cNvPr id="199682" name="Rectangle 2"/>
          <p:cNvSpPr>
            <a:spLocks noRot="1" noChangeArrowheads="1" noTextEdit="1"/>
          </p:cNvSpPr>
          <p:nvPr>
            <p:ph type="sldImg"/>
          </p:nvPr>
        </p:nvSpPr>
        <p:spPr>
          <a:ln/>
        </p:spPr>
      </p:sp>
      <p:sp>
        <p:nvSpPr>
          <p:cNvPr id="199683" name="Rectangle 3"/>
          <p:cNvSpPr>
            <a:spLocks noGrp="1" noChangeArrowheads="1"/>
          </p:cNvSpPr>
          <p:nvPr>
            <p:ph type="body" idx="1"/>
          </p:nvPr>
        </p:nvSpPr>
        <p:spPr/>
        <p:txBody>
          <a:bodyPr/>
          <a:lstStyle/>
          <a:p>
            <a:r>
              <a:rPr lang="en-US"/>
              <a:t>That’s all about the presentation. I would like to take any questions you might be having.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E8E194-40F4-43E8-BF91-936C44F3F5E0}" type="slidenum">
              <a:rPr lang="en-US"/>
              <a:pPr/>
              <a:t>4</a:t>
            </a:fld>
            <a:endParaRPr lang="en-US"/>
          </a:p>
        </p:txBody>
      </p:sp>
      <p:sp>
        <p:nvSpPr>
          <p:cNvPr id="167938" name="Rectangle 2"/>
          <p:cNvSpPr>
            <a:spLocks noRot="1" noChangeArrowheads="1" noTextEdit="1"/>
          </p:cNvSpPr>
          <p:nvPr>
            <p:ph type="sldImg"/>
          </p:nvPr>
        </p:nvSpPr>
        <p:spPr>
          <a:ln/>
        </p:spPr>
      </p:sp>
      <p:sp>
        <p:nvSpPr>
          <p:cNvPr id="167939" name="Rectangle 3"/>
          <p:cNvSpPr>
            <a:spLocks noGrp="1" noChangeArrowheads="1"/>
          </p:cNvSpPr>
          <p:nvPr>
            <p:ph type="body" idx="1"/>
          </p:nvPr>
        </p:nvSpPr>
        <p:spPr/>
        <p:txBody>
          <a:bodyPr/>
          <a:lstStyle/>
          <a:p>
            <a:r>
              <a:rPr lang="en-US"/>
              <a:t>The traditional Berkeley Sockets implementation is as shown. The complete sockets implementation is in the kernel together with the TCP, IP and other layers. Though this implementation is compatible with the other implementation of the sockets library, there would be a number of kernel context switches and multiple copies in the critical data sending path in such an implementation. Also, the host CPU would have to do all the processing of the data messages, so there would be a high requirement of CPU resources even for communication.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BF12E7-2C48-4E4C-BA83-004261556641}" type="slidenum">
              <a:rPr lang="en-US"/>
              <a:pPr/>
              <a:t>5</a:t>
            </a:fld>
            <a:endParaRPr lang="en-US"/>
          </a:p>
        </p:txBody>
      </p:sp>
      <p:sp>
        <p:nvSpPr>
          <p:cNvPr id="168962" name="Rectangle 2"/>
          <p:cNvSpPr>
            <a:spLocks noRot="1" noChangeArrowheads="1" noTextEdit="1"/>
          </p:cNvSpPr>
          <p:nvPr>
            <p:ph type="sldImg"/>
          </p:nvPr>
        </p:nvSpPr>
        <p:spPr>
          <a:ln/>
        </p:spPr>
      </p:sp>
      <p:sp>
        <p:nvSpPr>
          <p:cNvPr id="168963" name="Rectangle 3"/>
          <p:cNvSpPr>
            <a:spLocks noGrp="1" noChangeArrowheads="1"/>
          </p:cNvSpPr>
          <p:nvPr>
            <p:ph type="body" idx="1"/>
          </p:nvPr>
        </p:nvSpPr>
        <p:spPr/>
        <p:txBody>
          <a:bodyPr/>
          <a:lstStyle/>
          <a:p>
            <a:r>
              <a:rPr lang="en-US"/>
              <a:t>GigaNet Incorporation had come up with an alternative implementation to be compatible with their VI-aware NICs. In this implementation, they provide an IP-to-VI layer which translates IP packets to be compatible with the VI-aware NIC. However, TCP is still there, so are the multiple copies and the whole setup is in the kernel, so the kernel context switches are also still there. So, though this implementation has the required compatibility, there would not be any improvement in the performance.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CE0A28-B820-4728-8A2A-F642210C9A6F}" type="slidenum">
              <a:rPr lang="en-US"/>
              <a:pPr/>
              <a:t>6</a:t>
            </a:fld>
            <a:endParaRPr lang="en-US"/>
          </a:p>
        </p:txBody>
      </p:sp>
      <p:sp>
        <p:nvSpPr>
          <p:cNvPr id="169986" name="Rectangle 2"/>
          <p:cNvSpPr>
            <a:spLocks noRot="1" noChangeArrowheads="1" noTextEdit="1"/>
          </p:cNvSpPr>
          <p:nvPr>
            <p:ph type="sldImg"/>
          </p:nvPr>
        </p:nvSpPr>
        <p:spPr>
          <a:ln/>
        </p:spPr>
      </p:sp>
      <p:sp>
        <p:nvSpPr>
          <p:cNvPr id="169987" name="Rectangle 3"/>
          <p:cNvSpPr>
            <a:spLocks noGrp="1" noChangeArrowheads="1"/>
          </p:cNvSpPr>
          <p:nvPr>
            <p:ph type="body" idx="1"/>
          </p:nvPr>
        </p:nvSpPr>
        <p:spPr/>
        <p:txBody>
          <a:bodyPr/>
          <a:lstStyle/>
          <a:p>
            <a:r>
              <a:rPr lang="en-US"/>
              <a:t>Sockets, is a generalized protocol. It can be developed over a number of protocols. Traditionally it had been implemented on kernel based protocols such as TCP and UDP. In the recent years, a number of groups including Intel Corporation and Electronics and Telecommunications Research Institute, Korea, have developed a sockets interface over VIA on the GigaNet cLAN platform and have been able to achieve a significantly high performance. However, most networks in the world are Ethernet networks. Gigabit Ethernet gives us an excellent opportunity to build a Gigabit per second network over the existing installation base due to it’s backward compatibility. Though MVIA is an implementation of VIA on Gigabit Ethernet, it has not been able to fully exploit the high performance available due to it’s kernel based implementation. Therefore, there’s a need to develop a high performance sockets layer over the Gigabit Ethernet platform.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F9C80A-54A5-432C-B24C-4367FDB7E38E}" type="slidenum">
              <a:rPr lang="en-US"/>
              <a:pPr/>
              <a:t>7</a:t>
            </a:fld>
            <a:endParaRPr lang="en-US"/>
          </a:p>
        </p:txBody>
      </p:sp>
      <p:sp>
        <p:nvSpPr>
          <p:cNvPr id="171010" name="Rectangle 2"/>
          <p:cNvSpPr>
            <a:spLocks noRot="1" noChangeArrowheads="1" noTextEdit="1"/>
          </p:cNvSpPr>
          <p:nvPr>
            <p:ph type="sldImg"/>
          </p:nvPr>
        </p:nvSpPr>
        <p:spPr>
          <a:ln/>
        </p:spPr>
      </p:sp>
      <p:sp>
        <p:nvSpPr>
          <p:cNvPr id="171011" name="Rectangle 3"/>
          <p:cNvSpPr>
            <a:spLocks noGrp="1" noChangeArrowheads="1"/>
          </p:cNvSpPr>
          <p:nvPr>
            <p:ph type="body" idx="1"/>
          </p:nvPr>
        </p:nvSpPr>
        <p:spPr/>
        <p:txBody>
          <a:bodyPr/>
          <a:lstStyle/>
          <a:p>
            <a:r>
              <a:rPr lang="en-US"/>
              <a:t>Ethernet Message Passing or EMP protocol is a previous work by our group. This is a Zero-Copy OS-bypass NIC-driven user level protocol. And to the best of our knowledge, this is the first such implementation on Gigabit Ethernet. This was developed over the dual-processor Alteon NICs. Due to the complete offload of message passing functionality to the NIC, together with high bandwidth and low latency, we also gain in terms of CPU Utilization. This work was previously presented at the Supercomputing ’01 and IPDPS ’02.</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0358D8-53DF-482D-8B3F-A1FE9F1975E2}" type="slidenum">
              <a:rPr lang="en-US"/>
              <a:pPr/>
              <a:t>8</a:t>
            </a:fld>
            <a:endParaRPr lang="en-US"/>
          </a:p>
        </p:txBody>
      </p:sp>
      <p:sp>
        <p:nvSpPr>
          <p:cNvPr id="172034" name="Rectangle 2"/>
          <p:cNvSpPr>
            <a:spLocks noRot="1" noChangeArrowheads="1" noTextEdit="1"/>
          </p:cNvSpPr>
          <p:nvPr>
            <p:ph type="sldImg"/>
          </p:nvPr>
        </p:nvSpPr>
        <p:spPr>
          <a:ln/>
        </p:spPr>
      </p:sp>
      <p:sp>
        <p:nvSpPr>
          <p:cNvPr id="172035" name="Rectangle 3"/>
          <p:cNvSpPr>
            <a:spLocks noGrp="1" noChangeArrowheads="1"/>
          </p:cNvSpPr>
          <p:nvPr>
            <p:ph type="body" idx="1"/>
          </p:nvPr>
        </p:nvSpPr>
        <p:spPr/>
        <p:txBody>
          <a:bodyPr/>
          <a:lstStyle/>
          <a:p>
            <a:r>
              <a:rPr lang="en-US"/>
              <a:t>With EMP we have been able to achieve a latency as low as 28us.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86B9BB-B8E5-468A-8676-7B3DD4231BF9}" type="slidenum">
              <a:rPr lang="en-US"/>
              <a:pPr/>
              <a:t>9</a:t>
            </a:fld>
            <a:endParaRPr lang="en-US"/>
          </a:p>
        </p:txBody>
      </p:sp>
      <p:sp>
        <p:nvSpPr>
          <p:cNvPr id="173058" name="Rectangle 2"/>
          <p:cNvSpPr>
            <a:spLocks noRot="1" noChangeArrowheads="1" noTextEdit="1"/>
          </p:cNvSpPr>
          <p:nvPr>
            <p:ph type="sldImg"/>
          </p:nvPr>
        </p:nvSpPr>
        <p:spPr>
          <a:ln/>
        </p:spPr>
      </p:sp>
      <p:sp>
        <p:nvSpPr>
          <p:cNvPr id="173059" name="Rectangle 3"/>
          <p:cNvSpPr>
            <a:spLocks noGrp="1" noChangeArrowheads="1"/>
          </p:cNvSpPr>
          <p:nvPr>
            <p:ph type="body" idx="1"/>
          </p:nvPr>
        </p:nvSpPr>
        <p:spPr/>
        <p:txBody>
          <a:bodyPr/>
          <a:lstStyle/>
          <a:p>
            <a:r>
              <a:rPr lang="en-US"/>
              <a:t>We have saturated the Gigabit Ethernet network with a bandwidth as high as 964Mbps.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7042" name="Group 2"/>
          <p:cNvGrpSpPr>
            <a:grpSpLocks/>
          </p:cNvGrpSpPr>
          <p:nvPr/>
        </p:nvGrpSpPr>
        <p:grpSpPr bwMode="auto">
          <a:xfrm>
            <a:off x="0" y="3902075"/>
            <a:ext cx="3400425" cy="2949575"/>
            <a:chOff x="0" y="2458"/>
            <a:chExt cx="2142" cy="1858"/>
          </a:xfrm>
        </p:grpSpPr>
        <p:sp>
          <p:nvSpPr>
            <p:cNvPr id="87043" name="Freeform 3"/>
            <p:cNvSpPr>
              <a:spLocks/>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44" name="Freeform 4"/>
            <p:cNvSpPr>
              <a:spLocks/>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45" name="Freeform 5"/>
            <p:cNvSpPr>
              <a:spLocks/>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46" name="Freeform 6"/>
            <p:cNvSpPr>
              <a:spLocks/>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47"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7048"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7049"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87050" name="Rectangle 10"/>
          <p:cNvSpPr>
            <a:spLocks noGrp="1" noChangeArrowheads="1"/>
          </p:cNvSpPr>
          <p:nvPr>
            <p:ph type="ctrTitle" sz="quarter"/>
          </p:nvPr>
        </p:nvSpPr>
        <p:spPr>
          <a:xfrm>
            <a:off x="685800" y="1873250"/>
            <a:ext cx="7772400" cy="1555750"/>
          </a:xfrm>
        </p:spPr>
        <p:txBody>
          <a:bodyPr/>
          <a:lstStyle>
            <a:lvl1pPr>
              <a:defRPr sz="4800"/>
            </a:lvl1pPr>
          </a:lstStyle>
          <a:p>
            <a:pPr lvl="0"/>
            <a:r>
              <a:rPr lang="en-US" noProof="0" smtClean="0"/>
              <a:t>Click to edit Master title style</a:t>
            </a:r>
          </a:p>
        </p:txBody>
      </p:sp>
      <p:sp>
        <p:nvSpPr>
          <p:cNvPr id="87051"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87052" name="Rectangle 12"/>
          <p:cNvSpPr>
            <a:spLocks noGrp="1" noChangeArrowheads="1"/>
          </p:cNvSpPr>
          <p:nvPr>
            <p:ph type="dt" sz="quarter" idx="2"/>
          </p:nvPr>
        </p:nvSpPr>
        <p:spPr/>
        <p:txBody>
          <a:bodyPr/>
          <a:lstStyle>
            <a:lvl1pPr>
              <a:defRPr/>
            </a:lvl1pPr>
          </a:lstStyle>
          <a:p>
            <a:endParaRPr lang="en-US"/>
          </a:p>
        </p:txBody>
      </p:sp>
      <p:sp>
        <p:nvSpPr>
          <p:cNvPr id="87053" name="Rectangle 13"/>
          <p:cNvSpPr>
            <a:spLocks noGrp="1" noChangeArrowheads="1"/>
          </p:cNvSpPr>
          <p:nvPr>
            <p:ph type="ftr" sz="quarter" idx="3"/>
          </p:nvPr>
        </p:nvSpPr>
        <p:spPr/>
        <p:txBody>
          <a:bodyPr/>
          <a:lstStyle>
            <a:lvl1pPr>
              <a:defRPr/>
            </a:lvl1pPr>
          </a:lstStyle>
          <a:p>
            <a:endParaRPr lang="en-US"/>
          </a:p>
        </p:txBody>
      </p:sp>
      <p:sp>
        <p:nvSpPr>
          <p:cNvPr id="87054" name="Rectangle 14"/>
          <p:cNvSpPr>
            <a:spLocks noGrp="1" noChangeArrowheads="1"/>
          </p:cNvSpPr>
          <p:nvPr>
            <p:ph type="sldNum" sz="quarter" idx="4"/>
          </p:nvPr>
        </p:nvSpPr>
        <p:spPr/>
        <p:txBody>
          <a:bodyPr/>
          <a:lstStyle>
            <a:lvl1pPr>
              <a:defRPr/>
            </a:lvl1pPr>
          </a:lstStyle>
          <a:p>
            <a:fld id="{C3B571D2-9F69-41C0-A8CD-8118526EFEB8}" type="slidenum">
              <a:rPr lang="en-US"/>
              <a:pPr/>
              <a:t>‹#›</a:t>
            </a:fld>
            <a:endParaRPr lang="en-US"/>
          </a:p>
        </p:txBody>
      </p:sp>
    </p:spTree>
  </p:cSld>
  <p:clrMapOvr>
    <a:masterClrMapping/>
  </p:clrMapOvr>
  <p:transition>
    <p:dissolv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3835218-1C3E-491F-AA87-32A2ED14A69A}" type="slidenum">
              <a:rPr lang="en-US"/>
              <a:pPr/>
              <a:t>‹#›</a:t>
            </a:fld>
            <a:endParaRPr lang="en-US"/>
          </a:p>
        </p:txBody>
      </p:sp>
    </p:spTree>
    <p:extLst>
      <p:ext uri="{BB962C8B-B14F-4D97-AF65-F5344CB8AC3E}">
        <p14:creationId xmlns:p14="http://schemas.microsoft.com/office/powerpoint/2010/main" val="3311475359"/>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4582779-0688-478B-AB7A-EE579EBB0D95}" type="slidenum">
              <a:rPr lang="en-US"/>
              <a:pPr/>
              <a:t>‹#›</a:t>
            </a:fld>
            <a:endParaRPr lang="en-US"/>
          </a:p>
        </p:txBody>
      </p:sp>
    </p:spTree>
    <p:extLst>
      <p:ext uri="{BB962C8B-B14F-4D97-AF65-F5344CB8AC3E}">
        <p14:creationId xmlns:p14="http://schemas.microsoft.com/office/powerpoint/2010/main" val="2084494113"/>
      </p:ext>
    </p:extLst>
  </p:cSld>
  <p:clrMapOvr>
    <a:masterClrMapping/>
  </p:clrMapOvr>
  <p:transition>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30725"/>
          </a:xfrm>
        </p:spPr>
        <p:txBody>
          <a:bodyPr/>
          <a:lstStyle/>
          <a:p>
            <a:endParaRPr lang="en-US"/>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7A10E65A-F165-4630-8D81-FADFD214E2D7}" type="slidenum">
              <a:rPr lang="en-US"/>
              <a:pPr/>
              <a:t>‹#›</a:t>
            </a:fld>
            <a:endParaRPr lang="en-US"/>
          </a:p>
        </p:txBody>
      </p:sp>
    </p:spTree>
    <p:extLst>
      <p:ext uri="{BB962C8B-B14F-4D97-AF65-F5344CB8AC3E}">
        <p14:creationId xmlns:p14="http://schemas.microsoft.com/office/powerpoint/2010/main" val="1464486498"/>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C795EE8-B1B5-4842-B239-17B8FB5EB1DB}" type="slidenum">
              <a:rPr lang="en-US"/>
              <a:pPr/>
              <a:t>‹#›</a:t>
            </a:fld>
            <a:endParaRPr lang="en-US"/>
          </a:p>
        </p:txBody>
      </p:sp>
    </p:spTree>
    <p:extLst>
      <p:ext uri="{BB962C8B-B14F-4D97-AF65-F5344CB8AC3E}">
        <p14:creationId xmlns:p14="http://schemas.microsoft.com/office/powerpoint/2010/main" val="3931718548"/>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A3C8B12-BBE2-45FF-A11F-A34DF634FCDF}" type="slidenum">
              <a:rPr lang="en-US"/>
              <a:pPr/>
              <a:t>‹#›</a:t>
            </a:fld>
            <a:endParaRPr lang="en-US"/>
          </a:p>
        </p:txBody>
      </p:sp>
    </p:spTree>
    <p:extLst>
      <p:ext uri="{BB962C8B-B14F-4D97-AF65-F5344CB8AC3E}">
        <p14:creationId xmlns:p14="http://schemas.microsoft.com/office/powerpoint/2010/main" val="2567920283"/>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2F6DFFB-AC44-4962-A893-D0E6F4009729}" type="slidenum">
              <a:rPr lang="en-US"/>
              <a:pPr/>
              <a:t>‹#›</a:t>
            </a:fld>
            <a:endParaRPr lang="en-US"/>
          </a:p>
        </p:txBody>
      </p:sp>
    </p:spTree>
    <p:extLst>
      <p:ext uri="{BB962C8B-B14F-4D97-AF65-F5344CB8AC3E}">
        <p14:creationId xmlns:p14="http://schemas.microsoft.com/office/powerpoint/2010/main" val="3285367696"/>
      </p:ext>
    </p:extLst>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CA01D13-7213-4CEC-A34E-C9BD77E8D156}" type="slidenum">
              <a:rPr lang="en-US"/>
              <a:pPr/>
              <a:t>‹#›</a:t>
            </a:fld>
            <a:endParaRPr lang="en-US"/>
          </a:p>
        </p:txBody>
      </p:sp>
    </p:spTree>
    <p:extLst>
      <p:ext uri="{BB962C8B-B14F-4D97-AF65-F5344CB8AC3E}">
        <p14:creationId xmlns:p14="http://schemas.microsoft.com/office/powerpoint/2010/main" val="1952286931"/>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62350BE-D4ED-49C6-8A29-9C0DF7294910}" type="slidenum">
              <a:rPr lang="en-US"/>
              <a:pPr/>
              <a:t>‹#›</a:t>
            </a:fld>
            <a:endParaRPr lang="en-US"/>
          </a:p>
        </p:txBody>
      </p:sp>
    </p:spTree>
    <p:extLst>
      <p:ext uri="{BB962C8B-B14F-4D97-AF65-F5344CB8AC3E}">
        <p14:creationId xmlns:p14="http://schemas.microsoft.com/office/powerpoint/2010/main" val="3794725486"/>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B0FD92F-2F5D-47CD-AEB2-B99B1CD28098}" type="slidenum">
              <a:rPr lang="en-US"/>
              <a:pPr/>
              <a:t>‹#›</a:t>
            </a:fld>
            <a:endParaRPr lang="en-US"/>
          </a:p>
        </p:txBody>
      </p:sp>
    </p:spTree>
    <p:extLst>
      <p:ext uri="{BB962C8B-B14F-4D97-AF65-F5344CB8AC3E}">
        <p14:creationId xmlns:p14="http://schemas.microsoft.com/office/powerpoint/2010/main" val="4192112815"/>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E6FF35C-1BD0-4917-A9DC-C367397C8F60}" type="slidenum">
              <a:rPr lang="en-US"/>
              <a:pPr/>
              <a:t>‹#›</a:t>
            </a:fld>
            <a:endParaRPr lang="en-US"/>
          </a:p>
        </p:txBody>
      </p:sp>
    </p:spTree>
    <p:extLst>
      <p:ext uri="{BB962C8B-B14F-4D97-AF65-F5344CB8AC3E}">
        <p14:creationId xmlns:p14="http://schemas.microsoft.com/office/powerpoint/2010/main" val="573118292"/>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D9917D5-A9E9-49F8-A988-3D1C10435432}" type="slidenum">
              <a:rPr lang="en-US"/>
              <a:pPr/>
              <a:t>‹#›</a:t>
            </a:fld>
            <a:endParaRPr lang="en-US"/>
          </a:p>
        </p:txBody>
      </p:sp>
    </p:spTree>
    <p:extLst>
      <p:ext uri="{BB962C8B-B14F-4D97-AF65-F5344CB8AC3E}">
        <p14:creationId xmlns:p14="http://schemas.microsoft.com/office/powerpoint/2010/main" val="3809478346"/>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6018" name="Group 2"/>
          <p:cNvGrpSpPr>
            <a:grpSpLocks/>
          </p:cNvGrpSpPr>
          <p:nvPr/>
        </p:nvGrpSpPr>
        <p:grpSpPr bwMode="auto">
          <a:xfrm>
            <a:off x="0" y="3902075"/>
            <a:ext cx="3400425" cy="2949575"/>
            <a:chOff x="0" y="2458"/>
            <a:chExt cx="2142" cy="1858"/>
          </a:xfrm>
        </p:grpSpPr>
        <p:sp>
          <p:nvSpPr>
            <p:cNvPr id="86019" name="Freeform 3"/>
            <p:cNvSpPr>
              <a:spLocks/>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0" name="Freeform 4"/>
            <p:cNvSpPr>
              <a:spLocks/>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1" name="Freeform 5"/>
            <p:cNvSpPr>
              <a:spLocks/>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2" name="Freeform 6"/>
            <p:cNvSpPr>
              <a:spLocks/>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3"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24"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25"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86026" name="Rectangle 10"/>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86027" name="Rectangle 11"/>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6028" name="Rectangle 12"/>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10199"/>
                  </a:outerShdw>
                </a:effectLst>
              </a:defRPr>
            </a:lvl1pPr>
          </a:lstStyle>
          <a:p>
            <a:endParaRPr lang="en-US"/>
          </a:p>
        </p:txBody>
      </p:sp>
      <p:sp>
        <p:nvSpPr>
          <p:cNvPr id="86029" name="Rectangle 1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10199"/>
                  </a:outerShdw>
                </a:effectLst>
              </a:defRPr>
            </a:lvl1pPr>
          </a:lstStyle>
          <a:p>
            <a:endParaRPr lang="en-US"/>
          </a:p>
        </p:txBody>
      </p:sp>
      <p:sp>
        <p:nvSpPr>
          <p:cNvPr id="86030" name="Rectangle 14"/>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10199"/>
                  </a:outerShdw>
                </a:effectLst>
              </a:defRPr>
            </a:lvl1pPr>
          </a:lstStyle>
          <a:p>
            <a:fld id="{0162C724-98C5-4DA8-8E32-5B41CD52CCC4}"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ransition>
    <p:dissolve/>
  </p:transition>
  <p:timing>
    <p:tnLst>
      <p:par>
        <p:cTn id="1" dur="indefinite" restart="never" nodeType="tmRoot"/>
      </p:par>
    </p:tnLst>
  </p:timing>
  <p:txStyles>
    <p:titleStyle>
      <a:lvl1pPr algn="ctr" rtl="0" fontAlgn="base">
        <a:spcBef>
          <a:spcPct val="0"/>
        </a:spcBef>
        <a:spcAft>
          <a:spcPct val="0"/>
        </a:spcAft>
        <a:defRPr sz="4400">
          <a:solidFill>
            <a:schemeClr val="tx2"/>
          </a:solidFill>
          <a:effectLst>
            <a:outerShdw blurRad="38100" dist="38100" dir="2700000" algn="tl">
              <a:srgbClr val="FFFFFF"/>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9pPr>
    </p:titleStyle>
    <p:bodyStyle>
      <a:lvl1pPr marL="342900" indent="-342900" algn="l" rtl="0" fontAlgn="base">
        <a:spcBef>
          <a:spcPct val="20000"/>
        </a:spcBef>
        <a:spcAft>
          <a:spcPct val="0"/>
        </a:spcAft>
        <a:buClr>
          <a:schemeClr val="hlink"/>
        </a:buClr>
        <a:buSzPct val="75000"/>
        <a:buFont typeface="Wingdings"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l"/>
        <a:defRPr sz="2800">
          <a:solidFill>
            <a:schemeClr val="tx1"/>
          </a:solidFill>
          <a:effectLst>
            <a:outerShdw blurRad="38100" dist="38100" dir="2700000" algn="tl">
              <a:srgbClr val="010199"/>
            </a:outerShdw>
          </a:effectLst>
          <a:latin typeface="+mn-lt"/>
        </a:defRPr>
      </a:lvl2pPr>
      <a:lvl3pPr marL="1143000" indent="-228600" algn="l" rtl="0" fontAlgn="base">
        <a:spcBef>
          <a:spcPct val="20000"/>
        </a:spcBef>
        <a:spcAft>
          <a:spcPct val="0"/>
        </a:spcAft>
        <a:buClr>
          <a:schemeClr val="accent2"/>
        </a:buClr>
        <a:buSzPct val="75000"/>
        <a:buFont typeface="Wingdings" pitchFamily="2" charset="2"/>
        <a:buChar char="l"/>
        <a:defRPr sz="2400">
          <a:solidFill>
            <a:schemeClr val="tx1"/>
          </a:solidFill>
          <a:effectLst>
            <a:outerShdw blurRad="38100" dist="38100" dir="2700000" algn="tl">
              <a:srgbClr val="010199"/>
            </a:outerShdw>
          </a:effectLst>
          <a:latin typeface="+mn-lt"/>
        </a:defRPr>
      </a:lvl3pPr>
      <a:lvl4pPr marL="1600200" indent="-228600" algn="l" rtl="0" fontAlgn="base">
        <a:spcBef>
          <a:spcPct val="20000"/>
        </a:spcBef>
        <a:spcAft>
          <a:spcPct val="0"/>
        </a:spcAft>
        <a:buClr>
          <a:schemeClr val="folHlink"/>
        </a:buClr>
        <a:buSzPct val="75000"/>
        <a:buFont typeface="Wingdings" pitchFamily="2" charset="2"/>
        <a:buChar char="l"/>
        <a:defRPr sz="2000">
          <a:solidFill>
            <a:schemeClr val="tx1"/>
          </a:solidFill>
          <a:effectLst>
            <a:outerShdw blurRad="38100" dist="38100" dir="2700000" algn="tl">
              <a:srgbClr val="010199"/>
            </a:outerShdw>
          </a:effectLst>
          <a:latin typeface="+mn-lt"/>
        </a:defRPr>
      </a:lvl4pPr>
      <a:lvl5pPr marL="20574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5.emf"/><Relationship Id="rId4"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6.emf"/><Relationship Id="rId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7.emf"/><Relationship Id="rId4"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nowlab.cis.ohio-state.edu/" TargetMode="External"/><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62000" y="990600"/>
            <a:ext cx="7772400" cy="1462088"/>
          </a:xfrm>
        </p:spPr>
        <p:txBody>
          <a:bodyPr/>
          <a:lstStyle/>
          <a:p>
            <a:r>
              <a:rPr lang="en-US" sz="4400" b="1">
                <a:solidFill>
                  <a:schemeClr val="accent2"/>
                </a:solidFill>
              </a:rPr>
              <a:t>High Performance</a:t>
            </a:r>
            <a:br>
              <a:rPr lang="en-US" sz="4400" b="1">
                <a:solidFill>
                  <a:schemeClr val="accent2"/>
                </a:solidFill>
              </a:rPr>
            </a:br>
            <a:r>
              <a:rPr lang="en-US" sz="4400" b="1">
                <a:solidFill>
                  <a:schemeClr val="accent2"/>
                </a:solidFill>
              </a:rPr>
              <a:t>User-Level Sockets over</a:t>
            </a:r>
            <a:br>
              <a:rPr lang="en-US" sz="4400" b="1">
                <a:solidFill>
                  <a:schemeClr val="accent2"/>
                </a:solidFill>
              </a:rPr>
            </a:br>
            <a:r>
              <a:rPr lang="en-US" sz="4400" b="1">
                <a:solidFill>
                  <a:schemeClr val="accent2"/>
                </a:solidFill>
              </a:rPr>
              <a:t>Gigabit Ethernet</a:t>
            </a:r>
          </a:p>
        </p:txBody>
      </p:sp>
      <p:sp>
        <p:nvSpPr>
          <p:cNvPr id="4099" name="Rectangle 3"/>
          <p:cNvSpPr>
            <a:spLocks noGrp="1" noChangeArrowheads="1"/>
          </p:cNvSpPr>
          <p:nvPr>
            <p:ph type="subTitle" idx="1"/>
          </p:nvPr>
        </p:nvSpPr>
        <p:spPr>
          <a:xfrm>
            <a:off x="1447800" y="4114800"/>
            <a:ext cx="2743200" cy="914400"/>
          </a:xfrm>
        </p:spPr>
        <p:txBody>
          <a:bodyPr/>
          <a:lstStyle/>
          <a:p>
            <a:pPr>
              <a:lnSpc>
                <a:spcPct val="80000"/>
              </a:lnSpc>
            </a:pPr>
            <a:r>
              <a:rPr lang="en-US" sz="1800"/>
              <a:t>Pavan Balaji</a:t>
            </a:r>
          </a:p>
          <a:p>
            <a:pPr>
              <a:lnSpc>
                <a:spcPct val="80000"/>
              </a:lnSpc>
            </a:pPr>
            <a:r>
              <a:rPr lang="en-US" sz="1800"/>
              <a:t>Ohio State University</a:t>
            </a:r>
          </a:p>
          <a:p>
            <a:pPr>
              <a:lnSpc>
                <a:spcPct val="80000"/>
              </a:lnSpc>
            </a:pPr>
            <a:r>
              <a:rPr lang="en-US" sz="1800"/>
              <a:t>balaji@cis.ohio-state.edu</a:t>
            </a:r>
          </a:p>
        </p:txBody>
      </p:sp>
      <p:sp>
        <p:nvSpPr>
          <p:cNvPr id="4100" name="Rectangle 4"/>
          <p:cNvSpPr>
            <a:spLocks noChangeArrowheads="1"/>
          </p:cNvSpPr>
          <p:nvPr/>
        </p:nvSpPr>
        <p:spPr bwMode="auto">
          <a:xfrm>
            <a:off x="4648200" y="4114800"/>
            <a:ext cx="3124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80000"/>
              </a:lnSpc>
              <a:spcBef>
                <a:spcPct val="20000"/>
              </a:spcBef>
              <a:buClr>
                <a:schemeClr val="hlink"/>
              </a:buClr>
              <a:buSzPct val="75000"/>
              <a:buFont typeface="Wingdings" pitchFamily="2" charset="2"/>
              <a:buNone/>
            </a:pPr>
            <a:r>
              <a:rPr lang="en-US">
                <a:effectLst>
                  <a:outerShdw blurRad="38100" dist="38100" dir="2700000" algn="tl">
                    <a:srgbClr val="010199"/>
                  </a:outerShdw>
                </a:effectLst>
              </a:rPr>
              <a:t>Piyush Shivam</a:t>
            </a:r>
          </a:p>
          <a:p>
            <a:pPr algn="ctr" eaLnBrk="1" hangingPunct="1">
              <a:lnSpc>
                <a:spcPct val="80000"/>
              </a:lnSpc>
              <a:spcBef>
                <a:spcPct val="20000"/>
              </a:spcBef>
              <a:buClr>
                <a:schemeClr val="hlink"/>
              </a:buClr>
              <a:buSzPct val="75000"/>
              <a:buFont typeface="Wingdings" pitchFamily="2" charset="2"/>
              <a:buNone/>
            </a:pPr>
            <a:r>
              <a:rPr lang="en-US">
                <a:effectLst>
                  <a:outerShdw blurRad="38100" dist="38100" dir="2700000" algn="tl">
                    <a:srgbClr val="010199"/>
                  </a:outerShdw>
                </a:effectLst>
              </a:rPr>
              <a:t>Ohio State University</a:t>
            </a:r>
          </a:p>
          <a:p>
            <a:pPr algn="ctr" eaLnBrk="1" hangingPunct="1">
              <a:lnSpc>
                <a:spcPct val="80000"/>
              </a:lnSpc>
              <a:spcBef>
                <a:spcPct val="20000"/>
              </a:spcBef>
              <a:buClr>
                <a:schemeClr val="hlink"/>
              </a:buClr>
              <a:buSzPct val="75000"/>
              <a:buFont typeface="Wingdings" pitchFamily="2" charset="2"/>
              <a:buNone/>
            </a:pPr>
            <a:r>
              <a:rPr lang="en-US">
                <a:effectLst>
                  <a:outerShdw blurRad="38100" dist="38100" dir="2700000" algn="tl">
                    <a:srgbClr val="010199"/>
                  </a:outerShdw>
                </a:effectLst>
              </a:rPr>
              <a:t>shivam@cis.ohio-state.edu</a:t>
            </a:r>
          </a:p>
        </p:txBody>
      </p:sp>
      <p:sp>
        <p:nvSpPr>
          <p:cNvPr id="4101" name="Rectangle 5"/>
          <p:cNvSpPr>
            <a:spLocks noChangeArrowheads="1"/>
          </p:cNvSpPr>
          <p:nvPr/>
        </p:nvSpPr>
        <p:spPr bwMode="auto">
          <a:xfrm>
            <a:off x="4724400" y="5334000"/>
            <a:ext cx="2971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80000"/>
              </a:lnSpc>
              <a:spcBef>
                <a:spcPct val="20000"/>
              </a:spcBef>
              <a:buClr>
                <a:schemeClr val="hlink"/>
              </a:buClr>
              <a:buSzPct val="75000"/>
              <a:buFont typeface="Wingdings" pitchFamily="2" charset="2"/>
              <a:buNone/>
            </a:pPr>
            <a:r>
              <a:rPr lang="en-US">
                <a:effectLst>
                  <a:outerShdw blurRad="38100" dist="38100" dir="2700000" algn="tl">
                    <a:srgbClr val="010199"/>
                  </a:outerShdw>
                </a:effectLst>
              </a:rPr>
              <a:t>D.K. Panda</a:t>
            </a:r>
          </a:p>
          <a:p>
            <a:pPr algn="ctr" eaLnBrk="1" hangingPunct="1">
              <a:lnSpc>
                <a:spcPct val="80000"/>
              </a:lnSpc>
              <a:spcBef>
                <a:spcPct val="20000"/>
              </a:spcBef>
              <a:buClr>
                <a:schemeClr val="hlink"/>
              </a:buClr>
              <a:buSzPct val="75000"/>
              <a:buFont typeface="Wingdings" pitchFamily="2" charset="2"/>
              <a:buNone/>
            </a:pPr>
            <a:r>
              <a:rPr lang="en-US">
                <a:effectLst>
                  <a:outerShdw blurRad="38100" dist="38100" dir="2700000" algn="tl">
                    <a:srgbClr val="010199"/>
                  </a:outerShdw>
                </a:effectLst>
              </a:rPr>
              <a:t>Ohio State University</a:t>
            </a:r>
          </a:p>
          <a:p>
            <a:pPr algn="ctr" eaLnBrk="1" hangingPunct="1">
              <a:lnSpc>
                <a:spcPct val="80000"/>
              </a:lnSpc>
              <a:spcBef>
                <a:spcPct val="20000"/>
              </a:spcBef>
              <a:buClr>
                <a:schemeClr val="hlink"/>
              </a:buClr>
              <a:buSzPct val="75000"/>
              <a:buFont typeface="Wingdings" pitchFamily="2" charset="2"/>
              <a:buNone/>
            </a:pPr>
            <a:r>
              <a:rPr lang="en-US">
                <a:effectLst>
                  <a:outerShdw blurRad="38100" dist="38100" dir="2700000" algn="tl">
                    <a:srgbClr val="010199"/>
                  </a:outerShdw>
                </a:effectLst>
              </a:rPr>
              <a:t>panda@cis.ohio-state.edu</a:t>
            </a:r>
          </a:p>
        </p:txBody>
      </p:sp>
      <p:sp>
        <p:nvSpPr>
          <p:cNvPr id="4102" name="Rectangle 6"/>
          <p:cNvSpPr>
            <a:spLocks noChangeArrowheads="1"/>
          </p:cNvSpPr>
          <p:nvPr/>
        </p:nvSpPr>
        <p:spPr bwMode="auto">
          <a:xfrm>
            <a:off x="1219200" y="5334000"/>
            <a:ext cx="3276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80000"/>
              </a:lnSpc>
              <a:spcBef>
                <a:spcPct val="20000"/>
              </a:spcBef>
              <a:buClr>
                <a:schemeClr val="hlink"/>
              </a:buClr>
              <a:buSzPct val="75000"/>
              <a:buFont typeface="Wingdings" pitchFamily="2" charset="2"/>
              <a:buNone/>
            </a:pPr>
            <a:r>
              <a:rPr lang="en-US">
                <a:effectLst>
                  <a:outerShdw blurRad="38100" dist="38100" dir="2700000" algn="tl">
                    <a:srgbClr val="010199"/>
                  </a:outerShdw>
                </a:effectLst>
              </a:rPr>
              <a:t>Pete Wyckoff</a:t>
            </a:r>
          </a:p>
          <a:p>
            <a:pPr algn="ctr" eaLnBrk="1" hangingPunct="1">
              <a:lnSpc>
                <a:spcPct val="80000"/>
              </a:lnSpc>
              <a:spcBef>
                <a:spcPct val="20000"/>
              </a:spcBef>
              <a:buClr>
                <a:schemeClr val="hlink"/>
              </a:buClr>
              <a:buSzPct val="75000"/>
              <a:buFont typeface="Wingdings" pitchFamily="2" charset="2"/>
              <a:buNone/>
            </a:pPr>
            <a:r>
              <a:rPr lang="en-US">
                <a:effectLst>
                  <a:outerShdw blurRad="38100" dist="38100" dir="2700000" algn="tl">
                    <a:srgbClr val="010199"/>
                  </a:outerShdw>
                </a:effectLst>
              </a:rPr>
              <a:t>Ohio Supercomputer Center</a:t>
            </a:r>
          </a:p>
          <a:p>
            <a:pPr algn="ctr" eaLnBrk="1" hangingPunct="1">
              <a:lnSpc>
                <a:spcPct val="80000"/>
              </a:lnSpc>
              <a:spcBef>
                <a:spcPct val="20000"/>
              </a:spcBef>
              <a:buClr>
                <a:schemeClr val="hlink"/>
              </a:buClr>
              <a:buSzPct val="75000"/>
              <a:buFont typeface="Wingdings" pitchFamily="2" charset="2"/>
              <a:buNone/>
            </a:pPr>
            <a:r>
              <a:rPr lang="en-US">
                <a:effectLst>
                  <a:outerShdw blurRad="38100" dist="38100" dir="2700000" algn="tl">
                    <a:srgbClr val="010199"/>
                  </a:outerShdw>
                </a:effectLst>
              </a:rPr>
              <a:t>pw@osc.edu</a:t>
            </a: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sz="4000"/>
              <a:t>Proposed Solution</a:t>
            </a:r>
          </a:p>
        </p:txBody>
      </p:sp>
      <p:sp>
        <p:nvSpPr>
          <p:cNvPr id="110595" name="Rectangle 3"/>
          <p:cNvSpPr>
            <a:spLocks noChangeArrowheads="1"/>
          </p:cNvSpPr>
          <p:nvPr/>
        </p:nvSpPr>
        <p:spPr bwMode="auto">
          <a:xfrm>
            <a:off x="1905000" y="5105400"/>
            <a:ext cx="2514600" cy="5334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Gigabit Ethernet NIC</a:t>
            </a:r>
          </a:p>
        </p:txBody>
      </p:sp>
      <p:sp>
        <p:nvSpPr>
          <p:cNvPr id="110596" name="Line 4"/>
          <p:cNvSpPr>
            <a:spLocks noChangeShapeType="1"/>
          </p:cNvSpPr>
          <p:nvPr/>
        </p:nvSpPr>
        <p:spPr bwMode="auto">
          <a:xfrm>
            <a:off x="1447800" y="4953000"/>
            <a:ext cx="3276600" cy="0"/>
          </a:xfrm>
          <a:prstGeom prst="line">
            <a:avLst/>
          </a:prstGeom>
          <a:noFill/>
          <a:ln w="571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598" name="Rectangle 6"/>
          <p:cNvSpPr>
            <a:spLocks noChangeArrowheads="1"/>
          </p:cNvSpPr>
          <p:nvPr/>
        </p:nvSpPr>
        <p:spPr bwMode="auto">
          <a:xfrm>
            <a:off x="1905000" y="2819400"/>
            <a:ext cx="2514600" cy="5334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Sockets over EMP</a:t>
            </a:r>
          </a:p>
        </p:txBody>
      </p:sp>
      <p:sp>
        <p:nvSpPr>
          <p:cNvPr id="110600" name="Rectangle 8"/>
          <p:cNvSpPr>
            <a:spLocks noChangeArrowheads="1"/>
          </p:cNvSpPr>
          <p:nvPr/>
        </p:nvSpPr>
        <p:spPr bwMode="auto">
          <a:xfrm>
            <a:off x="1905000" y="2209800"/>
            <a:ext cx="2514600" cy="5334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Application or Library</a:t>
            </a:r>
          </a:p>
        </p:txBody>
      </p:sp>
      <p:sp>
        <p:nvSpPr>
          <p:cNvPr id="110602" name="Text Box 10"/>
          <p:cNvSpPr txBox="1">
            <a:spLocks noChangeArrowheads="1"/>
          </p:cNvSpPr>
          <p:nvPr/>
        </p:nvSpPr>
        <p:spPr bwMode="auto">
          <a:xfrm>
            <a:off x="609600" y="5195888"/>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Hardware</a:t>
            </a:r>
          </a:p>
        </p:txBody>
      </p:sp>
      <p:sp>
        <p:nvSpPr>
          <p:cNvPr id="110603" name="Text Box 11"/>
          <p:cNvSpPr txBox="1">
            <a:spLocks noChangeArrowheads="1"/>
          </p:cNvSpPr>
          <p:nvPr/>
        </p:nvSpPr>
        <p:spPr bwMode="auto">
          <a:xfrm>
            <a:off x="609600" y="4357688"/>
            <a:ext cx="914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Kernel</a:t>
            </a:r>
          </a:p>
        </p:txBody>
      </p:sp>
      <p:sp>
        <p:nvSpPr>
          <p:cNvPr id="110604" name="Text Box 12"/>
          <p:cNvSpPr txBox="1">
            <a:spLocks noChangeArrowheads="1"/>
          </p:cNvSpPr>
          <p:nvPr/>
        </p:nvSpPr>
        <p:spPr bwMode="auto">
          <a:xfrm>
            <a:off x="381000" y="2909888"/>
            <a:ext cx="1447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User Space</a:t>
            </a:r>
          </a:p>
        </p:txBody>
      </p:sp>
      <p:sp>
        <p:nvSpPr>
          <p:cNvPr id="110605" name="Text Box 13"/>
          <p:cNvSpPr txBox="1">
            <a:spLocks noChangeArrowheads="1"/>
          </p:cNvSpPr>
          <p:nvPr/>
        </p:nvSpPr>
        <p:spPr bwMode="auto">
          <a:xfrm>
            <a:off x="5105400" y="2362200"/>
            <a:ext cx="37338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spcBef>
                <a:spcPct val="50000"/>
              </a:spcBef>
              <a:buFontTx/>
              <a:buChar char="•"/>
            </a:pPr>
            <a:r>
              <a:rPr lang="en-US"/>
              <a:t> Kernel Context Switches</a:t>
            </a:r>
          </a:p>
          <a:p>
            <a:pPr lvl="1">
              <a:spcBef>
                <a:spcPct val="50000"/>
              </a:spcBef>
              <a:buFontTx/>
              <a:buChar char="•"/>
            </a:pPr>
            <a:r>
              <a:rPr lang="en-US"/>
              <a:t> Multiple Copies</a:t>
            </a:r>
          </a:p>
          <a:p>
            <a:pPr lvl="1">
              <a:spcBef>
                <a:spcPct val="50000"/>
              </a:spcBef>
              <a:buFontTx/>
              <a:buChar char="•"/>
            </a:pPr>
            <a:r>
              <a:rPr lang="en-US"/>
              <a:t> CPU Resources</a:t>
            </a:r>
          </a:p>
          <a:p>
            <a:pPr lvl="1">
              <a:spcBef>
                <a:spcPct val="50000"/>
              </a:spcBef>
              <a:buFontTx/>
              <a:buChar char="•"/>
            </a:pPr>
            <a:r>
              <a:rPr lang="en-US"/>
              <a:t> High Performance</a:t>
            </a:r>
          </a:p>
        </p:txBody>
      </p:sp>
      <p:sp>
        <p:nvSpPr>
          <p:cNvPr id="110606" name="Rectangle 14"/>
          <p:cNvSpPr>
            <a:spLocks noChangeArrowheads="1"/>
          </p:cNvSpPr>
          <p:nvPr/>
        </p:nvSpPr>
        <p:spPr bwMode="auto">
          <a:xfrm>
            <a:off x="1600200" y="4267200"/>
            <a:ext cx="1066800" cy="5334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OS Agent</a:t>
            </a:r>
          </a:p>
        </p:txBody>
      </p:sp>
      <p:grpSp>
        <p:nvGrpSpPr>
          <p:cNvPr id="110608" name="Group 16"/>
          <p:cNvGrpSpPr>
            <a:grpSpLocks/>
          </p:cNvGrpSpPr>
          <p:nvPr/>
        </p:nvGrpSpPr>
        <p:grpSpPr bwMode="auto">
          <a:xfrm>
            <a:off x="1447800" y="4114800"/>
            <a:ext cx="1371600" cy="838200"/>
            <a:chOff x="912" y="3024"/>
            <a:chExt cx="864" cy="528"/>
          </a:xfrm>
        </p:grpSpPr>
        <p:sp>
          <p:nvSpPr>
            <p:cNvPr id="110601" name="Line 9"/>
            <p:cNvSpPr>
              <a:spLocks noChangeShapeType="1"/>
            </p:cNvSpPr>
            <p:nvPr/>
          </p:nvSpPr>
          <p:spPr bwMode="auto">
            <a:xfrm>
              <a:off x="912" y="3024"/>
              <a:ext cx="864" cy="0"/>
            </a:xfrm>
            <a:prstGeom prst="line">
              <a:avLst/>
            </a:prstGeom>
            <a:noFill/>
            <a:ln w="571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07" name="Line 15"/>
            <p:cNvSpPr>
              <a:spLocks noChangeShapeType="1"/>
            </p:cNvSpPr>
            <p:nvPr/>
          </p:nvSpPr>
          <p:spPr bwMode="auto">
            <a:xfrm>
              <a:off x="1776" y="3024"/>
              <a:ext cx="0" cy="528"/>
            </a:xfrm>
            <a:prstGeom prst="line">
              <a:avLst/>
            </a:prstGeom>
            <a:noFill/>
            <a:ln w="571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0614" name="Group 22"/>
          <p:cNvGrpSpPr>
            <a:grpSpLocks/>
          </p:cNvGrpSpPr>
          <p:nvPr/>
        </p:nvGrpSpPr>
        <p:grpSpPr bwMode="auto">
          <a:xfrm>
            <a:off x="1600200" y="3429000"/>
            <a:ext cx="2971800" cy="1371600"/>
            <a:chOff x="1008" y="2592"/>
            <a:chExt cx="1872" cy="864"/>
          </a:xfrm>
        </p:grpSpPr>
        <p:sp>
          <p:nvSpPr>
            <p:cNvPr id="110597" name="Rectangle 5"/>
            <p:cNvSpPr>
              <a:spLocks noChangeArrowheads="1"/>
            </p:cNvSpPr>
            <p:nvPr/>
          </p:nvSpPr>
          <p:spPr bwMode="auto">
            <a:xfrm>
              <a:off x="1008" y="2592"/>
              <a:ext cx="864" cy="336"/>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10611" name="Rectangle 19"/>
            <p:cNvSpPr>
              <a:spLocks noChangeArrowheads="1"/>
            </p:cNvSpPr>
            <p:nvPr/>
          </p:nvSpPr>
          <p:spPr bwMode="auto">
            <a:xfrm>
              <a:off x="1872" y="2592"/>
              <a:ext cx="1008" cy="864"/>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EMP Library</a:t>
              </a:r>
            </a:p>
          </p:txBody>
        </p:sp>
        <p:sp>
          <p:nvSpPr>
            <p:cNvPr id="110612" name="Line 20"/>
            <p:cNvSpPr>
              <a:spLocks noChangeShapeType="1"/>
            </p:cNvSpPr>
            <p:nvPr/>
          </p:nvSpPr>
          <p:spPr bwMode="auto">
            <a:xfrm>
              <a:off x="1872" y="2592"/>
              <a:ext cx="0" cy="336"/>
            </a:xfrm>
            <a:prstGeom prst="line">
              <a:avLst/>
            </a:prstGeom>
            <a:noFill/>
            <a:ln w="9525">
              <a:solidFill>
                <a:schemeClr val="accent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0615" name="Line 23"/>
          <p:cNvSpPr>
            <a:spLocks noChangeShapeType="1"/>
          </p:cNvSpPr>
          <p:nvPr/>
        </p:nvSpPr>
        <p:spPr bwMode="auto">
          <a:xfrm>
            <a:off x="5791200" y="2590800"/>
            <a:ext cx="2514600" cy="0"/>
          </a:xfrm>
          <a:prstGeom prst="line">
            <a:avLst/>
          </a:prstGeom>
          <a:noFill/>
          <a:ln w="28575">
            <a:solidFill>
              <a:srgbClr val="FF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16" name="Line 24"/>
          <p:cNvSpPr>
            <a:spLocks noChangeShapeType="1"/>
          </p:cNvSpPr>
          <p:nvPr/>
        </p:nvSpPr>
        <p:spPr bwMode="auto">
          <a:xfrm>
            <a:off x="5791200" y="2971800"/>
            <a:ext cx="1600200" cy="0"/>
          </a:xfrm>
          <a:prstGeom prst="line">
            <a:avLst/>
          </a:prstGeom>
          <a:noFill/>
          <a:ln w="28575">
            <a:solidFill>
              <a:srgbClr val="FF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17" name="Line 25"/>
          <p:cNvSpPr>
            <a:spLocks noChangeShapeType="1"/>
          </p:cNvSpPr>
          <p:nvPr/>
        </p:nvSpPr>
        <p:spPr bwMode="auto">
          <a:xfrm>
            <a:off x="5791200" y="3352800"/>
            <a:ext cx="1676400" cy="0"/>
          </a:xfrm>
          <a:prstGeom prst="line">
            <a:avLst/>
          </a:prstGeom>
          <a:noFill/>
          <a:ln w="28575">
            <a:solidFill>
              <a:srgbClr val="FF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t>Presentation Overview</a:t>
            </a:r>
          </a:p>
        </p:txBody>
      </p:sp>
      <p:sp>
        <p:nvSpPr>
          <p:cNvPr id="97283" name="Rectangle 3"/>
          <p:cNvSpPr>
            <a:spLocks noGrp="1" noChangeArrowheads="1"/>
          </p:cNvSpPr>
          <p:nvPr>
            <p:ph type="body" idx="1"/>
          </p:nvPr>
        </p:nvSpPr>
        <p:spPr>
          <a:xfrm>
            <a:off x="762000" y="1828800"/>
            <a:ext cx="7924800" cy="4302125"/>
          </a:xfrm>
        </p:spPr>
        <p:txBody>
          <a:bodyPr/>
          <a:lstStyle/>
          <a:p>
            <a:pPr>
              <a:lnSpc>
                <a:spcPct val="140000"/>
              </a:lnSpc>
              <a:buFont typeface="Wingdings" pitchFamily="2" charset="2"/>
              <a:buChar char="F"/>
            </a:pPr>
            <a:r>
              <a:rPr lang="en-US">
                <a:solidFill>
                  <a:srgbClr val="111111"/>
                </a:solidFill>
                <a:effectLst>
                  <a:outerShdw blurRad="38100" dist="38100" dir="2700000" algn="tl">
                    <a:srgbClr val="FFFFFF"/>
                  </a:outerShdw>
                </a:effectLst>
              </a:rPr>
              <a:t> Background and Motivation</a:t>
            </a:r>
          </a:p>
          <a:p>
            <a:pPr>
              <a:lnSpc>
                <a:spcPct val="140000"/>
              </a:lnSpc>
              <a:buFont typeface="Wingdings" pitchFamily="2" charset="2"/>
              <a:buChar char="F"/>
            </a:pPr>
            <a:r>
              <a:rPr lang="en-US" b="1"/>
              <a:t> Design Challenges</a:t>
            </a:r>
          </a:p>
          <a:p>
            <a:pPr>
              <a:lnSpc>
                <a:spcPct val="140000"/>
              </a:lnSpc>
              <a:buFont typeface="Wingdings" pitchFamily="2" charset="2"/>
              <a:buChar char="F"/>
            </a:pPr>
            <a:r>
              <a:rPr lang="en-US">
                <a:solidFill>
                  <a:srgbClr val="111111"/>
                </a:solidFill>
                <a:effectLst>
                  <a:outerShdw blurRad="38100" dist="38100" dir="2700000" algn="tl">
                    <a:srgbClr val="FFFFFF"/>
                  </a:outerShdw>
                </a:effectLst>
              </a:rPr>
              <a:t> Performance Enhancement Techniques</a:t>
            </a:r>
          </a:p>
          <a:p>
            <a:pPr>
              <a:lnSpc>
                <a:spcPct val="140000"/>
              </a:lnSpc>
              <a:buFont typeface="Wingdings" pitchFamily="2" charset="2"/>
              <a:buChar char="F"/>
            </a:pPr>
            <a:r>
              <a:rPr lang="en-US">
                <a:solidFill>
                  <a:srgbClr val="111111"/>
                </a:solidFill>
                <a:effectLst>
                  <a:outerShdw blurRad="38100" dist="38100" dir="2700000" algn="tl">
                    <a:srgbClr val="FFFFFF"/>
                  </a:outerShdw>
                </a:effectLst>
              </a:rPr>
              <a:t> Performance Results</a:t>
            </a:r>
          </a:p>
          <a:p>
            <a:pPr>
              <a:lnSpc>
                <a:spcPct val="140000"/>
              </a:lnSpc>
              <a:buFont typeface="Wingdings" pitchFamily="2" charset="2"/>
              <a:buChar char="F"/>
            </a:pPr>
            <a:r>
              <a:rPr lang="en-US">
                <a:solidFill>
                  <a:srgbClr val="111111"/>
                </a:solidFill>
                <a:effectLst>
                  <a:outerShdw blurRad="38100" dist="38100" dir="2700000" algn="tl">
                    <a:srgbClr val="FFFFFF"/>
                  </a:outerShdw>
                </a:effectLst>
              </a:rPr>
              <a:t> Conclusions</a:t>
            </a:r>
          </a:p>
        </p:txBody>
      </p:sp>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Design Challenges</a:t>
            </a:r>
          </a:p>
        </p:txBody>
      </p:sp>
      <p:sp>
        <p:nvSpPr>
          <p:cNvPr id="16387" name="Rectangle 3"/>
          <p:cNvSpPr>
            <a:spLocks noGrp="1" noChangeArrowheads="1"/>
          </p:cNvSpPr>
          <p:nvPr>
            <p:ph type="body" idx="1"/>
          </p:nvPr>
        </p:nvSpPr>
        <p:spPr>
          <a:xfrm>
            <a:off x="838200" y="1752600"/>
            <a:ext cx="7391400" cy="4114800"/>
          </a:xfrm>
        </p:spPr>
        <p:txBody>
          <a:bodyPr/>
          <a:lstStyle/>
          <a:p>
            <a:pPr>
              <a:lnSpc>
                <a:spcPct val="140000"/>
              </a:lnSpc>
              <a:buFont typeface="Wingdings" pitchFamily="2" charset="2"/>
              <a:buChar char="A"/>
            </a:pPr>
            <a:r>
              <a:rPr lang="en-US"/>
              <a:t>Functionality Mismatches</a:t>
            </a:r>
          </a:p>
          <a:p>
            <a:pPr>
              <a:lnSpc>
                <a:spcPct val="140000"/>
              </a:lnSpc>
              <a:buFont typeface="Wingdings" pitchFamily="2" charset="2"/>
              <a:buChar char="A"/>
            </a:pPr>
            <a:r>
              <a:rPr lang="en-US"/>
              <a:t>Connection Management</a:t>
            </a:r>
          </a:p>
          <a:p>
            <a:pPr>
              <a:lnSpc>
                <a:spcPct val="140000"/>
              </a:lnSpc>
              <a:buFont typeface="Wingdings" pitchFamily="2" charset="2"/>
              <a:buChar char="A"/>
            </a:pPr>
            <a:r>
              <a:rPr lang="en-US"/>
              <a:t>Message Passing</a:t>
            </a:r>
          </a:p>
          <a:p>
            <a:pPr>
              <a:lnSpc>
                <a:spcPct val="140000"/>
              </a:lnSpc>
              <a:buFont typeface="Wingdings" pitchFamily="2" charset="2"/>
              <a:buChar char="A"/>
            </a:pPr>
            <a:r>
              <a:rPr lang="en-US"/>
              <a:t>Resource Management</a:t>
            </a:r>
          </a:p>
          <a:p>
            <a:pPr>
              <a:lnSpc>
                <a:spcPct val="140000"/>
              </a:lnSpc>
              <a:buFont typeface="Wingdings" pitchFamily="2" charset="2"/>
              <a:buChar char="A"/>
            </a:pPr>
            <a:r>
              <a:rPr lang="en-US"/>
              <a:t>UNIX Sockets</a:t>
            </a:r>
          </a:p>
        </p:txBody>
      </p:sp>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z="4000"/>
              <a:t>Functionality Mismatches and Connection Management</a:t>
            </a:r>
          </a:p>
        </p:txBody>
      </p:sp>
      <p:sp>
        <p:nvSpPr>
          <p:cNvPr id="60419" name="Rectangle 3"/>
          <p:cNvSpPr>
            <a:spLocks noGrp="1" noChangeArrowheads="1"/>
          </p:cNvSpPr>
          <p:nvPr>
            <p:ph type="body" idx="1"/>
          </p:nvPr>
        </p:nvSpPr>
        <p:spPr>
          <a:xfrm>
            <a:off x="838200" y="1828800"/>
            <a:ext cx="7772400" cy="4648200"/>
          </a:xfrm>
        </p:spPr>
        <p:txBody>
          <a:bodyPr/>
          <a:lstStyle/>
          <a:p>
            <a:pPr>
              <a:lnSpc>
                <a:spcPct val="140000"/>
              </a:lnSpc>
            </a:pPr>
            <a:r>
              <a:rPr lang="en-US"/>
              <a:t>Functionality Mismatches</a:t>
            </a:r>
          </a:p>
          <a:p>
            <a:pPr lvl="1">
              <a:lnSpc>
                <a:spcPct val="140000"/>
              </a:lnSpc>
            </a:pPr>
            <a:r>
              <a:rPr lang="en-US"/>
              <a:t>No API for buffer advertising in TCP</a:t>
            </a:r>
          </a:p>
          <a:p>
            <a:pPr>
              <a:lnSpc>
                <a:spcPct val="140000"/>
              </a:lnSpc>
            </a:pPr>
            <a:r>
              <a:rPr lang="en-US"/>
              <a:t>Connection Management</a:t>
            </a:r>
          </a:p>
          <a:p>
            <a:pPr lvl="1">
              <a:lnSpc>
                <a:spcPct val="140000"/>
              </a:lnSpc>
            </a:pPr>
            <a:r>
              <a:rPr lang="en-US"/>
              <a:t>Data Message Exchange</a:t>
            </a:r>
          </a:p>
          <a:p>
            <a:pPr lvl="2">
              <a:lnSpc>
                <a:spcPct val="140000"/>
              </a:lnSpc>
            </a:pPr>
            <a:r>
              <a:rPr lang="en-US"/>
              <a:t>Descriptors required for connection management</a:t>
            </a:r>
          </a:p>
        </p:txBody>
      </p:sp>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Message Passing</a:t>
            </a:r>
          </a:p>
        </p:txBody>
      </p:sp>
      <p:sp>
        <p:nvSpPr>
          <p:cNvPr id="53251" name="Rectangle 3"/>
          <p:cNvSpPr>
            <a:spLocks noGrp="1" noChangeArrowheads="1"/>
          </p:cNvSpPr>
          <p:nvPr>
            <p:ph type="body" idx="1"/>
          </p:nvPr>
        </p:nvSpPr>
        <p:spPr>
          <a:xfrm>
            <a:off x="838200" y="1600200"/>
            <a:ext cx="7772400" cy="4953000"/>
          </a:xfrm>
        </p:spPr>
        <p:txBody>
          <a:bodyPr/>
          <a:lstStyle/>
          <a:p>
            <a:r>
              <a:rPr lang="en-US"/>
              <a:t>Message Passing</a:t>
            </a:r>
          </a:p>
          <a:p>
            <a:pPr lvl="1"/>
            <a:r>
              <a:rPr lang="en-US"/>
              <a:t>Data Streaming</a:t>
            </a:r>
          </a:p>
          <a:p>
            <a:pPr lvl="2"/>
            <a:r>
              <a:rPr lang="en-US"/>
              <a:t>Parts of the same message can be read potentially to different buffers</a:t>
            </a:r>
          </a:p>
          <a:p>
            <a:pPr lvl="1"/>
            <a:r>
              <a:rPr lang="en-US"/>
              <a:t>Unexpected Message Arrivals</a:t>
            </a:r>
          </a:p>
          <a:p>
            <a:pPr lvl="2"/>
            <a:r>
              <a:rPr lang="en-US"/>
              <a:t>Separate Communication Thread</a:t>
            </a:r>
          </a:p>
          <a:p>
            <a:pPr lvl="3">
              <a:buSzPct val="70000"/>
              <a:buFontTx/>
              <a:buChar char="•"/>
            </a:pPr>
            <a:r>
              <a:rPr lang="en-US"/>
              <a:t>Keeps track of used descriptors and re-posts</a:t>
            </a:r>
          </a:p>
          <a:p>
            <a:pPr lvl="3">
              <a:buSzPct val="70000"/>
              <a:buFontTx/>
              <a:buChar char="•"/>
            </a:pPr>
            <a:r>
              <a:rPr lang="en-US"/>
              <a:t>Polling Threads have high Synchronization cost</a:t>
            </a:r>
          </a:p>
          <a:p>
            <a:pPr lvl="3">
              <a:buSzPct val="70000"/>
              <a:buFontTx/>
              <a:buChar char="•"/>
            </a:pPr>
            <a:r>
              <a:rPr lang="en-US"/>
              <a:t>Sleeping Threads involve OS scheduling granularity</a:t>
            </a:r>
          </a:p>
          <a:p>
            <a:pPr lvl="2"/>
            <a:r>
              <a:rPr lang="en-US"/>
              <a:t>Rendezvous Approach</a:t>
            </a:r>
          </a:p>
          <a:p>
            <a:pPr lvl="2"/>
            <a:r>
              <a:rPr lang="en-US"/>
              <a:t>Eager with Flow Control</a:t>
            </a:r>
          </a:p>
        </p:txBody>
      </p:sp>
      <p:grpSp>
        <p:nvGrpSpPr>
          <p:cNvPr id="53252" name="Group 4"/>
          <p:cNvGrpSpPr>
            <a:grpSpLocks/>
          </p:cNvGrpSpPr>
          <p:nvPr/>
        </p:nvGrpSpPr>
        <p:grpSpPr bwMode="auto">
          <a:xfrm>
            <a:off x="1752600" y="4114800"/>
            <a:ext cx="304800" cy="304800"/>
            <a:chOff x="528" y="2400"/>
            <a:chExt cx="384" cy="336"/>
          </a:xfrm>
        </p:grpSpPr>
        <p:sp>
          <p:nvSpPr>
            <p:cNvPr id="53253" name="Line 5"/>
            <p:cNvSpPr>
              <a:spLocks noChangeShapeType="1"/>
            </p:cNvSpPr>
            <p:nvPr/>
          </p:nvSpPr>
          <p:spPr bwMode="auto">
            <a:xfrm>
              <a:off x="528" y="2448"/>
              <a:ext cx="384" cy="240"/>
            </a:xfrm>
            <a:prstGeom prst="line">
              <a:avLst/>
            </a:prstGeom>
            <a:noFill/>
            <a:ln w="38100">
              <a:solidFill>
                <a:srgbClr val="FF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4" name="Line 6"/>
            <p:cNvSpPr>
              <a:spLocks noChangeShapeType="1"/>
            </p:cNvSpPr>
            <p:nvPr/>
          </p:nvSpPr>
          <p:spPr bwMode="auto">
            <a:xfrm flipH="1">
              <a:off x="576" y="2400"/>
              <a:ext cx="192" cy="336"/>
            </a:xfrm>
            <a:prstGeom prst="line">
              <a:avLst/>
            </a:prstGeom>
            <a:noFill/>
            <a:ln w="38100">
              <a:solidFill>
                <a:srgbClr val="FF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255" name="Freeform 7"/>
          <p:cNvSpPr>
            <a:spLocks/>
          </p:cNvSpPr>
          <p:nvPr/>
        </p:nvSpPr>
        <p:spPr bwMode="auto">
          <a:xfrm>
            <a:off x="1808163" y="5562600"/>
            <a:ext cx="325437" cy="304800"/>
          </a:xfrm>
          <a:custGeom>
            <a:avLst/>
            <a:gdLst>
              <a:gd name="T0" fmla="*/ 0 w 349"/>
              <a:gd name="T1" fmla="*/ 198 h 273"/>
              <a:gd name="T2" fmla="*/ 64 w 349"/>
              <a:gd name="T3" fmla="*/ 262 h 273"/>
              <a:gd name="T4" fmla="*/ 81 w 349"/>
              <a:gd name="T5" fmla="*/ 273 h 273"/>
              <a:gd name="T6" fmla="*/ 256 w 349"/>
              <a:gd name="T7" fmla="*/ 104 h 273"/>
              <a:gd name="T8" fmla="*/ 332 w 349"/>
              <a:gd name="T9" fmla="*/ 23 h 273"/>
              <a:gd name="T10" fmla="*/ 349 w 349"/>
              <a:gd name="T11" fmla="*/ 0 h 273"/>
            </a:gdLst>
            <a:ahLst/>
            <a:cxnLst>
              <a:cxn ang="0">
                <a:pos x="T0" y="T1"/>
              </a:cxn>
              <a:cxn ang="0">
                <a:pos x="T2" y="T3"/>
              </a:cxn>
              <a:cxn ang="0">
                <a:pos x="T4" y="T5"/>
              </a:cxn>
              <a:cxn ang="0">
                <a:pos x="T6" y="T7"/>
              </a:cxn>
              <a:cxn ang="0">
                <a:pos x="T8" y="T9"/>
              </a:cxn>
              <a:cxn ang="0">
                <a:pos x="T10" y="T11"/>
              </a:cxn>
            </a:cxnLst>
            <a:rect l="0" t="0" r="r" b="b"/>
            <a:pathLst>
              <a:path w="349" h="273">
                <a:moveTo>
                  <a:pt x="0" y="198"/>
                </a:moveTo>
                <a:cubicBezTo>
                  <a:pt x="36" y="248"/>
                  <a:pt x="16" y="230"/>
                  <a:pt x="64" y="262"/>
                </a:cubicBezTo>
                <a:cubicBezTo>
                  <a:pt x="70" y="266"/>
                  <a:pt x="81" y="273"/>
                  <a:pt x="81" y="273"/>
                </a:cubicBezTo>
                <a:cubicBezTo>
                  <a:pt x="140" y="217"/>
                  <a:pt x="199" y="162"/>
                  <a:pt x="256" y="104"/>
                </a:cubicBezTo>
                <a:cubicBezTo>
                  <a:pt x="282" y="77"/>
                  <a:pt x="301" y="44"/>
                  <a:pt x="332" y="23"/>
                </a:cubicBezTo>
                <a:cubicBezTo>
                  <a:pt x="345" y="4"/>
                  <a:pt x="338" y="11"/>
                  <a:pt x="349" y="0"/>
                </a:cubicBezTo>
              </a:path>
            </a:pathLst>
          </a:custGeom>
          <a:noFill/>
          <a:ln w="38100" cap="flat" cmpd="sng">
            <a:solidFill>
              <a:srgbClr val="FF0000"/>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6" name="Freeform 8"/>
          <p:cNvSpPr>
            <a:spLocks/>
          </p:cNvSpPr>
          <p:nvPr/>
        </p:nvSpPr>
        <p:spPr bwMode="auto">
          <a:xfrm>
            <a:off x="1752600" y="6019800"/>
            <a:ext cx="325438" cy="304800"/>
          </a:xfrm>
          <a:custGeom>
            <a:avLst/>
            <a:gdLst>
              <a:gd name="T0" fmla="*/ 0 w 349"/>
              <a:gd name="T1" fmla="*/ 198 h 273"/>
              <a:gd name="T2" fmla="*/ 64 w 349"/>
              <a:gd name="T3" fmla="*/ 262 h 273"/>
              <a:gd name="T4" fmla="*/ 81 w 349"/>
              <a:gd name="T5" fmla="*/ 273 h 273"/>
              <a:gd name="T6" fmla="*/ 256 w 349"/>
              <a:gd name="T7" fmla="*/ 104 h 273"/>
              <a:gd name="T8" fmla="*/ 332 w 349"/>
              <a:gd name="T9" fmla="*/ 23 h 273"/>
              <a:gd name="T10" fmla="*/ 349 w 349"/>
              <a:gd name="T11" fmla="*/ 0 h 273"/>
            </a:gdLst>
            <a:ahLst/>
            <a:cxnLst>
              <a:cxn ang="0">
                <a:pos x="T0" y="T1"/>
              </a:cxn>
              <a:cxn ang="0">
                <a:pos x="T2" y="T3"/>
              </a:cxn>
              <a:cxn ang="0">
                <a:pos x="T4" y="T5"/>
              </a:cxn>
              <a:cxn ang="0">
                <a:pos x="T6" y="T7"/>
              </a:cxn>
              <a:cxn ang="0">
                <a:pos x="T8" y="T9"/>
              </a:cxn>
              <a:cxn ang="0">
                <a:pos x="T10" y="T11"/>
              </a:cxn>
            </a:cxnLst>
            <a:rect l="0" t="0" r="r" b="b"/>
            <a:pathLst>
              <a:path w="349" h="273">
                <a:moveTo>
                  <a:pt x="0" y="198"/>
                </a:moveTo>
                <a:cubicBezTo>
                  <a:pt x="36" y="248"/>
                  <a:pt x="16" y="230"/>
                  <a:pt x="64" y="262"/>
                </a:cubicBezTo>
                <a:cubicBezTo>
                  <a:pt x="70" y="266"/>
                  <a:pt x="81" y="273"/>
                  <a:pt x="81" y="273"/>
                </a:cubicBezTo>
                <a:cubicBezTo>
                  <a:pt x="140" y="217"/>
                  <a:pt x="199" y="162"/>
                  <a:pt x="256" y="104"/>
                </a:cubicBezTo>
                <a:cubicBezTo>
                  <a:pt x="282" y="77"/>
                  <a:pt x="301" y="44"/>
                  <a:pt x="332" y="23"/>
                </a:cubicBezTo>
                <a:cubicBezTo>
                  <a:pt x="345" y="4"/>
                  <a:pt x="338" y="11"/>
                  <a:pt x="349" y="0"/>
                </a:cubicBezTo>
              </a:path>
            </a:pathLst>
          </a:custGeom>
          <a:noFill/>
          <a:ln w="38100" cap="flat" cmpd="sng">
            <a:solidFill>
              <a:srgbClr val="FF0000"/>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5" grpId="0" animBg="1"/>
      <p:bldP spid="5325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p:txBody>
          <a:bodyPr/>
          <a:lstStyle/>
          <a:p>
            <a:r>
              <a:rPr lang="en-US"/>
              <a:t>Rendezvous Approach</a:t>
            </a:r>
          </a:p>
        </p:txBody>
      </p:sp>
      <p:sp>
        <p:nvSpPr>
          <p:cNvPr id="17465" name="Rectangle 57"/>
          <p:cNvSpPr>
            <a:spLocks noChangeArrowheads="1"/>
          </p:cNvSpPr>
          <p:nvPr/>
        </p:nvSpPr>
        <p:spPr bwMode="auto">
          <a:xfrm>
            <a:off x="1676400" y="2209800"/>
            <a:ext cx="1600200" cy="3886200"/>
          </a:xfrm>
          <a:prstGeom prst="rect">
            <a:avLst/>
          </a:prstGeom>
          <a:solidFill>
            <a:srgbClr val="729D6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6" name="Rectangle 58"/>
          <p:cNvSpPr>
            <a:spLocks noChangeArrowheads="1"/>
          </p:cNvSpPr>
          <p:nvPr/>
        </p:nvSpPr>
        <p:spPr bwMode="auto">
          <a:xfrm>
            <a:off x="5715000" y="2209800"/>
            <a:ext cx="1600200" cy="3886200"/>
          </a:xfrm>
          <a:prstGeom prst="rect">
            <a:avLst/>
          </a:prstGeom>
          <a:solidFill>
            <a:srgbClr val="729D6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7" name="Rectangle 59"/>
          <p:cNvSpPr>
            <a:spLocks noChangeArrowheads="1"/>
          </p:cNvSpPr>
          <p:nvPr/>
        </p:nvSpPr>
        <p:spPr bwMode="auto">
          <a:xfrm>
            <a:off x="6629400" y="2590800"/>
            <a:ext cx="533400" cy="3276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8" name="Rectangle 60"/>
          <p:cNvSpPr>
            <a:spLocks noChangeArrowheads="1"/>
          </p:cNvSpPr>
          <p:nvPr/>
        </p:nvSpPr>
        <p:spPr bwMode="auto">
          <a:xfrm>
            <a:off x="5867400" y="2590800"/>
            <a:ext cx="533400" cy="3276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9" name="Rectangle 61"/>
          <p:cNvSpPr>
            <a:spLocks noChangeArrowheads="1"/>
          </p:cNvSpPr>
          <p:nvPr/>
        </p:nvSpPr>
        <p:spPr bwMode="auto">
          <a:xfrm>
            <a:off x="2590800" y="2590800"/>
            <a:ext cx="533400" cy="3276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70" name="Rectangle 62"/>
          <p:cNvSpPr>
            <a:spLocks noChangeArrowheads="1"/>
          </p:cNvSpPr>
          <p:nvPr/>
        </p:nvSpPr>
        <p:spPr bwMode="auto">
          <a:xfrm>
            <a:off x="1828800" y="2590800"/>
            <a:ext cx="533400" cy="3276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71" name="Text Box 63"/>
          <p:cNvSpPr txBox="1">
            <a:spLocks noChangeArrowheads="1"/>
          </p:cNvSpPr>
          <p:nvPr/>
        </p:nvSpPr>
        <p:spPr bwMode="auto">
          <a:xfrm>
            <a:off x="1752600" y="18288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b="1">
                <a:latin typeface="Tahoma" pitchFamily="34" charset="0"/>
              </a:rPr>
              <a:t>Sender</a:t>
            </a:r>
          </a:p>
        </p:txBody>
      </p:sp>
      <p:sp>
        <p:nvSpPr>
          <p:cNvPr id="17472" name="Text Box 64"/>
          <p:cNvSpPr txBox="1">
            <a:spLocks noChangeArrowheads="1"/>
          </p:cNvSpPr>
          <p:nvPr/>
        </p:nvSpPr>
        <p:spPr bwMode="auto">
          <a:xfrm>
            <a:off x="5867400" y="18288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b="1">
                <a:latin typeface="Tahoma" pitchFamily="34" charset="0"/>
              </a:rPr>
              <a:t>Receiver</a:t>
            </a:r>
          </a:p>
        </p:txBody>
      </p:sp>
      <p:sp>
        <p:nvSpPr>
          <p:cNvPr id="17473" name="Text Box 65"/>
          <p:cNvSpPr txBox="1">
            <a:spLocks noChangeArrowheads="1"/>
          </p:cNvSpPr>
          <p:nvPr/>
        </p:nvSpPr>
        <p:spPr bwMode="auto">
          <a:xfrm>
            <a:off x="1828800" y="22098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latin typeface="Tahoma" pitchFamily="34" charset="0"/>
              </a:rPr>
              <a:t>SQ</a:t>
            </a:r>
          </a:p>
        </p:txBody>
      </p:sp>
      <p:sp>
        <p:nvSpPr>
          <p:cNvPr id="17474" name="Text Box 66"/>
          <p:cNvSpPr txBox="1">
            <a:spLocks noChangeArrowheads="1"/>
          </p:cNvSpPr>
          <p:nvPr/>
        </p:nvSpPr>
        <p:spPr bwMode="auto">
          <a:xfrm>
            <a:off x="2590800" y="22098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latin typeface="Tahoma" pitchFamily="34" charset="0"/>
              </a:rPr>
              <a:t>RQ</a:t>
            </a:r>
          </a:p>
        </p:txBody>
      </p:sp>
      <p:sp>
        <p:nvSpPr>
          <p:cNvPr id="17475" name="Text Box 67"/>
          <p:cNvSpPr txBox="1">
            <a:spLocks noChangeArrowheads="1"/>
          </p:cNvSpPr>
          <p:nvPr/>
        </p:nvSpPr>
        <p:spPr bwMode="auto">
          <a:xfrm>
            <a:off x="5867400" y="22098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latin typeface="Tahoma" pitchFamily="34" charset="0"/>
              </a:rPr>
              <a:t>SQ</a:t>
            </a:r>
          </a:p>
        </p:txBody>
      </p:sp>
      <p:sp>
        <p:nvSpPr>
          <p:cNvPr id="17476" name="Text Box 68"/>
          <p:cNvSpPr txBox="1">
            <a:spLocks noChangeArrowheads="1"/>
          </p:cNvSpPr>
          <p:nvPr/>
        </p:nvSpPr>
        <p:spPr bwMode="auto">
          <a:xfrm>
            <a:off x="6629400" y="22098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latin typeface="Tahoma" pitchFamily="34" charset="0"/>
              </a:rPr>
              <a:t>RQ</a:t>
            </a:r>
          </a:p>
        </p:txBody>
      </p:sp>
      <p:sp>
        <p:nvSpPr>
          <p:cNvPr id="17477" name="Oval 69"/>
          <p:cNvSpPr>
            <a:spLocks noChangeArrowheads="1"/>
          </p:cNvSpPr>
          <p:nvPr/>
        </p:nvSpPr>
        <p:spPr bwMode="auto">
          <a:xfrm>
            <a:off x="6705600" y="2743200"/>
            <a:ext cx="381000" cy="228600"/>
          </a:xfrm>
          <a:prstGeom prst="ellipse">
            <a:avLst/>
          </a:prstGeom>
          <a:solidFill>
            <a:schemeClr val="folHlink"/>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78" name="Oval 70"/>
          <p:cNvSpPr>
            <a:spLocks noChangeArrowheads="1"/>
          </p:cNvSpPr>
          <p:nvPr/>
        </p:nvSpPr>
        <p:spPr bwMode="auto">
          <a:xfrm>
            <a:off x="2667000" y="3352800"/>
            <a:ext cx="381000" cy="228600"/>
          </a:xfrm>
          <a:prstGeom prst="ellipse">
            <a:avLst/>
          </a:prstGeom>
          <a:solidFill>
            <a:schemeClr val="folHlink"/>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79" name="Oval 71"/>
          <p:cNvSpPr>
            <a:spLocks noChangeArrowheads="1"/>
          </p:cNvSpPr>
          <p:nvPr/>
        </p:nvSpPr>
        <p:spPr bwMode="auto">
          <a:xfrm>
            <a:off x="1905000" y="3657600"/>
            <a:ext cx="381000" cy="228600"/>
          </a:xfrm>
          <a:prstGeom prst="ellipse">
            <a:avLst/>
          </a:prstGeom>
          <a:solidFill>
            <a:schemeClr val="folHlink"/>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80" name="Line 72"/>
          <p:cNvSpPr>
            <a:spLocks noChangeShapeType="1"/>
          </p:cNvSpPr>
          <p:nvPr/>
        </p:nvSpPr>
        <p:spPr bwMode="auto">
          <a:xfrm>
            <a:off x="1143000" y="3200400"/>
            <a:ext cx="6858000" cy="0"/>
          </a:xfrm>
          <a:prstGeom prst="line">
            <a:avLst/>
          </a:prstGeom>
          <a:noFill/>
          <a:ln w="28575">
            <a:solidFill>
              <a:schemeClr val="tx1"/>
            </a:solidFill>
            <a:prstDash val="lgDashDot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81" name="Text Box 73"/>
          <p:cNvSpPr txBox="1">
            <a:spLocks noChangeArrowheads="1"/>
          </p:cNvSpPr>
          <p:nvPr/>
        </p:nvSpPr>
        <p:spPr bwMode="auto">
          <a:xfrm>
            <a:off x="228600" y="3200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send()</a:t>
            </a:r>
          </a:p>
        </p:txBody>
      </p:sp>
      <p:sp>
        <p:nvSpPr>
          <p:cNvPr id="17482" name="Line 74"/>
          <p:cNvSpPr>
            <a:spLocks noChangeShapeType="1"/>
          </p:cNvSpPr>
          <p:nvPr/>
        </p:nvSpPr>
        <p:spPr bwMode="auto">
          <a:xfrm>
            <a:off x="1143000" y="3352800"/>
            <a:ext cx="533400"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83" name="Line 75"/>
          <p:cNvSpPr>
            <a:spLocks noChangeShapeType="1"/>
          </p:cNvSpPr>
          <p:nvPr/>
        </p:nvSpPr>
        <p:spPr bwMode="auto">
          <a:xfrm>
            <a:off x="2286000" y="3810000"/>
            <a:ext cx="4419600" cy="15240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84" name="Line 76"/>
          <p:cNvSpPr>
            <a:spLocks noChangeShapeType="1"/>
          </p:cNvSpPr>
          <p:nvPr/>
        </p:nvSpPr>
        <p:spPr bwMode="auto">
          <a:xfrm>
            <a:off x="6858000" y="2971800"/>
            <a:ext cx="0" cy="838200"/>
          </a:xfrm>
          <a:prstGeom prst="line">
            <a:avLst/>
          </a:prstGeom>
          <a:noFill/>
          <a:ln w="9525" cap="rnd">
            <a:solidFill>
              <a:schemeClr val="tx1"/>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85" name="Oval 77"/>
          <p:cNvSpPr>
            <a:spLocks noChangeArrowheads="1"/>
          </p:cNvSpPr>
          <p:nvPr/>
        </p:nvSpPr>
        <p:spPr bwMode="auto">
          <a:xfrm>
            <a:off x="6705600" y="3886200"/>
            <a:ext cx="381000" cy="228600"/>
          </a:xfrm>
          <a:prstGeom prst="ellipse">
            <a:avLst/>
          </a:prstGeom>
          <a:solidFill>
            <a:schemeClr val="folHlink"/>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86" name="Text Box 78"/>
          <p:cNvSpPr txBox="1">
            <a:spLocks noChangeArrowheads="1"/>
          </p:cNvSpPr>
          <p:nvPr/>
        </p:nvSpPr>
        <p:spPr bwMode="auto">
          <a:xfrm>
            <a:off x="7848600" y="41910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receive()</a:t>
            </a:r>
          </a:p>
        </p:txBody>
      </p:sp>
      <p:sp>
        <p:nvSpPr>
          <p:cNvPr id="17487" name="Line 79"/>
          <p:cNvSpPr>
            <a:spLocks noChangeShapeType="1"/>
          </p:cNvSpPr>
          <p:nvPr/>
        </p:nvSpPr>
        <p:spPr bwMode="auto">
          <a:xfrm flipH="1">
            <a:off x="7315200" y="4419600"/>
            <a:ext cx="533400"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88" name="Oval 80"/>
          <p:cNvSpPr>
            <a:spLocks noChangeArrowheads="1"/>
          </p:cNvSpPr>
          <p:nvPr/>
        </p:nvSpPr>
        <p:spPr bwMode="auto">
          <a:xfrm>
            <a:off x="6705600" y="4343400"/>
            <a:ext cx="381000" cy="228600"/>
          </a:xfrm>
          <a:prstGeom prst="ellipse">
            <a:avLst/>
          </a:prstGeom>
          <a:solidFill>
            <a:schemeClr val="folHlink"/>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89" name="Oval 81"/>
          <p:cNvSpPr>
            <a:spLocks noChangeArrowheads="1"/>
          </p:cNvSpPr>
          <p:nvPr/>
        </p:nvSpPr>
        <p:spPr bwMode="auto">
          <a:xfrm>
            <a:off x="6705600" y="4648200"/>
            <a:ext cx="381000" cy="228600"/>
          </a:xfrm>
          <a:prstGeom prst="ellipse">
            <a:avLst/>
          </a:prstGeom>
          <a:solidFill>
            <a:schemeClr val="folHlink"/>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90" name="Oval 82"/>
          <p:cNvSpPr>
            <a:spLocks noChangeArrowheads="1"/>
          </p:cNvSpPr>
          <p:nvPr/>
        </p:nvSpPr>
        <p:spPr bwMode="auto">
          <a:xfrm>
            <a:off x="5943600" y="4724400"/>
            <a:ext cx="381000" cy="228600"/>
          </a:xfrm>
          <a:prstGeom prst="ellipse">
            <a:avLst/>
          </a:prstGeom>
          <a:solidFill>
            <a:schemeClr val="folHlink"/>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91" name="Line 83"/>
          <p:cNvSpPr>
            <a:spLocks noChangeShapeType="1"/>
          </p:cNvSpPr>
          <p:nvPr/>
        </p:nvSpPr>
        <p:spPr bwMode="auto">
          <a:xfrm flipH="1">
            <a:off x="3048000" y="4876800"/>
            <a:ext cx="2895600" cy="7620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92" name="Oval 84"/>
          <p:cNvSpPr>
            <a:spLocks noChangeArrowheads="1"/>
          </p:cNvSpPr>
          <p:nvPr/>
        </p:nvSpPr>
        <p:spPr bwMode="auto">
          <a:xfrm>
            <a:off x="2667000" y="4800600"/>
            <a:ext cx="381000" cy="228600"/>
          </a:xfrm>
          <a:prstGeom prst="ellipse">
            <a:avLst/>
          </a:prstGeom>
          <a:solidFill>
            <a:schemeClr val="folHlink"/>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93" name="Line 85"/>
          <p:cNvSpPr>
            <a:spLocks noChangeShapeType="1"/>
          </p:cNvSpPr>
          <p:nvPr/>
        </p:nvSpPr>
        <p:spPr bwMode="auto">
          <a:xfrm>
            <a:off x="2895600" y="3581400"/>
            <a:ext cx="0" cy="1219200"/>
          </a:xfrm>
          <a:prstGeom prst="line">
            <a:avLst/>
          </a:prstGeom>
          <a:noFill/>
          <a:ln w="9525" cap="rnd">
            <a:solidFill>
              <a:schemeClr val="tx1"/>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94" name="Oval 86"/>
          <p:cNvSpPr>
            <a:spLocks noChangeArrowheads="1"/>
          </p:cNvSpPr>
          <p:nvPr/>
        </p:nvSpPr>
        <p:spPr bwMode="auto">
          <a:xfrm>
            <a:off x="1905000" y="5181600"/>
            <a:ext cx="381000" cy="228600"/>
          </a:xfrm>
          <a:prstGeom prst="ellipse">
            <a:avLst/>
          </a:prstGeom>
          <a:solidFill>
            <a:schemeClr val="folHlink"/>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95" name="Line 87"/>
          <p:cNvSpPr>
            <a:spLocks noChangeShapeType="1"/>
          </p:cNvSpPr>
          <p:nvPr/>
        </p:nvSpPr>
        <p:spPr bwMode="auto">
          <a:xfrm>
            <a:off x="2286000" y="5257800"/>
            <a:ext cx="4419600" cy="15240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96" name="Oval 88"/>
          <p:cNvSpPr>
            <a:spLocks noChangeArrowheads="1"/>
          </p:cNvSpPr>
          <p:nvPr/>
        </p:nvSpPr>
        <p:spPr bwMode="auto">
          <a:xfrm>
            <a:off x="6705600" y="5257800"/>
            <a:ext cx="381000" cy="228600"/>
          </a:xfrm>
          <a:prstGeom prst="ellipse">
            <a:avLst/>
          </a:prstGeom>
          <a:solidFill>
            <a:schemeClr val="folHlink"/>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97" name="Line 89"/>
          <p:cNvSpPr>
            <a:spLocks noChangeShapeType="1"/>
          </p:cNvSpPr>
          <p:nvPr/>
        </p:nvSpPr>
        <p:spPr bwMode="auto">
          <a:xfrm>
            <a:off x="6858000" y="4876800"/>
            <a:ext cx="0" cy="381000"/>
          </a:xfrm>
          <a:prstGeom prst="line">
            <a:avLst/>
          </a:prstGeom>
          <a:noFill/>
          <a:ln w="9525" cap="rnd">
            <a:solidFill>
              <a:schemeClr val="tx1"/>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98" name="Text Box 90"/>
          <p:cNvSpPr txBox="1">
            <a:spLocks noChangeArrowheads="1"/>
          </p:cNvSpPr>
          <p:nvPr/>
        </p:nvSpPr>
        <p:spPr bwMode="auto">
          <a:xfrm>
            <a:off x="3962400" y="35814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Request</a:t>
            </a:r>
          </a:p>
        </p:txBody>
      </p:sp>
      <p:sp>
        <p:nvSpPr>
          <p:cNvPr id="17499" name="Text Box 91"/>
          <p:cNvSpPr txBox="1">
            <a:spLocks noChangeArrowheads="1"/>
          </p:cNvSpPr>
          <p:nvPr/>
        </p:nvSpPr>
        <p:spPr bwMode="auto">
          <a:xfrm>
            <a:off x="4419600" y="45720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ACK</a:t>
            </a:r>
          </a:p>
        </p:txBody>
      </p:sp>
      <p:sp>
        <p:nvSpPr>
          <p:cNvPr id="17500" name="Text Box 92"/>
          <p:cNvSpPr txBox="1">
            <a:spLocks noChangeArrowheads="1"/>
          </p:cNvSpPr>
          <p:nvPr/>
        </p:nvSpPr>
        <p:spPr bwMode="auto">
          <a:xfrm>
            <a:off x="4191000" y="50292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Data</a:t>
            </a:r>
          </a:p>
        </p:txBody>
      </p:sp>
    </p:spTree>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8" name="Rectangle 4"/>
          <p:cNvSpPr>
            <a:spLocks noGrp="1" noChangeArrowheads="1"/>
          </p:cNvSpPr>
          <p:nvPr>
            <p:ph type="title"/>
          </p:nvPr>
        </p:nvSpPr>
        <p:spPr/>
        <p:txBody>
          <a:bodyPr/>
          <a:lstStyle/>
          <a:p>
            <a:r>
              <a:rPr lang="en-US"/>
              <a:t>Eager with Flow Control</a:t>
            </a:r>
          </a:p>
        </p:txBody>
      </p:sp>
      <p:sp>
        <p:nvSpPr>
          <p:cNvPr id="205829" name="Rectangle 5"/>
          <p:cNvSpPr>
            <a:spLocks noChangeArrowheads="1"/>
          </p:cNvSpPr>
          <p:nvPr/>
        </p:nvSpPr>
        <p:spPr bwMode="auto">
          <a:xfrm>
            <a:off x="1676400" y="2209800"/>
            <a:ext cx="1600200" cy="3886200"/>
          </a:xfrm>
          <a:prstGeom prst="rect">
            <a:avLst/>
          </a:prstGeom>
          <a:solidFill>
            <a:srgbClr val="729D6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0" name="Rectangle 6"/>
          <p:cNvSpPr>
            <a:spLocks noChangeArrowheads="1"/>
          </p:cNvSpPr>
          <p:nvPr/>
        </p:nvSpPr>
        <p:spPr bwMode="auto">
          <a:xfrm>
            <a:off x="5715000" y="2209800"/>
            <a:ext cx="1600200" cy="3886200"/>
          </a:xfrm>
          <a:prstGeom prst="rect">
            <a:avLst/>
          </a:prstGeom>
          <a:solidFill>
            <a:srgbClr val="729D6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1" name="Rectangle 7"/>
          <p:cNvSpPr>
            <a:spLocks noChangeArrowheads="1"/>
          </p:cNvSpPr>
          <p:nvPr/>
        </p:nvSpPr>
        <p:spPr bwMode="auto">
          <a:xfrm>
            <a:off x="6629400" y="2590800"/>
            <a:ext cx="533400" cy="3276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2" name="Rectangle 8"/>
          <p:cNvSpPr>
            <a:spLocks noChangeArrowheads="1"/>
          </p:cNvSpPr>
          <p:nvPr/>
        </p:nvSpPr>
        <p:spPr bwMode="auto">
          <a:xfrm>
            <a:off x="5867400" y="2590800"/>
            <a:ext cx="533400" cy="3276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3" name="Rectangle 9"/>
          <p:cNvSpPr>
            <a:spLocks noChangeArrowheads="1"/>
          </p:cNvSpPr>
          <p:nvPr/>
        </p:nvSpPr>
        <p:spPr bwMode="auto">
          <a:xfrm>
            <a:off x="2590800" y="2590800"/>
            <a:ext cx="533400" cy="3276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4" name="Rectangle 10"/>
          <p:cNvSpPr>
            <a:spLocks noChangeArrowheads="1"/>
          </p:cNvSpPr>
          <p:nvPr/>
        </p:nvSpPr>
        <p:spPr bwMode="auto">
          <a:xfrm>
            <a:off x="1828800" y="2590800"/>
            <a:ext cx="533400" cy="3276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5" name="Text Box 11"/>
          <p:cNvSpPr txBox="1">
            <a:spLocks noChangeArrowheads="1"/>
          </p:cNvSpPr>
          <p:nvPr/>
        </p:nvSpPr>
        <p:spPr bwMode="auto">
          <a:xfrm>
            <a:off x="1752600" y="18288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b="1">
                <a:latin typeface="Tahoma" pitchFamily="34" charset="0"/>
              </a:rPr>
              <a:t>Sender</a:t>
            </a:r>
          </a:p>
        </p:txBody>
      </p:sp>
      <p:sp>
        <p:nvSpPr>
          <p:cNvPr id="205836" name="Text Box 12"/>
          <p:cNvSpPr txBox="1">
            <a:spLocks noChangeArrowheads="1"/>
          </p:cNvSpPr>
          <p:nvPr/>
        </p:nvSpPr>
        <p:spPr bwMode="auto">
          <a:xfrm>
            <a:off x="5867400" y="18288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b="1">
                <a:latin typeface="Tahoma" pitchFamily="34" charset="0"/>
              </a:rPr>
              <a:t>Receiver</a:t>
            </a:r>
          </a:p>
        </p:txBody>
      </p:sp>
      <p:sp>
        <p:nvSpPr>
          <p:cNvPr id="205837" name="Text Box 13"/>
          <p:cNvSpPr txBox="1">
            <a:spLocks noChangeArrowheads="1"/>
          </p:cNvSpPr>
          <p:nvPr/>
        </p:nvSpPr>
        <p:spPr bwMode="auto">
          <a:xfrm>
            <a:off x="1828800" y="22098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latin typeface="Tahoma" pitchFamily="34" charset="0"/>
              </a:rPr>
              <a:t>SQ</a:t>
            </a:r>
          </a:p>
        </p:txBody>
      </p:sp>
      <p:sp>
        <p:nvSpPr>
          <p:cNvPr id="205838" name="Text Box 14"/>
          <p:cNvSpPr txBox="1">
            <a:spLocks noChangeArrowheads="1"/>
          </p:cNvSpPr>
          <p:nvPr/>
        </p:nvSpPr>
        <p:spPr bwMode="auto">
          <a:xfrm>
            <a:off x="2590800" y="22098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latin typeface="Tahoma" pitchFamily="34" charset="0"/>
              </a:rPr>
              <a:t>RQ</a:t>
            </a:r>
          </a:p>
        </p:txBody>
      </p:sp>
      <p:sp>
        <p:nvSpPr>
          <p:cNvPr id="205839" name="Text Box 15"/>
          <p:cNvSpPr txBox="1">
            <a:spLocks noChangeArrowheads="1"/>
          </p:cNvSpPr>
          <p:nvPr/>
        </p:nvSpPr>
        <p:spPr bwMode="auto">
          <a:xfrm>
            <a:off x="5867400" y="22098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latin typeface="Tahoma" pitchFamily="34" charset="0"/>
              </a:rPr>
              <a:t>SQ</a:t>
            </a:r>
          </a:p>
        </p:txBody>
      </p:sp>
      <p:sp>
        <p:nvSpPr>
          <p:cNvPr id="205840" name="Text Box 16"/>
          <p:cNvSpPr txBox="1">
            <a:spLocks noChangeArrowheads="1"/>
          </p:cNvSpPr>
          <p:nvPr/>
        </p:nvSpPr>
        <p:spPr bwMode="auto">
          <a:xfrm>
            <a:off x="6629400" y="22098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latin typeface="Tahoma" pitchFamily="34" charset="0"/>
              </a:rPr>
              <a:t>RQ</a:t>
            </a:r>
          </a:p>
        </p:txBody>
      </p:sp>
      <p:sp>
        <p:nvSpPr>
          <p:cNvPr id="205842" name="Oval 18"/>
          <p:cNvSpPr>
            <a:spLocks noChangeArrowheads="1"/>
          </p:cNvSpPr>
          <p:nvPr/>
        </p:nvSpPr>
        <p:spPr bwMode="auto">
          <a:xfrm>
            <a:off x="6705600" y="2743200"/>
            <a:ext cx="381000" cy="228600"/>
          </a:xfrm>
          <a:prstGeom prst="ellipse">
            <a:avLst/>
          </a:prstGeom>
          <a:solidFill>
            <a:schemeClr val="folHlink"/>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43" name="Line 19"/>
          <p:cNvSpPr>
            <a:spLocks noChangeShapeType="1"/>
          </p:cNvSpPr>
          <p:nvPr/>
        </p:nvSpPr>
        <p:spPr bwMode="auto">
          <a:xfrm>
            <a:off x="1143000" y="3200400"/>
            <a:ext cx="6858000" cy="0"/>
          </a:xfrm>
          <a:prstGeom prst="line">
            <a:avLst/>
          </a:prstGeom>
          <a:noFill/>
          <a:ln w="28575">
            <a:solidFill>
              <a:schemeClr val="tx1"/>
            </a:solidFill>
            <a:prstDash val="lgDashDot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44" name="Oval 20"/>
          <p:cNvSpPr>
            <a:spLocks noChangeArrowheads="1"/>
          </p:cNvSpPr>
          <p:nvPr/>
        </p:nvSpPr>
        <p:spPr bwMode="auto">
          <a:xfrm>
            <a:off x="2667000" y="3352800"/>
            <a:ext cx="381000" cy="228600"/>
          </a:xfrm>
          <a:prstGeom prst="ellipse">
            <a:avLst/>
          </a:prstGeom>
          <a:solidFill>
            <a:schemeClr val="folHlink"/>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45" name="Oval 21"/>
          <p:cNvSpPr>
            <a:spLocks noChangeArrowheads="1"/>
          </p:cNvSpPr>
          <p:nvPr/>
        </p:nvSpPr>
        <p:spPr bwMode="auto">
          <a:xfrm>
            <a:off x="1905000" y="3657600"/>
            <a:ext cx="381000" cy="228600"/>
          </a:xfrm>
          <a:prstGeom prst="ellipse">
            <a:avLst/>
          </a:prstGeom>
          <a:solidFill>
            <a:schemeClr val="folHlink"/>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46" name="Text Box 22"/>
          <p:cNvSpPr txBox="1">
            <a:spLocks noChangeArrowheads="1"/>
          </p:cNvSpPr>
          <p:nvPr/>
        </p:nvSpPr>
        <p:spPr bwMode="auto">
          <a:xfrm>
            <a:off x="228600" y="3200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send()</a:t>
            </a:r>
          </a:p>
        </p:txBody>
      </p:sp>
      <p:sp>
        <p:nvSpPr>
          <p:cNvPr id="205847" name="Line 23"/>
          <p:cNvSpPr>
            <a:spLocks noChangeShapeType="1"/>
          </p:cNvSpPr>
          <p:nvPr/>
        </p:nvSpPr>
        <p:spPr bwMode="auto">
          <a:xfrm>
            <a:off x="1143000" y="3352800"/>
            <a:ext cx="533400"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48" name="Line 24"/>
          <p:cNvSpPr>
            <a:spLocks noChangeShapeType="1"/>
          </p:cNvSpPr>
          <p:nvPr/>
        </p:nvSpPr>
        <p:spPr bwMode="auto">
          <a:xfrm>
            <a:off x="2286000" y="3810000"/>
            <a:ext cx="4419600" cy="15240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49" name="Line 25"/>
          <p:cNvSpPr>
            <a:spLocks noChangeShapeType="1"/>
          </p:cNvSpPr>
          <p:nvPr/>
        </p:nvSpPr>
        <p:spPr bwMode="auto">
          <a:xfrm flipH="1">
            <a:off x="3048000" y="4876800"/>
            <a:ext cx="2895600" cy="7620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50" name="Oval 26"/>
          <p:cNvSpPr>
            <a:spLocks noChangeArrowheads="1"/>
          </p:cNvSpPr>
          <p:nvPr/>
        </p:nvSpPr>
        <p:spPr bwMode="auto">
          <a:xfrm>
            <a:off x="2667000" y="4800600"/>
            <a:ext cx="381000" cy="228600"/>
          </a:xfrm>
          <a:prstGeom prst="ellipse">
            <a:avLst/>
          </a:prstGeom>
          <a:solidFill>
            <a:schemeClr val="folHlink"/>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51" name="Line 27"/>
          <p:cNvSpPr>
            <a:spLocks noChangeShapeType="1"/>
          </p:cNvSpPr>
          <p:nvPr/>
        </p:nvSpPr>
        <p:spPr bwMode="auto">
          <a:xfrm>
            <a:off x="2895600" y="3581400"/>
            <a:ext cx="0" cy="1219200"/>
          </a:xfrm>
          <a:prstGeom prst="line">
            <a:avLst/>
          </a:prstGeom>
          <a:noFill/>
          <a:ln w="9525" cap="rnd">
            <a:solidFill>
              <a:schemeClr val="tx1"/>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52" name="Oval 28"/>
          <p:cNvSpPr>
            <a:spLocks noChangeArrowheads="1"/>
          </p:cNvSpPr>
          <p:nvPr/>
        </p:nvSpPr>
        <p:spPr bwMode="auto">
          <a:xfrm>
            <a:off x="1905000" y="5181600"/>
            <a:ext cx="381000" cy="228600"/>
          </a:xfrm>
          <a:prstGeom prst="ellipse">
            <a:avLst/>
          </a:prstGeom>
          <a:solidFill>
            <a:schemeClr val="folHlink"/>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53" name="Line 29"/>
          <p:cNvSpPr>
            <a:spLocks noChangeShapeType="1"/>
          </p:cNvSpPr>
          <p:nvPr/>
        </p:nvSpPr>
        <p:spPr bwMode="auto">
          <a:xfrm>
            <a:off x="2286000" y="5257800"/>
            <a:ext cx="4419600" cy="15240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54" name="Text Box 30"/>
          <p:cNvSpPr txBox="1">
            <a:spLocks noChangeArrowheads="1"/>
          </p:cNvSpPr>
          <p:nvPr/>
        </p:nvSpPr>
        <p:spPr bwMode="auto">
          <a:xfrm>
            <a:off x="3962400" y="35814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Data</a:t>
            </a:r>
          </a:p>
        </p:txBody>
      </p:sp>
      <p:sp>
        <p:nvSpPr>
          <p:cNvPr id="205855" name="Text Box 31"/>
          <p:cNvSpPr txBox="1">
            <a:spLocks noChangeArrowheads="1"/>
          </p:cNvSpPr>
          <p:nvPr/>
        </p:nvSpPr>
        <p:spPr bwMode="auto">
          <a:xfrm>
            <a:off x="4419600" y="45720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ACK</a:t>
            </a:r>
          </a:p>
        </p:txBody>
      </p:sp>
      <p:sp>
        <p:nvSpPr>
          <p:cNvPr id="205856" name="Text Box 32"/>
          <p:cNvSpPr txBox="1">
            <a:spLocks noChangeArrowheads="1"/>
          </p:cNvSpPr>
          <p:nvPr/>
        </p:nvSpPr>
        <p:spPr bwMode="auto">
          <a:xfrm>
            <a:off x="4191000" y="50292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Data</a:t>
            </a:r>
          </a:p>
        </p:txBody>
      </p:sp>
      <p:sp>
        <p:nvSpPr>
          <p:cNvPr id="205857" name="Line 33"/>
          <p:cNvSpPr>
            <a:spLocks noChangeShapeType="1"/>
          </p:cNvSpPr>
          <p:nvPr/>
        </p:nvSpPr>
        <p:spPr bwMode="auto">
          <a:xfrm>
            <a:off x="6858000" y="2971800"/>
            <a:ext cx="0" cy="838200"/>
          </a:xfrm>
          <a:prstGeom prst="line">
            <a:avLst/>
          </a:prstGeom>
          <a:noFill/>
          <a:ln w="9525" cap="rnd">
            <a:solidFill>
              <a:schemeClr val="tx1"/>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58" name="Oval 34"/>
          <p:cNvSpPr>
            <a:spLocks noChangeArrowheads="1"/>
          </p:cNvSpPr>
          <p:nvPr/>
        </p:nvSpPr>
        <p:spPr bwMode="auto">
          <a:xfrm>
            <a:off x="6705600" y="3886200"/>
            <a:ext cx="381000" cy="228600"/>
          </a:xfrm>
          <a:prstGeom prst="ellipse">
            <a:avLst/>
          </a:prstGeom>
          <a:solidFill>
            <a:schemeClr val="folHlink"/>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59" name="Text Box 35"/>
          <p:cNvSpPr txBox="1">
            <a:spLocks noChangeArrowheads="1"/>
          </p:cNvSpPr>
          <p:nvPr/>
        </p:nvSpPr>
        <p:spPr bwMode="auto">
          <a:xfrm>
            <a:off x="7848600" y="41910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receive()</a:t>
            </a:r>
          </a:p>
        </p:txBody>
      </p:sp>
      <p:sp>
        <p:nvSpPr>
          <p:cNvPr id="205860" name="Line 36"/>
          <p:cNvSpPr>
            <a:spLocks noChangeShapeType="1"/>
          </p:cNvSpPr>
          <p:nvPr/>
        </p:nvSpPr>
        <p:spPr bwMode="auto">
          <a:xfrm flipH="1">
            <a:off x="7315200" y="4419600"/>
            <a:ext cx="533400"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61" name="Oval 37"/>
          <p:cNvSpPr>
            <a:spLocks noChangeArrowheads="1"/>
          </p:cNvSpPr>
          <p:nvPr/>
        </p:nvSpPr>
        <p:spPr bwMode="auto">
          <a:xfrm>
            <a:off x="6705600" y="4343400"/>
            <a:ext cx="381000" cy="228600"/>
          </a:xfrm>
          <a:prstGeom prst="ellipse">
            <a:avLst/>
          </a:prstGeom>
          <a:solidFill>
            <a:schemeClr val="folHlink"/>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63" name="Oval 39"/>
          <p:cNvSpPr>
            <a:spLocks noChangeArrowheads="1"/>
          </p:cNvSpPr>
          <p:nvPr/>
        </p:nvSpPr>
        <p:spPr bwMode="auto">
          <a:xfrm>
            <a:off x="5943600" y="4724400"/>
            <a:ext cx="381000" cy="228600"/>
          </a:xfrm>
          <a:prstGeom prst="ellipse">
            <a:avLst/>
          </a:prstGeom>
          <a:solidFill>
            <a:schemeClr val="folHlink"/>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64" name="Oval 40"/>
          <p:cNvSpPr>
            <a:spLocks noChangeArrowheads="1"/>
          </p:cNvSpPr>
          <p:nvPr/>
        </p:nvSpPr>
        <p:spPr bwMode="auto">
          <a:xfrm>
            <a:off x="6705600" y="5257800"/>
            <a:ext cx="381000" cy="228600"/>
          </a:xfrm>
          <a:prstGeom prst="ellipse">
            <a:avLst/>
          </a:prstGeom>
          <a:solidFill>
            <a:schemeClr val="folHlink"/>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65" name="Line 41"/>
          <p:cNvSpPr>
            <a:spLocks noChangeShapeType="1"/>
          </p:cNvSpPr>
          <p:nvPr/>
        </p:nvSpPr>
        <p:spPr bwMode="auto">
          <a:xfrm>
            <a:off x="6858000" y="4572000"/>
            <a:ext cx="0" cy="685800"/>
          </a:xfrm>
          <a:prstGeom prst="line">
            <a:avLst/>
          </a:prstGeom>
          <a:noFill/>
          <a:ln w="9525" cap="rnd">
            <a:solidFill>
              <a:schemeClr val="tx1"/>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4000"/>
              <a:t>Resource Management and UNIX Sockets</a:t>
            </a:r>
          </a:p>
        </p:txBody>
      </p:sp>
      <p:sp>
        <p:nvSpPr>
          <p:cNvPr id="55299" name="Rectangle 3"/>
          <p:cNvSpPr>
            <a:spLocks noGrp="1" noChangeArrowheads="1"/>
          </p:cNvSpPr>
          <p:nvPr>
            <p:ph type="body" idx="1"/>
          </p:nvPr>
        </p:nvSpPr>
        <p:spPr>
          <a:xfrm>
            <a:off x="1182688" y="1828800"/>
            <a:ext cx="7772400" cy="4724400"/>
          </a:xfrm>
        </p:spPr>
        <p:txBody>
          <a:bodyPr/>
          <a:lstStyle/>
          <a:p>
            <a:r>
              <a:rPr lang="en-US"/>
              <a:t>Resource Management</a:t>
            </a:r>
          </a:p>
          <a:p>
            <a:pPr lvl="1"/>
            <a:r>
              <a:rPr lang="en-US"/>
              <a:t>Clean up unused descriptors (connection management)</a:t>
            </a:r>
          </a:p>
          <a:p>
            <a:pPr lvl="1"/>
            <a:r>
              <a:rPr lang="en-US"/>
              <a:t>Free registered memory</a:t>
            </a:r>
          </a:p>
          <a:p>
            <a:r>
              <a:rPr lang="en-US"/>
              <a:t>UNIX Sockets</a:t>
            </a:r>
          </a:p>
          <a:p>
            <a:pPr lvl="1"/>
            <a:r>
              <a:rPr lang="en-US"/>
              <a:t>Function Overriding</a:t>
            </a:r>
          </a:p>
          <a:p>
            <a:pPr lvl="1"/>
            <a:r>
              <a:rPr lang="en-US"/>
              <a:t>Application Changes</a:t>
            </a:r>
          </a:p>
          <a:p>
            <a:pPr lvl="1"/>
            <a:r>
              <a:rPr lang="en-US"/>
              <a:t>File Descriptor Tracking</a:t>
            </a:r>
          </a:p>
        </p:txBody>
      </p:sp>
      <p:grpSp>
        <p:nvGrpSpPr>
          <p:cNvPr id="55300" name="Group 4"/>
          <p:cNvGrpSpPr>
            <a:grpSpLocks/>
          </p:cNvGrpSpPr>
          <p:nvPr/>
        </p:nvGrpSpPr>
        <p:grpSpPr bwMode="auto">
          <a:xfrm>
            <a:off x="1676400" y="4572000"/>
            <a:ext cx="304800" cy="304800"/>
            <a:chOff x="528" y="2400"/>
            <a:chExt cx="384" cy="336"/>
          </a:xfrm>
        </p:grpSpPr>
        <p:sp>
          <p:nvSpPr>
            <p:cNvPr id="55301" name="Line 5"/>
            <p:cNvSpPr>
              <a:spLocks noChangeShapeType="1"/>
            </p:cNvSpPr>
            <p:nvPr/>
          </p:nvSpPr>
          <p:spPr bwMode="auto">
            <a:xfrm>
              <a:off x="528" y="2448"/>
              <a:ext cx="384" cy="240"/>
            </a:xfrm>
            <a:prstGeom prst="line">
              <a:avLst/>
            </a:prstGeom>
            <a:noFill/>
            <a:ln w="38100">
              <a:solidFill>
                <a:srgbClr val="FF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2" name="Line 6"/>
            <p:cNvSpPr>
              <a:spLocks noChangeShapeType="1"/>
            </p:cNvSpPr>
            <p:nvPr/>
          </p:nvSpPr>
          <p:spPr bwMode="auto">
            <a:xfrm flipH="1">
              <a:off x="576" y="2400"/>
              <a:ext cx="192" cy="336"/>
            </a:xfrm>
            <a:prstGeom prst="line">
              <a:avLst/>
            </a:prstGeom>
            <a:noFill/>
            <a:ln w="38100">
              <a:solidFill>
                <a:srgbClr val="FF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03" name="Group 7"/>
          <p:cNvGrpSpPr>
            <a:grpSpLocks/>
          </p:cNvGrpSpPr>
          <p:nvPr/>
        </p:nvGrpSpPr>
        <p:grpSpPr bwMode="auto">
          <a:xfrm>
            <a:off x="1676400" y="5105400"/>
            <a:ext cx="304800" cy="304800"/>
            <a:chOff x="528" y="2400"/>
            <a:chExt cx="384" cy="336"/>
          </a:xfrm>
        </p:grpSpPr>
        <p:sp>
          <p:nvSpPr>
            <p:cNvPr id="55304" name="Line 8"/>
            <p:cNvSpPr>
              <a:spLocks noChangeShapeType="1"/>
            </p:cNvSpPr>
            <p:nvPr/>
          </p:nvSpPr>
          <p:spPr bwMode="auto">
            <a:xfrm>
              <a:off x="528" y="2448"/>
              <a:ext cx="384" cy="240"/>
            </a:xfrm>
            <a:prstGeom prst="line">
              <a:avLst/>
            </a:prstGeom>
            <a:noFill/>
            <a:ln w="38100">
              <a:solidFill>
                <a:srgbClr val="FF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5" name="Line 9"/>
            <p:cNvSpPr>
              <a:spLocks noChangeShapeType="1"/>
            </p:cNvSpPr>
            <p:nvPr/>
          </p:nvSpPr>
          <p:spPr bwMode="auto">
            <a:xfrm flipH="1">
              <a:off x="576" y="2400"/>
              <a:ext cx="192" cy="336"/>
            </a:xfrm>
            <a:prstGeom prst="line">
              <a:avLst/>
            </a:prstGeom>
            <a:noFill/>
            <a:ln w="38100">
              <a:solidFill>
                <a:srgbClr val="FF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306" name="Freeform 10"/>
          <p:cNvSpPr>
            <a:spLocks/>
          </p:cNvSpPr>
          <p:nvPr/>
        </p:nvSpPr>
        <p:spPr bwMode="auto">
          <a:xfrm>
            <a:off x="1676400" y="5562600"/>
            <a:ext cx="325438" cy="304800"/>
          </a:xfrm>
          <a:custGeom>
            <a:avLst/>
            <a:gdLst>
              <a:gd name="T0" fmla="*/ 0 w 349"/>
              <a:gd name="T1" fmla="*/ 198 h 273"/>
              <a:gd name="T2" fmla="*/ 64 w 349"/>
              <a:gd name="T3" fmla="*/ 262 h 273"/>
              <a:gd name="T4" fmla="*/ 81 w 349"/>
              <a:gd name="T5" fmla="*/ 273 h 273"/>
              <a:gd name="T6" fmla="*/ 256 w 349"/>
              <a:gd name="T7" fmla="*/ 104 h 273"/>
              <a:gd name="T8" fmla="*/ 332 w 349"/>
              <a:gd name="T9" fmla="*/ 23 h 273"/>
              <a:gd name="T10" fmla="*/ 349 w 349"/>
              <a:gd name="T11" fmla="*/ 0 h 273"/>
            </a:gdLst>
            <a:ahLst/>
            <a:cxnLst>
              <a:cxn ang="0">
                <a:pos x="T0" y="T1"/>
              </a:cxn>
              <a:cxn ang="0">
                <a:pos x="T2" y="T3"/>
              </a:cxn>
              <a:cxn ang="0">
                <a:pos x="T4" y="T5"/>
              </a:cxn>
              <a:cxn ang="0">
                <a:pos x="T6" y="T7"/>
              </a:cxn>
              <a:cxn ang="0">
                <a:pos x="T8" y="T9"/>
              </a:cxn>
              <a:cxn ang="0">
                <a:pos x="T10" y="T11"/>
              </a:cxn>
            </a:cxnLst>
            <a:rect l="0" t="0" r="r" b="b"/>
            <a:pathLst>
              <a:path w="349" h="273">
                <a:moveTo>
                  <a:pt x="0" y="198"/>
                </a:moveTo>
                <a:cubicBezTo>
                  <a:pt x="36" y="248"/>
                  <a:pt x="16" y="230"/>
                  <a:pt x="64" y="262"/>
                </a:cubicBezTo>
                <a:cubicBezTo>
                  <a:pt x="70" y="266"/>
                  <a:pt x="81" y="273"/>
                  <a:pt x="81" y="273"/>
                </a:cubicBezTo>
                <a:cubicBezTo>
                  <a:pt x="140" y="217"/>
                  <a:pt x="199" y="162"/>
                  <a:pt x="256" y="104"/>
                </a:cubicBezTo>
                <a:cubicBezTo>
                  <a:pt x="282" y="77"/>
                  <a:pt x="301" y="44"/>
                  <a:pt x="332" y="23"/>
                </a:cubicBezTo>
                <a:cubicBezTo>
                  <a:pt x="345" y="4"/>
                  <a:pt x="338" y="11"/>
                  <a:pt x="349" y="0"/>
                </a:cubicBezTo>
              </a:path>
            </a:pathLst>
          </a:custGeom>
          <a:noFill/>
          <a:ln w="38100" cap="flat" cmpd="sng">
            <a:solidFill>
              <a:srgbClr val="FF0000"/>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3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3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3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t>Presentation Overview</a:t>
            </a:r>
          </a:p>
        </p:txBody>
      </p:sp>
      <p:sp>
        <p:nvSpPr>
          <p:cNvPr id="101379" name="Rectangle 3"/>
          <p:cNvSpPr>
            <a:spLocks noGrp="1" noChangeArrowheads="1"/>
          </p:cNvSpPr>
          <p:nvPr>
            <p:ph type="body" idx="1"/>
          </p:nvPr>
        </p:nvSpPr>
        <p:spPr>
          <a:xfrm>
            <a:off x="762000" y="1828800"/>
            <a:ext cx="7924800" cy="4302125"/>
          </a:xfrm>
        </p:spPr>
        <p:txBody>
          <a:bodyPr/>
          <a:lstStyle/>
          <a:p>
            <a:pPr>
              <a:lnSpc>
                <a:spcPct val="140000"/>
              </a:lnSpc>
              <a:buFont typeface="Wingdings" pitchFamily="2" charset="2"/>
              <a:buChar char="F"/>
            </a:pPr>
            <a:r>
              <a:rPr lang="en-US" sz="2800">
                <a:solidFill>
                  <a:srgbClr val="111111"/>
                </a:solidFill>
                <a:effectLst>
                  <a:outerShdw blurRad="38100" dist="38100" dir="2700000" algn="tl">
                    <a:srgbClr val="FFFFFF"/>
                  </a:outerShdw>
                </a:effectLst>
              </a:rPr>
              <a:t> Background and Motivation</a:t>
            </a:r>
          </a:p>
          <a:p>
            <a:pPr>
              <a:lnSpc>
                <a:spcPct val="140000"/>
              </a:lnSpc>
              <a:buFont typeface="Wingdings" pitchFamily="2" charset="2"/>
              <a:buChar char="F"/>
            </a:pPr>
            <a:r>
              <a:rPr lang="en-US" sz="2800">
                <a:solidFill>
                  <a:srgbClr val="111111"/>
                </a:solidFill>
                <a:effectLst>
                  <a:outerShdw blurRad="38100" dist="38100" dir="2700000" algn="tl">
                    <a:srgbClr val="FFFFFF"/>
                  </a:outerShdw>
                </a:effectLst>
              </a:rPr>
              <a:t> Design Challenges</a:t>
            </a:r>
          </a:p>
          <a:p>
            <a:pPr>
              <a:lnSpc>
                <a:spcPct val="140000"/>
              </a:lnSpc>
              <a:buFont typeface="Wingdings" pitchFamily="2" charset="2"/>
              <a:buChar char="F"/>
            </a:pPr>
            <a:r>
              <a:rPr lang="en-US" sz="2800" b="1"/>
              <a:t> Performance Enhancement Techniques</a:t>
            </a:r>
          </a:p>
          <a:p>
            <a:pPr>
              <a:lnSpc>
                <a:spcPct val="140000"/>
              </a:lnSpc>
              <a:buFont typeface="Wingdings" pitchFamily="2" charset="2"/>
              <a:buChar char="F"/>
            </a:pPr>
            <a:r>
              <a:rPr lang="en-US" sz="2800">
                <a:solidFill>
                  <a:srgbClr val="111111"/>
                </a:solidFill>
                <a:effectLst>
                  <a:outerShdw blurRad="38100" dist="38100" dir="2700000" algn="tl">
                    <a:srgbClr val="FFFFFF"/>
                  </a:outerShdw>
                </a:effectLst>
              </a:rPr>
              <a:t> Performance Results</a:t>
            </a:r>
          </a:p>
          <a:p>
            <a:pPr>
              <a:lnSpc>
                <a:spcPct val="140000"/>
              </a:lnSpc>
              <a:buFont typeface="Wingdings" pitchFamily="2" charset="2"/>
              <a:buChar char="F"/>
            </a:pPr>
            <a:r>
              <a:rPr lang="en-US" sz="2800">
                <a:solidFill>
                  <a:srgbClr val="111111"/>
                </a:solidFill>
                <a:effectLst>
                  <a:outerShdw blurRad="38100" dist="38100" dir="2700000" algn="tl">
                    <a:srgbClr val="FFFFFF"/>
                  </a:outerShdw>
                </a:effectLst>
              </a:rPr>
              <a:t> Conclusions</a:t>
            </a:r>
          </a:p>
        </p:txBody>
      </p:sp>
    </p:spTree>
  </p:cSld>
  <p:clrMapOvr>
    <a:masterClrMapping/>
  </p:clrMapOvr>
  <p:transition>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sz="4000"/>
              <a:t>Performance Enhancement Techniques</a:t>
            </a:r>
          </a:p>
        </p:txBody>
      </p:sp>
      <p:sp>
        <p:nvSpPr>
          <p:cNvPr id="111619" name="Rectangle 3"/>
          <p:cNvSpPr>
            <a:spLocks noGrp="1" noChangeArrowheads="1"/>
          </p:cNvSpPr>
          <p:nvPr>
            <p:ph type="body" idx="1"/>
          </p:nvPr>
        </p:nvSpPr>
        <p:spPr>
          <a:xfrm>
            <a:off x="838200" y="2133600"/>
            <a:ext cx="7391400" cy="3886200"/>
          </a:xfrm>
        </p:spPr>
        <p:txBody>
          <a:bodyPr/>
          <a:lstStyle/>
          <a:p>
            <a:pPr>
              <a:lnSpc>
                <a:spcPct val="150000"/>
              </a:lnSpc>
              <a:buFont typeface="Wingdings" pitchFamily="2" charset="2"/>
              <a:buChar char="A"/>
            </a:pPr>
            <a:r>
              <a:rPr lang="en-US"/>
              <a:t>Credit Based Flow Control</a:t>
            </a:r>
          </a:p>
          <a:p>
            <a:pPr>
              <a:lnSpc>
                <a:spcPct val="150000"/>
              </a:lnSpc>
              <a:buFont typeface="Wingdings" pitchFamily="2" charset="2"/>
              <a:buChar char="A"/>
            </a:pPr>
            <a:r>
              <a:rPr lang="en-US"/>
              <a:t>Disabling Data Streaming</a:t>
            </a:r>
          </a:p>
          <a:p>
            <a:pPr>
              <a:lnSpc>
                <a:spcPct val="150000"/>
              </a:lnSpc>
              <a:buFont typeface="Wingdings" pitchFamily="2" charset="2"/>
              <a:buChar char="A"/>
            </a:pPr>
            <a:r>
              <a:rPr lang="en-US"/>
              <a:t>Delayed Acknowledgments</a:t>
            </a:r>
          </a:p>
          <a:p>
            <a:pPr>
              <a:lnSpc>
                <a:spcPct val="150000"/>
              </a:lnSpc>
              <a:buFont typeface="Wingdings" pitchFamily="2" charset="2"/>
              <a:buChar char="A"/>
            </a:pPr>
            <a:r>
              <a:rPr lang="en-US"/>
              <a:t>EMP Unexpected Queue</a:t>
            </a:r>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Presentation Overview</a:t>
            </a:r>
          </a:p>
        </p:txBody>
      </p:sp>
      <p:sp>
        <p:nvSpPr>
          <p:cNvPr id="48131" name="Rectangle 3"/>
          <p:cNvSpPr>
            <a:spLocks noGrp="1" noChangeArrowheads="1"/>
          </p:cNvSpPr>
          <p:nvPr>
            <p:ph type="body" idx="1"/>
          </p:nvPr>
        </p:nvSpPr>
        <p:spPr>
          <a:xfrm>
            <a:off x="762000" y="1828800"/>
            <a:ext cx="7924800" cy="4302125"/>
          </a:xfrm>
        </p:spPr>
        <p:txBody>
          <a:bodyPr/>
          <a:lstStyle/>
          <a:p>
            <a:pPr>
              <a:lnSpc>
                <a:spcPct val="140000"/>
              </a:lnSpc>
              <a:buFont typeface="Wingdings" pitchFamily="2" charset="2"/>
              <a:buChar char="F"/>
            </a:pPr>
            <a:r>
              <a:rPr lang="en-US"/>
              <a:t> Background and Motivation</a:t>
            </a:r>
          </a:p>
          <a:p>
            <a:pPr>
              <a:lnSpc>
                <a:spcPct val="140000"/>
              </a:lnSpc>
              <a:buFont typeface="Wingdings" pitchFamily="2" charset="2"/>
              <a:buChar char="F"/>
            </a:pPr>
            <a:r>
              <a:rPr lang="en-US"/>
              <a:t> Design Challenges</a:t>
            </a:r>
          </a:p>
          <a:p>
            <a:pPr>
              <a:lnSpc>
                <a:spcPct val="140000"/>
              </a:lnSpc>
              <a:buFont typeface="Wingdings" pitchFamily="2" charset="2"/>
              <a:buChar char="F"/>
            </a:pPr>
            <a:r>
              <a:rPr lang="en-US"/>
              <a:t> Performance Enhancement Techniques</a:t>
            </a:r>
          </a:p>
          <a:p>
            <a:pPr>
              <a:lnSpc>
                <a:spcPct val="140000"/>
              </a:lnSpc>
              <a:buFont typeface="Wingdings" pitchFamily="2" charset="2"/>
              <a:buChar char="F"/>
            </a:pPr>
            <a:r>
              <a:rPr lang="en-US"/>
              <a:t> Performance Results</a:t>
            </a:r>
          </a:p>
          <a:p>
            <a:pPr>
              <a:lnSpc>
                <a:spcPct val="140000"/>
              </a:lnSpc>
              <a:buFont typeface="Wingdings" pitchFamily="2" charset="2"/>
              <a:buChar char="F"/>
            </a:pPr>
            <a:r>
              <a:rPr lang="en-US"/>
              <a:t> Conclusions</a:t>
            </a:r>
          </a:p>
        </p:txBody>
      </p:sp>
    </p:spTree>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6" name="Rectangle 4"/>
          <p:cNvSpPr>
            <a:spLocks noGrp="1" noChangeArrowheads="1"/>
          </p:cNvSpPr>
          <p:nvPr>
            <p:ph type="title"/>
          </p:nvPr>
        </p:nvSpPr>
        <p:spPr>
          <a:xfrm>
            <a:off x="457200" y="277813"/>
            <a:ext cx="8229600" cy="865187"/>
          </a:xfrm>
        </p:spPr>
        <p:txBody>
          <a:bodyPr/>
          <a:lstStyle/>
          <a:p>
            <a:r>
              <a:rPr lang="en-US"/>
              <a:t>Credit Based Flow Control</a:t>
            </a:r>
          </a:p>
        </p:txBody>
      </p:sp>
      <p:sp>
        <p:nvSpPr>
          <p:cNvPr id="202757" name="Rectangle 5"/>
          <p:cNvSpPr>
            <a:spLocks noChangeArrowheads="1"/>
          </p:cNvSpPr>
          <p:nvPr/>
        </p:nvSpPr>
        <p:spPr bwMode="auto">
          <a:xfrm>
            <a:off x="1676400" y="2209800"/>
            <a:ext cx="1600200" cy="3886200"/>
          </a:xfrm>
          <a:prstGeom prst="rect">
            <a:avLst/>
          </a:prstGeom>
          <a:solidFill>
            <a:srgbClr val="729D6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58" name="Rectangle 6"/>
          <p:cNvSpPr>
            <a:spLocks noChangeArrowheads="1"/>
          </p:cNvSpPr>
          <p:nvPr/>
        </p:nvSpPr>
        <p:spPr bwMode="auto">
          <a:xfrm>
            <a:off x="5715000" y="2209800"/>
            <a:ext cx="1600200" cy="3886200"/>
          </a:xfrm>
          <a:prstGeom prst="rect">
            <a:avLst/>
          </a:prstGeom>
          <a:solidFill>
            <a:srgbClr val="729D6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59" name="Rectangle 7"/>
          <p:cNvSpPr>
            <a:spLocks noChangeArrowheads="1"/>
          </p:cNvSpPr>
          <p:nvPr/>
        </p:nvSpPr>
        <p:spPr bwMode="auto">
          <a:xfrm>
            <a:off x="6629400" y="2590800"/>
            <a:ext cx="533400" cy="3276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60" name="Rectangle 8"/>
          <p:cNvSpPr>
            <a:spLocks noChangeArrowheads="1"/>
          </p:cNvSpPr>
          <p:nvPr/>
        </p:nvSpPr>
        <p:spPr bwMode="auto">
          <a:xfrm>
            <a:off x="5867400" y="2590800"/>
            <a:ext cx="533400" cy="3276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61" name="Rectangle 9"/>
          <p:cNvSpPr>
            <a:spLocks noChangeArrowheads="1"/>
          </p:cNvSpPr>
          <p:nvPr/>
        </p:nvSpPr>
        <p:spPr bwMode="auto">
          <a:xfrm>
            <a:off x="2590800" y="2590800"/>
            <a:ext cx="533400" cy="3276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62" name="Rectangle 10"/>
          <p:cNvSpPr>
            <a:spLocks noChangeArrowheads="1"/>
          </p:cNvSpPr>
          <p:nvPr/>
        </p:nvSpPr>
        <p:spPr bwMode="auto">
          <a:xfrm>
            <a:off x="1828800" y="2590800"/>
            <a:ext cx="533400" cy="3276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63" name="Text Box 11"/>
          <p:cNvSpPr txBox="1">
            <a:spLocks noChangeArrowheads="1"/>
          </p:cNvSpPr>
          <p:nvPr/>
        </p:nvSpPr>
        <p:spPr bwMode="auto">
          <a:xfrm>
            <a:off x="1752600" y="18288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b="1">
                <a:latin typeface="Tahoma" pitchFamily="34" charset="0"/>
              </a:rPr>
              <a:t>Sender</a:t>
            </a:r>
          </a:p>
        </p:txBody>
      </p:sp>
      <p:sp>
        <p:nvSpPr>
          <p:cNvPr id="202764" name="Text Box 12"/>
          <p:cNvSpPr txBox="1">
            <a:spLocks noChangeArrowheads="1"/>
          </p:cNvSpPr>
          <p:nvPr/>
        </p:nvSpPr>
        <p:spPr bwMode="auto">
          <a:xfrm>
            <a:off x="5867400" y="18288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b="1">
                <a:latin typeface="Tahoma" pitchFamily="34" charset="0"/>
              </a:rPr>
              <a:t>Receiver</a:t>
            </a:r>
          </a:p>
        </p:txBody>
      </p:sp>
      <p:sp>
        <p:nvSpPr>
          <p:cNvPr id="202765" name="Text Box 13"/>
          <p:cNvSpPr txBox="1">
            <a:spLocks noChangeArrowheads="1"/>
          </p:cNvSpPr>
          <p:nvPr/>
        </p:nvSpPr>
        <p:spPr bwMode="auto">
          <a:xfrm>
            <a:off x="1828800" y="22098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latin typeface="Tahoma" pitchFamily="34" charset="0"/>
              </a:rPr>
              <a:t>SQ</a:t>
            </a:r>
          </a:p>
        </p:txBody>
      </p:sp>
      <p:sp>
        <p:nvSpPr>
          <p:cNvPr id="202766" name="Text Box 14"/>
          <p:cNvSpPr txBox="1">
            <a:spLocks noChangeArrowheads="1"/>
          </p:cNvSpPr>
          <p:nvPr/>
        </p:nvSpPr>
        <p:spPr bwMode="auto">
          <a:xfrm>
            <a:off x="2590800" y="22098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latin typeface="Tahoma" pitchFamily="34" charset="0"/>
              </a:rPr>
              <a:t>RQ</a:t>
            </a:r>
          </a:p>
        </p:txBody>
      </p:sp>
      <p:sp>
        <p:nvSpPr>
          <p:cNvPr id="202767" name="Text Box 15"/>
          <p:cNvSpPr txBox="1">
            <a:spLocks noChangeArrowheads="1"/>
          </p:cNvSpPr>
          <p:nvPr/>
        </p:nvSpPr>
        <p:spPr bwMode="auto">
          <a:xfrm>
            <a:off x="5867400" y="22098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latin typeface="Tahoma" pitchFamily="34" charset="0"/>
              </a:rPr>
              <a:t>SQ</a:t>
            </a:r>
          </a:p>
        </p:txBody>
      </p:sp>
      <p:sp>
        <p:nvSpPr>
          <p:cNvPr id="202768" name="Text Box 16"/>
          <p:cNvSpPr txBox="1">
            <a:spLocks noChangeArrowheads="1"/>
          </p:cNvSpPr>
          <p:nvPr/>
        </p:nvSpPr>
        <p:spPr bwMode="auto">
          <a:xfrm>
            <a:off x="6629400" y="22098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latin typeface="Tahoma" pitchFamily="34" charset="0"/>
              </a:rPr>
              <a:t>RQ</a:t>
            </a:r>
          </a:p>
        </p:txBody>
      </p:sp>
      <p:sp>
        <p:nvSpPr>
          <p:cNvPr id="202769" name="Rectangle 17"/>
          <p:cNvSpPr>
            <a:spLocks noChangeArrowheads="1"/>
          </p:cNvSpPr>
          <p:nvPr/>
        </p:nvSpPr>
        <p:spPr bwMode="auto">
          <a:xfrm>
            <a:off x="228600" y="2438400"/>
            <a:ext cx="1295400" cy="3048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t>Credits Left: 4</a:t>
            </a:r>
          </a:p>
        </p:txBody>
      </p:sp>
      <p:grpSp>
        <p:nvGrpSpPr>
          <p:cNvPr id="202770" name="Group 18"/>
          <p:cNvGrpSpPr>
            <a:grpSpLocks/>
          </p:cNvGrpSpPr>
          <p:nvPr/>
        </p:nvGrpSpPr>
        <p:grpSpPr bwMode="auto">
          <a:xfrm>
            <a:off x="6705600" y="3810000"/>
            <a:ext cx="381000" cy="1676400"/>
            <a:chOff x="1680" y="2400"/>
            <a:chExt cx="240" cy="1056"/>
          </a:xfrm>
        </p:grpSpPr>
        <p:sp>
          <p:nvSpPr>
            <p:cNvPr id="202771" name="Oval 19"/>
            <p:cNvSpPr>
              <a:spLocks noChangeArrowheads="1"/>
            </p:cNvSpPr>
            <p:nvPr/>
          </p:nvSpPr>
          <p:spPr bwMode="auto">
            <a:xfrm>
              <a:off x="1680" y="3264"/>
              <a:ext cx="240" cy="19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72" name="Oval 20"/>
            <p:cNvSpPr>
              <a:spLocks noChangeArrowheads="1"/>
            </p:cNvSpPr>
            <p:nvPr/>
          </p:nvSpPr>
          <p:spPr bwMode="auto">
            <a:xfrm>
              <a:off x="1680" y="2976"/>
              <a:ext cx="240" cy="19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73" name="Oval 21"/>
            <p:cNvSpPr>
              <a:spLocks noChangeArrowheads="1"/>
            </p:cNvSpPr>
            <p:nvPr/>
          </p:nvSpPr>
          <p:spPr bwMode="auto">
            <a:xfrm>
              <a:off x="1680" y="2688"/>
              <a:ext cx="240" cy="19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74" name="Oval 22"/>
            <p:cNvSpPr>
              <a:spLocks noChangeArrowheads="1"/>
            </p:cNvSpPr>
            <p:nvPr/>
          </p:nvSpPr>
          <p:spPr bwMode="auto">
            <a:xfrm>
              <a:off x="1680" y="2400"/>
              <a:ext cx="240" cy="19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2775" name="Group 23"/>
          <p:cNvGrpSpPr>
            <a:grpSpLocks/>
          </p:cNvGrpSpPr>
          <p:nvPr/>
        </p:nvGrpSpPr>
        <p:grpSpPr bwMode="auto">
          <a:xfrm>
            <a:off x="2667000" y="3810000"/>
            <a:ext cx="381000" cy="1676400"/>
            <a:chOff x="1680" y="2400"/>
            <a:chExt cx="240" cy="1056"/>
          </a:xfrm>
        </p:grpSpPr>
        <p:sp>
          <p:nvSpPr>
            <p:cNvPr id="202776" name="Oval 24"/>
            <p:cNvSpPr>
              <a:spLocks noChangeArrowheads="1"/>
            </p:cNvSpPr>
            <p:nvPr/>
          </p:nvSpPr>
          <p:spPr bwMode="auto">
            <a:xfrm>
              <a:off x="1680" y="3264"/>
              <a:ext cx="240" cy="19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77" name="Oval 25"/>
            <p:cNvSpPr>
              <a:spLocks noChangeArrowheads="1"/>
            </p:cNvSpPr>
            <p:nvPr/>
          </p:nvSpPr>
          <p:spPr bwMode="auto">
            <a:xfrm>
              <a:off x="1680" y="2976"/>
              <a:ext cx="240" cy="19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78" name="Oval 26"/>
            <p:cNvSpPr>
              <a:spLocks noChangeArrowheads="1"/>
            </p:cNvSpPr>
            <p:nvPr/>
          </p:nvSpPr>
          <p:spPr bwMode="auto">
            <a:xfrm>
              <a:off x="1680" y="2688"/>
              <a:ext cx="240" cy="19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79" name="Oval 27"/>
            <p:cNvSpPr>
              <a:spLocks noChangeArrowheads="1"/>
            </p:cNvSpPr>
            <p:nvPr/>
          </p:nvSpPr>
          <p:spPr bwMode="auto">
            <a:xfrm>
              <a:off x="1680" y="2400"/>
              <a:ext cx="240" cy="19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2780" name="Oval 28"/>
          <p:cNvSpPr>
            <a:spLocks noChangeArrowheads="1"/>
          </p:cNvSpPr>
          <p:nvPr/>
        </p:nvSpPr>
        <p:spPr bwMode="auto">
          <a:xfrm>
            <a:off x="1905000" y="5181600"/>
            <a:ext cx="3810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81" name="Oval 29"/>
          <p:cNvSpPr>
            <a:spLocks noChangeArrowheads="1"/>
          </p:cNvSpPr>
          <p:nvPr/>
        </p:nvSpPr>
        <p:spPr bwMode="auto">
          <a:xfrm>
            <a:off x="1905000" y="5181600"/>
            <a:ext cx="381000" cy="3048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82" name="Oval 30"/>
          <p:cNvSpPr>
            <a:spLocks noChangeArrowheads="1"/>
          </p:cNvSpPr>
          <p:nvPr/>
        </p:nvSpPr>
        <p:spPr bwMode="auto">
          <a:xfrm>
            <a:off x="6705600" y="5181600"/>
            <a:ext cx="381000" cy="3048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83" name="Freeform 31"/>
          <p:cNvSpPr>
            <a:spLocks/>
          </p:cNvSpPr>
          <p:nvPr/>
        </p:nvSpPr>
        <p:spPr bwMode="auto">
          <a:xfrm>
            <a:off x="2057400" y="6096000"/>
            <a:ext cx="4876800" cy="609600"/>
          </a:xfrm>
          <a:custGeom>
            <a:avLst/>
            <a:gdLst>
              <a:gd name="T0" fmla="*/ 0 w 3072"/>
              <a:gd name="T1" fmla="*/ 0 h 240"/>
              <a:gd name="T2" fmla="*/ 1440 w 3072"/>
              <a:gd name="T3" fmla="*/ 240 h 240"/>
              <a:gd name="T4" fmla="*/ 3072 w 3072"/>
              <a:gd name="T5" fmla="*/ 0 h 240"/>
            </a:gdLst>
            <a:ahLst/>
            <a:cxnLst>
              <a:cxn ang="0">
                <a:pos x="T0" y="T1"/>
              </a:cxn>
              <a:cxn ang="0">
                <a:pos x="T2" y="T3"/>
              </a:cxn>
              <a:cxn ang="0">
                <a:pos x="T4" y="T5"/>
              </a:cxn>
            </a:cxnLst>
            <a:rect l="0" t="0" r="r" b="b"/>
            <a:pathLst>
              <a:path w="3072" h="240">
                <a:moveTo>
                  <a:pt x="0" y="0"/>
                </a:moveTo>
                <a:cubicBezTo>
                  <a:pt x="464" y="120"/>
                  <a:pt x="928" y="240"/>
                  <a:pt x="1440" y="240"/>
                </a:cubicBezTo>
                <a:cubicBezTo>
                  <a:pt x="1952" y="240"/>
                  <a:pt x="2512" y="120"/>
                  <a:pt x="3072" y="0"/>
                </a:cubicBezTo>
              </a:path>
            </a:pathLst>
          </a:custGeom>
          <a:noFill/>
          <a:ln w="5715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784" name="Oval 32"/>
          <p:cNvSpPr>
            <a:spLocks noChangeArrowheads="1"/>
          </p:cNvSpPr>
          <p:nvPr/>
        </p:nvSpPr>
        <p:spPr bwMode="auto">
          <a:xfrm>
            <a:off x="1905000" y="4724400"/>
            <a:ext cx="3810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85" name="Oval 33"/>
          <p:cNvSpPr>
            <a:spLocks noChangeArrowheads="1"/>
          </p:cNvSpPr>
          <p:nvPr/>
        </p:nvSpPr>
        <p:spPr bwMode="auto">
          <a:xfrm>
            <a:off x="1905000" y="4724400"/>
            <a:ext cx="381000" cy="3048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86" name="Oval 34"/>
          <p:cNvSpPr>
            <a:spLocks noChangeArrowheads="1"/>
          </p:cNvSpPr>
          <p:nvPr/>
        </p:nvSpPr>
        <p:spPr bwMode="auto">
          <a:xfrm>
            <a:off x="6705600" y="4724400"/>
            <a:ext cx="381000" cy="3048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88" name="Oval 36"/>
          <p:cNvSpPr>
            <a:spLocks noChangeArrowheads="1"/>
          </p:cNvSpPr>
          <p:nvPr/>
        </p:nvSpPr>
        <p:spPr bwMode="auto">
          <a:xfrm>
            <a:off x="1905000" y="4267200"/>
            <a:ext cx="3810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89" name="Oval 37"/>
          <p:cNvSpPr>
            <a:spLocks noChangeArrowheads="1"/>
          </p:cNvSpPr>
          <p:nvPr/>
        </p:nvSpPr>
        <p:spPr bwMode="auto">
          <a:xfrm>
            <a:off x="1905000" y="4267200"/>
            <a:ext cx="381000" cy="3048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90" name="Oval 38"/>
          <p:cNvSpPr>
            <a:spLocks noChangeArrowheads="1"/>
          </p:cNvSpPr>
          <p:nvPr/>
        </p:nvSpPr>
        <p:spPr bwMode="auto">
          <a:xfrm>
            <a:off x="6705600" y="4267200"/>
            <a:ext cx="381000" cy="3048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91" name="Oval 39"/>
          <p:cNvSpPr>
            <a:spLocks noChangeArrowheads="1"/>
          </p:cNvSpPr>
          <p:nvPr/>
        </p:nvSpPr>
        <p:spPr bwMode="auto">
          <a:xfrm>
            <a:off x="1905000" y="3810000"/>
            <a:ext cx="3810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92" name="Oval 40"/>
          <p:cNvSpPr>
            <a:spLocks noChangeArrowheads="1"/>
          </p:cNvSpPr>
          <p:nvPr/>
        </p:nvSpPr>
        <p:spPr bwMode="auto">
          <a:xfrm>
            <a:off x="1905000" y="3810000"/>
            <a:ext cx="381000" cy="3048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93" name="Oval 41"/>
          <p:cNvSpPr>
            <a:spLocks noChangeArrowheads="1"/>
          </p:cNvSpPr>
          <p:nvPr/>
        </p:nvSpPr>
        <p:spPr bwMode="auto">
          <a:xfrm>
            <a:off x="6705600" y="3810000"/>
            <a:ext cx="381000" cy="3048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94" name="Rectangle 42"/>
          <p:cNvSpPr>
            <a:spLocks noChangeArrowheads="1"/>
          </p:cNvSpPr>
          <p:nvPr/>
        </p:nvSpPr>
        <p:spPr bwMode="auto">
          <a:xfrm>
            <a:off x="228600" y="2438400"/>
            <a:ext cx="1295400" cy="3048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t>Credits Left: 3</a:t>
            </a:r>
          </a:p>
        </p:txBody>
      </p:sp>
      <p:sp>
        <p:nvSpPr>
          <p:cNvPr id="202795" name="Rectangle 43"/>
          <p:cNvSpPr>
            <a:spLocks noChangeArrowheads="1"/>
          </p:cNvSpPr>
          <p:nvPr/>
        </p:nvSpPr>
        <p:spPr bwMode="auto">
          <a:xfrm>
            <a:off x="228600" y="2438400"/>
            <a:ext cx="1295400" cy="3048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t>Credits Left: 2</a:t>
            </a:r>
          </a:p>
        </p:txBody>
      </p:sp>
      <p:sp>
        <p:nvSpPr>
          <p:cNvPr id="202796" name="Rectangle 44"/>
          <p:cNvSpPr>
            <a:spLocks noChangeArrowheads="1"/>
          </p:cNvSpPr>
          <p:nvPr/>
        </p:nvSpPr>
        <p:spPr bwMode="auto">
          <a:xfrm>
            <a:off x="228600" y="2438400"/>
            <a:ext cx="1295400" cy="3048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t>Credits Left: 1</a:t>
            </a:r>
          </a:p>
        </p:txBody>
      </p:sp>
      <p:sp>
        <p:nvSpPr>
          <p:cNvPr id="202797" name="Rectangle 45"/>
          <p:cNvSpPr>
            <a:spLocks noChangeArrowheads="1"/>
          </p:cNvSpPr>
          <p:nvPr/>
        </p:nvSpPr>
        <p:spPr bwMode="auto">
          <a:xfrm>
            <a:off x="228600" y="2438400"/>
            <a:ext cx="1295400" cy="3048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t>Credits Left: 0</a:t>
            </a:r>
          </a:p>
        </p:txBody>
      </p:sp>
      <p:grpSp>
        <p:nvGrpSpPr>
          <p:cNvPr id="202798" name="Group 46"/>
          <p:cNvGrpSpPr>
            <a:grpSpLocks/>
          </p:cNvGrpSpPr>
          <p:nvPr/>
        </p:nvGrpSpPr>
        <p:grpSpPr bwMode="auto">
          <a:xfrm>
            <a:off x="5943600" y="3810000"/>
            <a:ext cx="381000" cy="1676400"/>
            <a:chOff x="1680" y="2400"/>
            <a:chExt cx="240" cy="1056"/>
          </a:xfrm>
        </p:grpSpPr>
        <p:sp>
          <p:nvSpPr>
            <p:cNvPr id="202799" name="Oval 47"/>
            <p:cNvSpPr>
              <a:spLocks noChangeArrowheads="1"/>
            </p:cNvSpPr>
            <p:nvPr/>
          </p:nvSpPr>
          <p:spPr bwMode="auto">
            <a:xfrm>
              <a:off x="1680" y="3264"/>
              <a:ext cx="240" cy="192"/>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800" name="Oval 48"/>
            <p:cNvSpPr>
              <a:spLocks noChangeArrowheads="1"/>
            </p:cNvSpPr>
            <p:nvPr/>
          </p:nvSpPr>
          <p:spPr bwMode="auto">
            <a:xfrm>
              <a:off x="1680" y="2976"/>
              <a:ext cx="240" cy="192"/>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801" name="Oval 49"/>
            <p:cNvSpPr>
              <a:spLocks noChangeArrowheads="1"/>
            </p:cNvSpPr>
            <p:nvPr/>
          </p:nvSpPr>
          <p:spPr bwMode="auto">
            <a:xfrm>
              <a:off x="1680" y="2688"/>
              <a:ext cx="240" cy="192"/>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802" name="Oval 50"/>
            <p:cNvSpPr>
              <a:spLocks noChangeArrowheads="1"/>
            </p:cNvSpPr>
            <p:nvPr/>
          </p:nvSpPr>
          <p:spPr bwMode="auto">
            <a:xfrm>
              <a:off x="1680" y="2400"/>
              <a:ext cx="240" cy="192"/>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2803" name="Group 51"/>
          <p:cNvGrpSpPr>
            <a:grpSpLocks/>
          </p:cNvGrpSpPr>
          <p:nvPr/>
        </p:nvGrpSpPr>
        <p:grpSpPr bwMode="auto">
          <a:xfrm>
            <a:off x="5943600" y="3810000"/>
            <a:ext cx="381000" cy="1676400"/>
            <a:chOff x="1680" y="2400"/>
            <a:chExt cx="240" cy="1056"/>
          </a:xfrm>
        </p:grpSpPr>
        <p:sp>
          <p:nvSpPr>
            <p:cNvPr id="202804" name="Oval 52"/>
            <p:cNvSpPr>
              <a:spLocks noChangeArrowheads="1"/>
            </p:cNvSpPr>
            <p:nvPr/>
          </p:nvSpPr>
          <p:spPr bwMode="auto">
            <a:xfrm>
              <a:off x="1680" y="3264"/>
              <a:ext cx="240" cy="19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805" name="Oval 53"/>
            <p:cNvSpPr>
              <a:spLocks noChangeArrowheads="1"/>
            </p:cNvSpPr>
            <p:nvPr/>
          </p:nvSpPr>
          <p:spPr bwMode="auto">
            <a:xfrm>
              <a:off x="1680" y="2976"/>
              <a:ext cx="240" cy="19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806" name="Oval 54"/>
            <p:cNvSpPr>
              <a:spLocks noChangeArrowheads="1"/>
            </p:cNvSpPr>
            <p:nvPr/>
          </p:nvSpPr>
          <p:spPr bwMode="auto">
            <a:xfrm>
              <a:off x="1680" y="2688"/>
              <a:ext cx="240" cy="19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807" name="Oval 55"/>
            <p:cNvSpPr>
              <a:spLocks noChangeArrowheads="1"/>
            </p:cNvSpPr>
            <p:nvPr/>
          </p:nvSpPr>
          <p:spPr bwMode="auto">
            <a:xfrm>
              <a:off x="1680" y="2400"/>
              <a:ext cx="240" cy="19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2808" name="Group 56"/>
          <p:cNvGrpSpPr>
            <a:grpSpLocks/>
          </p:cNvGrpSpPr>
          <p:nvPr/>
        </p:nvGrpSpPr>
        <p:grpSpPr bwMode="auto">
          <a:xfrm>
            <a:off x="2667000" y="3810000"/>
            <a:ext cx="381000" cy="1676400"/>
            <a:chOff x="1680" y="2400"/>
            <a:chExt cx="240" cy="1056"/>
          </a:xfrm>
        </p:grpSpPr>
        <p:sp>
          <p:nvSpPr>
            <p:cNvPr id="202809" name="Oval 57"/>
            <p:cNvSpPr>
              <a:spLocks noChangeArrowheads="1"/>
            </p:cNvSpPr>
            <p:nvPr/>
          </p:nvSpPr>
          <p:spPr bwMode="auto">
            <a:xfrm>
              <a:off x="1680" y="3264"/>
              <a:ext cx="240" cy="19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810" name="Oval 58"/>
            <p:cNvSpPr>
              <a:spLocks noChangeArrowheads="1"/>
            </p:cNvSpPr>
            <p:nvPr/>
          </p:nvSpPr>
          <p:spPr bwMode="auto">
            <a:xfrm>
              <a:off x="1680" y="2976"/>
              <a:ext cx="240" cy="19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811" name="Oval 59"/>
            <p:cNvSpPr>
              <a:spLocks noChangeArrowheads="1"/>
            </p:cNvSpPr>
            <p:nvPr/>
          </p:nvSpPr>
          <p:spPr bwMode="auto">
            <a:xfrm>
              <a:off x="1680" y="2688"/>
              <a:ext cx="240" cy="19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812" name="Oval 60"/>
            <p:cNvSpPr>
              <a:spLocks noChangeArrowheads="1"/>
            </p:cNvSpPr>
            <p:nvPr/>
          </p:nvSpPr>
          <p:spPr bwMode="auto">
            <a:xfrm>
              <a:off x="1680" y="2400"/>
              <a:ext cx="240" cy="19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2813" name="Freeform 61"/>
          <p:cNvSpPr>
            <a:spLocks/>
          </p:cNvSpPr>
          <p:nvPr/>
        </p:nvSpPr>
        <p:spPr bwMode="auto">
          <a:xfrm>
            <a:off x="2895600" y="6096000"/>
            <a:ext cx="3200400" cy="609600"/>
          </a:xfrm>
          <a:custGeom>
            <a:avLst/>
            <a:gdLst>
              <a:gd name="T0" fmla="*/ 2016 w 2016"/>
              <a:gd name="T1" fmla="*/ 0 h 384"/>
              <a:gd name="T2" fmla="*/ 960 w 2016"/>
              <a:gd name="T3" fmla="*/ 384 h 384"/>
              <a:gd name="T4" fmla="*/ 0 w 2016"/>
              <a:gd name="T5" fmla="*/ 0 h 384"/>
            </a:gdLst>
            <a:ahLst/>
            <a:cxnLst>
              <a:cxn ang="0">
                <a:pos x="T0" y="T1"/>
              </a:cxn>
              <a:cxn ang="0">
                <a:pos x="T2" y="T3"/>
              </a:cxn>
              <a:cxn ang="0">
                <a:pos x="T4" y="T5"/>
              </a:cxn>
            </a:cxnLst>
            <a:rect l="0" t="0" r="r" b="b"/>
            <a:pathLst>
              <a:path w="2016" h="384">
                <a:moveTo>
                  <a:pt x="2016" y="0"/>
                </a:moveTo>
                <a:cubicBezTo>
                  <a:pt x="1656" y="192"/>
                  <a:pt x="1296" y="384"/>
                  <a:pt x="960" y="384"/>
                </a:cubicBezTo>
                <a:cubicBezTo>
                  <a:pt x="624" y="384"/>
                  <a:pt x="312" y="192"/>
                  <a:pt x="0" y="0"/>
                </a:cubicBezTo>
              </a:path>
            </a:pathLst>
          </a:custGeom>
          <a:noFill/>
          <a:ln w="5715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2814" name="Rectangle 62"/>
          <p:cNvSpPr>
            <a:spLocks noChangeArrowheads="1"/>
          </p:cNvSpPr>
          <p:nvPr/>
        </p:nvSpPr>
        <p:spPr bwMode="auto">
          <a:xfrm>
            <a:off x="228600" y="2438400"/>
            <a:ext cx="1295400" cy="3048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t>Credits Left: 4</a:t>
            </a:r>
          </a:p>
        </p:txBody>
      </p:sp>
      <p:sp>
        <p:nvSpPr>
          <p:cNvPr id="202815" name="Text Box 63"/>
          <p:cNvSpPr txBox="1">
            <a:spLocks noChangeArrowheads="1"/>
          </p:cNvSpPr>
          <p:nvPr/>
        </p:nvSpPr>
        <p:spPr bwMode="auto">
          <a:xfrm>
            <a:off x="304800" y="1371600"/>
            <a:ext cx="472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t> Multiple Outstanding Credits</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27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277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2780"/>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02783"/>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202781"/>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0278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02794"/>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02784"/>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202785"/>
                                        </p:tgtEl>
                                        <p:attrNameLst>
                                          <p:attrName>style.visibility</p:attrName>
                                        </p:attrNameLst>
                                      </p:cBhvr>
                                      <p:to>
                                        <p:strVal val="visible"/>
                                      </p:to>
                                    </p:set>
                                  </p:childTnLst>
                                </p:cTn>
                              </p:par>
                            </p:childTnLst>
                          </p:cTn>
                        </p:par>
                        <p:par>
                          <p:cTn id="31" fill="hold" nodeType="afterGroup">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20278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02795"/>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02788"/>
                                        </p:tgtEl>
                                        <p:attrNameLst>
                                          <p:attrName>style.visibility</p:attrName>
                                        </p:attrNameLst>
                                      </p:cBhvr>
                                      <p:to>
                                        <p:strVal val="visible"/>
                                      </p:to>
                                    </p:set>
                                  </p:childTnLst>
                                </p:cTn>
                              </p:par>
                            </p:childTnLst>
                          </p:cTn>
                        </p:par>
                        <p:par>
                          <p:cTn id="40" fill="hold" nodeType="afterGroup">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202789"/>
                                        </p:tgtEl>
                                        <p:attrNameLst>
                                          <p:attrName>style.visibility</p:attrName>
                                        </p:attrNameLst>
                                      </p:cBhvr>
                                      <p:to>
                                        <p:strVal val="visible"/>
                                      </p:to>
                                    </p:set>
                                  </p:childTnLst>
                                </p:cTn>
                              </p:par>
                            </p:childTnLst>
                          </p:cTn>
                        </p:par>
                        <p:par>
                          <p:cTn id="43" fill="hold" nodeType="afterGroup">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202790"/>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02796"/>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02791"/>
                                        </p:tgtEl>
                                        <p:attrNameLst>
                                          <p:attrName>style.visibility</p:attrName>
                                        </p:attrNameLst>
                                      </p:cBhvr>
                                      <p:to>
                                        <p:strVal val="visible"/>
                                      </p:to>
                                    </p:set>
                                  </p:childTnLst>
                                </p:cTn>
                              </p:par>
                            </p:childTnLst>
                          </p:cTn>
                        </p:par>
                        <p:par>
                          <p:cTn id="52" fill="hold" nodeType="afterGroup">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202792"/>
                                        </p:tgtEl>
                                        <p:attrNameLst>
                                          <p:attrName>style.visibility</p:attrName>
                                        </p:attrNameLst>
                                      </p:cBhvr>
                                      <p:to>
                                        <p:strVal val="visible"/>
                                      </p:to>
                                    </p:set>
                                  </p:childTnLst>
                                </p:cTn>
                              </p:par>
                            </p:childTnLst>
                          </p:cTn>
                        </p:par>
                        <p:par>
                          <p:cTn id="55" fill="hold" nodeType="afterGroup">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202793"/>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02797"/>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0"/>
                                          </p:stCondLst>
                                        </p:cTn>
                                        <p:tgtEl>
                                          <p:spTgt spid="202798"/>
                                        </p:tgtEl>
                                        <p:attrNameLst>
                                          <p:attrName>style.visibility</p:attrName>
                                        </p:attrNameLst>
                                      </p:cBhvr>
                                      <p:to>
                                        <p:strVal val="visible"/>
                                      </p:to>
                                    </p:set>
                                  </p:childTnLst>
                                </p:cTn>
                              </p:par>
                            </p:childTnLst>
                          </p:cTn>
                        </p:par>
                        <p:par>
                          <p:cTn id="64" fill="hold" nodeType="afterGroup">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202813"/>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nodeType="afterEffect">
                                  <p:stCondLst>
                                    <p:cond delay="0"/>
                                  </p:stCondLst>
                                  <p:childTnLst>
                                    <p:set>
                                      <p:cBhvr>
                                        <p:cTn id="69" dur="1" fill="hold">
                                          <p:stCondLst>
                                            <p:cond delay="0"/>
                                          </p:stCondLst>
                                        </p:cTn>
                                        <p:tgtEl>
                                          <p:spTgt spid="202803"/>
                                        </p:tgtEl>
                                        <p:attrNameLst>
                                          <p:attrName>style.visibility</p:attrName>
                                        </p:attrNameLst>
                                      </p:cBhvr>
                                      <p:to>
                                        <p:strVal val="visible"/>
                                      </p:to>
                                    </p:set>
                                  </p:childTnLst>
                                </p:cTn>
                              </p:par>
                            </p:childTnLst>
                          </p:cTn>
                        </p:par>
                        <p:par>
                          <p:cTn id="70" fill="hold" nodeType="afterGroup">
                            <p:stCondLst>
                              <p:cond delay="0"/>
                            </p:stCondLst>
                            <p:childTnLst>
                              <p:par>
                                <p:cTn id="71" presetID="1" presetClass="entr" presetSubtype="0" fill="hold" nodeType="afterEffect">
                                  <p:stCondLst>
                                    <p:cond delay="0"/>
                                  </p:stCondLst>
                                  <p:childTnLst>
                                    <p:set>
                                      <p:cBhvr>
                                        <p:cTn id="72" dur="1" fill="hold">
                                          <p:stCondLst>
                                            <p:cond delay="0"/>
                                          </p:stCondLst>
                                        </p:cTn>
                                        <p:tgtEl>
                                          <p:spTgt spid="20280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028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80" grpId="0" animBg="1"/>
      <p:bldP spid="202781" grpId="0" animBg="1"/>
      <p:bldP spid="202782" grpId="0" animBg="1"/>
      <p:bldP spid="202783" grpId="0" animBg="1"/>
      <p:bldP spid="202784" grpId="0" animBg="1"/>
      <p:bldP spid="202785" grpId="0" animBg="1"/>
      <p:bldP spid="202786" grpId="0" animBg="1"/>
      <p:bldP spid="202788" grpId="0" animBg="1"/>
      <p:bldP spid="202789" grpId="0" animBg="1"/>
      <p:bldP spid="202790" grpId="0" animBg="1"/>
      <p:bldP spid="202791" grpId="0" animBg="1"/>
      <p:bldP spid="202792" grpId="0" animBg="1"/>
      <p:bldP spid="202793" grpId="0" animBg="1"/>
      <p:bldP spid="202794" grpId="0" animBg="1"/>
      <p:bldP spid="202795" grpId="0" animBg="1"/>
      <p:bldP spid="202796" grpId="0" animBg="1"/>
      <p:bldP spid="202797" grpId="0" animBg="1"/>
      <p:bldP spid="202813" grpId="0" animBg="1"/>
      <p:bldP spid="2028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Non-Data Streaming and Delayed Acknowledgments</a:t>
            </a:r>
          </a:p>
        </p:txBody>
      </p:sp>
      <p:sp>
        <p:nvSpPr>
          <p:cNvPr id="29699" name="Rectangle 3"/>
          <p:cNvSpPr>
            <a:spLocks noGrp="1" noChangeArrowheads="1"/>
          </p:cNvSpPr>
          <p:nvPr>
            <p:ph type="body" idx="1"/>
          </p:nvPr>
        </p:nvSpPr>
        <p:spPr>
          <a:xfrm>
            <a:off x="762000" y="1828800"/>
            <a:ext cx="8193088" cy="4800600"/>
          </a:xfrm>
        </p:spPr>
        <p:txBody>
          <a:bodyPr/>
          <a:lstStyle/>
          <a:p>
            <a:r>
              <a:rPr lang="en-US"/>
              <a:t>Disabling Data Streaming</a:t>
            </a:r>
          </a:p>
          <a:p>
            <a:pPr lvl="1"/>
            <a:r>
              <a:rPr lang="en-US" sz="2400"/>
              <a:t>Intermediate copy required for Data Streaming</a:t>
            </a:r>
          </a:p>
          <a:p>
            <a:pPr lvl="1"/>
            <a:r>
              <a:rPr lang="en-US" sz="2400"/>
              <a:t>Place data directly into user buffer</a:t>
            </a:r>
          </a:p>
          <a:p>
            <a:r>
              <a:rPr lang="en-US"/>
              <a:t>Delayed Acknowledgments</a:t>
            </a:r>
          </a:p>
          <a:p>
            <a:pPr lvl="1"/>
            <a:r>
              <a:rPr lang="en-US" sz="2400"/>
              <a:t>Increase in Bandwidth</a:t>
            </a:r>
          </a:p>
          <a:p>
            <a:pPr lvl="2"/>
            <a:r>
              <a:rPr lang="en-US" sz="2000"/>
              <a:t>Lesser Network Traffic</a:t>
            </a:r>
          </a:p>
          <a:p>
            <a:pPr lvl="2"/>
            <a:r>
              <a:rPr lang="en-US" sz="2000"/>
              <a:t>NIC has lesser work to do</a:t>
            </a:r>
          </a:p>
          <a:p>
            <a:pPr lvl="1"/>
            <a:r>
              <a:rPr lang="en-US" sz="2400"/>
              <a:t>Decrease in Latency</a:t>
            </a:r>
          </a:p>
          <a:p>
            <a:pPr lvl="2"/>
            <a:r>
              <a:rPr lang="en-US" sz="2000"/>
              <a:t>Lesser descriptors posted</a:t>
            </a:r>
          </a:p>
          <a:p>
            <a:pPr lvl="2"/>
            <a:r>
              <a:rPr lang="en-US" sz="2000"/>
              <a:t>Lesser Tag Matching at the NIC</a:t>
            </a:r>
          </a:p>
          <a:p>
            <a:pPr lvl="3"/>
            <a:r>
              <a:rPr lang="en-US" sz="1800"/>
              <a:t>550ns per descriptor</a:t>
            </a:r>
          </a:p>
        </p:txBody>
      </p:sp>
    </p:spTree>
  </p:cSld>
  <p:clrMapOvr>
    <a:masterClrMapping/>
  </p:clrMapOvr>
  <p:transition>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t>EMP Unexpected Queue</a:t>
            </a:r>
          </a:p>
        </p:txBody>
      </p:sp>
      <p:sp>
        <p:nvSpPr>
          <p:cNvPr id="210947" name="Rectangle 3"/>
          <p:cNvSpPr>
            <a:spLocks noGrp="1" noChangeArrowheads="1"/>
          </p:cNvSpPr>
          <p:nvPr>
            <p:ph type="body" idx="1"/>
          </p:nvPr>
        </p:nvSpPr>
        <p:spPr>
          <a:xfrm>
            <a:off x="685800" y="1905000"/>
            <a:ext cx="7772400" cy="4611688"/>
          </a:xfrm>
        </p:spPr>
        <p:txBody>
          <a:bodyPr/>
          <a:lstStyle/>
          <a:p>
            <a:r>
              <a:rPr lang="en-US"/>
              <a:t>EMP Unexpected Queue</a:t>
            </a:r>
          </a:p>
          <a:p>
            <a:pPr lvl="1"/>
            <a:r>
              <a:rPr lang="en-US"/>
              <a:t>EMP features unexpected message queue</a:t>
            </a:r>
          </a:p>
          <a:p>
            <a:pPr lvl="2"/>
            <a:r>
              <a:rPr lang="en-US"/>
              <a:t>Advantages: Last to be checked</a:t>
            </a:r>
          </a:p>
          <a:p>
            <a:pPr lvl="2"/>
            <a:r>
              <a:rPr lang="en-US"/>
              <a:t>Disadvantage: Data Copy</a:t>
            </a:r>
          </a:p>
          <a:p>
            <a:pPr lvl="1"/>
            <a:r>
              <a:rPr lang="en-US"/>
              <a:t>Acknowledgments in the Unexpected Queue</a:t>
            </a:r>
          </a:p>
          <a:p>
            <a:pPr lvl="2"/>
            <a:r>
              <a:rPr lang="en-US"/>
              <a:t>No copy, since acknowledgments carry no data</a:t>
            </a:r>
          </a:p>
          <a:p>
            <a:pPr lvl="2"/>
            <a:r>
              <a:rPr lang="en-US"/>
              <a:t>Acknowledgments pushed out of the critical path</a:t>
            </a:r>
          </a:p>
        </p:txBody>
      </p:sp>
    </p:spTree>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t>Presentation Overview</a:t>
            </a:r>
          </a:p>
        </p:txBody>
      </p:sp>
      <p:sp>
        <p:nvSpPr>
          <p:cNvPr id="102403" name="Rectangle 3"/>
          <p:cNvSpPr>
            <a:spLocks noGrp="1" noChangeArrowheads="1"/>
          </p:cNvSpPr>
          <p:nvPr>
            <p:ph type="body" idx="1"/>
          </p:nvPr>
        </p:nvSpPr>
        <p:spPr>
          <a:xfrm>
            <a:off x="762000" y="1828800"/>
            <a:ext cx="7924800" cy="4302125"/>
          </a:xfrm>
        </p:spPr>
        <p:txBody>
          <a:bodyPr/>
          <a:lstStyle/>
          <a:p>
            <a:pPr>
              <a:lnSpc>
                <a:spcPct val="140000"/>
              </a:lnSpc>
              <a:buFont typeface="Wingdings" pitchFamily="2" charset="2"/>
              <a:buChar char="F"/>
            </a:pPr>
            <a:r>
              <a:rPr lang="en-US">
                <a:solidFill>
                  <a:srgbClr val="111111"/>
                </a:solidFill>
                <a:effectLst>
                  <a:outerShdw blurRad="38100" dist="38100" dir="2700000" algn="tl">
                    <a:srgbClr val="FFFFFF"/>
                  </a:outerShdw>
                </a:effectLst>
              </a:rPr>
              <a:t> Background and Motivation</a:t>
            </a:r>
          </a:p>
          <a:p>
            <a:pPr>
              <a:lnSpc>
                <a:spcPct val="140000"/>
              </a:lnSpc>
              <a:buFont typeface="Wingdings" pitchFamily="2" charset="2"/>
              <a:buChar char="F"/>
            </a:pPr>
            <a:r>
              <a:rPr lang="en-US">
                <a:solidFill>
                  <a:srgbClr val="111111"/>
                </a:solidFill>
                <a:effectLst>
                  <a:outerShdw blurRad="38100" dist="38100" dir="2700000" algn="tl">
                    <a:srgbClr val="FFFFFF"/>
                  </a:outerShdw>
                </a:effectLst>
              </a:rPr>
              <a:t> Design Challenges</a:t>
            </a:r>
          </a:p>
          <a:p>
            <a:pPr>
              <a:lnSpc>
                <a:spcPct val="140000"/>
              </a:lnSpc>
              <a:buFont typeface="Wingdings" pitchFamily="2" charset="2"/>
              <a:buChar char="F"/>
            </a:pPr>
            <a:r>
              <a:rPr lang="en-US">
                <a:solidFill>
                  <a:srgbClr val="111111"/>
                </a:solidFill>
                <a:effectLst>
                  <a:outerShdw blurRad="38100" dist="38100" dir="2700000" algn="tl">
                    <a:srgbClr val="FFFFFF"/>
                  </a:outerShdw>
                </a:effectLst>
              </a:rPr>
              <a:t> Performance Enhancement Techniques</a:t>
            </a:r>
          </a:p>
          <a:p>
            <a:pPr>
              <a:lnSpc>
                <a:spcPct val="140000"/>
              </a:lnSpc>
              <a:buFont typeface="Wingdings" pitchFamily="2" charset="2"/>
              <a:buChar char="F"/>
            </a:pPr>
            <a:r>
              <a:rPr lang="en-US" b="1"/>
              <a:t> Performance Results</a:t>
            </a:r>
          </a:p>
          <a:p>
            <a:pPr>
              <a:lnSpc>
                <a:spcPct val="140000"/>
              </a:lnSpc>
              <a:buFont typeface="Wingdings" pitchFamily="2" charset="2"/>
              <a:buChar char="F"/>
            </a:pPr>
            <a:r>
              <a:rPr lang="en-US">
                <a:solidFill>
                  <a:srgbClr val="111111"/>
                </a:solidFill>
                <a:effectLst>
                  <a:outerShdw blurRad="38100" dist="38100" dir="2700000" algn="tl">
                    <a:srgbClr val="FFFFFF"/>
                  </a:outerShdw>
                </a:effectLst>
              </a:rPr>
              <a:t> Conclusions</a:t>
            </a:r>
          </a:p>
        </p:txBody>
      </p:sp>
    </p:spTree>
  </p:cSld>
  <p:clrMapOvr>
    <a:masterClrMapping/>
  </p:clrMapOvr>
  <p:transition>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Performance Results</a:t>
            </a:r>
          </a:p>
        </p:txBody>
      </p:sp>
      <p:sp>
        <p:nvSpPr>
          <p:cNvPr id="61443" name="Rectangle 3"/>
          <p:cNvSpPr>
            <a:spLocks noGrp="1" noChangeArrowheads="1"/>
          </p:cNvSpPr>
          <p:nvPr>
            <p:ph type="body" idx="1"/>
          </p:nvPr>
        </p:nvSpPr>
        <p:spPr>
          <a:xfrm>
            <a:off x="457200" y="1828800"/>
            <a:ext cx="8229600" cy="4302125"/>
          </a:xfrm>
        </p:spPr>
        <p:txBody>
          <a:bodyPr/>
          <a:lstStyle/>
          <a:p>
            <a:r>
              <a:rPr lang="en-US"/>
              <a:t>Micro-benchmarks</a:t>
            </a:r>
          </a:p>
          <a:p>
            <a:pPr lvl="1"/>
            <a:r>
              <a:rPr lang="en-US"/>
              <a:t>Latency (ping-pong)</a:t>
            </a:r>
          </a:p>
          <a:p>
            <a:pPr lvl="1"/>
            <a:r>
              <a:rPr lang="en-US"/>
              <a:t>Bandwidth</a:t>
            </a:r>
          </a:p>
          <a:p>
            <a:r>
              <a:rPr lang="en-US"/>
              <a:t>FTP Application</a:t>
            </a:r>
          </a:p>
          <a:p>
            <a:r>
              <a:rPr lang="en-US"/>
              <a:t>Web Server</a:t>
            </a:r>
          </a:p>
          <a:p>
            <a:pPr lvl="1"/>
            <a:r>
              <a:rPr lang="en-US"/>
              <a:t>HTTP/1.0 Specifications</a:t>
            </a:r>
          </a:p>
          <a:p>
            <a:pPr lvl="1"/>
            <a:r>
              <a:rPr lang="en-US"/>
              <a:t>HTTP/1.1 Specifications</a:t>
            </a:r>
          </a:p>
        </p:txBody>
      </p:sp>
    </p:spTree>
  </p:cSld>
  <p:clrMapOvr>
    <a:masterClrMapping/>
  </p:clrMapOvr>
  <p:transition>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Experimental Test-bed</a:t>
            </a:r>
          </a:p>
        </p:txBody>
      </p:sp>
      <p:sp>
        <p:nvSpPr>
          <p:cNvPr id="30723" name="Rectangle 3"/>
          <p:cNvSpPr>
            <a:spLocks noGrp="1" noChangeArrowheads="1"/>
          </p:cNvSpPr>
          <p:nvPr>
            <p:ph type="body" idx="1"/>
          </p:nvPr>
        </p:nvSpPr>
        <p:spPr>
          <a:xfrm>
            <a:off x="838200" y="1752600"/>
            <a:ext cx="7848600" cy="4378325"/>
          </a:xfrm>
        </p:spPr>
        <p:txBody>
          <a:bodyPr/>
          <a:lstStyle/>
          <a:p>
            <a:pPr>
              <a:lnSpc>
                <a:spcPct val="140000"/>
              </a:lnSpc>
              <a:buFont typeface="Wingdings" pitchFamily="2" charset="2"/>
              <a:buChar char="A"/>
            </a:pPr>
            <a:r>
              <a:rPr lang="en-US"/>
              <a:t>Four Pentium III 700Mhz Quads</a:t>
            </a:r>
          </a:p>
          <a:p>
            <a:pPr>
              <a:lnSpc>
                <a:spcPct val="140000"/>
              </a:lnSpc>
              <a:buFont typeface="Wingdings" pitchFamily="2" charset="2"/>
              <a:buChar char="A"/>
            </a:pPr>
            <a:r>
              <a:rPr lang="en-US"/>
              <a:t>1GB Main Memory</a:t>
            </a:r>
          </a:p>
          <a:p>
            <a:pPr>
              <a:lnSpc>
                <a:spcPct val="140000"/>
              </a:lnSpc>
              <a:buFont typeface="Wingdings" pitchFamily="2" charset="2"/>
              <a:buChar char="A"/>
            </a:pPr>
            <a:r>
              <a:rPr lang="en-US"/>
              <a:t>Alteon NICs</a:t>
            </a:r>
          </a:p>
          <a:p>
            <a:pPr>
              <a:lnSpc>
                <a:spcPct val="140000"/>
              </a:lnSpc>
              <a:buFont typeface="Wingdings" pitchFamily="2" charset="2"/>
              <a:buChar char="A"/>
            </a:pPr>
            <a:r>
              <a:rPr lang="en-US"/>
              <a:t>Packet Engine Switch</a:t>
            </a:r>
          </a:p>
          <a:p>
            <a:pPr>
              <a:lnSpc>
                <a:spcPct val="140000"/>
              </a:lnSpc>
              <a:buFont typeface="Wingdings" pitchFamily="2" charset="2"/>
              <a:buChar char="A"/>
            </a:pPr>
            <a:r>
              <a:rPr lang="en-US"/>
              <a:t>Linux version 2.4.18</a:t>
            </a:r>
          </a:p>
        </p:txBody>
      </p:sp>
    </p:spTree>
  </p:cSld>
  <p:clrMapOvr>
    <a:masterClrMapping/>
  </p:clrMapOvr>
  <p:transition>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Rectangle 4"/>
          <p:cNvSpPr>
            <a:spLocks noGrp="1" noChangeArrowheads="1"/>
          </p:cNvSpPr>
          <p:nvPr>
            <p:ph type="title"/>
          </p:nvPr>
        </p:nvSpPr>
        <p:spPr/>
        <p:txBody>
          <a:bodyPr/>
          <a:lstStyle/>
          <a:p>
            <a:r>
              <a:rPr lang="en-US"/>
              <a:t>Micro-benchmarks: Latency</a:t>
            </a:r>
          </a:p>
        </p:txBody>
      </p:sp>
      <p:graphicFrame>
        <p:nvGraphicFramePr>
          <p:cNvPr id="120837" name="Object 5"/>
          <p:cNvGraphicFramePr>
            <a:graphicFrameLocks noChangeAspect="1"/>
          </p:cNvGraphicFramePr>
          <p:nvPr>
            <p:ph type="chart" idx="1"/>
          </p:nvPr>
        </p:nvGraphicFramePr>
        <p:xfrm>
          <a:off x="460375" y="1295400"/>
          <a:ext cx="8223250" cy="4530725"/>
        </p:xfrm>
        <a:graphic>
          <a:graphicData uri="http://schemas.openxmlformats.org/presentationml/2006/ole">
            <mc:AlternateContent xmlns:mc="http://schemas.openxmlformats.org/markup-compatibility/2006">
              <mc:Choice xmlns:v="urn:schemas-microsoft-com:vml" Requires="v">
                <p:oleObj spid="_x0000_s120840" name="Chart" r:id="rId4" imgW="8229750" imgH="4533867" progId="MSGraph.Chart.5">
                  <p:embed followColorScheme="full"/>
                </p:oleObj>
              </mc:Choice>
              <mc:Fallback>
                <p:oleObj name="Chart" r:id="rId4" imgW="8229750" imgH="4533867" progId="MSGraph.Chart.5">
                  <p:embed followColorScheme="full"/>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75" y="1295400"/>
                        <a:ext cx="8223250" cy="4530725"/>
                      </a:xfrm>
                      <a:prstGeom prst="rect">
                        <a:avLst/>
                      </a:prstGeom>
                    </p:spPr>
                  </p:pic>
                </p:oleObj>
              </mc:Fallback>
            </mc:AlternateContent>
          </a:graphicData>
        </a:graphic>
      </p:graphicFrame>
      <p:sp>
        <p:nvSpPr>
          <p:cNvPr id="120839" name="Text Box 7"/>
          <p:cNvSpPr txBox="1">
            <a:spLocks noChangeArrowheads="1"/>
          </p:cNvSpPr>
          <p:nvPr/>
        </p:nvSpPr>
        <p:spPr bwMode="auto">
          <a:xfrm>
            <a:off x="1524000" y="5791200"/>
            <a:ext cx="54864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
            </a:pPr>
            <a:r>
              <a:rPr lang="en-US" sz="2000">
                <a:latin typeface="Tahoma" pitchFamily="34" charset="0"/>
              </a:rPr>
              <a:t> Up to 4 times improvement compared to TCP</a:t>
            </a:r>
          </a:p>
          <a:p>
            <a:pPr>
              <a:spcBef>
                <a:spcPct val="50000"/>
              </a:spcBef>
              <a:buFont typeface="Wingdings" pitchFamily="2" charset="2"/>
              <a:buChar char="§"/>
            </a:pPr>
            <a:r>
              <a:rPr lang="en-US" sz="2000">
                <a:latin typeface="Tahoma" pitchFamily="34" charset="0"/>
              </a:rPr>
              <a:t> Overhead of 0.5us compared to EMP</a:t>
            </a:r>
          </a:p>
        </p:txBody>
      </p:sp>
    </p:spTree>
  </p:cSld>
  <p:clrMapOvr>
    <a:masterClrMapping/>
  </p:clrMapOvr>
  <p:transition>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4"/>
          <p:cNvSpPr>
            <a:spLocks noGrp="1" noChangeArrowheads="1"/>
          </p:cNvSpPr>
          <p:nvPr>
            <p:ph type="title"/>
          </p:nvPr>
        </p:nvSpPr>
        <p:spPr/>
        <p:txBody>
          <a:bodyPr/>
          <a:lstStyle/>
          <a:p>
            <a:r>
              <a:rPr lang="en-US"/>
              <a:t>Micro-benchmarks: Bandwidth</a:t>
            </a:r>
          </a:p>
        </p:txBody>
      </p:sp>
      <p:graphicFrame>
        <p:nvGraphicFramePr>
          <p:cNvPr id="122885" name="Object 5"/>
          <p:cNvGraphicFramePr>
            <a:graphicFrameLocks noChangeAspect="1"/>
          </p:cNvGraphicFramePr>
          <p:nvPr>
            <p:ph type="chart" idx="1"/>
          </p:nvPr>
        </p:nvGraphicFramePr>
        <p:xfrm>
          <a:off x="460375" y="1600200"/>
          <a:ext cx="8223250" cy="4530725"/>
        </p:xfrm>
        <a:graphic>
          <a:graphicData uri="http://schemas.openxmlformats.org/presentationml/2006/ole">
            <mc:AlternateContent xmlns:mc="http://schemas.openxmlformats.org/markup-compatibility/2006">
              <mc:Choice xmlns:v="urn:schemas-microsoft-com:vml" Requires="v">
                <p:oleObj spid="_x0000_s122887" name="Chart" r:id="rId4" imgW="8229750" imgH="4533867" progId="MSGraph.Chart.5">
                  <p:embed followColorScheme="full"/>
                </p:oleObj>
              </mc:Choice>
              <mc:Fallback>
                <p:oleObj name="Chart" r:id="rId4" imgW="8229750" imgH="4533867" progId="MSGraph.Chart.5">
                  <p:embed followColorScheme="full"/>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75" y="1600200"/>
                        <a:ext cx="8223250" cy="4530725"/>
                      </a:xfrm>
                      <a:prstGeom prst="rect">
                        <a:avLst/>
                      </a:prstGeom>
                    </p:spPr>
                  </p:pic>
                </p:oleObj>
              </mc:Fallback>
            </mc:AlternateContent>
          </a:graphicData>
        </a:graphic>
      </p:graphicFrame>
      <p:sp>
        <p:nvSpPr>
          <p:cNvPr id="122886" name="Text Box 6"/>
          <p:cNvSpPr txBox="1">
            <a:spLocks noChangeArrowheads="1"/>
          </p:cNvSpPr>
          <p:nvPr/>
        </p:nvSpPr>
        <p:spPr bwMode="auto">
          <a:xfrm>
            <a:off x="1143000" y="6248400"/>
            <a:ext cx="632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
            </a:pPr>
            <a:r>
              <a:rPr lang="en-US" sz="2000">
                <a:latin typeface="Tahoma" pitchFamily="34" charset="0"/>
              </a:rPr>
              <a:t> An improvement of 53% compared to enhanced TCP</a:t>
            </a:r>
          </a:p>
        </p:txBody>
      </p:sp>
    </p:spTree>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4"/>
          <p:cNvSpPr>
            <a:spLocks noGrp="1" noChangeArrowheads="1"/>
          </p:cNvSpPr>
          <p:nvPr>
            <p:ph type="title"/>
          </p:nvPr>
        </p:nvSpPr>
        <p:spPr/>
        <p:txBody>
          <a:bodyPr/>
          <a:lstStyle/>
          <a:p>
            <a:r>
              <a:rPr lang="en-US"/>
              <a:t>FTP Application</a:t>
            </a:r>
          </a:p>
        </p:txBody>
      </p:sp>
      <p:graphicFrame>
        <p:nvGraphicFramePr>
          <p:cNvPr id="124933" name="Object 5"/>
          <p:cNvGraphicFramePr>
            <a:graphicFrameLocks noChangeAspect="1"/>
          </p:cNvGraphicFramePr>
          <p:nvPr>
            <p:ph type="chart" idx="1"/>
          </p:nvPr>
        </p:nvGraphicFramePr>
        <p:xfrm>
          <a:off x="460375" y="1600200"/>
          <a:ext cx="8223250" cy="4530725"/>
        </p:xfrm>
        <a:graphic>
          <a:graphicData uri="http://schemas.openxmlformats.org/presentationml/2006/ole">
            <mc:AlternateContent xmlns:mc="http://schemas.openxmlformats.org/markup-compatibility/2006">
              <mc:Choice xmlns:v="urn:schemas-microsoft-com:vml" Requires="v">
                <p:oleObj spid="_x0000_s124935" name="Chart" r:id="rId4" imgW="8229750" imgH="4533867" progId="MSGraph.Chart.5">
                  <p:embed followColorScheme="full"/>
                </p:oleObj>
              </mc:Choice>
              <mc:Fallback>
                <p:oleObj name="Chart" r:id="rId4" imgW="8229750" imgH="4533867" progId="MSGraph.Chart.5">
                  <p:embed followColorScheme="full"/>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75" y="1600200"/>
                        <a:ext cx="8223250" cy="4530725"/>
                      </a:xfrm>
                      <a:prstGeom prst="rect">
                        <a:avLst/>
                      </a:prstGeom>
                    </p:spPr>
                  </p:pic>
                </p:oleObj>
              </mc:Fallback>
            </mc:AlternateContent>
          </a:graphicData>
        </a:graphic>
      </p:graphicFrame>
      <p:sp>
        <p:nvSpPr>
          <p:cNvPr id="124934" name="Text Box 6"/>
          <p:cNvSpPr txBox="1">
            <a:spLocks noChangeArrowheads="1"/>
          </p:cNvSpPr>
          <p:nvPr/>
        </p:nvSpPr>
        <p:spPr bwMode="auto">
          <a:xfrm>
            <a:off x="1676400" y="6248400"/>
            <a:ext cx="548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
            </a:pPr>
            <a:r>
              <a:rPr lang="en-US" sz="2000">
                <a:latin typeface="Tahoma" pitchFamily="34" charset="0"/>
              </a:rPr>
              <a:t> Up to 2 times improvement compared to TCP</a:t>
            </a:r>
          </a:p>
        </p:txBody>
      </p:sp>
    </p:spTree>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Rectangle 4"/>
          <p:cNvSpPr>
            <a:spLocks noGrp="1" noChangeArrowheads="1"/>
          </p:cNvSpPr>
          <p:nvPr>
            <p:ph type="title"/>
          </p:nvPr>
        </p:nvSpPr>
        <p:spPr/>
        <p:txBody>
          <a:bodyPr/>
          <a:lstStyle/>
          <a:p>
            <a:r>
              <a:rPr lang="en-US"/>
              <a:t>Web Server (HTTP/1.0)</a:t>
            </a:r>
          </a:p>
        </p:txBody>
      </p:sp>
      <p:graphicFrame>
        <p:nvGraphicFramePr>
          <p:cNvPr id="126981" name="Object 5"/>
          <p:cNvGraphicFramePr>
            <a:graphicFrameLocks noChangeAspect="1"/>
          </p:cNvGraphicFramePr>
          <p:nvPr>
            <p:ph type="chart" idx="1"/>
          </p:nvPr>
        </p:nvGraphicFramePr>
        <p:xfrm>
          <a:off x="460375" y="1600200"/>
          <a:ext cx="8223250" cy="4530725"/>
        </p:xfrm>
        <a:graphic>
          <a:graphicData uri="http://schemas.openxmlformats.org/presentationml/2006/ole">
            <mc:AlternateContent xmlns:mc="http://schemas.openxmlformats.org/markup-compatibility/2006">
              <mc:Choice xmlns:v="urn:schemas-microsoft-com:vml" Requires="v">
                <p:oleObj spid="_x0000_s126983" name="Chart" r:id="rId4" imgW="8229750" imgH="4533867" progId="MSGraph.Chart.5">
                  <p:embed followColorScheme="full"/>
                </p:oleObj>
              </mc:Choice>
              <mc:Fallback>
                <p:oleObj name="Chart" r:id="rId4" imgW="8229750" imgH="4533867" progId="MSGraph.Chart.5">
                  <p:embed followColorScheme="full"/>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75" y="1600200"/>
                        <a:ext cx="8223250" cy="4530725"/>
                      </a:xfrm>
                      <a:prstGeom prst="rect">
                        <a:avLst/>
                      </a:prstGeom>
                    </p:spPr>
                  </p:pic>
                </p:oleObj>
              </mc:Fallback>
            </mc:AlternateContent>
          </a:graphicData>
        </a:graphic>
      </p:graphicFrame>
      <p:sp>
        <p:nvSpPr>
          <p:cNvPr id="126982" name="Text Box 6"/>
          <p:cNvSpPr txBox="1">
            <a:spLocks noChangeArrowheads="1"/>
          </p:cNvSpPr>
          <p:nvPr/>
        </p:nvSpPr>
        <p:spPr bwMode="auto">
          <a:xfrm>
            <a:off x="1676400" y="6248400"/>
            <a:ext cx="548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
            </a:pPr>
            <a:r>
              <a:rPr lang="en-US" sz="2000">
                <a:latin typeface="Tahoma" pitchFamily="34" charset="0"/>
              </a:rPr>
              <a:t> Up to 6 times improvement compared to TCP</a:t>
            </a:r>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Background and Motivation</a:t>
            </a:r>
          </a:p>
        </p:txBody>
      </p:sp>
      <p:sp>
        <p:nvSpPr>
          <p:cNvPr id="88067" name="Rectangle 3"/>
          <p:cNvSpPr>
            <a:spLocks noGrp="1" noChangeArrowheads="1"/>
          </p:cNvSpPr>
          <p:nvPr>
            <p:ph type="body" idx="1"/>
          </p:nvPr>
        </p:nvSpPr>
        <p:spPr>
          <a:xfrm>
            <a:off x="457200" y="1600200"/>
            <a:ext cx="8229600" cy="4876800"/>
          </a:xfrm>
        </p:spPr>
        <p:txBody>
          <a:bodyPr/>
          <a:lstStyle/>
          <a:p>
            <a:pPr>
              <a:lnSpc>
                <a:spcPct val="90000"/>
              </a:lnSpc>
            </a:pPr>
            <a:r>
              <a:rPr lang="en-US"/>
              <a:t>Sockets</a:t>
            </a:r>
          </a:p>
          <a:p>
            <a:pPr lvl="1">
              <a:lnSpc>
                <a:spcPct val="90000"/>
              </a:lnSpc>
            </a:pPr>
            <a:r>
              <a:rPr lang="en-US"/>
              <a:t>Frequently used API</a:t>
            </a:r>
          </a:p>
          <a:p>
            <a:pPr lvl="1">
              <a:lnSpc>
                <a:spcPct val="90000"/>
              </a:lnSpc>
            </a:pPr>
            <a:r>
              <a:rPr lang="en-US"/>
              <a:t>Traditional Kernel-Based Implementation</a:t>
            </a:r>
          </a:p>
          <a:p>
            <a:pPr lvl="2">
              <a:lnSpc>
                <a:spcPct val="90000"/>
              </a:lnSpc>
            </a:pPr>
            <a:r>
              <a:rPr lang="en-US"/>
              <a:t>Unable to exploit High Performance Networks</a:t>
            </a:r>
          </a:p>
          <a:p>
            <a:pPr lvl="2">
              <a:lnSpc>
                <a:spcPct val="90000"/>
              </a:lnSpc>
            </a:pPr>
            <a:r>
              <a:rPr lang="en-US"/>
              <a:t>Earlier Solutions</a:t>
            </a:r>
          </a:p>
          <a:p>
            <a:pPr lvl="3">
              <a:lnSpc>
                <a:spcPct val="90000"/>
              </a:lnSpc>
            </a:pPr>
            <a:r>
              <a:rPr lang="en-US"/>
              <a:t>Interrupt Coalescing</a:t>
            </a:r>
          </a:p>
          <a:p>
            <a:pPr lvl="3">
              <a:lnSpc>
                <a:spcPct val="90000"/>
              </a:lnSpc>
            </a:pPr>
            <a:r>
              <a:rPr lang="en-US"/>
              <a:t>Checksum Offload</a:t>
            </a:r>
          </a:p>
          <a:p>
            <a:pPr lvl="3">
              <a:lnSpc>
                <a:spcPct val="90000"/>
              </a:lnSpc>
            </a:pPr>
            <a:r>
              <a:rPr lang="en-US"/>
              <a:t>Insufficient</a:t>
            </a:r>
          </a:p>
          <a:p>
            <a:pPr lvl="2">
              <a:lnSpc>
                <a:spcPct val="90000"/>
              </a:lnSpc>
            </a:pPr>
            <a:r>
              <a:rPr lang="en-US"/>
              <a:t>It gets worse with 10 Gigabit Networks</a:t>
            </a:r>
          </a:p>
          <a:p>
            <a:pPr lvl="1">
              <a:lnSpc>
                <a:spcPct val="90000"/>
              </a:lnSpc>
            </a:pPr>
            <a:r>
              <a:rPr lang="en-US"/>
              <a:t>Can we do better</a:t>
            </a:r>
          </a:p>
          <a:p>
            <a:pPr lvl="2">
              <a:lnSpc>
                <a:spcPct val="90000"/>
              </a:lnSpc>
            </a:pPr>
            <a:r>
              <a:rPr lang="en-US"/>
              <a:t>User-level support</a:t>
            </a:r>
          </a:p>
        </p:txBody>
      </p:sp>
    </p:spTree>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
          <p:cNvSpPr>
            <a:spLocks noGrp="1" noChangeArrowheads="1"/>
          </p:cNvSpPr>
          <p:nvPr>
            <p:ph type="title"/>
          </p:nvPr>
        </p:nvSpPr>
        <p:spPr/>
        <p:txBody>
          <a:bodyPr/>
          <a:lstStyle/>
          <a:p>
            <a:r>
              <a:rPr lang="en-US"/>
              <a:t>Web Server (HTTP/1.1)</a:t>
            </a:r>
          </a:p>
        </p:txBody>
      </p:sp>
      <p:graphicFrame>
        <p:nvGraphicFramePr>
          <p:cNvPr id="129029" name="Object 5"/>
          <p:cNvGraphicFramePr>
            <a:graphicFrameLocks noChangeAspect="1"/>
          </p:cNvGraphicFramePr>
          <p:nvPr>
            <p:ph type="chart" idx="1"/>
          </p:nvPr>
        </p:nvGraphicFramePr>
        <p:xfrm>
          <a:off x="460375" y="1600200"/>
          <a:ext cx="8223250" cy="4530725"/>
        </p:xfrm>
        <a:graphic>
          <a:graphicData uri="http://schemas.openxmlformats.org/presentationml/2006/ole">
            <mc:AlternateContent xmlns:mc="http://schemas.openxmlformats.org/markup-compatibility/2006">
              <mc:Choice xmlns:v="urn:schemas-microsoft-com:vml" Requires="v">
                <p:oleObj spid="_x0000_s129031" name="Chart" r:id="rId4" imgW="8229750" imgH="4533867" progId="MSGraph.Chart.5">
                  <p:embed followColorScheme="full"/>
                </p:oleObj>
              </mc:Choice>
              <mc:Fallback>
                <p:oleObj name="Chart" r:id="rId4" imgW="8229750" imgH="4533867" progId="MSGraph.Chart.5">
                  <p:embed followColorScheme="full"/>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75" y="1600200"/>
                        <a:ext cx="8223250" cy="4530725"/>
                      </a:xfrm>
                      <a:prstGeom prst="rect">
                        <a:avLst/>
                      </a:prstGeom>
                    </p:spPr>
                  </p:pic>
                </p:oleObj>
              </mc:Fallback>
            </mc:AlternateContent>
          </a:graphicData>
        </a:graphic>
      </p:graphicFrame>
      <p:sp>
        <p:nvSpPr>
          <p:cNvPr id="129030" name="Text Box 6"/>
          <p:cNvSpPr txBox="1">
            <a:spLocks noChangeArrowheads="1"/>
          </p:cNvSpPr>
          <p:nvPr/>
        </p:nvSpPr>
        <p:spPr bwMode="auto">
          <a:xfrm>
            <a:off x="1752600" y="6156325"/>
            <a:ext cx="571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
            </a:pPr>
            <a:r>
              <a:rPr lang="en-US" sz="2000">
                <a:latin typeface="Tahoma" pitchFamily="34" charset="0"/>
              </a:rPr>
              <a:t> Up to 3 times improvement compared to TCP</a:t>
            </a:r>
          </a:p>
        </p:txBody>
      </p:sp>
    </p:spTree>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Conclusions</a:t>
            </a:r>
          </a:p>
        </p:txBody>
      </p:sp>
      <p:sp>
        <p:nvSpPr>
          <p:cNvPr id="38915" name="Rectangle 3"/>
          <p:cNvSpPr>
            <a:spLocks noGrp="1" noChangeArrowheads="1"/>
          </p:cNvSpPr>
          <p:nvPr>
            <p:ph type="body" idx="1"/>
          </p:nvPr>
        </p:nvSpPr>
        <p:spPr>
          <a:xfrm>
            <a:off x="685800" y="1600200"/>
            <a:ext cx="7772400" cy="4800600"/>
          </a:xfrm>
        </p:spPr>
        <p:txBody>
          <a:bodyPr/>
          <a:lstStyle/>
          <a:p>
            <a:r>
              <a:rPr lang="en-US" sz="2800"/>
              <a:t>Developed a High Performance User-Level Sockets implementation over Gigabit Ethernet</a:t>
            </a:r>
          </a:p>
          <a:p>
            <a:r>
              <a:rPr lang="en-US" sz="2800"/>
              <a:t>Latency close to base EMP (28 </a:t>
            </a:r>
            <a:r>
              <a:rPr lang="en-US" sz="2800">
                <a:sym typeface="Symbol" pitchFamily="18" charset="2"/>
              </a:rPr>
              <a:t>s)</a:t>
            </a:r>
          </a:p>
          <a:p>
            <a:pPr lvl="1"/>
            <a:r>
              <a:rPr lang="en-US" sz="2000"/>
              <a:t>28.5 </a:t>
            </a:r>
            <a:r>
              <a:rPr lang="en-US" sz="2000">
                <a:sym typeface="Symbol" pitchFamily="18" charset="2"/>
              </a:rPr>
              <a:t>s for Non-Data Streaming</a:t>
            </a:r>
          </a:p>
          <a:p>
            <a:pPr lvl="1"/>
            <a:r>
              <a:rPr lang="en-US" sz="2000">
                <a:sym typeface="Symbol" pitchFamily="18" charset="2"/>
              </a:rPr>
              <a:t>37 s for Data Streaming sockets</a:t>
            </a:r>
          </a:p>
          <a:p>
            <a:pPr lvl="1"/>
            <a:r>
              <a:rPr lang="en-US" sz="2000">
                <a:sym typeface="Symbol" pitchFamily="18" charset="2"/>
              </a:rPr>
              <a:t>4 times improvement in latency compared to TCP</a:t>
            </a:r>
          </a:p>
          <a:p>
            <a:r>
              <a:rPr lang="en-US" sz="2800">
                <a:sym typeface="Symbol" pitchFamily="18" charset="2"/>
              </a:rPr>
              <a:t>Peak Bandwidth of 840Mbps</a:t>
            </a:r>
          </a:p>
          <a:p>
            <a:pPr lvl="1"/>
            <a:r>
              <a:rPr lang="en-US" sz="2000">
                <a:sym typeface="Symbol" pitchFamily="18" charset="2"/>
              </a:rPr>
              <a:t>550Mbps obtained by TCP with increased Registered space for the kernel (up to 2MB)</a:t>
            </a:r>
          </a:p>
          <a:p>
            <a:pPr lvl="1"/>
            <a:r>
              <a:rPr lang="en-US" sz="2000">
                <a:sym typeface="Symbol" pitchFamily="18" charset="2"/>
              </a:rPr>
              <a:t>Default case is 340Mbps with 32KB</a:t>
            </a:r>
          </a:p>
          <a:p>
            <a:pPr lvl="1"/>
            <a:r>
              <a:rPr lang="en-US" sz="2000">
                <a:sym typeface="Symbol" pitchFamily="18" charset="2"/>
              </a:rPr>
              <a:t>Improvement of 53%</a:t>
            </a:r>
            <a:endParaRPr lang="en-US" sz="1800">
              <a:sym typeface="Symbol" pitchFamily="18" charset="2"/>
            </a:endParaRPr>
          </a:p>
        </p:txBody>
      </p:sp>
    </p:spTree>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Conclusions (contd.)</a:t>
            </a:r>
          </a:p>
        </p:txBody>
      </p:sp>
      <p:sp>
        <p:nvSpPr>
          <p:cNvPr id="39939" name="Rectangle 3"/>
          <p:cNvSpPr>
            <a:spLocks noGrp="1" noChangeArrowheads="1"/>
          </p:cNvSpPr>
          <p:nvPr>
            <p:ph type="body" idx="1"/>
          </p:nvPr>
        </p:nvSpPr>
        <p:spPr>
          <a:xfrm>
            <a:off x="457200" y="1905000"/>
            <a:ext cx="8229600" cy="4572000"/>
          </a:xfrm>
        </p:spPr>
        <p:txBody>
          <a:bodyPr/>
          <a:lstStyle/>
          <a:p>
            <a:r>
              <a:rPr lang="en-US"/>
              <a:t>FTP Application shows an improvement of nearly 2 times</a:t>
            </a:r>
          </a:p>
          <a:p>
            <a:r>
              <a:rPr lang="en-US"/>
              <a:t>Web Server shows tremendous performance improvement</a:t>
            </a:r>
          </a:p>
          <a:p>
            <a:pPr lvl="1"/>
            <a:r>
              <a:rPr lang="en-US" sz="2400"/>
              <a:t>HTTP/1.0 shows an improvement of up to 6 times</a:t>
            </a:r>
          </a:p>
          <a:p>
            <a:pPr lvl="1"/>
            <a:r>
              <a:rPr lang="en-US" sz="2400"/>
              <a:t>HTTP/1.1 shows an improvement of up to 3 times</a:t>
            </a:r>
          </a:p>
        </p:txBody>
      </p:sp>
    </p:spTree>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Future Work</a:t>
            </a:r>
          </a:p>
        </p:txBody>
      </p:sp>
      <p:sp>
        <p:nvSpPr>
          <p:cNvPr id="100355" name="Rectangle 3"/>
          <p:cNvSpPr>
            <a:spLocks noGrp="1" noChangeArrowheads="1"/>
          </p:cNvSpPr>
          <p:nvPr>
            <p:ph type="body" idx="1"/>
          </p:nvPr>
        </p:nvSpPr>
        <p:spPr>
          <a:xfrm>
            <a:off x="457200" y="1447800"/>
            <a:ext cx="8229600" cy="4953000"/>
          </a:xfrm>
        </p:spPr>
        <p:txBody>
          <a:bodyPr/>
          <a:lstStyle/>
          <a:p>
            <a:pPr>
              <a:lnSpc>
                <a:spcPct val="90000"/>
              </a:lnSpc>
            </a:pPr>
            <a:r>
              <a:rPr lang="en-US"/>
              <a:t>Dynamic Credit Allocation</a:t>
            </a:r>
          </a:p>
          <a:p>
            <a:pPr lvl="1">
              <a:lnSpc>
                <a:spcPct val="90000"/>
              </a:lnSpc>
            </a:pPr>
            <a:r>
              <a:rPr lang="en-US" sz="2400"/>
              <a:t>NIC: The trusted component</a:t>
            </a:r>
          </a:p>
          <a:p>
            <a:pPr>
              <a:lnSpc>
                <a:spcPct val="90000"/>
              </a:lnSpc>
            </a:pPr>
            <a:r>
              <a:rPr lang="en-US"/>
              <a:t>Integrated QoS</a:t>
            </a:r>
          </a:p>
          <a:p>
            <a:pPr lvl="1">
              <a:lnSpc>
                <a:spcPct val="90000"/>
              </a:lnSpc>
            </a:pPr>
            <a:r>
              <a:rPr lang="en-US" sz="2400"/>
              <a:t>Currently on Myrinet Clusters</a:t>
            </a:r>
          </a:p>
          <a:p>
            <a:pPr>
              <a:lnSpc>
                <a:spcPct val="90000"/>
              </a:lnSpc>
            </a:pPr>
            <a:r>
              <a:rPr lang="en-US"/>
              <a:t>Commercial applications in the Data Center environment</a:t>
            </a:r>
          </a:p>
          <a:p>
            <a:pPr>
              <a:lnSpc>
                <a:spcPct val="90000"/>
              </a:lnSpc>
            </a:pPr>
            <a:r>
              <a:rPr lang="en-US"/>
              <a:t>Extend the idea to next generation interconnects</a:t>
            </a:r>
          </a:p>
          <a:p>
            <a:pPr lvl="1">
              <a:lnSpc>
                <a:spcPct val="90000"/>
              </a:lnSpc>
            </a:pPr>
            <a:r>
              <a:rPr lang="en-US" sz="2400"/>
              <a:t>InfiniBand</a:t>
            </a:r>
          </a:p>
          <a:p>
            <a:pPr lvl="1">
              <a:lnSpc>
                <a:spcPct val="90000"/>
              </a:lnSpc>
            </a:pPr>
            <a:r>
              <a:rPr lang="en-US" sz="2400"/>
              <a:t>10 Gigabit Ethernet</a:t>
            </a:r>
          </a:p>
        </p:txBody>
      </p:sp>
    </p:spTree>
  </p:cSld>
  <p:clrMapOvr>
    <a:masterClrMapping/>
  </p:clrMapOvr>
  <p:transition>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Text Box 4"/>
          <p:cNvSpPr txBox="1">
            <a:spLocks noChangeArrowheads="1"/>
          </p:cNvSpPr>
          <p:nvPr/>
        </p:nvSpPr>
        <p:spPr bwMode="auto">
          <a:xfrm>
            <a:off x="1295400" y="3048000"/>
            <a:ext cx="60960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latin typeface="Tahoma" pitchFamily="34" charset="0"/>
              </a:rPr>
              <a:t>For more information, please visit the</a:t>
            </a:r>
          </a:p>
          <a:p>
            <a:pPr algn="ctr">
              <a:spcBef>
                <a:spcPct val="50000"/>
              </a:spcBef>
            </a:pPr>
            <a:endParaRPr lang="en-US" sz="2000">
              <a:latin typeface="Tahoma" pitchFamily="34" charset="0"/>
            </a:endParaRPr>
          </a:p>
          <a:p>
            <a:pPr algn="ctr">
              <a:spcBef>
                <a:spcPct val="50000"/>
              </a:spcBef>
            </a:pPr>
            <a:endParaRPr lang="en-US" sz="2000">
              <a:latin typeface="Tahoma" pitchFamily="34" charset="0"/>
            </a:endParaRPr>
          </a:p>
          <a:p>
            <a:pPr algn="ctr">
              <a:spcBef>
                <a:spcPct val="50000"/>
              </a:spcBef>
            </a:pPr>
            <a:r>
              <a:rPr lang="en-US" sz="2000">
                <a:latin typeface="Tahoma" pitchFamily="34" charset="0"/>
                <a:hlinkClick r:id="rId3"/>
              </a:rPr>
              <a:t>http://nowlab.cis.ohio-state.edu</a:t>
            </a:r>
            <a:endParaRPr lang="en-US" sz="2000">
              <a:latin typeface="Tahoma" pitchFamily="34" charset="0"/>
            </a:endParaRPr>
          </a:p>
          <a:p>
            <a:pPr algn="ctr">
              <a:spcBef>
                <a:spcPct val="50000"/>
              </a:spcBef>
            </a:pPr>
            <a:r>
              <a:rPr lang="en-US" sz="2000">
                <a:latin typeface="Tahoma" pitchFamily="34" charset="0"/>
              </a:rPr>
              <a:t>Network Based Computing Laboratory,</a:t>
            </a:r>
          </a:p>
          <a:p>
            <a:pPr algn="ctr">
              <a:spcBef>
                <a:spcPct val="50000"/>
              </a:spcBef>
            </a:pPr>
            <a:r>
              <a:rPr lang="en-US" sz="2000">
                <a:latin typeface="Tahoma" pitchFamily="34" charset="0"/>
              </a:rPr>
              <a:t>The Ohio State University</a:t>
            </a:r>
          </a:p>
        </p:txBody>
      </p:sp>
      <p:sp>
        <p:nvSpPr>
          <p:cNvPr id="62469" name="Text Box 5"/>
          <p:cNvSpPr txBox="1">
            <a:spLocks noChangeArrowheads="1"/>
          </p:cNvSpPr>
          <p:nvPr/>
        </p:nvSpPr>
        <p:spPr bwMode="auto">
          <a:xfrm>
            <a:off x="2209800" y="1828800"/>
            <a:ext cx="4114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3200" b="1"/>
              <a:t>Thank You</a:t>
            </a:r>
          </a:p>
        </p:txBody>
      </p:sp>
      <p:grpSp>
        <p:nvGrpSpPr>
          <p:cNvPr id="62470" name="Group 6"/>
          <p:cNvGrpSpPr>
            <a:grpSpLocks/>
          </p:cNvGrpSpPr>
          <p:nvPr/>
        </p:nvGrpSpPr>
        <p:grpSpPr bwMode="auto">
          <a:xfrm>
            <a:off x="2209800" y="3597275"/>
            <a:ext cx="4060825" cy="704850"/>
            <a:chOff x="1223" y="1300"/>
            <a:chExt cx="2558" cy="455"/>
          </a:xfrm>
        </p:grpSpPr>
        <p:sp>
          <p:nvSpPr>
            <p:cNvPr id="62471" name="Oval 7"/>
            <p:cNvSpPr>
              <a:spLocks noChangeArrowheads="1"/>
            </p:cNvSpPr>
            <p:nvPr/>
          </p:nvSpPr>
          <p:spPr bwMode="auto">
            <a:xfrm>
              <a:off x="1223" y="1300"/>
              <a:ext cx="1255" cy="455"/>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solidFill>
                    <a:srgbClr val="003300"/>
                  </a:solidFill>
                  <a:latin typeface="Times New Roman"/>
                </a:rPr>
                <a:t>NBC</a:t>
              </a:r>
              <a:endParaRPr lang="en-US" sz="2400" b="1">
                <a:latin typeface="Times New Roman"/>
              </a:endParaRPr>
            </a:p>
          </p:txBody>
        </p:sp>
        <p:sp>
          <p:nvSpPr>
            <p:cNvPr id="62472" name="Text Box 8"/>
            <p:cNvSpPr txBox="1">
              <a:spLocks noChangeArrowheads="1"/>
            </p:cNvSpPr>
            <p:nvPr/>
          </p:nvSpPr>
          <p:spPr bwMode="auto">
            <a:xfrm>
              <a:off x="2577" y="1364"/>
              <a:ext cx="1204" cy="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800" b="1">
                  <a:latin typeface="Times New Roman"/>
                </a:rPr>
                <a:t>Home Page</a:t>
              </a:r>
              <a:endParaRPr lang="en-US" sz="2400" b="1">
                <a:latin typeface="Times New Roman"/>
              </a:endParaRPr>
            </a:p>
          </p:txBody>
        </p:sp>
      </p:gr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sz="4000"/>
              <a:t>Kernel Based Implementation of Sockets</a:t>
            </a:r>
          </a:p>
        </p:txBody>
      </p:sp>
      <p:sp>
        <p:nvSpPr>
          <p:cNvPr id="107524" name="Rectangle 4"/>
          <p:cNvSpPr>
            <a:spLocks noChangeArrowheads="1"/>
          </p:cNvSpPr>
          <p:nvPr/>
        </p:nvSpPr>
        <p:spPr bwMode="auto">
          <a:xfrm>
            <a:off x="1828800" y="5181600"/>
            <a:ext cx="2514600" cy="5334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NIC</a:t>
            </a:r>
          </a:p>
        </p:txBody>
      </p:sp>
      <p:sp>
        <p:nvSpPr>
          <p:cNvPr id="107525" name="Line 5"/>
          <p:cNvSpPr>
            <a:spLocks noChangeShapeType="1"/>
          </p:cNvSpPr>
          <p:nvPr/>
        </p:nvSpPr>
        <p:spPr bwMode="auto">
          <a:xfrm>
            <a:off x="1600200" y="5029200"/>
            <a:ext cx="2971800" cy="0"/>
          </a:xfrm>
          <a:prstGeom prst="line">
            <a:avLst/>
          </a:prstGeom>
          <a:noFill/>
          <a:ln w="571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26" name="Rectangle 6"/>
          <p:cNvSpPr>
            <a:spLocks noChangeArrowheads="1"/>
          </p:cNvSpPr>
          <p:nvPr/>
        </p:nvSpPr>
        <p:spPr bwMode="auto">
          <a:xfrm>
            <a:off x="1828800" y="4343400"/>
            <a:ext cx="2514600" cy="5334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IP</a:t>
            </a:r>
          </a:p>
        </p:txBody>
      </p:sp>
      <p:sp>
        <p:nvSpPr>
          <p:cNvPr id="107527" name="Rectangle 7"/>
          <p:cNvSpPr>
            <a:spLocks noChangeArrowheads="1"/>
          </p:cNvSpPr>
          <p:nvPr/>
        </p:nvSpPr>
        <p:spPr bwMode="auto">
          <a:xfrm>
            <a:off x="1828800" y="3733800"/>
            <a:ext cx="2514600" cy="5334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TCP</a:t>
            </a:r>
          </a:p>
        </p:txBody>
      </p:sp>
      <p:sp>
        <p:nvSpPr>
          <p:cNvPr id="107528" name="Rectangle 8"/>
          <p:cNvSpPr>
            <a:spLocks noChangeArrowheads="1"/>
          </p:cNvSpPr>
          <p:nvPr/>
        </p:nvSpPr>
        <p:spPr bwMode="auto">
          <a:xfrm>
            <a:off x="1828800" y="3124200"/>
            <a:ext cx="2514600" cy="5334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Sockets</a:t>
            </a:r>
          </a:p>
        </p:txBody>
      </p:sp>
      <p:sp>
        <p:nvSpPr>
          <p:cNvPr id="107529" name="Rectangle 9"/>
          <p:cNvSpPr>
            <a:spLocks noChangeArrowheads="1"/>
          </p:cNvSpPr>
          <p:nvPr/>
        </p:nvSpPr>
        <p:spPr bwMode="auto">
          <a:xfrm>
            <a:off x="1828800" y="2286000"/>
            <a:ext cx="2514600" cy="5334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Application or Library</a:t>
            </a:r>
          </a:p>
        </p:txBody>
      </p:sp>
      <p:sp>
        <p:nvSpPr>
          <p:cNvPr id="107530" name="Line 10"/>
          <p:cNvSpPr>
            <a:spLocks noChangeShapeType="1"/>
          </p:cNvSpPr>
          <p:nvPr/>
        </p:nvSpPr>
        <p:spPr bwMode="auto">
          <a:xfrm>
            <a:off x="1600200" y="2971800"/>
            <a:ext cx="2971800" cy="0"/>
          </a:xfrm>
          <a:prstGeom prst="line">
            <a:avLst/>
          </a:prstGeom>
          <a:noFill/>
          <a:ln w="571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31" name="Text Box 11"/>
          <p:cNvSpPr txBox="1">
            <a:spLocks noChangeArrowheads="1"/>
          </p:cNvSpPr>
          <p:nvPr/>
        </p:nvSpPr>
        <p:spPr bwMode="auto">
          <a:xfrm>
            <a:off x="533400" y="5272088"/>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Hardware</a:t>
            </a:r>
          </a:p>
        </p:txBody>
      </p:sp>
      <p:sp>
        <p:nvSpPr>
          <p:cNvPr id="107532" name="Text Box 12"/>
          <p:cNvSpPr txBox="1">
            <a:spLocks noChangeArrowheads="1"/>
          </p:cNvSpPr>
          <p:nvPr/>
        </p:nvSpPr>
        <p:spPr bwMode="auto">
          <a:xfrm>
            <a:off x="838200" y="388620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Kernel</a:t>
            </a:r>
          </a:p>
        </p:txBody>
      </p:sp>
      <p:sp>
        <p:nvSpPr>
          <p:cNvPr id="107533" name="Text Box 13"/>
          <p:cNvSpPr txBox="1">
            <a:spLocks noChangeArrowheads="1"/>
          </p:cNvSpPr>
          <p:nvPr/>
        </p:nvSpPr>
        <p:spPr bwMode="auto">
          <a:xfrm>
            <a:off x="304800" y="2362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User Space</a:t>
            </a:r>
          </a:p>
        </p:txBody>
      </p:sp>
      <p:sp>
        <p:nvSpPr>
          <p:cNvPr id="107534" name="Text Box 14"/>
          <p:cNvSpPr txBox="1">
            <a:spLocks noChangeArrowheads="1"/>
          </p:cNvSpPr>
          <p:nvPr/>
        </p:nvSpPr>
        <p:spPr bwMode="auto">
          <a:xfrm>
            <a:off x="5410200" y="2362200"/>
            <a:ext cx="3429000" cy="243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lang="en-US"/>
              <a:t> Pros</a:t>
            </a:r>
          </a:p>
          <a:p>
            <a:pPr lvl="1">
              <a:spcBef>
                <a:spcPct val="50000"/>
              </a:spcBef>
              <a:buFontTx/>
              <a:buChar char="•"/>
            </a:pPr>
            <a:r>
              <a:rPr lang="en-US"/>
              <a:t> High Compatibility</a:t>
            </a:r>
          </a:p>
          <a:p>
            <a:pPr>
              <a:spcBef>
                <a:spcPct val="50000"/>
              </a:spcBef>
              <a:buFont typeface="Wingdings" pitchFamily="2" charset="2"/>
              <a:buChar char="û"/>
            </a:pPr>
            <a:r>
              <a:rPr lang="en-US"/>
              <a:t> Cons</a:t>
            </a:r>
          </a:p>
          <a:p>
            <a:pPr lvl="1">
              <a:spcBef>
                <a:spcPct val="50000"/>
              </a:spcBef>
              <a:buFontTx/>
              <a:buChar char="•"/>
            </a:pPr>
            <a:r>
              <a:rPr lang="en-US"/>
              <a:t> Kernel Context Switches</a:t>
            </a:r>
          </a:p>
          <a:p>
            <a:pPr lvl="1">
              <a:spcBef>
                <a:spcPct val="50000"/>
              </a:spcBef>
              <a:buFontTx/>
              <a:buChar char="•"/>
            </a:pPr>
            <a:r>
              <a:rPr lang="en-US"/>
              <a:t> Multiple Copies</a:t>
            </a:r>
          </a:p>
          <a:p>
            <a:pPr lvl="1">
              <a:spcBef>
                <a:spcPct val="50000"/>
              </a:spcBef>
              <a:buFontTx/>
              <a:buChar char="•"/>
            </a:pPr>
            <a:r>
              <a:rPr lang="en-US"/>
              <a:t> CPU Resources</a:t>
            </a:r>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sz="4000"/>
              <a:t>Alternative Implementations of Sockets (GigaNet cLAN)</a:t>
            </a:r>
          </a:p>
        </p:txBody>
      </p:sp>
      <p:sp>
        <p:nvSpPr>
          <p:cNvPr id="109571" name="Rectangle 3"/>
          <p:cNvSpPr>
            <a:spLocks noChangeArrowheads="1"/>
          </p:cNvSpPr>
          <p:nvPr/>
        </p:nvSpPr>
        <p:spPr bwMode="auto">
          <a:xfrm>
            <a:off x="1905000" y="5791200"/>
            <a:ext cx="2514600" cy="5334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“VI aware” NIC</a:t>
            </a:r>
          </a:p>
        </p:txBody>
      </p:sp>
      <p:sp>
        <p:nvSpPr>
          <p:cNvPr id="109572" name="Line 4"/>
          <p:cNvSpPr>
            <a:spLocks noChangeShapeType="1"/>
          </p:cNvSpPr>
          <p:nvPr/>
        </p:nvSpPr>
        <p:spPr bwMode="auto">
          <a:xfrm>
            <a:off x="1676400" y="5638800"/>
            <a:ext cx="2971800" cy="0"/>
          </a:xfrm>
          <a:prstGeom prst="line">
            <a:avLst/>
          </a:prstGeom>
          <a:noFill/>
          <a:ln w="571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73" name="Rectangle 5"/>
          <p:cNvSpPr>
            <a:spLocks noChangeArrowheads="1"/>
          </p:cNvSpPr>
          <p:nvPr/>
        </p:nvSpPr>
        <p:spPr bwMode="auto">
          <a:xfrm>
            <a:off x="1905000" y="4343400"/>
            <a:ext cx="2514600" cy="5334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IP</a:t>
            </a:r>
          </a:p>
        </p:txBody>
      </p:sp>
      <p:sp>
        <p:nvSpPr>
          <p:cNvPr id="109574" name="Rectangle 6"/>
          <p:cNvSpPr>
            <a:spLocks noChangeArrowheads="1"/>
          </p:cNvSpPr>
          <p:nvPr/>
        </p:nvSpPr>
        <p:spPr bwMode="auto">
          <a:xfrm>
            <a:off x="1905000" y="3733800"/>
            <a:ext cx="2514600" cy="5334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TCP</a:t>
            </a:r>
          </a:p>
        </p:txBody>
      </p:sp>
      <p:sp>
        <p:nvSpPr>
          <p:cNvPr id="109575" name="Rectangle 7"/>
          <p:cNvSpPr>
            <a:spLocks noChangeArrowheads="1"/>
          </p:cNvSpPr>
          <p:nvPr/>
        </p:nvSpPr>
        <p:spPr bwMode="auto">
          <a:xfrm>
            <a:off x="1905000" y="3124200"/>
            <a:ext cx="2514600" cy="5334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Sockets</a:t>
            </a:r>
          </a:p>
        </p:txBody>
      </p:sp>
      <p:sp>
        <p:nvSpPr>
          <p:cNvPr id="109576" name="Rectangle 8"/>
          <p:cNvSpPr>
            <a:spLocks noChangeArrowheads="1"/>
          </p:cNvSpPr>
          <p:nvPr/>
        </p:nvSpPr>
        <p:spPr bwMode="auto">
          <a:xfrm>
            <a:off x="1905000" y="2286000"/>
            <a:ext cx="2514600" cy="5334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Application or Library</a:t>
            </a:r>
          </a:p>
        </p:txBody>
      </p:sp>
      <p:sp>
        <p:nvSpPr>
          <p:cNvPr id="109577" name="Line 9"/>
          <p:cNvSpPr>
            <a:spLocks noChangeShapeType="1"/>
          </p:cNvSpPr>
          <p:nvPr/>
        </p:nvSpPr>
        <p:spPr bwMode="auto">
          <a:xfrm>
            <a:off x="1676400" y="2971800"/>
            <a:ext cx="2971800" cy="0"/>
          </a:xfrm>
          <a:prstGeom prst="line">
            <a:avLst/>
          </a:prstGeom>
          <a:noFill/>
          <a:ln w="571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78" name="Text Box 10"/>
          <p:cNvSpPr txBox="1">
            <a:spLocks noChangeArrowheads="1"/>
          </p:cNvSpPr>
          <p:nvPr/>
        </p:nvSpPr>
        <p:spPr bwMode="auto">
          <a:xfrm>
            <a:off x="609600" y="5881688"/>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Hardware</a:t>
            </a:r>
          </a:p>
        </p:txBody>
      </p:sp>
      <p:sp>
        <p:nvSpPr>
          <p:cNvPr id="109579" name="Text Box 11"/>
          <p:cNvSpPr txBox="1">
            <a:spLocks noChangeArrowheads="1"/>
          </p:cNvSpPr>
          <p:nvPr/>
        </p:nvSpPr>
        <p:spPr bwMode="auto">
          <a:xfrm>
            <a:off x="914400" y="388620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Kernel</a:t>
            </a:r>
          </a:p>
        </p:txBody>
      </p:sp>
      <p:sp>
        <p:nvSpPr>
          <p:cNvPr id="109580" name="Text Box 12"/>
          <p:cNvSpPr txBox="1">
            <a:spLocks noChangeArrowheads="1"/>
          </p:cNvSpPr>
          <p:nvPr/>
        </p:nvSpPr>
        <p:spPr bwMode="auto">
          <a:xfrm>
            <a:off x="381000" y="2362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User Space</a:t>
            </a:r>
          </a:p>
        </p:txBody>
      </p:sp>
      <p:sp>
        <p:nvSpPr>
          <p:cNvPr id="109581" name="Text Box 13"/>
          <p:cNvSpPr txBox="1">
            <a:spLocks noChangeArrowheads="1"/>
          </p:cNvSpPr>
          <p:nvPr/>
        </p:nvSpPr>
        <p:spPr bwMode="auto">
          <a:xfrm>
            <a:off x="5181600" y="2362200"/>
            <a:ext cx="3657600" cy="243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lang="en-US"/>
              <a:t> Pros</a:t>
            </a:r>
          </a:p>
          <a:p>
            <a:pPr lvl="1">
              <a:spcBef>
                <a:spcPct val="50000"/>
              </a:spcBef>
              <a:buFontTx/>
              <a:buChar char="•"/>
            </a:pPr>
            <a:r>
              <a:rPr lang="en-US"/>
              <a:t> High Compatibility</a:t>
            </a:r>
          </a:p>
          <a:p>
            <a:pPr>
              <a:spcBef>
                <a:spcPct val="50000"/>
              </a:spcBef>
              <a:buFont typeface="Wingdings" pitchFamily="2" charset="2"/>
              <a:buChar char="û"/>
            </a:pPr>
            <a:r>
              <a:rPr lang="en-US"/>
              <a:t> Cons</a:t>
            </a:r>
          </a:p>
          <a:p>
            <a:pPr lvl="1">
              <a:spcBef>
                <a:spcPct val="50000"/>
              </a:spcBef>
              <a:buFontTx/>
              <a:buChar char="•"/>
            </a:pPr>
            <a:r>
              <a:rPr lang="en-US"/>
              <a:t> Kernel Context Switches</a:t>
            </a:r>
          </a:p>
          <a:p>
            <a:pPr lvl="1">
              <a:spcBef>
                <a:spcPct val="50000"/>
              </a:spcBef>
              <a:buFontTx/>
              <a:buChar char="•"/>
            </a:pPr>
            <a:r>
              <a:rPr lang="en-US"/>
              <a:t> Multiple Copies</a:t>
            </a:r>
          </a:p>
          <a:p>
            <a:pPr lvl="1">
              <a:spcBef>
                <a:spcPct val="50000"/>
              </a:spcBef>
              <a:buFontTx/>
              <a:buChar char="•"/>
            </a:pPr>
            <a:r>
              <a:rPr lang="en-US"/>
              <a:t> CPU Resources</a:t>
            </a:r>
          </a:p>
        </p:txBody>
      </p:sp>
      <p:sp>
        <p:nvSpPr>
          <p:cNvPr id="109582" name="Rectangle 14"/>
          <p:cNvSpPr>
            <a:spLocks noChangeArrowheads="1"/>
          </p:cNvSpPr>
          <p:nvPr/>
        </p:nvSpPr>
        <p:spPr bwMode="auto">
          <a:xfrm>
            <a:off x="1905000" y="4953000"/>
            <a:ext cx="2514600" cy="5334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IP-to-VI layer</a:t>
            </a:r>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z="4000"/>
              <a:t>Sockets over User-Level Protocols</a:t>
            </a:r>
          </a:p>
        </p:txBody>
      </p:sp>
      <p:sp>
        <p:nvSpPr>
          <p:cNvPr id="89091" name="Rectangle 3"/>
          <p:cNvSpPr>
            <a:spLocks noGrp="1" noChangeArrowheads="1"/>
          </p:cNvSpPr>
          <p:nvPr>
            <p:ph type="body" idx="1"/>
          </p:nvPr>
        </p:nvSpPr>
        <p:spPr>
          <a:xfrm>
            <a:off x="457200" y="1524000"/>
            <a:ext cx="8229600" cy="5105400"/>
          </a:xfrm>
        </p:spPr>
        <p:txBody>
          <a:bodyPr/>
          <a:lstStyle/>
          <a:p>
            <a:pPr>
              <a:lnSpc>
                <a:spcPct val="90000"/>
              </a:lnSpc>
            </a:pPr>
            <a:r>
              <a:rPr lang="en-US" sz="2800"/>
              <a:t>Sockets is a generalized protocol</a:t>
            </a:r>
          </a:p>
          <a:p>
            <a:pPr lvl="1">
              <a:lnSpc>
                <a:spcPct val="90000"/>
              </a:lnSpc>
            </a:pPr>
            <a:r>
              <a:rPr lang="en-US" sz="2400"/>
              <a:t>Sockets over VIA</a:t>
            </a:r>
          </a:p>
          <a:p>
            <a:pPr lvl="2">
              <a:lnSpc>
                <a:spcPct val="90000"/>
              </a:lnSpc>
            </a:pPr>
            <a:r>
              <a:rPr lang="en-US" sz="2000"/>
              <a:t>Developed by Intel Corporation [shah98] and ET Research Institute [sovia01]</a:t>
            </a:r>
          </a:p>
          <a:p>
            <a:pPr lvl="2">
              <a:lnSpc>
                <a:spcPct val="90000"/>
              </a:lnSpc>
            </a:pPr>
            <a:r>
              <a:rPr lang="en-US" sz="2000"/>
              <a:t>GigaNet cLAN platform</a:t>
            </a:r>
          </a:p>
          <a:p>
            <a:pPr>
              <a:lnSpc>
                <a:spcPct val="90000"/>
              </a:lnSpc>
            </a:pPr>
            <a:r>
              <a:rPr lang="en-US" sz="2800"/>
              <a:t>Most networks in the world are Ethernet</a:t>
            </a:r>
          </a:p>
          <a:p>
            <a:pPr lvl="1">
              <a:lnSpc>
                <a:spcPct val="90000"/>
              </a:lnSpc>
            </a:pPr>
            <a:r>
              <a:rPr lang="en-US" sz="2400"/>
              <a:t>Gigabit Ethernet</a:t>
            </a:r>
          </a:p>
          <a:p>
            <a:pPr lvl="2">
              <a:lnSpc>
                <a:spcPct val="90000"/>
              </a:lnSpc>
            </a:pPr>
            <a:r>
              <a:rPr lang="en-US" sz="2000"/>
              <a:t>Backward compatible</a:t>
            </a:r>
          </a:p>
          <a:p>
            <a:pPr lvl="2">
              <a:lnSpc>
                <a:spcPct val="90000"/>
              </a:lnSpc>
            </a:pPr>
            <a:r>
              <a:rPr lang="en-US" sz="2000"/>
              <a:t>Gigabit Network over the existing installation base</a:t>
            </a:r>
          </a:p>
          <a:p>
            <a:pPr lvl="2">
              <a:lnSpc>
                <a:spcPct val="90000"/>
              </a:lnSpc>
            </a:pPr>
            <a:r>
              <a:rPr lang="en-US" sz="2000"/>
              <a:t>MVIA: Version of VIA on Gigabit Ethernet</a:t>
            </a:r>
          </a:p>
          <a:p>
            <a:pPr lvl="3">
              <a:lnSpc>
                <a:spcPct val="90000"/>
              </a:lnSpc>
            </a:pPr>
            <a:r>
              <a:rPr lang="en-US"/>
              <a:t>Kernel Based</a:t>
            </a:r>
          </a:p>
          <a:p>
            <a:pPr lvl="1">
              <a:lnSpc>
                <a:spcPct val="90000"/>
              </a:lnSpc>
            </a:pPr>
            <a:r>
              <a:rPr lang="en-US" sz="2400"/>
              <a:t>A need for a High Performance Sockets layer over Gigabit Ethernet</a:t>
            </a:r>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sz="4000"/>
              <a:t>User-Level Protocol over Gigabit Ethernet</a:t>
            </a:r>
          </a:p>
        </p:txBody>
      </p:sp>
      <p:sp>
        <p:nvSpPr>
          <p:cNvPr id="90115" name="Rectangle 3"/>
          <p:cNvSpPr>
            <a:spLocks noGrp="1" noChangeArrowheads="1"/>
          </p:cNvSpPr>
          <p:nvPr>
            <p:ph type="body" idx="1"/>
          </p:nvPr>
        </p:nvSpPr>
        <p:spPr>
          <a:xfrm>
            <a:off x="457200" y="1600200"/>
            <a:ext cx="8229600" cy="4038600"/>
          </a:xfrm>
        </p:spPr>
        <p:txBody>
          <a:bodyPr/>
          <a:lstStyle/>
          <a:p>
            <a:r>
              <a:rPr lang="en-US"/>
              <a:t>Ethernet Message Passing (EMP) Protocol</a:t>
            </a:r>
          </a:p>
          <a:p>
            <a:pPr lvl="1"/>
            <a:r>
              <a:rPr lang="en-US" sz="2400"/>
              <a:t>Zero-Copy OS-Bypass NIC-driven User-Level protocol over Gigabit Ethernet</a:t>
            </a:r>
          </a:p>
          <a:p>
            <a:pPr lvl="1"/>
            <a:r>
              <a:rPr lang="en-US" sz="2400"/>
              <a:t>Developed over the Dual-processor Alteon NICs</a:t>
            </a:r>
          </a:p>
          <a:p>
            <a:pPr lvl="1"/>
            <a:r>
              <a:rPr lang="en-US" sz="2400"/>
              <a:t>Complete Offload of message passing functionality to the NIC</a:t>
            </a:r>
          </a:p>
        </p:txBody>
      </p:sp>
      <p:sp>
        <p:nvSpPr>
          <p:cNvPr id="90116" name="Text Box 4"/>
          <p:cNvSpPr txBox="1">
            <a:spLocks noChangeArrowheads="1"/>
          </p:cNvSpPr>
          <p:nvPr/>
        </p:nvSpPr>
        <p:spPr bwMode="auto">
          <a:xfrm>
            <a:off x="457200" y="5334000"/>
            <a:ext cx="8305800"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t> Piyush Shivam, Pete Wyckoff, D.K. Panda, </a:t>
            </a:r>
            <a:r>
              <a:rPr lang="en-US" i="1"/>
              <a:t>“EMP: Zero-Copy OS-bypass NIC-driven Gigabit Ethernet Message Passing”</a:t>
            </a:r>
            <a:r>
              <a:rPr lang="en-US"/>
              <a:t>, Supercomputing, November ’01</a:t>
            </a:r>
          </a:p>
          <a:p>
            <a:pPr>
              <a:spcBef>
                <a:spcPct val="50000"/>
              </a:spcBef>
              <a:buFontTx/>
              <a:buChar char="•"/>
            </a:pPr>
            <a:r>
              <a:rPr lang="en-US"/>
              <a:t> Piyush Shivam, Pete Wyckoff, D.K. Panda, </a:t>
            </a:r>
            <a:r>
              <a:rPr lang="en-US" i="1"/>
              <a:t>“Can User-Level Protocols take advantage of Multi-CPU NICs?”</a:t>
            </a:r>
            <a:r>
              <a:rPr lang="en-US"/>
              <a:t>, IPDPS, April ‘02</a:t>
            </a:r>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4" name="Rectangle 4"/>
          <p:cNvSpPr>
            <a:spLocks noGrp="1" noChangeArrowheads="1"/>
          </p:cNvSpPr>
          <p:nvPr>
            <p:ph type="title"/>
          </p:nvPr>
        </p:nvSpPr>
        <p:spPr/>
        <p:txBody>
          <a:bodyPr/>
          <a:lstStyle/>
          <a:p>
            <a:r>
              <a:rPr lang="en-US"/>
              <a:t>EMP: Latency</a:t>
            </a:r>
          </a:p>
        </p:txBody>
      </p:sp>
      <p:graphicFrame>
        <p:nvGraphicFramePr>
          <p:cNvPr id="158725" name="Object 5"/>
          <p:cNvGraphicFramePr>
            <a:graphicFrameLocks noChangeAspect="1"/>
          </p:cNvGraphicFramePr>
          <p:nvPr>
            <p:ph type="chart" idx="1"/>
          </p:nvPr>
        </p:nvGraphicFramePr>
        <p:xfrm>
          <a:off x="457200" y="1524000"/>
          <a:ext cx="7620000" cy="4800600"/>
        </p:xfrm>
        <a:graphic>
          <a:graphicData uri="http://schemas.openxmlformats.org/presentationml/2006/ole">
            <mc:AlternateContent xmlns:mc="http://schemas.openxmlformats.org/markup-compatibility/2006">
              <mc:Choice xmlns:v="urn:schemas-microsoft-com:vml" Requires="v">
                <p:oleObj spid="_x0000_s158728" name="Chart" r:id="rId4" imgW="8229750" imgH="4533867" progId="MSGraph.Chart.5">
                  <p:embed followColorScheme="full"/>
                </p:oleObj>
              </mc:Choice>
              <mc:Fallback>
                <p:oleObj name="Chart" r:id="rId4" imgW="8229750" imgH="4533867" progId="MSGraph.Chart.5">
                  <p:embed followColorScheme="full"/>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524000"/>
                        <a:ext cx="7620000" cy="4800600"/>
                      </a:xfrm>
                      <a:prstGeom prst="rect">
                        <a:avLst/>
                      </a:prstGeom>
                    </p:spPr>
                  </p:pic>
                </p:oleObj>
              </mc:Fallback>
            </mc:AlternateContent>
          </a:graphicData>
        </a:graphic>
      </p:graphicFrame>
      <p:sp>
        <p:nvSpPr>
          <p:cNvPr id="158726" name="Text Box 6"/>
          <p:cNvSpPr txBox="1">
            <a:spLocks noChangeArrowheads="1"/>
          </p:cNvSpPr>
          <p:nvPr/>
        </p:nvSpPr>
        <p:spPr bwMode="auto">
          <a:xfrm>
            <a:off x="609600" y="6172200"/>
            <a:ext cx="800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t>A base latency of 28</a:t>
            </a:r>
            <a:r>
              <a:rPr lang="en-US" i="1">
                <a:sym typeface="Symbol" pitchFamily="18" charset="2"/>
              </a:rPr>
              <a:t>s compared to an ~120 s of TCP for 4-byte messages</a:t>
            </a:r>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2" name="Rectangle 4"/>
          <p:cNvSpPr>
            <a:spLocks noGrp="1" noChangeArrowheads="1"/>
          </p:cNvSpPr>
          <p:nvPr>
            <p:ph type="title"/>
          </p:nvPr>
        </p:nvSpPr>
        <p:spPr/>
        <p:txBody>
          <a:bodyPr/>
          <a:lstStyle/>
          <a:p>
            <a:r>
              <a:rPr lang="en-US"/>
              <a:t>EMP: Bandwidth</a:t>
            </a:r>
          </a:p>
        </p:txBody>
      </p:sp>
      <p:graphicFrame>
        <p:nvGraphicFramePr>
          <p:cNvPr id="160773" name="Object 5"/>
          <p:cNvGraphicFramePr>
            <a:graphicFrameLocks noChangeAspect="1"/>
          </p:cNvGraphicFramePr>
          <p:nvPr>
            <p:ph type="chart" idx="1"/>
          </p:nvPr>
        </p:nvGraphicFramePr>
        <p:xfrm>
          <a:off x="460375" y="1600200"/>
          <a:ext cx="8223250" cy="4530725"/>
        </p:xfrm>
        <a:graphic>
          <a:graphicData uri="http://schemas.openxmlformats.org/presentationml/2006/ole">
            <mc:AlternateContent xmlns:mc="http://schemas.openxmlformats.org/markup-compatibility/2006">
              <mc:Choice xmlns:v="urn:schemas-microsoft-com:vml" Requires="v">
                <p:oleObj spid="_x0000_s160775" name="Chart" r:id="rId4" imgW="8229750" imgH="4533867" progId="MSGraph.Chart.5">
                  <p:embed followColorScheme="full"/>
                </p:oleObj>
              </mc:Choice>
              <mc:Fallback>
                <p:oleObj name="Chart" r:id="rId4" imgW="8229750" imgH="4533867" progId="MSGraph.Chart.5">
                  <p:embed followColorScheme="full"/>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75" y="1600200"/>
                        <a:ext cx="8223250" cy="4530725"/>
                      </a:xfrm>
                      <a:prstGeom prst="rect">
                        <a:avLst/>
                      </a:prstGeom>
                    </p:spPr>
                  </p:pic>
                </p:oleObj>
              </mc:Fallback>
            </mc:AlternateContent>
          </a:graphicData>
        </a:graphic>
      </p:graphicFrame>
      <p:sp>
        <p:nvSpPr>
          <p:cNvPr id="160774" name="Text Box 6"/>
          <p:cNvSpPr txBox="1">
            <a:spLocks noChangeArrowheads="1"/>
          </p:cNvSpPr>
          <p:nvPr/>
        </p:nvSpPr>
        <p:spPr bwMode="auto">
          <a:xfrm>
            <a:off x="685800" y="6216650"/>
            <a:ext cx="7772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t>Saturated the Gigabit Ethernet network with a peak bandwidth of 964Mbps</a:t>
            </a:r>
            <a:endParaRPr lang="en-US" i="1">
              <a:sym typeface="Symbol" pitchFamily="18" charset="2"/>
            </a:endParaRPr>
          </a:p>
        </p:txBody>
      </p:sp>
    </p:spTree>
  </p:cSld>
  <p:clrMapOvr>
    <a:masterClrMapping/>
  </p:clrMapOvr>
  <p:transition>
    <p:dissolve/>
  </p:transition>
</p:sld>
</file>

<file path=ppt/theme/theme1.xml><?xml version="1.0" encoding="utf-8"?>
<a:theme xmlns:a="http://schemas.openxmlformats.org/drawingml/2006/main" name="Orbit">
  <a:themeElements>
    <a:clrScheme name="Orbit 10">
      <a:dk1>
        <a:srgbClr val="010199"/>
      </a:dk1>
      <a:lt1>
        <a:srgbClr val="FFFFFF"/>
      </a:lt1>
      <a:dk2>
        <a:srgbClr val="000000"/>
      </a:dk2>
      <a:lt2>
        <a:srgbClr val="666699"/>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
      <a:clrScheme name="Orbit 10">
        <a:dk1>
          <a:srgbClr val="010199"/>
        </a:dk1>
        <a:lt1>
          <a:srgbClr val="FFFFFF"/>
        </a:lt1>
        <a:dk2>
          <a:srgbClr val="000000"/>
        </a:dk2>
        <a:lt2>
          <a:srgbClr val="666699"/>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Orbit</Template>
  <TotalTime>1170</TotalTime>
  <Words>4270</Words>
  <Application>Microsoft Office PowerPoint</Application>
  <PresentationFormat>On-screen Show (4:3)</PresentationFormat>
  <Paragraphs>351</Paragraphs>
  <Slides>34</Slides>
  <Notes>34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1" baseType="lpstr">
      <vt:lpstr>Times New Roman</vt:lpstr>
      <vt:lpstr>Arial</vt:lpstr>
      <vt:lpstr>Wingdings</vt:lpstr>
      <vt:lpstr>Symbol</vt:lpstr>
      <vt:lpstr>Tahoma</vt:lpstr>
      <vt:lpstr>Orbit</vt:lpstr>
      <vt:lpstr>Microsoft Graph 5.0</vt:lpstr>
      <vt:lpstr>High Performance User-Level Sockets over Gigabit Ethernet</vt:lpstr>
      <vt:lpstr>Presentation Overview</vt:lpstr>
      <vt:lpstr>Background and Motivation</vt:lpstr>
      <vt:lpstr>Kernel Based Implementation of Sockets</vt:lpstr>
      <vt:lpstr>Alternative Implementations of Sockets (GigaNet cLAN)</vt:lpstr>
      <vt:lpstr>Sockets over User-Level Protocols</vt:lpstr>
      <vt:lpstr>User-Level Protocol over Gigabit Ethernet</vt:lpstr>
      <vt:lpstr>EMP: Latency</vt:lpstr>
      <vt:lpstr>EMP: Bandwidth</vt:lpstr>
      <vt:lpstr>Proposed Solution</vt:lpstr>
      <vt:lpstr>Presentation Overview</vt:lpstr>
      <vt:lpstr>Design Challenges</vt:lpstr>
      <vt:lpstr>Functionality Mismatches and Connection Management</vt:lpstr>
      <vt:lpstr>Message Passing</vt:lpstr>
      <vt:lpstr>Rendezvous Approach</vt:lpstr>
      <vt:lpstr>Eager with Flow Control</vt:lpstr>
      <vt:lpstr>Resource Management and UNIX Sockets</vt:lpstr>
      <vt:lpstr>Presentation Overview</vt:lpstr>
      <vt:lpstr>Performance Enhancement Techniques</vt:lpstr>
      <vt:lpstr>Credit Based Flow Control</vt:lpstr>
      <vt:lpstr>Non-Data Streaming and Delayed Acknowledgments</vt:lpstr>
      <vt:lpstr>EMP Unexpected Queue</vt:lpstr>
      <vt:lpstr>Presentation Overview</vt:lpstr>
      <vt:lpstr>Performance Results</vt:lpstr>
      <vt:lpstr>Experimental Test-bed</vt:lpstr>
      <vt:lpstr>Micro-benchmarks: Latency</vt:lpstr>
      <vt:lpstr>Micro-benchmarks: Bandwidth</vt:lpstr>
      <vt:lpstr>FTP Application</vt:lpstr>
      <vt:lpstr>Web Server (HTTP/1.0)</vt:lpstr>
      <vt:lpstr>Web Server (HTTP/1.1)</vt:lpstr>
      <vt:lpstr>Conclusions</vt:lpstr>
      <vt:lpstr>Conclusions (contd.)</vt:lpstr>
      <vt:lpstr>Future Work</vt:lpstr>
      <vt:lpstr>PowerPoint Presentation</vt:lpstr>
    </vt:vector>
  </TitlesOfParts>
  <Manager>Dr. D.K. Panda</Manager>
  <Company>The Ohio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Sockets over Gigabit Ethernet</dc:title>
  <dc:subject>Sockets over Gigabit Ethernet</dc:subject>
  <dc:creator>Pavan Balaji</dc:creator>
  <cp:keywords>Sockets, Gigabit Ethernet</cp:keywords>
  <cp:lastModifiedBy>Pavan Balaji</cp:lastModifiedBy>
  <cp:revision>904</cp:revision>
  <dcterms:created xsi:type="dcterms:W3CDTF">1601-01-01T00:00:00Z</dcterms:created>
  <dcterms:modified xsi:type="dcterms:W3CDTF">2011-01-10T09:34:19Z</dcterms:modified>
  <cp:category>High Performance Computing</cp:category>
</cp:coreProperties>
</file>