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257" r:id="rId2"/>
    <p:sldId id="286" r:id="rId3"/>
    <p:sldId id="275" r:id="rId4"/>
    <p:sldId id="294" r:id="rId5"/>
    <p:sldId id="295" r:id="rId6"/>
    <p:sldId id="298" r:id="rId7"/>
    <p:sldId id="297" r:id="rId8"/>
    <p:sldId id="302" r:id="rId9"/>
    <p:sldId id="287" r:id="rId10"/>
    <p:sldId id="279" r:id="rId11"/>
    <p:sldId id="261" r:id="rId12"/>
    <p:sldId id="280" r:id="rId13"/>
    <p:sldId id="288" r:id="rId14"/>
    <p:sldId id="300" r:id="rId15"/>
    <p:sldId id="264" r:id="rId16"/>
    <p:sldId id="301" r:id="rId17"/>
    <p:sldId id="277" r:id="rId18"/>
    <p:sldId id="289" r:id="rId19"/>
    <p:sldId id="293" r:id="rId20"/>
    <p:sldId id="283" r:id="rId21"/>
    <p:sldId id="291" r:id="rId22"/>
    <p:sldId id="284" r:id="rId23"/>
    <p:sldId id="292" r:id="rId24"/>
    <p:sldId id="290" r:id="rId25"/>
    <p:sldId id="273" r:id="rId26"/>
    <p:sldId id="285" r:id="rId27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omedical Informatics" initials="" lastIdx="4" clrIdx="0"/>
  <p:cmAuthor id="1" name="Rinku Gupta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DDDDD"/>
    <a:srgbClr val="C0C0C0"/>
    <a:srgbClr val="FF0000"/>
    <a:srgbClr val="CC3300"/>
    <a:srgbClr val="6600FF"/>
    <a:srgbClr val="0066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i="0">
                <a:latin typeface="Times New Roman" pitchFamily="18" charset="0"/>
              </a:defRPr>
            </a:lvl1pPr>
          </a:lstStyle>
          <a:p>
            <a:fld id="{9DB39047-83B7-4C4A-9C97-58CC79B063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53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 i="0"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 i="0"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 i="0">
                <a:latin typeface="Comic Sans MS" pitchFamily="66" charset="0"/>
              </a:defRPr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 i="0">
                <a:latin typeface="Comic Sans MS" pitchFamily="66" charset="0"/>
              </a:defRPr>
            </a:lvl1pPr>
          </a:lstStyle>
          <a:p>
            <a:fld id="{75BE43CA-E145-48AC-A6C5-692B46D3BD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18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B31AB1-B250-4647-AF3A-FD0892778874}" type="slidenum">
              <a:rPr lang="en-US"/>
              <a:pPr/>
              <a:t>1</a:t>
            </a:fld>
            <a:endParaRPr lang="en-US"/>
          </a:p>
        </p:txBody>
      </p:sp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	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48D645-5753-4C98-9950-18748A5EE1FD}" type="slidenum">
              <a:rPr lang="en-US"/>
              <a:pPr/>
              <a:t>10</a:t>
            </a:fld>
            <a:endParaRPr lang="en-US"/>
          </a:p>
        </p:txBody>
      </p:sp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F7D5A-2DAD-4B5E-8C67-82B11EAFE75D}" type="slidenum">
              <a:rPr lang="en-US"/>
              <a:pPr/>
              <a:t>11</a:t>
            </a:fld>
            <a:endParaRPr lang="en-US"/>
          </a:p>
        </p:txBody>
      </p:sp>
      <p:sp>
        <p:nvSpPr>
          <p:cNvPr id="99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E9AE2D-666C-4A7B-BB06-62DE8DDA48AD}" type="slidenum">
              <a:rPr lang="en-US"/>
              <a:pPr/>
              <a:t>12</a:t>
            </a:fld>
            <a:endParaRPr lang="en-US"/>
          </a:p>
        </p:txBody>
      </p:sp>
      <p:sp>
        <p:nvSpPr>
          <p:cNvPr id="100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4E56D1-7BA9-4662-84CA-BA347DCDBF5D}" type="slidenum">
              <a:rPr lang="en-US"/>
              <a:pPr/>
              <a:t>13</a:t>
            </a:fld>
            <a:endParaRPr lang="en-US"/>
          </a:p>
        </p:txBody>
      </p:sp>
      <p:sp>
        <p:nvSpPr>
          <p:cNvPr id="101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C14B74-DB0D-4CF3-866B-647FB7FD6C23}" type="slidenum">
              <a:rPr lang="en-US"/>
              <a:pPr/>
              <a:t>14</a:t>
            </a:fld>
            <a:endParaRPr lang="en-US"/>
          </a:p>
        </p:txBody>
      </p:sp>
      <p:sp>
        <p:nvSpPr>
          <p:cNvPr id="102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3E6773-8692-4880-A3FC-1E95535A06A9}" type="slidenum">
              <a:rPr lang="en-US"/>
              <a:pPr/>
              <a:t>15</a:t>
            </a:fld>
            <a:endParaRPr lang="en-US"/>
          </a:p>
        </p:txBody>
      </p:sp>
      <p:sp>
        <p:nvSpPr>
          <p:cNvPr id="103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CB7703-AA68-47BE-B73E-847A2FEBE300}" type="slidenum">
              <a:rPr lang="en-US"/>
              <a:pPr/>
              <a:t>16</a:t>
            </a:fld>
            <a:endParaRPr lang="en-US"/>
          </a:p>
        </p:txBody>
      </p:sp>
      <p:sp>
        <p:nvSpPr>
          <p:cNvPr id="104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24D53E-628F-443A-B552-0577F9CF5C0D}" type="slidenum">
              <a:rPr lang="en-US"/>
              <a:pPr/>
              <a:t>17</a:t>
            </a:fld>
            <a:endParaRPr lang="en-US"/>
          </a:p>
        </p:txBody>
      </p:sp>
      <p:sp>
        <p:nvSpPr>
          <p:cNvPr id="105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F4FD2E-C9C5-47AB-911F-A091A04828D9}" type="slidenum">
              <a:rPr lang="en-US"/>
              <a:pPr/>
              <a:t>18</a:t>
            </a:fld>
            <a:endParaRPr lang="en-US"/>
          </a:p>
        </p:txBody>
      </p:sp>
      <p:sp>
        <p:nvSpPr>
          <p:cNvPr id="106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1B311-E7EB-4662-859D-5733CE873357}" type="slidenum">
              <a:rPr lang="en-US"/>
              <a:pPr/>
              <a:t>19</a:t>
            </a:fld>
            <a:endParaRPr lang="en-US"/>
          </a:p>
        </p:txBody>
      </p:sp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89414-5A73-4E55-8B6D-8FC8721927CB}" type="slidenum">
              <a:rPr lang="en-US"/>
              <a:pPr/>
              <a:t>2</a:t>
            </a:fld>
            <a:endParaRPr lang="en-US"/>
          </a:p>
        </p:txBody>
      </p:sp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DB0AA3-8036-4039-956A-B8B4CFCE4522}" type="slidenum">
              <a:rPr lang="en-US"/>
              <a:pPr/>
              <a:t>20</a:t>
            </a:fld>
            <a:endParaRPr lang="en-US"/>
          </a:p>
        </p:txBody>
      </p:sp>
      <p:sp>
        <p:nvSpPr>
          <p:cNvPr id="108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7B1247-2CB1-4467-BEED-BB088B0F7ECA}" type="slidenum">
              <a:rPr lang="en-US"/>
              <a:pPr/>
              <a:t>21</a:t>
            </a:fld>
            <a:endParaRPr lang="en-US"/>
          </a:p>
        </p:txBody>
      </p:sp>
      <p:sp>
        <p:nvSpPr>
          <p:cNvPr id="1095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D8D49-F533-4C89-8DF9-A9CD64058132}" type="slidenum">
              <a:rPr lang="en-US"/>
              <a:pPr/>
              <a:t>22</a:t>
            </a:fld>
            <a:endParaRPr lang="en-US"/>
          </a:p>
        </p:txBody>
      </p:sp>
      <p:sp>
        <p:nvSpPr>
          <p:cNvPr id="110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066C9F-754B-4BAA-8DB5-0C921F648FC0}" type="slidenum">
              <a:rPr lang="en-US"/>
              <a:pPr/>
              <a:t>23</a:t>
            </a:fld>
            <a:endParaRPr lang="en-US"/>
          </a:p>
        </p:txBody>
      </p:sp>
      <p:sp>
        <p:nvSpPr>
          <p:cNvPr id="111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866860-757E-486C-9748-30591AEBE719}" type="slidenum">
              <a:rPr lang="en-US"/>
              <a:pPr/>
              <a:t>24</a:t>
            </a:fld>
            <a:endParaRPr lang="en-US"/>
          </a:p>
        </p:txBody>
      </p:sp>
      <p:sp>
        <p:nvSpPr>
          <p:cNvPr id="112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AEDA0-39F8-487E-A56E-D08CCA2CCBE6}" type="slidenum">
              <a:rPr lang="en-US"/>
              <a:pPr/>
              <a:t>25</a:t>
            </a:fld>
            <a:endParaRPr lang="en-US"/>
          </a:p>
        </p:txBody>
      </p:sp>
      <p:sp>
        <p:nvSpPr>
          <p:cNvPr id="113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55F34-AFAF-4318-8575-36741EE3F72F}" type="slidenum">
              <a:rPr lang="en-US"/>
              <a:pPr/>
              <a:t>26</a:t>
            </a:fld>
            <a:endParaRPr lang="en-US"/>
          </a:p>
        </p:txBody>
      </p:sp>
      <p:sp>
        <p:nvSpPr>
          <p:cNvPr id="114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429714-08CF-4197-A2B7-87CD1B7AFA70}" type="slidenum">
              <a:rPr lang="en-US"/>
              <a:pPr/>
              <a:t>3</a:t>
            </a:fld>
            <a:endParaRPr lang="en-US"/>
          </a:p>
        </p:txBody>
      </p:sp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6B387-747F-4E70-BCF0-631449197153}" type="slidenum">
              <a:rPr lang="en-US"/>
              <a:pPr/>
              <a:t>4</a:t>
            </a:fld>
            <a:endParaRPr lang="en-US"/>
          </a:p>
        </p:txBody>
      </p:sp>
      <p:sp>
        <p:nvSpPr>
          <p:cNvPr id="92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3C00F7-88D9-40D6-85AD-7EDF716D34D3}" type="slidenum">
              <a:rPr lang="en-US"/>
              <a:pPr/>
              <a:t>5</a:t>
            </a:fld>
            <a:endParaRPr lang="en-US"/>
          </a:p>
        </p:txBody>
      </p:sp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5EAB1B-298C-4AB7-861A-14AC0072FEEF}" type="slidenum">
              <a:rPr lang="en-US"/>
              <a:pPr/>
              <a:t>6</a:t>
            </a:fld>
            <a:endParaRPr lang="en-US"/>
          </a:p>
        </p:txBody>
      </p:sp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972E57-67DB-4C83-BD77-40267B38197B}" type="slidenum">
              <a:rPr lang="en-US"/>
              <a:pPr/>
              <a:t>7</a:t>
            </a:fld>
            <a:endParaRPr lang="en-US"/>
          </a:p>
        </p:txBody>
      </p:sp>
      <p:sp>
        <p:nvSpPr>
          <p:cNvPr id="95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A21351-0B19-4317-80D1-21BEEF434B5B}" type="slidenum">
              <a:rPr lang="en-US"/>
              <a:pPr/>
              <a:t>8</a:t>
            </a:fld>
            <a:endParaRPr lang="en-US"/>
          </a:p>
        </p:txBody>
      </p:sp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549026-6829-4EAD-A6FD-AAE9384526A4}" type="slidenum">
              <a:rPr lang="en-US"/>
              <a:pPr/>
              <a:t>9</a:t>
            </a:fld>
            <a:endParaRPr lang="en-US"/>
          </a:p>
        </p:txBody>
      </p:sp>
      <p:sp>
        <p:nvSpPr>
          <p:cNvPr id="97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33CB1-BF53-422F-AD57-7BC3F2222A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1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5BA8A-C7D2-4BEA-88E5-610DB93E96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1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8D756-38CB-41D4-BE11-005A1B214A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02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6AA2414-FDF4-4CF5-8B7B-2FB745D40A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3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75A0F78-34CE-4A87-A9BF-9D8CED049F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19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436A9D9-1B96-4CF0-9852-95EC544E15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94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1C618A2-B3DD-4994-90D2-22F7233137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4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65B01-D159-43CB-A22A-131DE436B2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3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C1E7DF-FE18-47E8-81EB-445F505C8E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2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507DAA-1EEB-47DD-BB1D-E0A7D6822C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9DCA2-640E-490A-B4C1-E3E784ACD2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1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4C154-9800-4994-813C-49F1A0B11F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1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D7B5C-381C-4FD7-83FD-02D3F04434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4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2D2D3-D3DB-4752-A763-4753AD9DD7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7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C8CA79-449F-4F64-8C5D-D11F90DB95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5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endParaRPr lang="en-US"/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/>
            </a:lvl1pPr>
          </a:lstStyle>
          <a:p>
            <a:fld id="{D8467DC3-F8E6-4F3C-B574-194A54C8EFC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hyperlink" Target="http://www.datacutter.org/" TargetMode="Externa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nowlab.cis.ohio-state.edu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990600"/>
            <a:ext cx="8077200" cy="2273300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</a:rPr>
              <a:t>Impact of High Performance Sockets on Data Intensive Applications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191000"/>
            <a:ext cx="4191000" cy="1905000"/>
          </a:xfrm>
        </p:spPr>
        <p:txBody>
          <a:bodyPr/>
          <a:lstStyle/>
          <a:p>
            <a:r>
              <a:rPr lang="en-US" sz="2400"/>
              <a:t>Pavan Balaji, Jiesheng Wu,</a:t>
            </a:r>
          </a:p>
          <a:p>
            <a:r>
              <a:rPr lang="en-US" sz="2400"/>
              <a:t>D.K. Panda,</a:t>
            </a:r>
          </a:p>
          <a:p>
            <a:r>
              <a:rPr lang="en-US" sz="2400"/>
              <a:t>CIS Department</a:t>
            </a:r>
          </a:p>
          <a:p>
            <a:r>
              <a:rPr lang="en-US" sz="2400"/>
              <a:t>The Ohio State University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495800" y="4191000"/>
            <a:ext cx="4267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400" i="0"/>
              <a:t>Tahsin Kurc, Umit Catalyurek,</a:t>
            </a:r>
          </a:p>
          <a:p>
            <a:pPr algn="ctr">
              <a:spcBef>
                <a:spcPct val="20000"/>
              </a:spcBef>
            </a:pPr>
            <a:r>
              <a:rPr lang="en-US" sz="2400" i="0"/>
              <a:t>Joel Saltz,</a:t>
            </a:r>
          </a:p>
          <a:p>
            <a:pPr algn="ctr">
              <a:spcBef>
                <a:spcPct val="20000"/>
              </a:spcBef>
            </a:pPr>
            <a:r>
              <a:rPr lang="en-US" sz="2400" i="0"/>
              <a:t>BMI Department</a:t>
            </a:r>
          </a:p>
          <a:p>
            <a:pPr algn="ctr">
              <a:spcBef>
                <a:spcPct val="20000"/>
              </a:spcBef>
            </a:pPr>
            <a:r>
              <a:rPr lang="en-US" sz="2400" i="0"/>
              <a:t>The Ohio State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977900" y="152400"/>
            <a:ext cx="6870700" cy="9144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Sockets Implementations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552450" y="4286250"/>
            <a:ext cx="1885950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i="0"/>
              <a:t>NIC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381000" y="4160838"/>
            <a:ext cx="22288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552450" y="3597275"/>
            <a:ext cx="1885950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i="0"/>
              <a:t>IP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552450" y="3095625"/>
            <a:ext cx="1885950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i="0"/>
              <a:t>TCP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552450" y="2593975"/>
            <a:ext cx="1885950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i="0"/>
              <a:t>Sockets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552450" y="1905000"/>
            <a:ext cx="1885950" cy="438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i="0"/>
              <a:t>Application</a:t>
            </a:r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381000" y="2468563"/>
            <a:ext cx="22288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3000375" y="4351338"/>
            <a:ext cx="2000250" cy="373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i="0"/>
              <a:t>“VI aware” NIC</a:t>
            </a:r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2819400" y="4244975"/>
            <a:ext cx="2362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3000375" y="3341688"/>
            <a:ext cx="2000250" cy="371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i="0"/>
              <a:t>IP</a:t>
            </a: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3000375" y="2916238"/>
            <a:ext cx="2000250" cy="371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i="0"/>
              <a:t>TCP</a:t>
            </a: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3000375" y="2490788"/>
            <a:ext cx="2000250" cy="371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i="0"/>
              <a:t>Sockets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3000375" y="1905000"/>
            <a:ext cx="2000250" cy="373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i="0"/>
              <a:t>Application</a:t>
            </a:r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>
            <a:off x="2819400" y="2384425"/>
            <a:ext cx="2362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3000375" y="3767138"/>
            <a:ext cx="2000250" cy="371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i="0"/>
              <a:t>IP-to-VI layer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6205538" y="4349750"/>
            <a:ext cx="2281237" cy="450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i="0"/>
              <a:t>GigaNet cLAN NIC</a:t>
            </a: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5791200" y="4221163"/>
            <a:ext cx="2971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6205538" y="2419350"/>
            <a:ext cx="2281237" cy="450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i="0"/>
              <a:t>Sockets over VIA</a:t>
            </a: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6205538" y="1905000"/>
            <a:ext cx="2281237" cy="450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i="0"/>
              <a:t>Application or Library</a:t>
            </a: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5929313" y="3641725"/>
            <a:ext cx="968375" cy="450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i="0"/>
              <a:t>OS Agent</a:t>
            </a:r>
          </a:p>
        </p:txBody>
      </p:sp>
      <p:grpSp>
        <p:nvGrpSpPr>
          <p:cNvPr id="36894" name="Group 30"/>
          <p:cNvGrpSpPr>
            <a:grpSpLocks/>
          </p:cNvGrpSpPr>
          <p:nvPr/>
        </p:nvGrpSpPr>
        <p:grpSpPr bwMode="auto">
          <a:xfrm>
            <a:off x="5791200" y="3513138"/>
            <a:ext cx="1244600" cy="708025"/>
            <a:chOff x="912" y="3024"/>
            <a:chExt cx="864" cy="528"/>
          </a:xfrm>
        </p:grpSpPr>
        <p:sp>
          <p:nvSpPr>
            <p:cNvPr id="36895" name="Line 31"/>
            <p:cNvSpPr>
              <a:spLocks noChangeShapeType="1"/>
            </p:cNvSpPr>
            <p:nvPr/>
          </p:nvSpPr>
          <p:spPr bwMode="auto">
            <a:xfrm>
              <a:off x="912" y="3024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>
              <a:off x="1776" y="3024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97" name="Group 33"/>
          <p:cNvGrpSpPr>
            <a:grpSpLocks/>
          </p:cNvGrpSpPr>
          <p:nvPr/>
        </p:nvGrpSpPr>
        <p:grpSpPr bwMode="auto">
          <a:xfrm>
            <a:off x="5929313" y="2935288"/>
            <a:ext cx="2695575" cy="1157287"/>
            <a:chOff x="1008" y="2592"/>
            <a:chExt cx="1872" cy="864"/>
          </a:xfrm>
        </p:grpSpPr>
        <p:sp>
          <p:nvSpPr>
            <p:cNvPr id="36898" name="Rectangle 34"/>
            <p:cNvSpPr>
              <a:spLocks noChangeArrowheads="1"/>
            </p:cNvSpPr>
            <p:nvPr/>
          </p:nvSpPr>
          <p:spPr bwMode="auto">
            <a:xfrm>
              <a:off x="1008" y="2592"/>
              <a:ext cx="86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i="0"/>
            </a:p>
          </p:txBody>
        </p:sp>
        <p:sp>
          <p:nvSpPr>
            <p:cNvPr id="36899" name="Rectangle 35"/>
            <p:cNvSpPr>
              <a:spLocks noChangeArrowheads="1"/>
            </p:cNvSpPr>
            <p:nvPr/>
          </p:nvSpPr>
          <p:spPr bwMode="auto">
            <a:xfrm>
              <a:off x="1872" y="2592"/>
              <a:ext cx="1008" cy="8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i="0"/>
                <a:t>VIPL</a:t>
              </a:r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>
              <a:off x="1872" y="259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1447800" y="4729163"/>
            <a:ext cx="2743200" cy="190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ü"/>
            </a:pPr>
            <a:r>
              <a:rPr lang="en-US" sz="1400" i="0"/>
              <a:t> Pros</a:t>
            </a:r>
          </a:p>
          <a:p>
            <a:pPr lvl="1" eaLnBrk="0" hangingPunct="0">
              <a:spcBef>
                <a:spcPct val="50000"/>
              </a:spcBef>
              <a:buFontTx/>
              <a:buChar char="•"/>
            </a:pPr>
            <a:r>
              <a:rPr lang="en-US" sz="1400" i="0"/>
              <a:t> High Compatibility</a:t>
            </a:r>
          </a:p>
          <a:p>
            <a:pPr eaLnBrk="0" hangingPunct="0"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û"/>
            </a:pPr>
            <a:r>
              <a:rPr lang="en-US" sz="1400" i="0"/>
              <a:t> Cons</a:t>
            </a:r>
          </a:p>
          <a:p>
            <a:pPr lvl="1" eaLnBrk="0" hangingPunct="0">
              <a:spcBef>
                <a:spcPct val="50000"/>
              </a:spcBef>
              <a:buFontTx/>
              <a:buChar char="•"/>
            </a:pPr>
            <a:r>
              <a:rPr lang="en-US" sz="1400" i="0"/>
              <a:t> Kernel Context Switches</a:t>
            </a:r>
          </a:p>
          <a:p>
            <a:pPr lvl="1" eaLnBrk="0" hangingPunct="0">
              <a:spcBef>
                <a:spcPct val="50000"/>
              </a:spcBef>
              <a:buFontTx/>
              <a:buChar char="•"/>
            </a:pPr>
            <a:r>
              <a:rPr lang="en-US" sz="1400" i="0"/>
              <a:t> Multiple Copies</a:t>
            </a:r>
          </a:p>
          <a:p>
            <a:pPr lvl="1" eaLnBrk="0" hangingPunct="0">
              <a:spcBef>
                <a:spcPct val="50000"/>
              </a:spcBef>
              <a:buFontTx/>
              <a:buChar char="•"/>
            </a:pPr>
            <a:r>
              <a:rPr lang="en-US" sz="1400" i="0"/>
              <a:t> CPU Resources</a:t>
            </a:r>
          </a:p>
        </p:txBody>
      </p:sp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457200" y="1158875"/>
            <a:ext cx="2057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FF3300"/>
              </a:buClr>
            </a:pPr>
            <a:r>
              <a:rPr lang="en-US" sz="1400" b="1" i="0"/>
              <a:t>Traditional Berkeley Sockets</a:t>
            </a:r>
          </a:p>
        </p:txBody>
      </p:sp>
      <p:sp>
        <p:nvSpPr>
          <p:cNvPr id="36904" name="Text Box 40"/>
          <p:cNvSpPr txBox="1">
            <a:spLocks noChangeArrowheads="1"/>
          </p:cNvSpPr>
          <p:nvPr/>
        </p:nvSpPr>
        <p:spPr bwMode="auto">
          <a:xfrm>
            <a:off x="2971800" y="1143000"/>
            <a:ext cx="2057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FF3300"/>
              </a:buClr>
            </a:pPr>
            <a:r>
              <a:rPr lang="en-US" sz="1400" b="1" i="0"/>
              <a:t>GigaNet Sockets (LANE)</a:t>
            </a:r>
          </a:p>
        </p:txBody>
      </p:sp>
      <p:sp>
        <p:nvSpPr>
          <p:cNvPr id="36905" name="Text Box 41"/>
          <p:cNvSpPr txBox="1">
            <a:spLocks noChangeArrowheads="1"/>
          </p:cNvSpPr>
          <p:nvPr/>
        </p:nvSpPr>
        <p:spPr bwMode="auto">
          <a:xfrm>
            <a:off x="6248400" y="1219200"/>
            <a:ext cx="205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FF3300"/>
              </a:buClr>
            </a:pPr>
            <a:r>
              <a:rPr lang="en-US" sz="1400" b="1" i="0"/>
              <a:t>SocketVIA</a:t>
            </a:r>
          </a:p>
        </p:txBody>
      </p:sp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5867400" y="4986338"/>
            <a:ext cx="2895600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spcBef>
                <a:spcPct val="50000"/>
              </a:spcBef>
              <a:buFontTx/>
              <a:buChar char="•"/>
            </a:pPr>
            <a:r>
              <a:rPr lang="en-US" sz="1400" i="0"/>
              <a:t> Kernel Context Switches</a:t>
            </a:r>
          </a:p>
          <a:p>
            <a:pPr lvl="1" eaLnBrk="0" hangingPunct="0">
              <a:spcBef>
                <a:spcPct val="50000"/>
              </a:spcBef>
              <a:buFontTx/>
              <a:buChar char="•"/>
            </a:pPr>
            <a:r>
              <a:rPr lang="en-US" sz="1400" i="0"/>
              <a:t> Multiple Copies</a:t>
            </a:r>
          </a:p>
          <a:p>
            <a:pPr lvl="1" eaLnBrk="0" hangingPunct="0">
              <a:spcBef>
                <a:spcPct val="50000"/>
              </a:spcBef>
              <a:buFontTx/>
              <a:buChar char="•"/>
            </a:pPr>
            <a:r>
              <a:rPr lang="en-US" sz="1400" i="0"/>
              <a:t> CPU Resources</a:t>
            </a:r>
          </a:p>
          <a:p>
            <a:pPr lvl="1" eaLnBrk="0" hangingPunct="0">
              <a:spcBef>
                <a:spcPct val="50000"/>
              </a:spcBef>
              <a:buFontTx/>
              <a:buChar char="•"/>
            </a:pPr>
            <a:r>
              <a:rPr lang="en-US" sz="1400" i="0"/>
              <a:t> High Performance</a:t>
            </a:r>
          </a:p>
        </p:txBody>
      </p:sp>
      <p:sp>
        <p:nvSpPr>
          <p:cNvPr id="36907" name="Line 43"/>
          <p:cNvSpPr>
            <a:spLocks noChangeShapeType="1"/>
          </p:cNvSpPr>
          <p:nvPr/>
        </p:nvSpPr>
        <p:spPr bwMode="auto">
          <a:xfrm>
            <a:off x="6477000" y="5105400"/>
            <a:ext cx="2057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8" name="Line 44"/>
          <p:cNvSpPr>
            <a:spLocks noChangeShapeType="1"/>
          </p:cNvSpPr>
          <p:nvPr/>
        </p:nvSpPr>
        <p:spPr bwMode="auto">
          <a:xfrm>
            <a:off x="6477000" y="5486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9" name="Line 45"/>
          <p:cNvSpPr>
            <a:spLocks noChangeShapeType="1"/>
          </p:cNvSpPr>
          <p:nvPr/>
        </p:nvSpPr>
        <p:spPr bwMode="auto">
          <a:xfrm>
            <a:off x="6477000" y="5791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0" name="Line 46"/>
          <p:cNvSpPr>
            <a:spLocks noChangeShapeType="1"/>
          </p:cNvSpPr>
          <p:nvPr/>
        </p:nvSpPr>
        <p:spPr bwMode="auto">
          <a:xfrm>
            <a:off x="5486400" y="1447800"/>
            <a:ext cx="0" cy="5181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4100" y="304800"/>
            <a:ext cx="6870700" cy="9144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Experimental Setup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16825" cy="480060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/>
              <a:t>16 Dell Precision 420 Nodes</a:t>
            </a:r>
          </a:p>
          <a:p>
            <a:pPr lvl="1">
              <a:lnSpc>
                <a:spcPct val="115000"/>
              </a:lnSpc>
              <a:buFont typeface="Wingdings" pitchFamily="2" charset="2"/>
              <a:buChar char="F"/>
            </a:pPr>
            <a:r>
              <a:rPr lang="en-US" sz="2400"/>
              <a:t> Dual 1 GHz PIII Processors</a:t>
            </a:r>
          </a:p>
          <a:p>
            <a:pPr lvl="1">
              <a:lnSpc>
                <a:spcPct val="115000"/>
              </a:lnSpc>
              <a:buFont typeface="Wingdings" pitchFamily="2" charset="2"/>
              <a:buChar char="F"/>
            </a:pPr>
            <a:r>
              <a:rPr lang="en-US" sz="2400"/>
              <a:t> 32bit 33MHz PCI bus</a:t>
            </a:r>
          </a:p>
          <a:p>
            <a:pPr lvl="1">
              <a:lnSpc>
                <a:spcPct val="115000"/>
              </a:lnSpc>
              <a:buFont typeface="Wingdings" pitchFamily="2" charset="2"/>
              <a:buChar char="F"/>
            </a:pPr>
            <a:r>
              <a:rPr lang="en-US" sz="2400"/>
              <a:t> 512MB SDRAM and 256K L2-level cache</a:t>
            </a:r>
          </a:p>
          <a:p>
            <a:pPr lvl="1">
              <a:lnSpc>
                <a:spcPct val="115000"/>
              </a:lnSpc>
              <a:buFont typeface="Wingdings" pitchFamily="2" charset="2"/>
              <a:buChar char="F"/>
            </a:pPr>
            <a:r>
              <a:rPr lang="en-US" sz="2400"/>
              <a:t> Linux kernel version 2.2.17</a:t>
            </a:r>
          </a:p>
          <a:p>
            <a:pPr lvl="1">
              <a:lnSpc>
                <a:spcPct val="115000"/>
              </a:lnSpc>
              <a:buFontTx/>
              <a:buNone/>
            </a:pPr>
            <a:endParaRPr lang="en-US" sz="1600"/>
          </a:p>
          <a:p>
            <a:pPr>
              <a:lnSpc>
                <a:spcPct val="115000"/>
              </a:lnSpc>
            </a:pPr>
            <a:r>
              <a:rPr lang="en-US"/>
              <a:t>GigaNet cLAN NICs</a:t>
            </a:r>
          </a:p>
          <a:p>
            <a:pPr lvl="1">
              <a:lnSpc>
                <a:spcPct val="115000"/>
              </a:lnSpc>
              <a:buFont typeface="Wingdings" pitchFamily="2" charset="2"/>
              <a:buChar char="F"/>
            </a:pPr>
            <a:r>
              <a:rPr lang="en-US" sz="2400"/>
              <a:t> cLAN 1000 Host Adapters</a:t>
            </a:r>
          </a:p>
          <a:p>
            <a:pPr lvl="1">
              <a:lnSpc>
                <a:spcPct val="115000"/>
              </a:lnSpc>
              <a:buFont typeface="Wingdings" pitchFamily="2" charset="2"/>
              <a:buChar char="F"/>
            </a:pPr>
            <a:r>
              <a:rPr lang="en-US" sz="2400"/>
              <a:t> cLAN 5300 Cluster switches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Performance of SocketVIA Vs TCP</a:t>
            </a: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>
            <p:ph sz="quarter" idx="1"/>
          </p:nvPr>
        </p:nvGraphicFramePr>
        <p:xfrm>
          <a:off x="228600" y="1219200"/>
          <a:ext cx="4378325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Chart" r:id="rId4" imgW="3762451" imgH="3657600" progId="MSGraph.Chart.5">
                  <p:embed followColorScheme="full"/>
                </p:oleObj>
              </mc:Choice>
              <mc:Fallback>
                <p:oleObj name="Chart" r:id="rId4" imgW="3762451" imgH="3657600" progId="MSGraph.Chart.5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19200"/>
                        <a:ext cx="4378325" cy="432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>
            <p:ph sz="half" idx="3"/>
          </p:nvPr>
        </p:nvGraphicFramePr>
        <p:xfrm>
          <a:off x="4495800" y="1219200"/>
          <a:ext cx="44196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Chart" r:id="rId6" imgW="3771900" imgH="3657600" progId="MSGraph.Chart.5">
                  <p:embed followColorScheme="full"/>
                </p:oleObj>
              </mc:Choice>
              <mc:Fallback>
                <p:oleObj name="Chart" r:id="rId6" imgW="3771900" imgH="3657600" progId="MSGraph.Chart.5">
                  <p:embed followColorScheme="full"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219200"/>
                        <a:ext cx="4419600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457200" y="5822950"/>
            <a:ext cx="441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0">
                <a:solidFill>
                  <a:schemeClr val="hlink"/>
                </a:solidFill>
              </a:rPr>
              <a:t>Latency: TCP (45us), VIA (9us), SocketVIA (9.5us)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4648200" y="5791200"/>
            <a:ext cx="441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0">
                <a:solidFill>
                  <a:schemeClr val="hlink"/>
                </a:solidFill>
              </a:rPr>
              <a:t>Bandwidth: TCP (510Mbps), VIA (790Mbps), SocketVIA (763Mbps)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/>
              <a:t>Presentation Layout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>
                <a:solidFill>
                  <a:srgbClr val="DDDDDD"/>
                </a:solidFill>
              </a:rPr>
              <a:t>Motivation and Background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DDDDDD"/>
                </a:solidFill>
              </a:rPr>
              <a:t>Sockets Implementations</a:t>
            </a:r>
          </a:p>
          <a:p>
            <a:pPr>
              <a:lnSpc>
                <a:spcPct val="140000"/>
              </a:lnSpc>
            </a:pPr>
            <a:r>
              <a:rPr lang="en-US" b="1"/>
              <a:t>DataCutter Library</a:t>
            </a:r>
          </a:p>
          <a:p>
            <a:pPr>
              <a:lnSpc>
                <a:spcPct val="140000"/>
              </a:lnSpc>
            </a:pPr>
            <a:r>
              <a:rPr lang="en-US"/>
              <a:t>Experimental Results</a:t>
            </a:r>
          </a:p>
          <a:p>
            <a:pPr>
              <a:lnSpc>
                <a:spcPct val="140000"/>
              </a:lnSpc>
            </a:pPr>
            <a:r>
              <a:rPr lang="en-US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DataCutter </a:t>
            </a:r>
            <a:br>
              <a:rPr lang="en-US" sz="3600"/>
            </a:br>
            <a:r>
              <a:rPr lang="en-US" sz="2400"/>
              <a:t>Software Support for Data Driven Applications</a:t>
            </a:r>
            <a:endParaRPr lang="en-US" sz="320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952625"/>
            <a:ext cx="4419600" cy="4164013"/>
          </a:xfrm>
          <a:noFill/>
          <a:ln/>
        </p:spPr>
        <p:txBody>
          <a:bodyPr>
            <a:spAutoFit/>
          </a:bodyPr>
          <a:lstStyle/>
          <a:p>
            <a:r>
              <a:rPr lang="en-US" sz="1800"/>
              <a:t>Component Framework for Combined Task/Data Parallelism</a:t>
            </a:r>
          </a:p>
          <a:p>
            <a:pPr>
              <a:buFontTx/>
              <a:buNone/>
            </a:pPr>
            <a:endParaRPr lang="en-US" sz="600"/>
          </a:p>
          <a:p>
            <a:r>
              <a:rPr lang="en-US" sz="1800"/>
              <a:t>User defines sequence of pipelined components (filters and filter groups)</a:t>
            </a:r>
          </a:p>
          <a:p>
            <a:pPr lvl="1"/>
            <a:r>
              <a:rPr lang="en-US" sz="1600"/>
              <a:t>Stream based communication</a:t>
            </a:r>
            <a:endParaRPr lang="en-US" sz="300"/>
          </a:p>
          <a:p>
            <a:pPr lvl="1">
              <a:buFontTx/>
              <a:buNone/>
            </a:pPr>
            <a:endParaRPr lang="en-US" sz="600"/>
          </a:p>
          <a:p>
            <a:r>
              <a:rPr lang="en-US" sz="1800"/>
              <a:t>User directive tells preprocessor/runtime system to generate and instantiate copies of filters</a:t>
            </a:r>
          </a:p>
          <a:p>
            <a:pPr>
              <a:buFontTx/>
              <a:buNone/>
            </a:pPr>
            <a:endParaRPr lang="en-US" sz="300"/>
          </a:p>
          <a:p>
            <a:r>
              <a:rPr lang="en-US" sz="1800"/>
              <a:t>Flow control between transparent filter copies</a:t>
            </a:r>
          </a:p>
          <a:p>
            <a:pPr lvl="1"/>
            <a:r>
              <a:rPr lang="en-US" sz="1600"/>
              <a:t>Replicated individual filters</a:t>
            </a:r>
          </a:p>
          <a:p>
            <a:pPr lvl="1"/>
            <a:r>
              <a:rPr lang="en-US" sz="1600"/>
              <a:t>Transparent: single stream illusion</a:t>
            </a:r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648200" y="2347913"/>
          <a:ext cx="4038600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3" name="Slide" r:id="rId4" imgW="4532509" imgH="3398588" progId="PowerPoint.Slide.8">
                  <p:embed/>
                </p:oleObj>
              </mc:Choice>
              <mc:Fallback>
                <p:oleObj name="Slide" r:id="rId4" imgW="4532509" imgH="3398588" progId="PowerPoint.Slid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347913"/>
                        <a:ext cx="4038600" cy="302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4419600" y="5029200"/>
            <a:ext cx="434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5029200" y="5486400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i="0">
                <a:hlinkClick r:id="rId6"/>
              </a:rPr>
              <a:t>http://www.datacutter.org</a:t>
            </a:r>
            <a:endParaRPr lang="en-US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304800"/>
            <a:ext cx="6870700" cy="1066800"/>
          </a:xfrm>
        </p:spPr>
        <p:txBody>
          <a:bodyPr/>
          <a:lstStyle/>
          <a:p>
            <a:r>
              <a:rPr lang="en-US"/>
              <a:t>DataCutter Library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066800" y="5562600"/>
            <a:ext cx="2514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0"/>
              <a:t>NIC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838200" y="5410200"/>
            <a:ext cx="2971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066800" y="4724400"/>
            <a:ext cx="2514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0"/>
              <a:t>IP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066800" y="4114800"/>
            <a:ext cx="2514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0"/>
              <a:t>TCP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1066800" y="3505200"/>
            <a:ext cx="2514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0"/>
              <a:t>Sockets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1066800" y="2667000"/>
            <a:ext cx="2514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0"/>
              <a:t>DataCutter Library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838200" y="3352800"/>
            <a:ext cx="2971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1066800" y="2057400"/>
            <a:ext cx="2514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0"/>
              <a:t>Applications</a:t>
            </a: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3962400" y="41910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791200" y="5562600"/>
            <a:ext cx="2514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0"/>
              <a:t>GigaNet cLAN NIC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5334000" y="5410200"/>
            <a:ext cx="3276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5791200" y="3276600"/>
            <a:ext cx="2514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0"/>
              <a:t>Sockets over VIA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5791200" y="2667000"/>
            <a:ext cx="2514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0"/>
              <a:t>DataCutter Library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5486400" y="4724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0"/>
              <a:t>OS Agent</a:t>
            </a:r>
          </a:p>
        </p:txBody>
      </p:sp>
      <p:grpSp>
        <p:nvGrpSpPr>
          <p:cNvPr id="19473" name="Group 17"/>
          <p:cNvGrpSpPr>
            <a:grpSpLocks/>
          </p:cNvGrpSpPr>
          <p:nvPr/>
        </p:nvGrpSpPr>
        <p:grpSpPr bwMode="auto">
          <a:xfrm>
            <a:off x="5334000" y="4572000"/>
            <a:ext cx="1371600" cy="838200"/>
            <a:chOff x="912" y="3024"/>
            <a:chExt cx="864" cy="528"/>
          </a:xfrm>
        </p:grpSpPr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>
              <a:off x="912" y="3024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>
              <a:off x="1776" y="3024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6" name="Group 20"/>
          <p:cNvGrpSpPr>
            <a:grpSpLocks/>
          </p:cNvGrpSpPr>
          <p:nvPr/>
        </p:nvGrpSpPr>
        <p:grpSpPr bwMode="auto">
          <a:xfrm>
            <a:off x="5486400" y="3886200"/>
            <a:ext cx="2971800" cy="1371600"/>
            <a:chOff x="1008" y="2592"/>
            <a:chExt cx="1872" cy="864"/>
          </a:xfrm>
        </p:grpSpPr>
        <p:sp>
          <p:nvSpPr>
            <p:cNvPr id="19477" name="Rectangle 21"/>
            <p:cNvSpPr>
              <a:spLocks noChangeArrowheads="1"/>
            </p:cNvSpPr>
            <p:nvPr/>
          </p:nvSpPr>
          <p:spPr bwMode="auto">
            <a:xfrm>
              <a:off x="1008" y="2592"/>
              <a:ext cx="86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i="0"/>
            </a:p>
          </p:txBody>
        </p:sp>
        <p:sp>
          <p:nvSpPr>
            <p:cNvPr id="19478" name="Rectangle 22"/>
            <p:cNvSpPr>
              <a:spLocks noChangeArrowheads="1"/>
            </p:cNvSpPr>
            <p:nvPr/>
          </p:nvSpPr>
          <p:spPr bwMode="auto">
            <a:xfrm>
              <a:off x="1872" y="2592"/>
              <a:ext cx="1008" cy="8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i="0"/>
                <a:t>VIPL</a:t>
              </a:r>
            </a:p>
          </p:txBody>
        </p:sp>
        <p:sp>
          <p:nvSpPr>
            <p:cNvPr id="19479" name="Line 23"/>
            <p:cNvSpPr>
              <a:spLocks noChangeShapeType="1"/>
            </p:cNvSpPr>
            <p:nvPr/>
          </p:nvSpPr>
          <p:spPr bwMode="auto">
            <a:xfrm>
              <a:off x="1872" y="2592"/>
              <a:ext cx="0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5791200" y="2057400"/>
            <a:ext cx="2514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0"/>
              <a:t>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152400"/>
            <a:ext cx="6870700" cy="1295400"/>
          </a:xfrm>
        </p:spPr>
        <p:txBody>
          <a:bodyPr/>
          <a:lstStyle/>
          <a:p>
            <a:r>
              <a:rPr lang="en-US"/>
              <a:t>Virtual Microscope Server</a:t>
            </a:r>
          </a:p>
        </p:txBody>
      </p:sp>
      <p:sp>
        <p:nvSpPr>
          <p:cNvPr id="87043" name="Oval 3"/>
          <p:cNvSpPr>
            <a:spLocks noChangeArrowheads="1"/>
          </p:cNvSpPr>
          <p:nvPr/>
        </p:nvSpPr>
        <p:spPr bwMode="auto">
          <a:xfrm>
            <a:off x="2438400" y="1905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4" name="Oval 4"/>
          <p:cNvSpPr>
            <a:spLocks noChangeArrowheads="1"/>
          </p:cNvSpPr>
          <p:nvPr/>
        </p:nvSpPr>
        <p:spPr bwMode="auto">
          <a:xfrm>
            <a:off x="4038600" y="1905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5" name="Oval 5"/>
          <p:cNvSpPr>
            <a:spLocks noChangeArrowheads="1"/>
          </p:cNvSpPr>
          <p:nvPr/>
        </p:nvSpPr>
        <p:spPr bwMode="auto">
          <a:xfrm>
            <a:off x="5791200" y="1905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6" name="Oval 6"/>
          <p:cNvSpPr>
            <a:spLocks noChangeArrowheads="1"/>
          </p:cNvSpPr>
          <p:nvPr/>
        </p:nvSpPr>
        <p:spPr bwMode="auto">
          <a:xfrm>
            <a:off x="2438400" y="2971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7" name="Oval 7"/>
          <p:cNvSpPr>
            <a:spLocks noChangeArrowheads="1"/>
          </p:cNvSpPr>
          <p:nvPr/>
        </p:nvSpPr>
        <p:spPr bwMode="auto">
          <a:xfrm>
            <a:off x="4038600" y="2971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8" name="Oval 8"/>
          <p:cNvSpPr>
            <a:spLocks noChangeArrowheads="1"/>
          </p:cNvSpPr>
          <p:nvPr/>
        </p:nvSpPr>
        <p:spPr bwMode="auto">
          <a:xfrm>
            <a:off x="5791200" y="2971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9" name="Oval 9"/>
          <p:cNvSpPr>
            <a:spLocks noChangeArrowheads="1"/>
          </p:cNvSpPr>
          <p:nvPr/>
        </p:nvSpPr>
        <p:spPr bwMode="auto">
          <a:xfrm>
            <a:off x="2438400" y="4114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Oval 10"/>
          <p:cNvSpPr>
            <a:spLocks noChangeArrowheads="1"/>
          </p:cNvSpPr>
          <p:nvPr/>
        </p:nvSpPr>
        <p:spPr bwMode="auto">
          <a:xfrm>
            <a:off x="4038600" y="4114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1" name="Oval 11"/>
          <p:cNvSpPr>
            <a:spLocks noChangeArrowheads="1"/>
          </p:cNvSpPr>
          <p:nvPr/>
        </p:nvSpPr>
        <p:spPr bwMode="auto">
          <a:xfrm>
            <a:off x="5791200" y="4114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Oval 12"/>
          <p:cNvSpPr>
            <a:spLocks noChangeArrowheads="1"/>
          </p:cNvSpPr>
          <p:nvPr/>
        </p:nvSpPr>
        <p:spPr bwMode="auto">
          <a:xfrm>
            <a:off x="7543800" y="2895600"/>
            <a:ext cx="762000" cy="762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3" name="Line 13"/>
          <p:cNvSpPr>
            <a:spLocks noChangeShapeType="1"/>
          </p:cNvSpPr>
          <p:nvPr/>
        </p:nvSpPr>
        <p:spPr bwMode="auto">
          <a:xfrm>
            <a:off x="2971800" y="21336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4" name="Line 14"/>
          <p:cNvSpPr>
            <a:spLocks noChangeShapeType="1"/>
          </p:cNvSpPr>
          <p:nvPr/>
        </p:nvSpPr>
        <p:spPr bwMode="auto">
          <a:xfrm>
            <a:off x="2971800" y="32766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971800" y="44196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6" name="Line 16"/>
          <p:cNvSpPr>
            <a:spLocks noChangeShapeType="1"/>
          </p:cNvSpPr>
          <p:nvPr/>
        </p:nvSpPr>
        <p:spPr bwMode="auto">
          <a:xfrm>
            <a:off x="4572000" y="2133600"/>
            <a:ext cx="1219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7" name="Line 17"/>
          <p:cNvSpPr>
            <a:spLocks noChangeShapeType="1"/>
          </p:cNvSpPr>
          <p:nvPr/>
        </p:nvSpPr>
        <p:spPr bwMode="auto">
          <a:xfrm>
            <a:off x="4572000" y="3276600"/>
            <a:ext cx="1219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8" name="Line 18"/>
          <p:cNvSpPr>
            <a:spLocks noChangeShapeType="1"/>
          </p:cNvSpPr>
          <p:nvPr/>
        </p:nvSpPr>
        <p:spPr bwMode="auto">
          <a:xfrm>
            <a:off x="4572000" y="4419600"/>
            <a:ext cx="1219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9" name="Line 19"/>
          <p:cNvSpPr>
            <a:spLocks noChangeShapeType="1"/>
          </p:cNvSpPr>
          <p:nvPr/>
        </p:nvSpPr>
        <p:spPr bwMode="auto">
          <a:xfrm>
            <a:off x="6324600" y="2209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0" name="Line 20"/>
          <p:cNvSpPr>
            <a:spLocks noChangeShapeType="1"/>
          </p:cNvSpPr>
          <p:nvPr/>
        </p:nvSpPr>
        <p:spPr bwMode="auto">
          <a:xfrm>
            <a:off x="6324600" y="3276600"/>
            <a:ext cx="1219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1" name="Line 21"/>
          <p:cNvSpPr>
            <a:spLocks noChangeShapeType="1"/>
          </p:cNvSpPr>
          <p:nvPr/>
        </p:nvSpPr>
        <p:spPr bwMode="auto">
          <a:xfrm flipV="1">
            <a:off x="6324600" y="35814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2" name="Text Box 22"/>
          <p:cNvSpPr txBox="1">
            <a:spLocks noChangeArrowheads="1"/>
          </p:cNvSpPr>
          <p:nvPr/>
        </p:nvSpPr>
        <p:spPr bwMode="auto">
          <a:xfrm>
            <a:off x="1905000" y="47244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i="0">
                <a:solidFill>
                  <a:srgbClr val="0066FF"/>
                </a:solidFill>
              </a:rPr>
              <a:t>decompress</a:t>
            </a:r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3581400" y="47244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i="0">
                <a:solidFill>
                  <a:srgbClr val="0066FF"/>
                </a:solidFill>
              </a:rPr>
              <a:t>clip</a:t>
            </a:r>
          </a:p>
        </p:txBody>
      </p:sp>
      <p:sp>
        <p:nvSpPr>
          <p:cNvPr id="87064" name="Text Box 24"/>
          <p:cNvSpPr txBox="1">
            <a:spLocks noChangeArrowheads="1"/>
          </p:cNvSpPr>
          <p:nvPr/>
        </p:nvSpPr>
        <p:spPr bwMode="auto">
          <a:xfrm>
            <a:off x="5181600" y="47244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i="0">
                <a:solidFill>
                  <a:srgbClr val="0066FF"/>
                </a:solidFill>
              </a:rPr>
              <a:t>subsample</a:t>
            </a:r>
          </a:p>
        </p:txBody>
      </p:sp>
      <p:sp>
        <p:nvSpPr>
          <p:cNvPr id="87065" name="Text Box 25"/>
          <p:cNvSpPr txBox="1">
            <a:spLocks noChangeArrowheads="1"/>
          </p:cNvSpPr>
          <p:nvPr/>
        </p:nvSpPr>
        <p:spPr bwMode="auto">
          <a:xfrm>
            <a:off x="7315200" y="38862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i="0">
                <a:solidFill>
                  <a:schemeClr val="folHlink"/>
                </a:solidFill>
              </a:rPr>
              <a:t>View</a:t>
            </a:r>
          </a:p>
        </p:txBody>
      </p:sp>
      <p:sp>
        <p:nvSpPr>
          <p:cNvPr id="87066" name="Text Box 26"/>
          <p:cNvSpPr txBox="1">
            <a:spLocks noChangeArrowheads="1"/>
          </p:cNvSpPr>
          <p:nvPr/>
        </p:nvSpPr>
        <p:spPr bwMode="auto">
          <a:xfrm>
            <a:off x="609600" y="5422900"/>
            <a:ext cx="77724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i="0"/>
              <a:t> Pipelining of various stages: data reading, decompress, clipping, sub-sampling operations can be realized as a chain of filters.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i="0"/>
              <a:t> Replication of filters to obtain parallelism</a:t>
            </a:r>
          </a:p>
        </p:txBody>
      </p:sp>
      <p:sp>
        <p:nvSpPr>
          <p:cNvPr id="87067" name="Oval 27"/>
          <p:cNvSpPr>
            <a:spLocks noChangeArrowheads="1"/>
          </p:cNvSpPr>
          <p:nvPr/>
        </p:nvSpPr>
        <p:spPr bwMode="auto">
          <a:xfrm>
            <a:off x="838200" y="1905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8" name="Oval 28"/>
          <p:cNvSpPr>
            <a:spLocks noChangeArrowheads="1"/>
          </p:cNvSpPr>
          <p:nvPr/>
        </p:nvSpPr>
        <p:spPr bwMode="auto">
          <a:xfrm>
            <a:off x="838200" y="2971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9" name="Oval 29"/>
          <p:cNvSpPr>
            <a:spLocks noChangeArrowheads="1"/>
          </p:cNvSpPr>
          <p:nvPr/>
        </p:nvSpPr>
        <p:spPr bwMode="auto">
          <a:xfrm>
            <a:off x="838200" y="4114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70" name="Line 30"/>
          <p:cNvSpPr>
            <a:spLocks noChangeShapeType="1"/>
          </p:cNvSpPr>
          <p:nvPr/>
        </p:nvSpPr>
        <p:spPr bwMode="auto">
          <a:xfrm>
            <a:off x="1371600" y="21336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71" name="Line 31"/>
          <p:cNvSpPr>
            <a:spLocks noChangeShapeType="1"/>
          </p:cNvSpPr>
          <p:nvPr/>
        </p:nvSpPr>
        <p:spPr bwMode="auto">
          <a:xfrm>
            <a:off x="1371600" y="32766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72" name="Line 32"/>
          <p:cNvSpPr>
            <a:spLocks noChangeShapeType="1"/>
          </p:cNvSpPr>
          <p:nvPr/>
        </p:nvSpPr>
        <p:spPr bwMode="auto">
          <a:xfrm>
            <a:off x="1371600" y="4419600"/>
            <a:ext cx="1066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73" name="Text Box 33"/>
          <p:cNvSpPr txBox="1">
            <a:spLocks noChangeArrowheads="1"/>
          </p:cNvSpPr>
          <p:nvPr/>
        </p:nvSpPr>
        <p:spPr bwMode="auto">
          <a:xfrm>
            <a:off x="457200" y="47244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i="0">
                <a:solidFill>
                  <a:srgbClr val="0066FF"/>
                </a:solidFill>
              </a:rPr>
              <a:t>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4000"/>
              <a:t>Software Load Balancing Data Reading</a:t>
            </a:r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3276600" y="2438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4876800" y="2438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6629400" y="2438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32766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48768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66294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4876800" y="4648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Oval 11"/>
          <p:cNvSpPr>
            <a:spLocks noChangeArrowheads="1"/>
          </p:cNvSpPr>
          <p:nvPr/>
        </p:nvSpPr>
        <p:spPr bwMode="auto">
          <a:xfrm>
            <a:off x="6629400" y="4648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1371600" y="3414713"/>
            <a:ext cx="762000" cy="762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3810000" y="2667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3810000" y="3810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3810000" y="4953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5410200" y="2667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5410200" y="3810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5410200" y="4953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990600" y="4100513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i="0">
                <a:solidFill>
                  <a:schemeClr val="folHlink"/>
                </a:solidFill>
              </a:rPr>
              <a:t>Load Balancer</a:t>
            </a:r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 flipV="1">
            <a:off x="2057400" y="2805113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>
            <a:off x="2133600" y="379571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>
            <a:off x="2057400" y="4024313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0" name="Oval 24"/>
          <p:cNvSpPr>
            <a:spLocks noChangeArrowheads="1"/>
          </p:cNvSpPr>
          <p:nvPr/>
        </p:nvSpPr>
        <p:spPr bwMode="auto">
          <a:xfrm>
            <a:off x="3276600" y="4648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41" name="Group 25"/>
          <p:cNvGrpSpPr>
            <a:grpSpLocks/>
          </p:cNvGrpSpPr>
          <p:nvPr/>
        </p:nvGrpSpPr>
        <p:grpSpPr bwMode="auto">
          <a:xfrm>
            <a:off x="2590800" y="4648200"/>
            <a:ext cx="1828800" cy="976313"/>
            <a:chOff x="1632" y="2928"/>
            <a:chExt cx="1152" cy="615"/>
          </a:xfrm>
        </p:grpSpPr>
        <p:sp>
          <p:nvSpPr>
            <p:cNvPr id="34825" name="Oval 9"/>
            <p:cNvSpPr>
              <a:spLocks noChangeArrowheads="1"/>
            </p:cNvSpPr>
            <p:nvPr/>
          </p:nvSpPr>
          <p:spPr bwMode="auto">
            <a:xfrm>
              <a:off x="2064" y="2928"/>
              <a:ext cx="336" cy="33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5" name="Text Box 19"/>
            <p:cNvSpPr txBox="1">
              <a:spLocks noChangeArrowheads="1"/>
            </p:cNvSpPr>
            <p:nvPr/>
          </p:nvSpPr>
          <p:spPr bwMode="auto">
            <a:xfrm>
              <a:off x="1632" y="3312"/>
              <a:ext cx="1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i="0">
                  <a:solidFill>
                    <a:srgbClr val="FF0000"/>
                  </a:solidFill>
                </a:rPr>
                <a:t>Slower Node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/>
              <a:t>Presentation Layout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>
                <a:solidFill>
                  <a:srgbClr val="DDDDDD"/>
                </a:solidFill>
              </a:rPr>
              <a:t>Motivation and Background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DDDDDD"/>
                </a:solidFill>
              </a:rPr>
              <a:t>Sockets Implementations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DDDDDD"/>
                </a:solidFill>
              </a:rPr>
              <a:t>DataCutter Library</a:t>
            </a:r>
          </a:p>
          <a:p>
            <a:pPr>
              <a:lnSpc>
                <a:spcPct val="140000"/>
              </a:lnSpc>
            </a:pPr>
            <a:r>
              <a:rPr lang="en-US" b="1"/>
              <a:t>Experimental Results</a:t>
            </a:r>
          </a:p>
          <a:p>
            <a:pPr>
              <a:lnSpc>
                <a:spcPct val="140000"/>
              </a:lnSpc>
            </a:pPr>
            <a:r>
              <a:rPr lang="en-US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 Conducted</a:t>
            </a:r>
          </a:p>
        </p:txBody>
      </p:sp>
      <p:pic>
        <p:nvPicPr>
          <p:cNvPr id="69645" name="Picture 13" descr="Pic1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3962400"/>
            <a:ext cx="2743200" cy="2133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2743200" y="3962400"/>
            <a:ext cx="2743200" cy="21336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2743200" y="3962400"/>
            <a:ext cx="2743200" cy="2133600"/>
            <a:chOff x="2016" y="2832"/>
            <a:chExt cx="1728" cy="1344"/>
          </a:xfrm>
        </p:grpSpPr>
        <p:sp>
          <p:nvSpPr>
            <p:cNvPr id="69650" name="Line 18"/>
            <p:cNvSpPr>
              <a:spLocks noChangeShapeType="1"/>
            </p:cNvSpPr>
            <p:nvPr/>
          </p:nvSpPr>
          <p:spPr bwMode="auto">
            <a:xfrm>
              <a:off x="2880" y="283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Line 19"/>
            <p:cNvSpPr>
              <a:spLocks noChangeShapeType="1"/>
            </p:cNvSpPr>
            <p:nvPr/>
          </p:nvSpPr>
          <p:spPr bwMode="auto">
            <a:xfrm>
              <a:off x="2448" y="283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2" name="Line 20"/>
            <p:cNvSpPr>
              <a:spLocks noChangeShapeType="1"/>
            </p:cNvSpPr>
            <p:nvPr/>
          </p:nvSpPr>
          <p:spPr bwMode="auto">
            <a:xfrm>
              <a:off x="3312" y="283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3" name="Line 21"/>
            <p:cNvSpPr>
              <a:spLocks noChangeShapeType="1"/>
            </p:cNvSpPr>
            <p:nvPr/>
          </p:nvSpPr>
          <p:spPr bwMode="auto">
            <a:xfrm>
              <a:off x="2016" y="3504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4" name="Line 22"/>
            <p:cNvSpPr>
              <a:spLocks noChangeShapeType="1"/>
            </p:cNvSpPr>
            <p:nvPr/>
          </p:nvSpPr>
          <p:spPr bwMode="auto">
            <a:xfrm>
              <a:off x="2016" y="3840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5" name="Line 23"/>
            <p:cNvSpPr>
              <a:spLocks noChangeShapeType="1"/>
            </p:cNvSpPr>
            <p:nvPr/>
          </p:nvSpPr>
          <p:spPr bwMode="auto">
            <a:xfrm>
              <a:off x="2016" y="316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57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2224088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/>
              <a:t>Optimal Block Size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Guarantee on Updates per Second (Complete Image)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Guarantee on Latency of Partial Update (Moving the Image)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Round Robin Load Balancing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Demand Driven Load Balancing</a:t>
            </a:r>
          </a:p>
        </p:txBody>
      </p:sp>
      <p:sp>
        <p:nvSpPr>
          <p:cNvPr id="69658" name="Rectangle 26"/>
          <p:cNvSpPr>
            <a:spLocks noChangeArrowheads="1"/>
          </p:cNvSpPr>
          <p:nvPr/>
        </p:nvSpPr>
        <p:spPr bwMode="auto">
          <a:xfrm>
            <a:off x="3429000" y="4495800"/>
            <a:ext cx="6858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9" name="Rectangle 27"/>
          <p:cNvSpPr>
            <a:spLocks noChangeArrowheads="1"/>
          </p:cNvSpPr>
          <p:nvPr/>
        </p:nvSpPr>
        <p:spPr bwMode="auto">
          <a:xfrm>
            <a:off x="3581400" y="4495800"/>
            <a:ext cx="6858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8" grpId="0" animBg="1"/>
      <p:bldP spid="696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/>
              <a:t>Presentation Layout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b="1"/>
              <a:t>Motivation and Background</a:t>
            </a:r>
          </a:p>
          <a:p>
            <a:pPr>
              <a:lnSpc>
                <a:spcPct val="140000"/>
              </a:lnSpc>
            </a:pPr>
            <a:r>
              <a:rPr lang="en-US"/>
              <a:t>Sockets Implementations</a:t>
            </a:r>
          </a:p>
          <a:p>
            <a:pPr>
              <a:lnSpc>
                <a:spcPct val="140000"/>
              </a:lnSpc>
            </a:pPr>
            <a:r>
              <a:rPr lang="en-US"/>
              <a:t>DataCutter Library</a:t>
            </a:r>
          </a:p>
          <a:p>
            <a:pPr>
              <a:lnSpc>
                <a:spcPct val="140000"/>
              </a:lnSpc>
            </a:pPr>
            <a:r>
              <a:rPr lang="en-US"/>
              <a:t>Experimental Results</a:t>
            </a:r>
          </a:p>
          <a:p>
            <a:pPr>
              <a:lnSpc>
                <a:spcPct val="140000"/>
              </a:lnSpc>
            </a:pPr>
            <a:r>
              <a:rPr lang="en-US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Effects of Guarantees on Updates per Second (Complete Images)</a:t>
            </a:r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>
            <p:ph sz="half" idx="1"/>
          </p:nvPr>
        </p:nvGraphicFramePr>
        <p:xfrm>
          <a:off x="76200" y="1647825"/>
          <a:ext cx="441960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Chart" r:id="rId4" imgW="4038600" imgH="4533900" progId="MSGraph.Chart.5">
                  <p:embed followColorScheme="full"/>
                </p:oleObj>
              </mc:Choice>
              <mc:Fallback>
                <p:oleObj name="Chart" r:id="rId4" imgW="4038600" imgH="4533900" progId="MSGraph.Chart.5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647825"/>
                        <a:ext cx="4419600" cy="452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4724400" y="1828800"/>
            <a:ext cx="419100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 i="0"/>
              <a:t> SocketVIA performs better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i="0"/>
              <a:t> TCP can’t give guarantees &gt; 3.25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i="0"/>
              <a:t> but…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i="0"/>
              <a:t> Limited improvement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i="0"/>
              <a:t> Design Decisions are bottlenecks</a:t>
            </a:r>
          </a:p>
          <a:p>
            <a:pPr lvl="1">
              <a:spcBef>
                <a:spcPct val="50000"/>
              </a:spcBef>
            </a:pPr>
            <a:endParaRPr lang="en-US" sz="800" i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i="0"/>
              <a:t> </a:t>
            </a:r>
            <a:r>
              <a:rPr lang="en-US" sz="2000" i="0"/>
              <a:t>Re-sizing of data blocks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i="0"/>
              <a:t> Try to alleviate the bottlenecks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i="0"/>
              <a:t> Only concern is Updates per Second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i="0"/>
              <a:t> Achievable at low block sizes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i="0"/>
              <a:t> No application changes (in this case)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i="0"/>
              <a:t> Significant performance improvement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Effects of Guarantees on Latency of Partial Updates (Moving the Image)</a:t>
            </a: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04800" y="1600200"/>
          <a:ext cx="44958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1" name="Chart" r:id="rId4" imgW="4038600" imgH="4495800" progId="MSGraph.Chart.5">
                  <p:embed followColorScheme="full"/>
                </p:oleObj>
              </mc:Choice>
              <mc:Fallback>
                <p:oleObj name="Chart" r:id="rId4" imgW="4038600" imgH="4495800" progId="MSGraph.Chart.5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00200"/>
                        <a:ext cx="4495800" cy="449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4876800" y="1981200"/>
            <a:ext cx="40386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 i="0"/>
              <a:t> For High latency guarantees…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i="0"/>
              <a:t> Blindly using is good enough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i="0"/>
              <a:t> Bandwidth Saturation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i="0"/>
              <a:t> Pre-tuned applications</a:t>
            </a:r>
          </a:p>
          <a:p>
            <a:pPr lvl="1">
              <a:spcBef>
                <a:spcPct val="50000"/>
              </a:spcBef>
            </a:pPr>
            <a:endParaRPr lang="en-US" sz="800" i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i="0"/>
              <a:t> For Low latency guarantees…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i="0"/>
              <a:t> TCP is no longer in the picture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i="0"/>
              <a:t> Blindly using SocketVIA is not OK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i="0"/>
              <a:t> Resizing of blocks can help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Effect of Heterogeneous Clusters on Round Robin (RR) Scheduling</a:t>
            </a: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381000" y="1614488"/>
          <a:ext cx="40386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Chart" r:id="rId4" imgW="4038600" imgH="4495800" progId="MSGraph.Chart.5">
                  <p:embed followColorScheme="full"/>
                </p:oleObj>
              </mc:Choice>
              <mc:Fallback>
                <p:oleObj name="Chart" r:id="rId4" imgW="4038600" imgH="4495800" progId="MSGraph.Chart.5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14488"/>
                        <a:ext cx="4038600" cy="449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4495800" y="1676400"/>
            <a:ext cx="44196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 i="0"/>
              <a:t> Dynamic Heterogeneity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i="0"/>
              <a:t> Shared Processors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i="0"/>
              <a:t> Process Swapping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i="0"/>
              <a:t> Perfect Pipelining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i="0"/>
              <a:t> Complete overlap of comm. with comp.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i="0"/>
              <a:t> Occurs at 16KB for TCP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i="0"/>
              <a:t> At 2KB for VIA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i="0"/>
              <a:t> Scope of Error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i="0"/>
              <a:t> A larger chunk to a slower node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i="0"/>
              <a:t> More time for complete the chunk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i="0"/>
              <a:t> More time for the load balancer to react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Effect of Heterogeneous Clusters on Demand Driven (DD) Scheduling</a:t>
            </a: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381000" y="1736725"/>
          <a:ext cx="4038600" cy="425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6" name="Chart" r:id="rId4" imgW="4295919" imgH="4524253" progId="MSGraph.Chart.5">
                  <p:embed followColorScheme="full"/>
                </p:oleObj>
              </mc:Choice>
              <mc:Fallback>
                <p:oleObj name="Chart" r:id="rId4" imgW="4295919" imgH="4524253" progId="MSGraph.Chart.5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36725"/>
                        <a:ext cx="4038600" cy="425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4419600" y="2438400"/>
            <a:ext cx="4419600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 i="0"/>
              <a:t> Demand Driven Scheduling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i="0"/>
              <a:t> Additional Latency Cost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i="0"/>
              <a:t> SocketVIA should perform better (?)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i="0"/>
              <a:t> Natural overlap of comm. with comp.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1600" i="0"/>
              <a:t> Use of SocketVIA or TCP makes no diff.</a:t>
            </a:r>
            <a:endParaRPr lang="en-US" sz="2000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/>
              <a:t>Presentation Layout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>
                <a:solidFill>
                  <a:srgbClr val="DDDDDD"/>
                </a:solidFill>
              </a:rPr>
              <a:t>Motivation and Background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DDDDDD"/>
                </a:solidFill>
              </a:rPr>
              <a:t>Sockets Implementations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DDDDDD"/>
                </a:solidFill>
              </a:rPr>
              <a:t>DataCutter Library</a:t>
            </a:r>
          </a:p>
          <a:p>
            <a:pPr>
              <a:lnSpc>
                <a:spcPct val="140000"/>
              </a:lnSpc>
            </a:pPr>
            <a:r>
              <a:rPr lang="en-US">
                <a:solidFill>
                  <a:srgbClr val="DDDDDD"/>
                </a:solidFill>
              </a:rPr>
              <a:t>Experimental Results</a:t>
            </a:r>
          </a:p>
          <a:p>
            <a:pPr>
              <a:lnSpc>
                <a:spcPct val="140000"/>
              </a:lnSpc>
            </a:pPr>
            <a:r>
              <a:rPr lang="en-US" b="1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4175"/>
            <a:ext cx="8229600" cy="815975"/>
          </a:xfrm>
        </p:spPr>
        <p:txBody>
          <a:bodyPr/>
          <a:lstStyle/>
          <a:p>
            <a:r>
              <a:rPr lang="en-US"/>
              <a:t>Conclusions and Future Work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5334000"/>
          </a:xfrm>
        </p:spPr>
        <p:txBody>
          <a:bodyPr/>
          <a:lstStyle/>
          <a:p>
            <a:r>
              <a:rPr lang="en-US" sz="2000"/>
              <a:t>High Performance Sockets are good !</a:t>
            </a:r>
          </a:p>
          <a:p>
            <a:pPr lvl="1"/>
            <a:r>
              <a:rPr lang="en-US" sz="1800"/>
              <a:t>It’s your friend</a:t>
            </a:r>
          </a:p>
          <a:p>
            <a:pPr lvl="1"/>
            <a:r>
              <a:rPr lang="en-US" sz="1800"/>
              <a:t>But, use it wisely</a:t>
            </a:r>
          </a:p>
          <a:p>
            <a:r>
              <a:rPr lang="en-US" sz="2000"/>
              <a:t>Minor changes can make a major impact</a:t>
            </a:r>
          </a:p>
          <a:p>
            <a:pPr lvl="1"/>
            <a:r>
              <a:rPr lang="en-US" sz="1800"/>
              <a:t>Order of magnitude performance improvement</a:t>
            </a:r>
          </a:p>
          <a:p>
            <a:pPr lvl="1"/>
            <a:r>
              <a:rPr lang="en-US" sz="1800"/>
              <a:t>Sustained Performance Guarantees</a:t>
            </a:r>
          </a:p>
          <a:p>
            <a:pPr lvl="1"/>
            <a:r>
              <a:rPr lang="en-US" sz="1800"/>
              <a:t>Fine grained Load-Balancing</a:t>
            </a:r>
          </a:p>
          <a:p>
            <a:pPr lvl="2"/>
            <a:r>
              <a:rPr lang="en-US" sz="1600"/>
              <a:t>Higher Adaptability to Heterogeneous Networks</a:t>
            </a:r>
          </a:p>
          <a:p>
            <a:pPr lvl="2">
              <a:buFontTx/>
              <a:buNone/>
            </a:pPr>
            <a:endParaRPr lang="en-US" sz="1200"/>
          </a:p>
          <a:p>
            <a:pPr lvl="2">
              <a:buFontTx/>
              <a:buNone/>
            </a:pPr>
            <a:endParaRPr lang="en-US" sz="1200"/>
          </a:p>
          <a:p>
            <a:r>
              <a:rPr lang="en-US" sz="2000"/>
              <a:t>Benefits of Parallelization over Pipelining with SocketVIA for large clusters</a:t>
            </a:r>
            <a:endParaRPr lang="en-US" sz="1800"/>
          </a:p>
          <a:p>
            <a:r>
              <a:rPr lang="en-US" sz="2000"/>
              <a:t>High Performance Sockets Implementations</a:t>
            </a:r>
          </a:p>
          <a:p>
            <a:pPr lvl="1"/>
            <a:r>
              <a:rPr lang="en-US" sz="1800"/>
              <a:t>TCP Termination (for the DataCenter environment)</a:t>
            </a:r>
          </a:p>
          <a:p>
            <a:pPr lvl="1"/>
            <a:r>
              <a:rPr lang="en-US" sz="1800"/>
              <a:t>Use in DSM, DataCenter and Storage Server environments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295400" y="2590800"/>
            <a:ext cx="6096000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i="0">
                <a:latin typeface="Times New Roman" pitchFamily="18" charset="0"/>
              </a:rPr>
              <a:t>For more information, please visit the</a:t>
            </a:r>
          </a:p>
          <a:p>
            <a:pPr algn="ctr" eaLnBrk="0" hangingPunct="0">
              <a:spcBef>
                <a:spcPct val="50000"/>
              </a:spcBef>
            </a:pPr>
            <a:endParaRPr lang="en-US" sz="2400" i="0">
              <a:solidFill>
                <a:srgbClr val="FFFFCC"/>
              </a:solidFill>
              <a:latin typeface="Times New Roman" pitchFamily="18" charset="0"/>
            </a:endParaRPr>
          </a:p>
          <a:p>
            <a:pPr algn="ctr" eaLnBrk="0" hangingPunct="0">
              <a:spcBef>
                <a:spcPct val="50000"/>
              </a:spcBef>
            </a:pPr>
            <a:endParaRPr lang="en-US" sz="1200" i="0">
              <a:solidFill>
                <a:srgbClr val="FFFFCC"/>
              </a:solidFill>
              <a:latin typeface="Times New Roman" pitchFamily="18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000" i="0">
                <a:latin typeface="Tahoma" pitchFamily="34" charset="0"/>
                <a:hlinkClick r:id="rId3"/>
              </a:rPr>
              <a:t>http://nowlab.cis.ohio-state.edu</a:t>
            </a:r>
            <a:endParaRPr lang="en-US" sz="2000" i="0">
              <a:latin typeface="Tahoma" pitchFamily="34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sz="2000" i="0">
                <a:latin typeface="Tahoma" pitchFamily="34" charset="0"/>
              </a:rPr>
              <a:t>Network Based Computing Group,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000" i="0">
                <a:latin typeface="Tahoma" pitchFamily="34" charset="0"/>
              </a:rPr>
              <a:t>The Ohio State University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209800" y="1371600"/>
            <a:ext cx="4114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000" b="1" i="0">
                <a:latin typeface="Times New Roman" pitchFamily="18" charset="0"/>
              </a:rPr>
              <a:t>Thank You!</a:t>
            </a:r>
          </a:p>
        </p:txBody>
      </p:sp>
      <p:grpSp>
        <p:nvGrpSpPr>
          <p:cNvPr id="57350" name="Group 6"/>
          <p:cNvGrpSpPr>
            <a:grpSpLocks/>
          </p:cNvGrpSpPr>
          <p:nvPr/>
        </p:nvGrpSpPr>
        <p:grpSpPr bwMode="auto">
          <a:xfrm>
            <a:off x="2235200" y="3140075"/>
            <a:ext cx="3937000" cy="704850"/>
            <a:chOff x="1223" y="1300"/>
            <a:chExt cx="2480" cy="455"/>
          </a:xfrm>
        </p:grpSpPr>
        <p:sp>
          <p:nvSpPr>
            <p:cNvPr id="57351" name="Oval 7"/>
            <p:cNvSpPr>
              <a:spLocks noChangeArrowheads="1"/>
            </p:cNvSpPr>
            <p:nvPr/>
          </p:nvSpPr>
          <p:spPr bwMode="auto">
            <a:xfrm>
              <a:off x="1223" y="1300"/>
              <a:ext cx="1255" cy="455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400" b="1" i="0">
                  <a:solidFill>
                    <a:srgbClr val="003300"/>
                  </a:solidFill>
                  <a:latin typeface="Times New Roman" pitchFamily="18" charset="0"/>
                </a:rPr>
                <a:t>NBC</a:t>
              </a:r>
              <a:endParaRPr lang="en-US" sz="2400" b="1" i="0">
                <a:latin typeface="Times New Roman" pitchFamily="18" charset="0"/>
              </a:endParaRPr>
            </a:p>
          </p:txBody>
        </p:sp>
        <p:sp>
          <p:nvSpPr>
            <p:cNvPr id="57352" name="Text Box 8"/>
            <p:cNvSpPr txBox="1">
              <a:spLocks noChangeArrowheads="1"/>
            </p:cNvSpPr>
            <p:nvPr/>
          </p:nvSpPr>
          <p:spPr bwMode="auto">
            <a:xfrm>
              <a:off x="2655" y="1396"/>
              <a:ext cx="1048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i="0">
                  <a:latin typeface="Times New Roman" pitchFamily="18" charset="0"/>
                </a:rPr>
                <a:t>Home Page</a:t>
              </a:r>
              <a:endParaRPr lang="en-US" sz="2000" b="1" i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0300" y="381000"/>
            <a:ext cx="6870700" cy="838200"/>
          </a:xfrm>
        </p:spPr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848600" cy="4572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800"/>
              <a:t>Data Intensive Applications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F"/>
            </a:pPr>
            <a:r>
              <a:rPr lang="en-US" sz="2000"/>
              <a:t> Communication Intensive; I/O Intensive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F"/>
            </a:pPr>
            <a:r>
              <a:rPr lang="en-US" sz="2000"/>
              <a:t> Require Guarantees in Performance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F"/>
            </a:pPr>
            <a:r>
              <a:rPr lang="en-US" sz="2000"/>
              <a:t> Scalability with guarantees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F"/>
            </a:pPr>
            <a:r>
              <a:rPr lang="en-US" sz="2000"/>
              <a:t> Adaptability to Heterogeneous Networks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F"/>
            </a:pPr>
            <a:r>
              <a:rPr lang="en-US" sz="2000"/>
              <a:t> Several of them are built over TCP/IP</a:t>
            </a:r>
          </a:p>
          <a:p>
            <a:pPr lvl="1">
              <a:lnSpc>
                <a:spcPct val="120000"/>
              </a:lnSpc>
              <a:buFontTx/>
              <a:buNone/>
            </a:pPr>
            <a:endParaRPr lang="en-US" sz="1000"/>
          </a:p>
          <a:p>
            <a:pPr>
              <a:lnSpc>
                <a:spcPct val="120000"/>
              </a:lnSpc>
            </a:pPr>
            <a:r>
              <a:rPr lang="en-US" sz="2800"/>
              <a:t>Times have changed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F"/>
            </a:pPr>
            <a:r>
              <a:rPr lang="en-US" sz="2000"/>
              <a:t> Faster networks available (cLAN, InfiniBand)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F"/>
            </a:pPr>
            <a:r>
              <a:rPr lang="en-US" sz="2000"/>
              <a:t> Faster protocols available (VIA, EMP)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Motivation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3657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/>
              <a:t>High Performance Sockets Layers</a:t>
            </a:r>
          </a:p>
          <a:p>
            <a:pPr lvl="1">
              <a:lnSpc>
                <a:spcPct val="120000"/>
              </a:lnSpc>
              <a:buFont typeface="Symbol" pitchFamily="18" charset="2"/>
              <a:buChar char="+"/>
            </a:pPr>
            <a:r>
              <a:rPr lang="en-US" sz="1600"/>
              <a:t> Take advantage of faster networks </a:t>
            </a:r>
            <a:r>
              <a:rPr lang="en-US" sz="1600" i="1"/>
              <a:t>[balaji02, shah99]</a:t>
            </a:r>
          </a:p>
          <a:p>
            <a:pPr lvl="1">
              <a:lnSpc>
                <a:spcPct val="120000"/>
              </a:lnSpc>
              <a:buFont typeface="Symbol" pitchFamily="18" charset="2"/>
              <a:buChar char="+"/>
            </a:pPr>
            <a:r>
              <a:rPr lang="en-US" sz="1600"/>
              <a:t> No changes to the applications</a:t>
            </a:r>
          </a:p>
          <a:p>
            <a:pPr lvl="1">
              <a:lnSpc>
                <a:spcPct val="120000"/>
              </a:lnSpc>
              <a:buFont typeface="Symbol" pitchFamily="18" charset="2"/>
              <a:buChar char="-"/>
            </a:pPr>
            <a:r>
              <a:rPr lang="en-US" sz="1600"/>
              <a:t> Bottleneck: Design of Applications based on TCP/IP Communication</a:t>
            </a:r>
          </a:p>
          <a:p>
            <a:pPr lvl="1">
              <a:lnSpc>
                <a:spcPct val="120000"/>
              </a:lnSpc>
              <a:buFontTx/>
              <a:buNone/>
            </a:pPr>
            <a:endParaRPr lang="en-US" sz="900"/>
          </a:p>
          <a:p>
            <a:pPr>
              <a:lnSpc>
                <a:spcPct val="120000"/>
              </a:lnSpc>
            </a:pPr>
            <a:r>
              <a:rPr lang="en-US" sz="2000"/>
              <a:t>Questions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F"/>
            </a:pPr>
            <a:r>
              <a:rPr lang="en-US" sz="1600"/>
              <a:t>Can a high performance substrate allow the implementation of a scalable interactive data-intensive application with performance guarantees to the end user?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F"/>
            </a:pPr>
            <a:r>
              <a:rPr lang="en-US" sz="1600"/>
              <a:t>Can a high performance substrate improve the adaptability of data-intensive applications to heterogeneous environments?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304800" y="5486400"/>
            <a:ext cx="8610600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400" b="1">
                <a:solidFill>
                  <a:schemeClr val="hlink"/>
                </a:solidFill>
              </a:rPr>
              <a:t> “High Performance User-Level Sockets over Gigabit Ethernet”, Pavan Balaji, Piyush Shivam, Pete Wyckoff and D. K. Panda, Cluster 2002, Chicago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400" b="1">
                <a:solidFill>
                  <a:schemeClr val="hlink"/>
                </a:solidFill>
              </a:rPr>
              <a:t> “High Performance Sockets and RPC over Virtual Interface (VI) Architecture”, H. V. Shah, C. Pu and R. S. M., CANPC workshop 1999.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Latency with Bandwidth Constraint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8164513" y="1219200"/>
            <a:ext cx="8270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i="0">
                <a:solidFill>
                  <a:srgbClr val="FF0000"/>
                </a:solidFill>
              </a:rPr>
              <a:t>TCP</a:t>
            </a:r>
          </a:p>
        </p:txBody>
      </p:sp>
      <p:sp>
        <p:nvSpPr>
          <p:cNvPr id="72707" name="Line 3"/>
          <p:cNvSpPr>
            <a:spLocks noChangeShapeType="1"/>
          </p:cNvSpPr>
          <p:nvPr/>
        </p:nvSpPr>
        <p:spPr bwMode="auto">
          <a:xfrm>
            <a:off x="665163" y="1447800"/>
            <a:ext cx="0" cy="370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>
            <a:off x="665163" y="5149850"/>
            <a:ext cx="30321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304800" y="1647825"/>
            <a:ext cx="20637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0"/>
              <a:t>Bandwidth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1295400" y="5424488"/>
            <a:ext cx="180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i="0"/>
              <a:t>Message Size</a:t>
            </a:r>
          </a:p>
        </p:txBody>
      </p:sp>
      <p:sp>
        <p:nvSpPr>
          <p:cNvPr id="72711" name="Freeform 7"/>
          <p:cNvSpPr>
            <a:spLocks/>
          </p:cNvSpPr>
          <p:nvPr/>
        </p:nvSpPr>
        <p:spPr bwMode="auto">
          <a:xfrm>
            <a:off x="819150" y="2047875"/>
            <a:ext cx="2878138" cy="2801938"/>
          </a:xfrm>
          <a:custGeom>
            <a:avLst/>
            <a:gdLst>
              <a:gd name="T0" fmla="*/ 0 w 2688"/>
              <a:gd name="T1" fmla="*/ 1344 h 1344"/>
              <a:gd name="T2" fmla="*/ 336 w 2688"/>
              <a:gd name="T3" fmla="*/ 768 h 1344"/>
              <a:gd name="T4" fmla="*/ 912 w 2688"/>
              <a:gd name="T5" fmla="*/ 240 h 1344"/>
              <a:gd name="T6" fmla="*/ 1584 w 2688"/>
              <a:gd name="T7" fmla="*/ 48 h 1344"/>
              <a:gd name="T8" fmla="*/ 2688 w 2688"/>
              <a:gd name="T9" fmla="*/ 0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8" h="1344">
                <a:moveTo>
                  <a:pt x="0" y="1344"/>
                </a:moveTo>
                <a:cubicBezTo>
                  <a:pt x="92" y="1148"/>
                  <a:pt x="184" y="952"/>
                  <a:pt x="336" y="768"/>
                </a:cubicBezTo>
                <a:cubicBezTo>
                  <a:pt x="488" y="584"/>
                  <a:pt x="704" y="360"/>
                  <a:pt x="912" y="240"/>
                </a:cubicBezTo>
                <a:cubicBezTo>
                  <a:pt x="1120" y="120"/>
                  <a:pt x="1288" y="88"/>
                  <a:pt x="1584" y="48"/>
                </a:cubicBezTo>
                <a:cubicBezTo>
                  <a:pt x="1880" y="8"/>
                  <a:pt x="2284" y="4"/>
                  <a:pt x="2688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2" name="Freeform 8"/>
          <p:cNvSpPr>
            <a:spLocks/>
          </p:cNvSpPr>
          <p:nvPr/>
        </p:nvSpPr>
        <p:spPr bwMode="auto">
          <a:xfrm>
            <a:off x="819150" y="3048000"/>
            <a:ext cx="2878138" cy="1901825"/>
          </a:xfrm>
          <a:custGeom>
            <a:avLst/>
            <a:gdLst>
              <a:gd name="T0" fmla="*/ 0 w 2688"/>
              <a:gd name="T1" fmla="*/ 1344 h 1344"/>
              <a:gd name="T2" fmla="*/ 336 w 2688"/>
              <a:gd name="T3" fmla="*/ 768 h 1344"/>
              <a:gd name="T4" fmla="*/ 912 w 2688"/>
              <a:gd name="T5" fmla="*/ 240 h 1344"/>
              <a:gd name="T6" fmla="*/ 1584 w 2688"/>
              <a:gd name="T7" fmla="*/ 48 h 1344"/>
              <a:gd name="T8" fmla="*/ 2688 w 2688"/>
              <a:gd name="T9" fmla="*/ 0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8" h="1344">
                <a:moveTo>
                  <a:pt x="0" y="1344"/>
                </a:moveTo>
                <a:cubicBezTo>
                  <a:pt x="92" y="1148"/>
                  <a:pt x="184" y="952"/>
                  <a:pt x="336" y="768"/>
                </a:cubicBezTo>
                <a:cubicBezTo>
                  <a:pt x="488" y="584"/>
                  <a:pt x="704" y="360"/>
                  <a:pt x="912" y="240"/>
                </a:cubicBezTo>
                <a:cubicBezTo>
                  <a:pt x="1120" y="120"/>
                  <a:pt x="1288" y="88"/>
                  <a:pt x="1584" y="48"/>
                </a:cubicBezTo>
                <a:cubicBezTo>
                  <a:pt x="1880" y="8"/>
                  <a:pt x="2284" y="4"/>
                  <a:pt x="2688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3581400" y="28336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i="0">
                <a:solidFill>
                  <a:srgbClr val="FF0000"/>
                </a:solidFill>
              </a:rPr>
              <a:t>TCP</a:t>
            </a:r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3581400" y="1843088"/>
            <a:ext cx="620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i="0">
                <a:solidFill>
                  <a:srgbClr val="0000FF"/>
                </a:solidFill>
              </a:rPr>
              <a:t>VIA</a:t>
            </a:r>
          </a:p>
        </p:txBody>
      </p:sp>
      <p:sp>
        <p:nvSpPr>
          <p:cNvPr id="72722" name="Line 18"/>
          <p:cNvSpPr>
            <a:spLocks noChangeShapeType="1"/>
          </p:cNvSpPr>
          <p:nvPr/>
        </p:nvSpPr>
        <p:spPr bwMode="auto">
          <a:xfrm>
            <a:off x="5264150" y="5222875"/>
            <a:ext cx="325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3" name="Freeform 19"/>
          <p:cNvSpPr>
            <a:spLocks/>
          </p:cNvSpPr>
          <p:nvPr/>
        </p:nvSpPr>
        <p:spPr bwMode="auto">
          <a:xfrm>
            <a:off x="5484813" y="3149600"/>
            <a:ext cx="2708275" cy="1800225"/>
          </a:xfrm>
          <a:custGeom>
            <a:avLst/>
            <a:gdLst>
              <a:gd name="T0" fmla="*/ 0 w 2352"/>
              <a:gd name="T1" fmla="*/ 1152 h 1168"/>
              <a:gd name="T2" fmla="*/ 1008 w 2352"/>
              <a:gd name="T3" fmla="*/ 1104 h 1168"/>
              <a:gd name="T4" fmla="*/ 1776 w 2352"/>
              <a:gd name="T5" fmla="*/ 768 h 1168"/>
              <a:gd name="T6" fmla="*/ 2352 w 2352"/>
              <a:gd name="T7" fmla="*/ 0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52" h="1168">
                <a:moveTo>
                  <a:pt x="0" y="1152"/>
                </a:moveTo>
                <a:cubicBezTo>
                  <a:pt x="356" y="1160"/>
                  <a:pt x="712" y="1168"/>
                  <a:pt x="1008" y="1104"/>
                </a:cubicBezTo>
                <a:cubicBezTo>
                  <a:pt x="1304" y="1040"/>
                  <a:pt x="1552" y="952"/>
                  <a:pt x="1776" y="768"/>
                </a:cubicBezTo>
                <a:cubicBezTo>
                  <a:pt x="2000" y="584"/>
                  <a:pt x="2176" y="292"/>
                  <a:pt x="2352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4" name="Freeform 20"/>
          <p:cNvSpPr>
            <a:spLocks/>
          </p:cNvSpPr>
          <p:nvPr/>
        </p:nvSpPr>
        <p:spPr bwMode="auto">
          <a:xfrm>
            <a:off x="5484813" y="1371600"/>
            <a:ext cx="2762250" cy="3259138"/>
          </a:xfrm>
          <a:custGeom>
            <a:avLst/>
            <a:gdLst>
              <a:gd name="T0" fmla="*/ 0 w 2352"/>
              <a:gd name="T1" fmla="*/ 1152 h 1168"/>
              <a:gd name="T2" fmla="*/ 1008 w 2352"/>
              <a:gd name="T3" fmla="*/ 1104 h 1168"/>
              <a:gd name="T4" fmla="*/ 1776 w 2352"/>
              <a:gd name="T5" fmla="*/ 768 h 1168"/>
              <a:gd name="T6" fmla="*/ 2352 w 2352"/>
              <a:gd name="T7" fmla="*/ 0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52" h="1168">
                <a:moveTo>
                  <a:pt x="0" y="1152"/>
                </a:moveTo>
                <a:cubicBezTo>
                  <a:pt x="356" y="1160"/>
                  <a:pt x="712" y="1168"/>
                  <a:pt x="1008" y="1104"/>
                </a:cubicBezTo>
                <a:cubicBezTo>
                  <a:pt x="1304" y="1040"/>
                  <a:pt x="1552" y="952"/>
                  <a:pt x="1776" y="768"/>
                </a:cubicBezTo>
                <a:cubicBezTo>
                  <a:pt x="2000" y="584"/>
                  <a:pt x="2176" y="292"/>
                  <a:pt x="2352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4876800" y="2778125"/>
            <a:ext cx="220663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0"/>
              <a:t>Latency</a:t>
            </a:r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5905500" y="5422900"/>
            <a:ext cx="1933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i="0"/>
              <a:t>Message Size</a:t>
            </a:r>
          </a:p>
        </p:txBody>
      </p:sp>
      <p:grpSp>
        <p:nvGrpSpPr>
          <p:cNvPr id="72744" name="Group 40"/>
          <p:cNvGrpSpPr>
            <a:grpSpLocks/>
          </p:cNvGrpSpPr>
          <p:nvPr/>
        </p:nvGrpSpPr>
        <p:grpSpPr bwMode="auto">
          <a:xfrm>
            <a:off x="869950" y="2347913"/>
            <a:ext cx="7432675" cy="3167062"/>
            <a:chOff x="548" y="1479"/>
            <a:chExt cx="4682" cy="1995"/>
          </a:xfrm>
        </p:grpSpPr>
        <p:grpSp>
          <p:nvGrpSpPr>
            <p:cNvPr id="72741" name="Group 37"/>
            <p:cNvGrpSpPr>
              <a:grpSpLocks/>
            </p:cNvGrpSpPr>
            <p:nvPr/>
          </p:nvGrpSpPr>
          <p:grpSpPr bwMode="auto">
            <a:xfrm>
              <a:off x="548" y="2217"/>
              <a:ext cx="2380" cy="1195"/>
              <a:chOff x="548" y="2457"/>
              <a:chExt cx="2380" cy="1195"/>
            </a:xfrm>
          </p:grpSpPr>
          <p:sp>
            <p:nvSpPr>
              <p:cNvPr id="72717" name="Text Box 13"/>
              <p:cNvSpPr txBox="1">
                <a:spLocks noChangeArrowheads="1"/>
              </p:cNvSpPr>
              <p:nvPr/>
            </p:nvSpPr>
            <p:spPr bwMode="auto">
              <a:xfrm>
                <a:off x="807" y="3421"/>
                <a:ext cx="25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i="0">
                    <a:sym typeface="Symbol" pitchFamily="18" charset="2"/>
                  </a:rPr>
                  <a:t></a:t>
                </a:r>
                <a:r>
                  <a:rPr lang="en-US" i="0" baseline="-25000">
                    <a:sym typeface="Symbol" pitchFamily="18" charset="2"/>
                  </a:rPr>
                  <a:t>0</a:t>
                </a:r>
                <a:endParaRPr lang="en-US" i="0">
                  <a:sym typeface="Symbol" pitchFamily="18" charset="2"/>
                </a:endParaRPr>
              </a:p>
            </p:txBody>
          </p:sp>
          <p:sp>
            <p:nvSpPr>
              <p:cNvPr id="72718" name="Text Box 14"/>
              <p:cNvSpPr txBox="1">
                <a:spLocks noChangeArrowheads="1"/>
              </p:cNvSpPr>
              <p:nvPr/>
            </p:nvSpPr>
            <p:spPr bwMode="auto">
              <a:xfrm>
                <a:off x="613" y="3421"/>
                <a:ext cx="25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i="0">
                    <a:sym typeface="Symbol" pitchFamily="18" charset="2"/>
                  </a:rPr>
                  <a:t></a:t>
                </a:r>
                <a:r>
                  <a:rPr lang="en-US" i="0" baseline="-25000">
                    <a:sym typeface="Symbol" pitchFamily="18" charset="2"/>
                  </a:rPr>
                  <a:t>1</a:t>
                </a:r>
                <a:endParaRPr lang="en-US" i="0">
                  <a:sym typeface="Symbol" pitchFamily="18" charset="2"/>
                </a:endParaRPr>
              </a:p>
            </p:txBody>
          </p:sp>
          <p:grpSp>
            <p:nvGrpSpPr>
              <p:cNvPr id="72738" name="Group 34"/>
              <p:cNvGrpSpPr>
                <a:grpSpLocks/>
              </p:cNvGrpSpPr>
              <p:nvPr/>
            </p:nvGrpSpPr>
            <p:grpSpPr bwMode="auto">
              <a:xfrm>
                <a:off x="548" y="2457"/>
                <a:ext cx="2380" cy="1027"/>
                <a:chOff x="548" y="2457"/>
                <a:chExt cx="2380" cy="1027"/>
              </a:xfrm>
            </p:grpSpPr>
            <p:grpSp>
              <p:nvGrpSpPr>
                <p:cNvPr id="72737" name="Group 33"/>
                <p:cNvGrpSpPr>
                  <a:grpSpLocks/>
                </p:cNvGrpSpPr>
                <p:nvPr/>
              </p:nvGrpSpPr>
              <p:grpSpPr bwMode="auto">
                <a:xfrm>
                  <a:off x="548" y="2457"/>
                  <a:ext cx="2380" cy="231"/>
                  <a:chOff x="548" y="2457"/>
                  <a:chExt cx="2380" cy="231"/>
                </a:xfrm>
              </p:grpSpPr>
              <p:sp>
                <p:nvSpPr>
                  <p:cNvPr id="72713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548" y="2602"/>
                    <a:ext cx="1717" cy="1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prstDash val="dash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714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83" y="2457"/>
                    <a:ext cx="74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spcBef>
                        <a:spcPct val="50000"/>
                      </a:spcBef>
                    </a:pPr>
                    <a:r>
                      <a:rPr lang="en-US" i="0">
                        <a:solidFill>
                          <a:schemeClr val="folHlink"/>
                        </a:solidFill>
                      </a:rPr>
                      <a:t>Reqd BW</a:t>
                    </a:r>
                  </a:p>
                </p:txBody>
              </p:sp>
            </p:grpSp>
            <p:sp>
              <p:nvSpPr>
                <p:cNvPr id="72715" name="Line 11"/>
                <p:cNvSpPr>
                  <a:spLocks noChangeShapeType="1"/>
                </p:cNvSpPr>
                <p:nvPr/>
              </p:nvSpPr>
              <p:spPr bwMode="auto">
                <a:xfrm>
                  <a:off x="904" y="2602"/>
                  <a:ext cx="0" cy="8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16" name="Line 12"/>
                <p:cNvSpPr>
                  <a:spLocks noChangeShapeType="1"/>
                </p:cNvSpPr>
                <p:nvPr/>
              </p:nvSpPr>
              <p:spPr bwMode="auto">
                <a:xfrm>
                  <a:off x="710" y="2602"/>
                  <a:ext cx="0" cy="8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739" name="Group 35"/>
            <p:cNvGrpSpPr>
              <a:grpSpLocks/>
            </p:cNvGrpSpPr>
            <p:nvPr/>
          </p:nvGrpSpPr>
          <p:grpSpPr bwMode="auto">
            <a:xfrm>
              <a:off x="4534" y="1479"/>
              <a:ext cx="696" cy="1995"/>
              <a:chOff x="4534" y="1719"/>
              <a:chExt cx="696" cy="1995"/>
            </a:xfrm>
          </p:grpSpPr>
          <p:sp>
            <p:nvSpPr>
              <p:cNvPr id="72727" name="Line 23"/>
              <p:cNvSpPr>
                <a:spLocks noChangeShapeType="1"/>
              </p:cNvSpPr>
              <p:nvPr/>
            </p:nvSpPr>
            <p:spPr bwMode="auto">
              <a:xfrm>
                <a:off x="4987" y="1851"/>
                <a:ext cx="0" cy="16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28" name="Text Box 24"/>
              <p:cNvSpPr txBox="1">
                <a:spLocks noChangeArrowheads="1"/>
              </p:cNvSpPr>
              <p:nvPr/>
            </p:nvSpPr>
            <p:spPr bwMode="auto">
              <a:xfrm>
                <a:off x="4882" y="3483"/>
                <a:ext cx="2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i="0">
                    <a:sym typeface="Symbol" pitchFamily="18" charset="2"/>
                  </a:rPr>
                  <a:t></a:t>
                </a:r>
                <a:r>
                  <a:rPr lang="en-US" i="0" baseline="-25000">
                    <a:sym typeface="Symbol" pitchFamily="18" charset="2"/>
                  </a:rPr>
                  <a:t>0</a:t>
                </a:r>
                <a:endParaRPr lang="en-US" i="0">
                  <a:sym typeface="Symbol" pitchFamily="18" charset="2"/>
                </a:endParaRPr>
              </a:p>
            </p:txBody>
          </p:sp>
          <p:sp>
            <p:nvSpPr>
              <p:cNvPr id="72729" name="Text Box 25"/>
              <p:cNvSpPr txBox="1">
                <a:spLocks noChangeArrowheads="1"/>
              </p:cNvSpPr>
              <p:nvPr/>
            </p:nvSpPr>
            <p:spPr bwMode="auto">
              <a:xfrm>
                <a:off x="4951" y="1719"/>
                <a:ext cx="279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i="0">
                    <a:sym typeface="Symbol" pitchFamily="18" charset="2"/>
                  </a:rPr>
                  <a:t></a:t>
                </a:r>
                <a:r>
                  <a:rPr lang="en-US" i="0" baseline="-25000">
                    <a:sym typeface="Symbol" pitchFamily="18" charset="2"/>
                  </a:rPr>
                  <a:t>0</a:t>
                </a:r>
                <a:endParaRPr lang="en-US" i="0">
                  <a:sym typeface="Symbol" pitchFamily="18" charset="2"/>
                </a:endParaRPr>
              </a:p>
            </p:txBody>
          </p:sp>
          <p:sp>
            <p:nvSpPr>
              <p:cNvPr id="72730" name="Text Box 26"/>
              <p:cNvSpPr txBox="1">
                <a:spLocks noChangeArrowheads="1"/>
              </p:cNvSpPr>
              <p:nvPr/>
            </p:nvSpPr>
            <p:spPr bwMode="auto">
              <a:xfrm>
                <a:off x="4951" y="2466"/>
                <a:ext cx="27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i="0">
                    <a:sym typeface="Symbol" pitchFamily="18" charset="2"/>
                  </a:rPr>
                  <a:t></a:t>
                </a:r>
                <a:r>
                  <a:rPr lang="en-US" i="0" baseline="-25000">
                    <a:sym typeface="Symbol" pitchFamily="18" charset="2"/>
                  </a:rPr>
                  <a:t>1</a:t>
                </a:r>
                <a:endParaRPr lang="en-US" i="0">
                  <a:sym typeface="Symbol" pitchFamily="18" charset="2"/>
                </a:endParaRPr>
              </a:p>
            </p:txBody>
          </p:sp>
          <p:sp>
            <p:nvSpPr>
              <p:cNvPr id="72731" name="Line 27"/>
              <p:cNvSpPr>
                <a:spLocks noChangeShapeType="1"/>
              </p:cNvSpPr>
              <p:nvPr/>
            </p:nvSpPr>
            <p:spPr bwMode="auto">
              <a:xfrm>
                <a:off x="4638" y="3063"/>
                <a:ext cx="0" cy="4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32" name="Text Box 28"/>
              <p:cNvSpPr txBox="1">
                <a:spLocks noChangeArrowheads="1"/>
              </p:cNvSpPr>
              <p:nvPr/>
            </p:nvSpPr>
            <p:spPr bwMode="auto">
              <a:xfrm>
                <a:off x="4534" y="3483"/>
                <a:ext cx="27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i="0">
                    <a:sym typeface="Symbol" pitchFamily="18" charset="2"/>
                  </a:rPr>
                  <a:t></a:t>
                </a:r>
                <a:r>
                  <a:rPr lang="en-US" i="0" baseline="-25000">
                    <a:sym typeface="Symbol" pitchFamily="18" charset="2"/>
                  </a:rPr>
                  <a:t>1</a:t>
                </a:r>
                <a:endParaRPr lang="en-US" i="0">
                  <a:sym typeface="Symbol" pitchFamily="18" charset="2"/>
                </a:endParaRPr>
              </a:p>
            </p:txBody>
          </p:sp>
          <p:sp>
            <p:nvSpPr>
              <p:cNvPr id="72733" name="Text Box 29"/>
              <p:cNvSpPr txBox="1">
                <a:spLocks noChangeArrowheads="1"/>
              </p:cNvSpPr>
              <p:nvPr/>
            </p:nvSpPr>
            <p:spPr bwMode="auto">
              <a:xfrm>
                <a:off x="4569" y="3016"/>
                <a:ext cx="279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i="0">
                    <a:sym typeface="Symbol" pitchFamily="18" charset="2"/>
                  </a:rPr>
                  <a:t></a:t>
                </a:r>
                <a:r>
                  <a:rPr lang="en-US" i="0" baseline="-25000">
                    <a:sym typeface="Symbol" pitchFamily="18" charset="2"/>
                  </a:rPr>
                  <a:t>2</a:t>
                </a:r>
                <a:endParaRPr lang="en-US" i="0">
                  <a:sym typeface="Symbol" pitchFamily="18" charset="2"/>
                </a:endParaRPr>
              </a:p>
            </p:txBody>
          </p:sp>
        </p:grpSp>
      </p:grp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8081963" y="2940050"/>
            <a:ext cx="6619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i="0">
                <a:solidFill>
                  <a:srgbClr val="0000FF"/>
                </a:solidFill>
              </a:rPr>
              <a:t>VIA</a:t>
            </a:r>
          </a:p>
        </p:txBody>
      </p:sp>
      <p:sp>
        <p:nvSpPr>
          <p:cNvPr id="72736" name="Line 32"/>
          <p:cNvSpPr>
            <a:spLocks noChangeShapeType="1"/>
          </p:cNvSpPr>
          <p:nvPr/>
        </p:nvSpPr>
        <p:spPr bwMode="auto">
          <a:xfrm flipV="1">
            <a:off x="5287963" y="1525588"/>
            <a:ext cx="0" cy="3744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2" name="Text Box 38"/>
          <p:cNvSpPr txBox="1">
            <a:spLocks noChangeArrowheads="1"/>
          </p:cNvSpPr>
          <p:nvPr/>
        </p:nvSpPr>
        <p:spPr bwMode="auto">
          <a:xfrm>
            <a:off x="1447800" y="5926138"/>
            <a:ext cx="65532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>
                <a:solidFill>
                  <a:schemeClr val="hlink"/>
                </a:solidFill>
              </a:rPr>
              <a:t> Latency Vs Message Size is studied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>
                <a:solidFill>
                  <a:schemeClr val="hlink"/>
                </a:solidFill>
              </a:rPr>
              <a:t> Latency Vs Bandwidth is relevant for performance guarantees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Example…</a:t>
            </a:r>
          </a:p>
        </p:txBody>
      </p:sp>
      <p:pic>
        <p:nvPicPr>
          <p:cNvPr id="78853" name="Picture 5" descr="Pic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0"/>
            <a:ext cx="2743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990600" y="3810000"/>
            <a:ext cx="2743200" cy="21336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855" name="Group 7"/>
          <p:cNvGrpSpPr>
            <a:grpSpLocks/>
          </p:cNvGrpSpPr>
          <p:nvPr/>
        </p:nvGrpSpPr>
        <p:grpSpPr bwMode="auto">
          <a:xfrm>
            <a:off x="990600" y="3810000"/>
            <a:ext cx="2743200" cy="2133600"/>
            <a:chOff x="2016" y="2832"/>
            <a:chExt cx="1728" cy="1344"/>
          </a:xfrm>
        </p:grpSpPr>
        <p:sp>
          <p:nvSpPr>
            <p:cNvPr id="78856" name="Line 8"/>
            <p:cNvSpPr>
              <a:spLocks noChangeShapeType="1"/>
            </p:cNvSpPr>
            <p:nvPr/>
          </p:nvSpPr>
          <p:spPr bwMode="auto">
            <a:xfrm>
              <a:off x="2880" y="283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7" name="Line 9"/>
            <p:cNvSpPr>
              <a:spLocks noChangeShapeType="1"/>
            </p:cNvSpPr>
            <p:nvPr/>
          </p:nvSpPr>
          <p:spPr bwMode="auto">
            <a:xfrm>
              <a:off x="2448" y="283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8" name="Line 10"/>
            <p:cNvSpPr>
              <a:spLocks noChangeShapeType="1"/>
            </p:cNvSpPr>
            <p:nvPr/>
          </p:nvSpPr>
          <p:spPr bwMode="auto">
            <a:xfrm>
              <a:off x="3312" y="283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59" name="Line 11"/>
            <p:cNvSpPr>
              <a:spLocks noChangeShapeType="1"/>
            </p:cNvSpPr>
            <p:nvPr/>
          </p:nvSpPr>
          <p:spPr bwMode="auto">
            <a:xfrm>
              <a:off x="2016" y="3504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0" name="Line 12"/>
            <p:cNvSpPr>
              <a:spLocks noChangeShapeType="1"/>
            </p:cNvSpPr>
            <p:nvPr/>
          </p:nvSpPr>
          <p:spPr bwMode="auto">
            <a:xfrm>
              <a:off x="2016" y="3840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61" name="Line 13"/>
            <p:cNvSpPr>
              <a:spLocks noChangeShapeType="1"/>
            </p:cNvSpPr>
            <p:nvPr/>
          </p:nvSpPr>
          <p:spPr bwMode="auto">
            <a:xfrm>
              <a:off x="2016" y="316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862" name="Rectangle 14"/>
          <p:cNvSpPr>
            <a:spLocks noChangeArrowheads="1"/>
          </p:cNvSpPr>
          <p:nvPr/>
        </p:nvSpPr>
        <p:spPr bwMode="auto">
          <a:xfrm>
            <a:off x="1676400" y="4343400"/>
            <a:ext cx="6858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22" name="Line 74"/>
          <p:cNvSpPr>
            <a:spLocks noChangeShapeType="1"/>
          </p:cNvSpPr>
          <p:nvPr/>
        </p:nvSpPr>
        <p:spPr bwMode="auto">
          <a:xfrm>
            <a:off x="4724400" y="1450975"/>
            <a:ext cx="0" cy="2189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23" name="Line 75"/>
          <p:cNvSpPr>
            <a:spLocks noChangeShapeType="1"/>
          </p:cNvSpPr>
          <p:nvPr/>
        </p:nvSpPr>
        <p:spPr bwMode="auto">
          <a:xfrm>
            <a:off x="4724400" y="3640138"/>
            <a:ext cx="14843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24" name="Freeform 76"/>
          <p:cNvSpPr>
            <a:spLocks/>
          </p:cNvSpPr>
          <p:nvPr/>
        </p:nvSpPr>
        <p:spPr bwMode="auto">
          <a:xfrm>
            <a:off x="4799013" y="1806575"/>
            <a:ext cx="1409700" cy="1657350"/>
          </a:xfrm>
          <a:custGeom>
            <a:avLst/>
            <a:gdLst>
              <a:gd name="T0" fmla="*/ 0 w 2688"/>
              <a:gd name="T1" fmla="*/ 1344 h 1344"/>
              <a:gd name="T2" fmla="*/ 336 w 2688"/>
              <a:gd name="T3" fmla="*/ 768 h 1344"/>
              <a:gd name="T4" fmla="*/ 912 w 2688"/>
              <a:gd name="T5" fmla="*/ 240 h 1344"/>
              <a:gd name="T6" fmla="*/ 1584 w 2688"/>
              <a:gd name="T7" fmla="*/ 48 h 1344"/>
              <a:gd name="T8" fmla="*/ 2688 w 2688"/>
              <a:gd name="T9" fmla="*/ 0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8" h="1344">
                <a:moveTo>
                  <a:pt x="0" y="1344"/>
                </a:moveTo>
                <a:cubicBezTo>
                  <a:pt x="92" y="1148"/>
                  <a:pt x="184" y="952"/>
                  <a:pt x="336" y="768"/>
                </a:cubicBezTo>
                <a:cubicBezTo>
                  <a:pt x="488" y="584"/>
                  <a:pt x="704" y="360"/>
                  <a:pt x="912" y="240"/>
                </a:cubicBezTo>
                <a:cubicBezTo>
                  <a:pt x="1120" y="120"/>
                  <a:pt x="1288" y="88"/>
                  <a:pt x="1584" y="48"/>
                </a:cubicBezTo>
                <a:cubicBezTo>
                  <a:pt x="1880" y="8"/>
                  <a:pt x="2284" y="4"/>
                  <a:pt x="2688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25" name="Freeform 77"/>
          <p:cNvSpPr>
            <a:spLocks/>
          </p:cNvSpPr>
          <p:nvPr/>
        </p:nvSpPr>
        <p:spPr bwMode="auto">
          <a:xfrm>
            <a:off x="4799013" y="2398713"/>
            <a:ext cx="1409700" cy="1123950"/>
          </a:xfrm>
          <a:custGeom>
            <a:avLst/>
            <a:gdLst>
              <a:gd name="T0" fmla="*/ 0 w 2688"/>
              <a:gd name="T1" fmla="*/ 1344 h 1344"/>
              <a:gd name="T2" fmla="*/ 336 w 2688"/>
              <a:gd name="T3" fmla="*/ 768 h 1344"/>
              <a:gd name="T4" fmla="*/ 912 w 2688"/>
              <a:gd name="T5" fmla="*/ 240 h 1344"/>
              <a:gd name="T6" fmla="*/ 1584 w 2688"/>
              <a:gd name="T7" fmla="*/ 48 h 1344"/>
              <a:gd name="T8" fmla="*/ 2688 w 2688"/>
              <a:gd name="T9" fmla="*/ 0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8" h="1344">
                <a:moveTo>
                  <a:pt x="0" y="1344"/>
                </a:moveTo>
                <a:cubicBezTo>
                  <a:pt x="92" y="1148"/>
                  <a:pt x="184" y="952"/>
                  <a:pt x="336" y="768"/>
                </a:cubicBezTo>
                <a:cubicBezTo>
                  <a:pt x="488" y="584"/>
                  <a:pt x="704" y="360"/>
                  <a:pt x="912" y="240"/>
                </a:cubicBezTo>
                <a:cubicBezTo>
                  <a:pt x="1120" y="120"/>
                  <a:pt x="1288" y="88"/>
                  <a:pt x="1584" y="48"/>
                </a:cubicBezTo>
                <a:cubicBezTo>
                  <a:pt x="1880" y="8"/>
                  <a:pt x="2284" y="4"/>
                  <a:pt x="2688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26" name="Text Box 78"/>
          <p:cNvSpPr txBox="1">
            <a:spLocks noChangeArrowheads="1"/>
          </p:cNvSpPr>
          <p:nvPr/>
        </p:nvSpPr>
        <p:spPr bwMode="auto">
          <a:xfrm>
            <a:off x="6019800" y="2308225"/>
            <a:ext cx="819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 i="0">
                <a:solidFill>
                  <a:srgbClr val="FF0000"/>
                </a:solidFill>
              </a:rPr>
              <a:t>TCP</a:t>
            </a:r>
          </a:p>
        </p:txBody>
      </p:sp>
      <p:sp>
        <p:nvSpPr>
          <p:cNvPr id="78927" name="Text Box 79"/>
          <p:cNvSpPr txBox="1">
            <a:spLocks noChangeArrowheads="1"/>
          </p:cNvSpPr>
          <p:nvPr/>
        </p:nvSpPr>
        <p:spPr bwMode="auto">
          <a:xfrm>
            <a:off x="6115050" y="1722438"/>
            <a:ext cx="514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 i="0">
                <a:solidFill>
                  <a:srgbClr val="0000FF"/>
                </a:solidFill>
              </a:rPr>
              <a:t>VIA</a:t>
            </a:r>
          </a:p>
        </p:txBody>
      </p:sp>
      <p:sp>
        <p:nvSpPr>
          <p:cNvPr id="78928" name="Line 80"/>
          <p:cNvSpPr>
            <a:spLocks noChangeShapeType="1"/>
          </p:cNvSpPr>
          <p:nvPr/>
        </p:nvSpPr>
        <p:spPr bwMode="auto">
          <a:xfrm>
            <a:off x="6975475" y="3684588"/>
            <a:ext cx="159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29" name="Freeform 81"/>
          <p:cNvSpPr>
            <a:spLocks/>
          </p:cNvSpPr>
          <p:nvPr/>
        </p:nvSpPr>
        <p:spPr bwMode="auto">
          <a:xfrm>
            <a:off x="7083425" y="2457450"/>
            <a:ext cx="1323975" cy="1065213"/>
          </a:xfrm>
          <a:custGeom>
            <a:avLst/>
            <a:gdLst>
              <a:gd name="T0" fmla="*/ 0 w 2352"/>
              <a:gd name="T1" fmla="*/ 1152 h 1168"/>
              <a:gd name="T2" fmla="*/ 1008 w 2352"/>
              <a:gd name="T3" fmla="*/ 1104 h 1168"/>
              <a:gd name="T4" fmla="*/ 1776 w 2352"/>
              <a:gd name="T5" fmla="*/ 768 h 1168"/>
              <a:gd name="T6" fmla="*/ 2352 w 2352"/>
              <a:gd name="T7" fmla="*/ 0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52" h="1168">
                <a:moveTo>
                  <a:pt x="0" y="1152"/>
                </a:moveTo>
                <a:cubicBezTo>
                  <a:pt x="356" y="1160"/>
                  <a:pt x="712" y="1168"/>
                  <a:pt x="1008" y="1104"/>
                </a:cubicBezTo>
                <a:cubicBezTo>
                  <a:pt x="1304" y="1040"/>
                  <a:pt x="1552" y="952"/>
                  <a:pt x="1776" y="768"/>
                </a:cubicBezTo>
                <a:cubicBezTo>
                  <a:pt x="2000" y="584"/>
                  <a:pt x="2176" y="292"/>
                  <a:pt x="2352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30" name="Freeform 82"/>
          <p:cNvSpPr>
            <a:spLocks/>
          </p:cNvSpPr>
          <p:nvPr/>
        </p:nvSpPr>
        <p:spPr bwMode="auto">
          <a:xfrm>
            <a:off x="7083425" y="1406525"/>
            <a:ext cx="1350963" cy="1927225"/>
          </a:xfrm>
          <a:custGeom>
            <a:avLst/>
            <a:gdLst>
              <a:gd name="T0" fmla="*/ 0 w 2352"/>
              <a:gd name="T1" fmla="*/ 1152 h 1168"/>
              <a:gd name="T2" fmla="*/ 1008 w 2352"/>
              <a:gd name="T3" fmla="*/ 1104 h 1168"/>
              <a:gd name="T4" fmla="*/ 1776 w 2352"/>
              <a:gd name="T5" fmla="*/ 768 h 1168"/>
              <a:gd name="T6" fmla="*/ 2352 w 2352"/>
              <a:gd name="T7" fmla="*/ 0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52" h="1168">
                <a:moveTo>
                  <a:pt x="0" y="1152"/>
                </a:moveTo>
                <a:cubicBezTo>
                  <a:pt x="356" y="1160"/>
                  <a:pt x="712" y="1168"/>
                  <a:pt x="1008" y="1104"/>
                </a:cubicBezTo>
                <a:cubicBezTo>
                  <a:pt x="1304" y="1040"/>
                  <a:pt x="1552" y="952"/>
                  <a:pt x="1776" y="768"/>
                </a:cubicBezTo>
                <a:cubicBezTo>
                  <a:pt x="2000" y="584"/>
                  <a:pt x="2176" y="292"/>
                  <a:pt x="2352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31" name="Text Box 83"/>
          <p:cNvSpPr txBox="1">
            <a:spLocks noChangeArrowheads="1"/>
          </p:cNvSpPr>
          <p:nvPr/>
        </p:nvSpPr>
        <p:spPr bwMode="auto">
          <a:xfrm>
            <a:off x="4953000" y="3600450"/>
            <a:ext cx="3095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 i="0">
                <a:sym typeface="Symbol" pitchFamily="18" charset="2"/>
              </a:rPr>
              <a:t></a:t>
            </a:r>
            <a:r>
              <a:rPr lang="en-US" sz="1000" i="0" baseline="-25000">
                <a:sym typeface="Symbol" pitchFamily="18" charset="2"/>
              </a:rPr>
              <a:t>0</a:t>
            </a:r>
            <a:endParaRPr lang="en-US" sz="1000" i="0">
              <a:sym typeface="Symbol" pitchFamily="18" charset="2"/>
            </a:endParaRPr>
          </a:p>
        </p:txBody>
      </p:sp>
      <p:sp>
        <p:nvSpPr>
          <p:cNvPr id="78932" name="Text Box 84"/>
          <p:cNvSpPr txBox="1">
            <a:spLocks noChangeArrowheads="1"/>
          </p:cNvSpPr>
          <p:nvPr/>
        </p:nvSpPr>
        <p:spPr bwMode="auto">
          <a:xfrm>
            <a:off x="4648200" y="3581400"/>
            <a:ext cx="428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 i="0">
                <a:sym typeface="Symbol" pitchFamily="18" charset="2"/>
              </a:rPr>
              <a:t></a:t>
            </a:r>
            <a:r>
              <a:rPr lang="en-US" sz="1000" i="0" baseline="-25000">
                <a:sym typeface="Symbol" pitchFamily="18" charset="2"/>
              </a:rPr>
              <a:t>1</a:t>
            </a:r>
            <a:endParaRPr lang="en-US" sz="1000" i="0">
              <a:sym typeface="Symbol" pitchFamily="18" charset="2"/>
            </a:endParaRPr>
          </a:p>
        </p:txBody>
      </p:sp>
      <p:sp>
        <p:nvSpPr>
          <p:cNvPr id="78933" name="Line 85"/>
          <p:cNvSpPr>
            <a:spLocks noChangeShapeType="1"/>
          </p:cNvSpPr>
          <p:nvPr/>
        </p:nvSpPr>
        <p:spPr bwMode="auto">
          <a:xfrm>
            <a:off x="4824413" y="2813050"/>
            <a:ext cx="1333500" cy="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34" name="Text Box 86"/>
          <p:cNvSpPr txBox="1">
            <a:spLocks noChangeArrowheads="1"/>
          </p:cNvSpPr>
          <p:nvPr/>
        </p:nvSpPr>
        <p:spPr bwMode="auto">
          <a:xfrm>
            <a:off x="6038850" y="2625725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 i="0">
                <a:solidFill>
                  <a:schemeClr val="folHlink"/>
                </a:solidFill>
              </a:rPr>
              <a:t>Reqd BW</a:t>
            </a:r>
          </a:p>
        </p:txBody>
      </p:sp>
      <p:sp>
        <p:nvSpPr>
          <p:cNvPr id="78935" name="Line 87"/>
          <p:cNvSpPr>
            <a:spLocks noChangeShapeType="1"/>
          </p:cNvSpPr>
          <p:nvPr/>
        </p:nvSpPr>
        <p:spPr bwMode="auto">
          <a:xfrm>
            <a:off x="5100638" y="2813050"/>
            <a:ext cx="0" cy="827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36" name="Line 88"/>
          <p:cNvSpPr>
            <a:spLocks noChangeShapeType="1"/>
          </p:cNvSpPr>
          <p:nvPr/>
        </p:nvSpPr>
        <p:spPr bwMode="auto">
          <a:xfrm>
            <a:off x="4949825" y="2813050"/>
            <a:ext cx="0" cy="827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37" name="Line 89"/>
          <p:cNvSpPr>
            <a:spLocks noChangeShapeType="1"/>
          </p:cNvSpPr>
          <p:nvPr/>
        </p:nvSpPr>
        <p:spPr bwMode="auto">
          <a:xfrm>
            <a:off x="8272463" y="2108200"/>
            <a:ext cx="0" cy="15763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38" name="Text Box 90"/>
          <p:cNvSpPr txBox="1">
            <a:spLocks noChangeArrowheads="1"/>
          </p:cNvSpPr>
          <p:nvPr/>
        </p:nvSpPr>
        <p:spPr bwMode="auto">
          <a:xfrm>
            <a:off x="8191500" y="3638550"/>
            <a:ext cx="342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 i="0">
                <a:sym typeface="Symbol" pitchFamily="18" charset="2"/>
              </a:rPr>
              <a:t></a:t>
            </a:r>
            <a:r>
              <a:rPr lang="en-US" sz="1000" i="0" baseline="-25000">
                <a:sym typeface="Symbol" pitchFamily="18" charset="2"/>
              </a:rPr>
              <a:t>0</a:t>
            </a:r>
            <a:endParaRPr lang="en-US" sz="1000" i="0">
              <a:sym typeface="Symbol" pitchFamily="18" charset="2"/>
            </a:endParaRPr>
          </a:p>
        </p:txBody>
      </p:sp>
      <p:sp>
        <p:nvSpPr>
          <p:cNvPr id="78939" name="Line 91"/>
          <p:cNvSpPr>
            <a:spLocks noChangeShapeType="1"/>
          </p:cNvSpPr>
          <p:nvPr/>
        </p:nvSpPr>
        <p:spPr bwMode="auto">
          <a:xfrm>
            <a:off x="8002588" y="3246438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40" name="Text Box 92"/>
          <p:cNvSpPr txBox="1">
            <a:spLocks noChangeArrowheads="1"/>
          </p:cNvSpPr>
          <p:nvPr/>
        </p:nvSpPr>
        <p:spPr bwMode="auto">
          <a:xfrm>
            <a:off x="7848600" y="3641725"/>
            <a:ext cx="4413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 i="0">
                <a:sym typeface="Symbol" pitchFamily="18" charset="2"/>
              </a:rPr>
              <a:t></a:t>
            </a:r>
            <a:r>
              <a:rPr lang="en-US" sz="1000" i="0" baseline="-25000">
                <a:sym typeface="Symbol" pitchFamily="18" charset="2"/>
              </a:rPr>
              <a:t>1</a:t>
            </a:r>
            <a:endParaRPr lang="en-US" sz="1000" i="0">
              <a:sym typeface="Symbol" pitchFamily="18" charset="2"/>
            </a:endParaRPr>
          </a:p>
        </p:txBody>
      </p:sp>
      <p:sp>
        <p:nvSpPr>
          <p:cNvPr id="78941" name="Text Box 93"/>
          <p:cNvSpPr txBox="1">
            <a:spLocks noChangeArrowheads="1"/>
          </p:cNvSpPr>
          <p:nvPr/>
        </p:nvSpPr>
        <p:spPr bwMode="auto">
          <a:xfrm>
            <a:off x="8353425" y="2333625"/>
            <a:ext cx="409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 i="0">
                <a:solidFill>
                  <a:srgbClr val="0000FF"/>
                </a:solidFill>
              </a:rPr>
              <a:t>VIA</a:t>
            </a:r>
          </a:p>
        </p:txBody>
      </p:sp>
      <p:sp>
        <p:nvSpPr>
          <p:cNvPr id="78942" name="Line 94"/>
          <p:cNvSpPr>
            <a:spLocks noChangeShapeType="1"/>
          </p:cNvSpPr>
          <p:nvPr/>
        </p:nvSpPr>
        <p:spPr bwMode="auto">
          <a:xfrm flipV="1">
            <a:off x="6986588" y="1497013"/>
            <a:ext cx="0" cy="2214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43" name="Text Box 95"/>
          <p:cNvSpPr txBox="1">
            <a:spLocks noChangeArrowheads="1"/>
          </p:cNvSpPr>
          <p:nvPr/>
        </p:nvSpPr>
        <p:spPr bwMode="auto">
          <a:xfrm>
            <a:off x="8350250" y="1452563"/>
            <a:ext cx="565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 i="0">
                <a:solidFill>
                  <a:srgbClr val="FF0000"/>
                </a:solidFill>
              </a:rPr>
              <a:t>TCP</a:t>
            </a:r>
          </a:p>
        </p:txBody>
      </p:sp>
      <p:sp>
        <p:nvSpPr>
          <p:cNvPr id="78944" name="Text Box 96"/>
          <p:cNvSpPr txBox="1">
            <a:spLocks noChangeArrowheads="1"/>
          </p:cNvSpPr>
          <p:nvPr/>
        </p:nvSpPr>
        <p:spPr bwMode="auto">
          <a:xfrm>
            <a:off x="4343400" y="4478338"/>
            <a:ext cx="43434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i="0"/>
              <a:t> Image rendering should be interactive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i="0"/>
              <a:t> Response times should be small</a:t>
            </a:r>
          </a:p>
        </p:txBody>
      </p:sp>
      <p:sp>
        <p:nvSpPr>
          <p:cNvPr id="78945" name="Rectangle 97"/>
          <p:cNvSpPr>
            <a:spLocks noChangeArrowheads="1"/>
          </p:cNvSpPr>
          <p:nvPr/>
        </p:nvSpPr>
        <p:spPr bwMode="auto">
          <a:xfrm>
            <a:off x="1828800" y="4343400"/>
            <a:ext cx="6858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2" grpId="0" animBg="1"/>
      <p:bldP spid="789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Pipelining: Computation/Communication Overlap</a:t>
            </a:r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>
            <a:off x="4559300" y="5521325"/>
            <a:ext cx="3097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6" name="Freeform 6"/>
          <p:cNvSpPr>
            <a:spLocks/>
          </p:cNvSpPr>
          <p:nvPr/>
        </p:nvSpPr>
        <p:spPr bwMode="auto">
          <a:xfrm>
            <a:off x="4768850" y="3773488"/>
            <a:ext cx="2574925" cy="1517650"/>
          </a:xfrm>
          <a:custGeom>
            <a:avLst/>
            <a:gdLst>
              <a:gd name="T0" fmla="*/ 0 w 2352"/>
              <a:gd name="T1" fmla="*/ 1152 h 1168"/>
              <a:gd name="T2" fmla="*/ 1008 w 2352"/>
              <a:gd name="T3" fmla="*/ 1104 h 1168"/>
              <a:gd name="T4" fmla="*/ 1776 w 2352"/>
              <a:gd name="T5" fmla="*/ 768 h 1168"/>
              <a:gd name="T6" fmla="*/ 2352 w 2352"/>
              <a:gd name="T7" fmla="*/ 0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52" h="1168">
                <a:moveTo>
                  <a:pt x="0" y="1152"/>
                </a:moveTo>
                <a:cubicBezTo>
                  <a:pt x="356" y="1160"/>
                  <a:pt x="712" y="1168"/>
                  <a:pt x="1008" y="1104"/>
                </a:cubicBezTo>
                <a:cubicBezTo>
                  <a:pt x="1304" y="1040"/>
                  <a:pt x="1552" y="952"/>
                  <a:pt x="1776" y="768"/>
                </a:cubicBezTo>
                <a:cubicBezTo>
                  <a:pt x="2000" y="584"/>
                  <a:pt x="2176" y="292"/>
                  <a:pt x="2352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7" name="Freeform 7"/>
          <p:cNvSpPr>
            <a:spLocks/>
          </p:cNvSpPr>
          <p:nvPr/>
        </p:nvSpPr>
        <p:spPr bwMode="auto">
          <a:xfrm>
            <a:off x="4768850" y="2274888"/>
            <a:ext cx="2625725" cy="2746375"/>
          </a:xfrm>
          <a:custGeom>
            <a:avLst/>
            <a:gdLst>
              <a:gd name="T0" fmla="*/ 0 w 2352"/>
              <a:gd name="T1" fmla="*/ 1152 h 1168"/>
              <a:gd name="T2" fmla="*/ 1008 w 2352"/>
              <a:gd name="T3" fmla="*/ 1104 h 1168"/>
              <a:gd name="T4" fmla="*/ 1776 w 2352"/>
              <a:gd name="T5" fmla="*/ 768 h 1168"/>
              <a:gd name="T6" fmla="*/ 2352 w 2352"/>
              <a:gd name="T7" fmla="*/ 0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52" h="1168">
                <a:moveTo>
                  <a:pt x="0" y="1152"/>
                </a:moveTo>
                <a:cubicBezTo>
                  <a:pt x="356" y="1160"/>
                  <a:pt x="712" y="1168"/>
                  <a:pt x="1008" y="1104"/>
                </a:cubicBezTo>
                <a:cubicBezTo>
                  <a:pt x="1304" y="1040"/>
                  <a:pt x="1552" y="952"/>
                  <a:pt x="1776" y="768"/>
                </a:cubicBezTo>
                <a:cubicBezTo>
                  <a:pt x="2000" y="584"/>
                  <a:pt x="2176" y="292"/>
                  <a:pt x="2352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4191000" y="2590800"/>
            <a:ext cx="2095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i="0"/>
              <a:t>Latency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5299075" y="5880100"/>
            <a:ext cx="1838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i="0"/>
              <a:t>Message Size (log Scale)</a:t>
            </a:r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7316788" y="2146300"/>
            <a:ext cx="785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i="0">
                <a:solidFill>
                  <a:srgbClr val="FF0000"/>
                </a:solidFill>
              </a:rPr>
              <a:t>TCP</a:t>
            </a:r>
          </a:p>
        </p:txBody>
      </p: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7237413" y="3597275"/>
            <a:ext cx="630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i="0">
                <a:solidFill>
                  <a:srgbClr val="0000FF"/>
                </a:solidFill>
              </a:rPr>
              <a:t>VIA</a:t>
            </a:r>
          </a:p>
        </p:txBody>
      </p:sp>
      <p:sp>
        <p:nvSpPr>
          <p:cNvPr id="76820" name="Line 20"/>
          <p:cNvSpPr>
            <a:spLocks noChangeShapeType="1"/>
          </p:cNvSpPr>
          <p:nvPr/>
        </p:nvSpPr>
        <p:spPr bwMode="auto">
          <a:xfrm flipV="1">
            <a:off x="4546600" y="1697038"/>
            <a:ext cx="15875" cy="3798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2" name="Freeform 22"/>
          <p:cNvSpPr>
            <a:spLocks/>
          </p:cNvSpPr>
          <p:nvPr/>
        </p:nvSpPr>
        <p:spPr bwMode="auto">
          <a:xfrm>
            <a:off x="4749800" y="1889125"/>
            <a:ext cx="2540000" cy="3597275"/>
          </a:xfrm>
          <a:custGeom>
            <a:avLst/>
            <a:gdLst>
              <a:gd name="T0" fmla="*/ 0 w 2352"/>
              <a:gd name="T1" fmla="*/ 1152 h 1168"/>
              <a:gd name="T2" fmla="*/ 1008 w 2352"/>
              <a:gd name="T3" fmla="*/ 1104 h 1168"/>
              <a:gd name="T4" fmla="*/ 1776 w 2352"/>
              <a:gd name="T5" fmla="*/ 768 h 1168"/>
              <a:gd name="T6" fmla="*/ 2352 w 2352"/>
              <a:gd name="T7" fmla="*/ 0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52" h="1168">
                <a:moveTo>
                  <a:pt x="0" y="1152"/>
                </a:moveTo>
                <a:cubicBezTo>
                  <a:pt x="356" y="1160"/>
                  <a:pt x="712" y="1168"/>
                  <a:pt x="1008" y="1104"/>
                </a:cubicBezTo>
                <a:cubicBezTo>
                  <a:pt x="1304" y="1040"/>
                  <a:pt x="1552" y="952"/>
                  <a:pt x="1776" y="768"/>
                </a:cubicBezTo>
                <a:cubicBezTo>
                  <a:pt x="2000" y="584"/>
                  <a:pt x="2176" y="292"/>
                  <a:pt x="2352" y="0"/>
                </a:cubicBezTo>
              </a:path>
            </a:pathLst>
          </a:cu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7239000" y="16906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i="0">
                <a:solidFill>
                  <a:srgbClr val="00CC00"/>
                </a:solidFill>
              </a:rPr>
              <a:t>Computation</a:t>
            </a:r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>
            <a:off x="6731000" y="4137025"/>
            <a:ext cx="0" cy="14128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9" name="Line 29"/>
          <p:cNvSpPr>
            <a:spLocks noChangeShapeType="1"/>
          </p:cNvSpPr>
          <p:nvPr/>
        </p:nvSpPr>
        <p:spPr bwMode="auto">
          <a:xfrm>
            <a:off x="6019800" y="5164138"/>
            <a:ext cx="0" cy="3857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34" name="Text Box 34"/>
          <p:cNvSpPr txBox="1">
            <a:spLocks noChangeArrowheads="1"/>
          </p:cNvSpPr>
          <p:nvPr/>
        </p:nvSpPr>
        <p:spPr bwMode="auto">
          <a:xfrm>
            <a:off x="6588125" y="5499100"/>
            <a:ext cx="42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i="0">
                <a:sym typeface="Symbol" pitchFamily="18" charset="2"/>
              </a:rPr>
              <a:t></a:t>
            </a:r>
            <a:r>
              <a:rPr lang="en-US" i="0" baseline="-25000">
                <a:sym typeface="Symbol" pitchFamily="18" charset="2"/>
              </a:rPr>
              <a:t>0</a:t>
            </a:r>
            <a:endParaRPr lang="en-US" i="0">
              <a:sym typeface="Symbol" pitchFamily="18" charset="2"/>
            </a:endParaRPr>
          </a:p>
        </p:txBody>
      </p:sp>
      <p:sp>
        <p:nvSpPr>
          <p:cNvPr id="76838" name="Text Box 38"/>
          <p:cNvSpPr txBox="1">
            <a:spLocks noChangeArrowheads="1"/>
          </p:cNvSpPr>
          <p:nvPr/>
        </p:nvSpPr>
        <p:spPr bwMode="auto">
          <a:xfrm>
            <a:off x="5791200" y="54991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i="0">
                <a:sym typeface="Symbol" pitchFamily="18" charset="2"/>
              </a:rPr>
              <a:t></a:t>
            </a:r>
            <a:r>
              <a:rPr lang="en-US" i="0" baseline="-25000">
                <a:sym typeface="Symbol" pitchFamily="18" charset="2"/>
              </a:rPr>
              <a:t>1</a:t>
            </a:r>
            <a:endParaRPr lang="en-US" i="0">
              <a:sym typeface="Symbol" pitchFamily="18" charset="2"/>
            </a:endParaRPr>
          </a:p>
        </p:txBody>
      </p:sp>
      <p:sp>
        <p:nvSpPr>
          <p:cNvPr id="76841" name="Oval 41"/>
          <p:cNvSpPr>
            <a:spLocks noChangeArrowheads="1"/>
          </p:cNvSpPr>
          <p:nvPr/>
        </p:nvSpPr>
        <p:spPr bwMode="auto">
          <a:xfrm>
            <a:off x="2209800" y="1676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2" name="Oval 42"/>
          <p:cNvSpPr>
            <a:spLocks noChangeArrowheads="1"/>
          </p:cNvSpPr>
          <p:nvPr/>
        </p:nvSpPr>
        <p:spPr bwMode="auto">
          <a:xfrm>
            <a:off x="2819400" y="2819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3" name="Line 43"/>
          <p:cNvSpPr>
            <a:spLocks noChangeShapeType="1"/>
          </p:cNvSpPr>
          <p:nvPr/>
        </p:nvSpPr>
        <p:spPr bwMode="auto">
          <a:xfrm>
            <a:off x="2743200" y="2209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44" name="Oval 44"/>
          <p:cNvSpPr>
            <a:spLocks noChangeArrowheads="1"/>
          </p:cNvSpPr>
          <p:nvPr/>
        </p:nvSpPr>
        <p:spPr bwMode="auto">
          <a:xfrm>
            <a:off x="2819400" y="3962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5" name="Line 45"/>
          <p:cNvSpPr>
            <a:spLocks noChangeShapeType="1"/>
          </p:cNvSpPr>
          <p:nvPr/>
        </p:nvSpPr>
        <p:spPr bwMode="auto">
          <a:xfrm>
            <a:off x="31242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46" name="Oval 46"/>
          <p:cNvSpPr>
            <a:spLocks noChangeArrowheads="1"/>
          </p:cNvSpPr>
          <p:nvPr/>
        </p:nvSpPr>
        <p:spPr bwMode="auto">
          <a:xfrm>
            <a:off x="2819400" y="5105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7" name="Line 47"/>
          <p:cNvSpPr>
            <a:spLocks noChangeShapeType="1"/>
          </p:cNvSpPr>
          <p:nvPr/>
        </p:nvSpPr>
        <p:spPr bwMode="auto">
          <a:xfrm>
            <a:off x="31242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48" name="Text Box 48"/>
          <p:cNvSpPr txBox="1">
            <a:spLocks noChangeArrowheads="1"/>
          </p:cNvSpPr>
          <p:nvPr/>
        </p:nvSpPr>
        <p:spPr bwMode="auto">
          <a:xfrm>
            <a:off x="1524000" y="33528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Compute Nodes</a:t>
            </a:r>
          </a:p>
        </p:txBody>
      </p:sp>
      <p:sp>
        <p:nvSpPr>
          <p:cNvPr id="76849" name="Text Box 49"/>
          <p:cNvSpPr txBox="1">
            <a:spLocks noChangeArrowheads="1"/>
          </p:cNvSpPr>
          <p:nvPr/>
        </p:nvSpPr>
        <p:spPr bwMode="auto">
          <a:xfrm>
            <a:off x="990600" y="5911850"/>
            <a:ext cx="2667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0"/>
              <a:t>Linear Computation with Message Size</a:t>
            </a:r>
          </a:p>
        </p:txBody>
      </p:sp>
      <p:sp>
        <p:nvSpPr>
          <p:cNvPr id="76851" name="Oval 51"/>
          <p:cNvSpPr>
            <a:spLocks noChangeArrowheads="1"/>
          </p:cNvSpPr>
          <p:nvPr/>
        </p:nvSpPr>
        <p:spPr bwMode="auto">
          <a:xfrm>
            <a:off x="1524000" y="3962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2" name="Line 52"/>
          <p:cNvSpPr>
            <a:spLocks noChangeShapeType="1"/>
          </p:cNvSpPr>
          <p:nvPr/>
        </p:nvSpPr>
        <p:spPr bwMode="auto">
          <a:xfrm>
            <a:off x="18288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53" name="Oval 53"/>
          <p:cNvSpPr>
            <a:spLocks noChangeArrowheads="1"/>
          </p:cNvSpPr>
          <p:nvPr/>
        </p:nvSpPr>
        <p:spPr bwMode="auto">
          <a:xfrm>
            <a:off x="1524000" y="5105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4" name="Line 54"/>
          <p:cNvSpPr>
            <a:spLocks noChangeShapeType="1"/>
          </p:cNvSpPr>
          <p:nvPr/>
        </p:nvSpPr>
        <p:spPr bwMode="auto">
          <a:xfrm>
            <a:off x="1828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55" name="Line 55"/>
          <p:cNvSpPr>
            <a:spLocks noChangeShapeType="1"/>
          </p:cNvSpPr>
          <p:nvPr/>
        </p:nvSpPr>
        <p:spPr bwMode="auto">
          <a:xfrm flipH="1">
            <a:off x="1905000" y="2209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56" name="Oval 56"/>
          <p:cNvSpPr>
            <a:spLocks noChangeArrowheads="1"/>
          </p:cNvSpPr>
          <p:nvPr/>
        </p:nvSpPr>
        <p:spPr bwMode="auto">
          <a:xfrm>
            <a:off x="1524000" y="2819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7" name="Text Box 57"/>
          <p:cNvSpPr txBox="1">
            <a:spLocks noChangeArrowheads="1"/>
          </p:cNvSpPr>
          <p:nvPr/>
        </p:nvSpPr>
        <p:spPr bwMode="auto">
          <a:xfrm>
            <a:off x="762000" y="17668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Root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Example…</a:t>
            </a:r>
          </a:p>
        </p:txBody>
      </p:sp>
      <p:sp>
        <p:nvSpPr>
          <p:cNvPr id="88069" name="Oval 5"/>
          <p:cNvSpPr>
            <a:spLocks noChangeArrowheads="1"/>
          </p:cNvSpPr>
          <p:nvPr/>
        </p:nvSpPr>
        <p:spPr bwMode="auto">
          <a:xfrm>
            <a:off x="2209800" y="1676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0" name="Oval 6"/>
          <p:cNvSpPr>
            <a:spLocks noChangeArrowheads="1"/>
          </p:cNvSpPr>
          <p:nvPr/>
        </p:nvSpPr>
        <p:spPr bwMode="auto">
          <a:xfrm>
            <a:off x="2819400" y="2819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2743200" y="2209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2" name="Oval 8"/>
          <p:cNvSpPr>
            <a:spLocks noChangeArrowheads="1"/>
          </p:cNvSpPr>
          <p:nvPr/>
        </p:nvSpPr>
        <p:spPr bwMode="auto">
          <a:xfrm>
            <a:off x="2819400" y="3962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31242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4" name="Oval 10"/>
          <p:cNvSpPr>
            <a:spLocks noChangeArrowheads="1"/>
          </p:cNvSpPr>
          <p:nvPr/>
        </p:nvSpPr>
        <p:spPr bwMode="auto">
          <a:xfrm>
            <a:off x="2819400" y="5105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31242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762000" y="17668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Root Node</a:t>
            </a: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990600" y="5911850"/>
            <a:ext cx="2667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0"/>
              <a:t>Linear Computation with Message Size</a:t>
            </a:r>
          </a:p>
        </p:txBody>
      </p:sp>
      <p:sp>
        <p:nvSpPr>
          <p:cNvPr id="88078" name="Oval 14"/>
          <p:cNvSpPr>
            <a:spLocks noChangeArrowheads="1"/>
          </p:cNvSpPr>
          <p:nvPr/>
        </p:nvSpPr>
        <p:spPr bwMode="auto">
          <a:xfrm>
            <a:off x="1524000" y="3962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>
            <a:off x="18288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0" name="Oval 16"/>
          <p:cNvSpPr>
            <a:spLocks noChangeArrowheads="1"/>
          </p:cNvSpPr>
          <p:nvPr/>
        </p:nvSpPr>
        <p:spPr bwMode="auto">
          <a:xfrm>
            <a:off x="1524000" y="5105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>
            <a:off x="1828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2" name="Line 18"/>
          <p:cNvSpPr>
            <a:spLocks noChangeShapeType="1"/>
          </p:cNvSpPr>
          <p:nvPr/>
        </p:nvSpPr>
        <p:spPr bwMode="auto">
          <a:xfrm flipH="1">
            <a:off x="1905000" y="2209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3" name="Oval 19"/>
          <p:cNvSpPr>
            <a:spLocks noChangeArrowheads="1"/>
          </p:cNvSpPr>
          <p:nvPr/>
        </p:nvSpPr>
        <p:spPr bwMode="auto">
          <a:xfrm>
            <a:off x="1524000" y="2819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3886200" y="1371600"/>
            <a:ext cx="4876800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 </a:t>
            </a:r>
            <a:r>
              <a:rPr lang="en-US" i="0"/>
              <a:t>Consider for perfect pipelining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i="0"/>
              <a:t> TCP requires 16KB message size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i="0"/>
              <a:t> VIA requires 2KB message size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 </a:t>
            </a:r>
            <a:r>
              <a:rPr lang="en-US" i="0"/>
              <a:t>Say the computation function takes 1 sec/KB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i="0"/>
              <a:t> Each computation step takes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i="0"/>
              <a:t> 16 secs for TCP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i="0"/>
              <a:t> 2 secs for VIA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1524000" y="3367088"/>
            <a:ext cx="1981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/>
              <a:t>Compute Nodes</a:t>
            </a:r>
          </a:p>
        </p:txBody>
      </p:sp>
      <p:grpSp>
        <p:nvGrpSpPr>
          <p:cNvPr id="88089" name="Group 25"/>
          <p:cNvGrpSpPr>
            <a:grpSpLocks/>
          </p:cNvGrpSpPr>
          <p:nvPr/>
        </p:nvGrpSpPr>
        <p:grpSpPr bwMode="auto">
          <a:xfrm>
            <a:off x="1524000" y="2819400"/>
            <a:ext cx="7315200" cy="3878263"/>
            <a:chOff x="960" y="1776"/>
            <a:chExt cx="4608" cy="2443"/>
          </a:xfrm>
        </p:grpSpPr>
        <p:sp>
          <p:nvSpPr>
            <p:cNvPr id="88084" name="Oval 20"/>
            <p:cNvSpPr>
              <a:spLocks noChangeArrowheads="1"/>
            </p:cNvSpPr>
            <p:nvPr/>
          </p:nvSpPr>
          <p:spPr bwMode="auto">
            <a:xfrm>
              <a:off x="960" y="1776"/>
              <a:ext cx="384" cy="38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88" name="Text Box 24"/>
            <p:cNvSpPr txBox="1">
              <a:spLocks noChangeArrowheads="1"/>
            </p:cNvSpPr>
            <p:nvPr/>
          </p:nvSpPr>
          <p:spPr bwMode="auto">
            <a:xfrm>
              <a:off x="2448" y="2688"/>
              <a:ext cx="3120" cy="1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>
                  <a:solidFill>
                    <a:srgbClr val="FF0000"/>
                  </a:solidFill>
                </a:rPr>
                <a:t> </a:t>
              </a:r>
              <a:r>
                <a:rPr lang="en-US" i="0">
                  <a:solidFill>
                    <a:srgbClr val="FF0000"/>
                  </a:solidFill>
                </a:rPr>
                <a:t>Say, a node becomes slower by a factor of 2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i="0">
                  <a:solidFill>
                    <a:srgbClr val="FF0000"/>
                  </a:solidFill>
                </a:rPr>
                <a:t> Time taken by compute node</a:t>
              </a:r>
            </a:p>
            <a:p>
              <a:pPr lvl="1">
                <a:spcBef>
                  <a:spcPct val="50000"/>
                </a:spcBef>
                <a:buFontTx/>
                <a:buChar char="•"/>
              </a:pPr>
              <a:r>
                <a:rPr lang="en-US" i="0">
                  <a:solidFill>
                    <a:srgbClr val="FF0000"/>
                  </a:solidFill>
                </a:rPr>
                <a:t> (16 * 2) = 32 secs for TCP</a:t>
              </a:r>
            </a:p>
            <a:p>
              <a:pPr lvl="2">
                <a:spcBef>
                  <a:spcPct val="50000"/>
                </a:spcBef>
                <a:buFontTx/>
                <a:buChar char="•"/>
              </a:pPr>
              <a:r>
                <a:rPr lang="en-US" b="1">
                  <a:solidFill>
                    <a:srgbClr val="FF0000"/>
                  </a:solidFill>
                </a:rPr>
                <a:t> Increases by 16 seconds</a:t>
              </a:r>
            </a:p>
            <a:p>
              <a:pPr lvl="1">
                <a:spcBef>
                  <a:spcPct val="50000"/>
                </a:spcBef>
                <a:buFontTx/>
                <a:buChar char="•"/>
              </a:pPr>
              <a:r>
                <a:rPr lang="en-US" i="0">
                  <a:solidFill>
                    <a:srgbClr val="FF0000"/>
                  </a:solidFill>
                </a:rPr>
                <a:t> (2 * 2) = 4 secs for VIA</a:t>
              </a:r>
            </a:p>
            <a:p>
              <a:pPr lvl="2">
                <a:spcBef>
                  <a:spcPct val="50000"/>
                </a:spcBef>
                <a:buFontTx/>
                <a:buChar char="•"/>
              </a:pPr>
              <a:r>
                <a:rPr lang="en-US" b="1">
                  <a:solidFill>
                    <a:srgbClr val="FF0000"/>
                  </a:solidFill>
                </a:rPr>
                <a:t> Increases by 2 seconds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/>
              <a:t>Presentation Layout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>
                <a:solidFill>
                  <a:srgbClr val="DDDDDD"/>
                </a:solidFill>
              </a:rPr>
              <a:t>Motivation and Background</a:t>
            </a:r>
          </a:p>
          <a:p>
            <a:pPr>
              <a:lnSpc>
                <a:spcPct val="140000"/>
              </a:lnSpc>
            </a:pPr>
            <a:r>
              <a:rPr lang="en-US" b="1"/>
              <a:t>Sockets Implementations</a:t>
            </a:r>
          </a:p>
          <a:p>
            <a:pPr>
              <a:lnSpc>
                <a:spcPct val="140000"/>
              </a:lnSpc>
            </a:pPr>
            <a:r>
              <a:rPr lang="en-US"/>
              <a:t>DataCutter Library</a:t>
            </a:r>
          </a:p>
          <a:p>
            <a:pPr>
              <a:lnSpc>
                <a:spcPct val="140000"/>
              </a:lnSpc>
            </a:pPr>
            <a:r>
              <a:rPr lang="en-US"/>
              <a:t>Experimental Results</a:t>
            </a:r>
          </a:p>
          <a:p>
            <a:pPr>
              <a:lnSpc>
                <a:spcPct val="140000"/>
              </a:lnSpc>
            </a:pPr>
            <a:r>
              <a:rPr lang="en-US"/>
              <a:t>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</TotalTime>
  <Words>1170</Words>
  <Application>Microsoft Office PowerPoint</Application>
  <PresentationFormat>On-screen Show (4:3)</PresentationFormat>
  <Paragraphs>297</Paragraphs>
  <Slides>26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Times New Roman</vt:lpstr>
      <vt:lpstr>Arial</vt:lpstr>
      <vt:lpstr>Comic Sans MS</vt:lpstr>
      <vt:lpstr>Wingdings</vt:lpstr>
      <vt:lpstr>Symbol</vt:lpstr>
      <vt:lpstr>Tahoma</vt:lpstr>
      <vt:lpstr>Default Design</vt:lpstr>
      <vt:lpstr>Microsoft Graph 5.0</vt:lpstr>
      <vt:lpstr>Microsoft PowerPoint Slide</vt:lpstr>
      <vt:lpstr>Impact of High Performance Sockets on Data Intensive Applications</vt:lpstr>
      <vt:lpstr>Presentation Layout</vt:lpstr>
      <vt:lpstr>Background</vt:lpstr>
      <vt:lpstr>Motivation</vt:lpstr>
      <vt:lpstr>Latency with Bandwidth Constraint</vt:lpstr>
      <vt:lpstr>An Example…</vt:lpstr>
      <vt:lpstr>Pipelining: Computation/Communication Overlap</vt:lpstr>
      <vt:lpstr>An Example…</vt:lpstr>
      <vt:lpstr>Presentation Layout</vt:lpstr>
      <vt:lpstr>Sockets Implementations</vt:lpstr>
      <vt:lpstr>Experimental Setup</vt:lpstr>
      <vt:lpstr>Performance of SocketVIA Vs TCP</vt:lpstr>
      <vt:lpstr>Presentation Layout</vt:lpstr>
      <vt:lpstr>DataCutter  Software Support for Data Driven Applications</vt:lpstr>
      <vt:lpstr>DataCutter Library</vt:lpstr>
      <vt:lpstr>Virtual Microscope Server</vt:lpstr>
      <vt:lpstr>Software Load Balancing Data Reading</vt:lpstr>
      <vt:lpstr>Presentation Layout</vt:lpstr>
      <vt:lpstr>Experiments Conducted</vt:lpstr>
      <vt:lpstr>Effects of Guarantees on Updates per Second (Complete Images)</vt:lpstr>
      <vt:lpstr>Effects of Guarantees on Latency of Partial Updates (Moving the Image)</vt:lpstr>
      <vt:lpstr>Effect of Heterogeneous Clusters on Round Robin (RR) Scheduling</vt:lpstr>
      <vt:lpstr>Effect of Heterogeneous Clusters on Demand Driven (DD) Scheduling</vt:lpstr>
      <vt:lpstr>Presentation Layout</vt:lpstr>
      <vt:lpstr>Conclusions and 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Balaji</dc:creator>
  <cp:lastModifiedBy>Pavan Balaji</cp:lastModifiedBy>
  <cp:revision>704</cp:revision>
  <dcterms:created xsi:type="dcterms:W3CDTF">1601-01-01T00:00:00Z</dcterms:created>
  <dcterms:modified xsi:type="dcterms:W3CDTF">2011-01-10T09:35:02Z</dcterms:modified>
</cp:coreProperties>
</file>