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82" r:id="rId3"/>
    <p:sldId id="430" r:id="rId4"/>
    <p:sldId id="431" r:id="rId5"/>
    <p:sldId id="376" r:id="rId6"/>
    <p:sldId id="378" r:id="rId7"/>
    <p:sldId id="399" r:id="rId8"/>
    <p:sldId id="380" r:id="rId9"/>
    <p:sldId id="381" r:id="rId10"/>
    <p:sldId id="305" r:id="rId11"/>
    <p:sldId id="400" r:id="rId12"/>
    <p:sldId id="301" r:id="rId13"/>
    <p:sldId id="428" r:id="rId14"/>
    <p:sldId id="317" r:id="rId15"/>
    <p:sldId id="318" r:id="rId16"/>
    <p:sldId id="419" r:id="rId17"/>
    <p:sldId id="420" r:id="rId18"/>
    <p:sldId id="422" r:id="rId19"/>
    <p:sldId id="406" r:id="rId20"/>
    <p:sldId id="408" r:id="rId21"/>
    <p:sldId id="373" r:id="rId22"/>
    <p:sldId id="427" r:id="rId23"/>
    <p:sldId id="424" r:id="rId24"/>
    <p:sldId id="425" r:id="rId25"/>
    <p:sldId id="429" r:id="rId26"/>
    <p:sldId id="416" r:id="rId27"/>
    <p:sldId id="350" r:id="rId28"/>
    <p:sldId id="351" r:id="rId29"/>
    <p:sldId id="417" r:id="rId30"/>
    <p:sldId id="432" r:id="rId31"/>
    <p:sldId id="433" r:id="rId32"/>
    <p:sldId id="434" r:id="rId33"/>
    <p:sldId id="435" r:id="rId34"/>
    <p:sldId id="436" r:id="rId3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33CC"/>
    <a:srgbClr val="CC0066"/>
    <a:srgbClr val="FFFF7C"/>
    <a:srgbClr val="FFFF66"/>
    <a:srgbClr val="FF0000"/>
    <a:srgbClr val="FF006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96"/>
    </p:cViewPr>
  </p:sorterViewPr>
  <p:notesViewPr>
    <p:cSldViewPr>
      <p:cViewPr varScale="1">
        <p:scale>
          <a:sx n="49" d="100"/>
          <a:sy n="49" d="100"/>
        </p:scale>
        <p:origin x="-1908" y="-84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2" tIns="46511" rIns="93022" bIns="46511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2" tIns="46511" rIns="93022" bIns="46511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2" tIns="46511" rIns="93022" bIns="46511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2" tIns="46511" rIns="93022" bIns="4651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9952A0C8-A6DA-42BE-8591-15849A756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05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2" tIns="46511" rIns="93022" bIns="46511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2" tIns="46511" rIns="93022" bIns="46511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33975" cy="417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2" tIns="46511" rIns="93022" bIns="46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2" tIns="46511" rIns="93022" bIns="46511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2" tIns="46511" rIns="93022" bIns="4651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2DBFFD4-70B6-4898-B49E-F97AFABAE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0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21C6D-2EF1-4F21-B847-17D0E76E02AC}" type="slidenum">
              <a:rPr lang="en-US"/>
              <a:pPr/>
              <a:t>1</a:t>
            </a:fld>
            <a:endParaRPr lang="en-US"/>
          </a:p>
        </p:txBody>
      </p:sp>
      <p:sp>
        <p:nvSpPr>
          <p:cNvPr id="200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Check the title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D990B-6C77-4F5F-90D6-7FAA343A6A75}" type="slidenum">
              <a:rPr lang="en-US"/>
              <a:pPr/>
              <a:t>10</a:t>
            </a:fld>
            <a:endParaRPr lang="en-US"/>
          </a:p>
        </p:txBody>
      </p:sp>
      <p:sp>
        <p:nvSpPr>
          <p:cNvPr id="304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3E2D5-6C58-4507-91C6-693464FD390F}" type="slidenum">
              <a:rPr lang="en-US"/>
              <a:pPr/>
              <a:t>11</a:t>
            </a:fld>
            <a:endParaRPr lang="en-US"/>
          </a:p>
        </p:txBody>
      </p:sp>
      <p:sp>
        <p:nvSpPr>
          <p:cNvPr id="305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7574C8-01D9-4F85-A29F-C1943CCA7F61}" type="slidenum">
              <a:rPr lang="en-US"/>
              <a:pPr/>
              <a:t>12</a:t>
            </a:fld>
            <a:endParaRPr lang="en-US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Contiguous buffer space. Once such buffer space is reserved for every communciator. Genreally have 1000 blocks(mention that in thesis)</a:t>
            </a:r>
          </a:p>
          <a:p>
            <a:r>
              <a:rPr lang="en-US"/>
              <a:t>Divided into blocks of constant size</a:t>
            </a:r>
          </a:p>
          <a:p>
            <a:endParaRPr lang="en-US"/>
          </a:p>
          <a:p>
            <a:r>
              <a:rPr lang="en-US"/>
              <a:t>You also have notify buffers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EF67C-EEB7-479C-BF11-C3ECCA46EC8F}" type="slidenum">
              <a:rPr lang="en-US"/>
              <a:pPr/>
              <a:t>13</a:t>
            </a:fld>
            <a:endParaRPr lang="en-US"/>
          </a:p>
        </p:txBody>
      </p:sp>
      <p:sp>
        <p:nvSpPr>
          <p:cNvPr id="306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39D86C-BE7D-4603-B180-4631B3DC1832}" type="slidenum">
              <a:rPr lang="en-US"/>
              <a:pPr/>
              <a:t>14</a:t>
            </a:fld>
            <a:endParaRPr lang="en-US"/>
          </a:p>
        </p:txBody>
      </p:sp>
      <p:sp>
        <p:nvSpPr>
          <p:cNvPr id="307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3064D-0210-4059-AD5D-C7FA794088EF}" type="slidenum">
              <a:rPr lang="en-US"/>
              <a:pPr/>
              <a:t>15</a:t>
            </a:fld>
            <a:endParaRPr lang="en-US"/>
          </a:p>
        </p:txBody>
      </p:sp>
      <p:sp>
        <p:nvSpPr>
          <p:cNvPr id="308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8009E-AE9D-49F2-BE83-C81F5A0EE256}" type="slidenum">
              <a:rPr lang="en-US"/>
              <a:pPr/>
              <a:t>16</a:t>
            </a:fld>
            <a:endParaRPr lang="en-US"/>
          </a:p>
        </p:txBody>
      </p:sp>
      <p:sp>
        <p:nvSpPr>
          <p:cNvPr id="309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DEE0F-44B8-423B-9CD6-5E3953A337A0}" type="slidenum">
              <a:rPr lang="en-US"/>
              <a:pPr/>
              <a:t>17</a:t>
            </a:fld>
            <a:endParaRPr lang="en-US"/>
          </a:p>
        </p:txBody>
      </p:sp>
      <p:sp>
        <p:nvSpPr>
          <p:cNvPr id="310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48535-A5E4-4817-8D70-1C22148E611F}" type="slidenum">
              <a:rPr lang="en-US"/>
              <a:pPr/>
              <a:t>18</a:t>
            </a:fld>
            <a:endParaRPr lang="en-US"/>
          </a:p>
        </p:txBody>
      </p:sp>
      <p:sp>
        <p:nvSpPr>
          <p:cNvPr id="311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D580F9-B54F-4875-91E7-B125C54BBD09}" type="slidenum">
              <a:rPr lang="en-US"/>
              <a:pPr/>
              <a:t>19</a:t>
            </a:fld>
            <a:endParaRPr lang="en-US"/>
          </a:p>
        </p:txBody>
      </p:sp>
      <p:sp>
        <p:nvSpPr>
          <p:cNvPr id="312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332E50-EEDD-4C16-8311-201526540E1F}" type="slidenum">
              <a:rPr lang="en-US"/>
              <a:pPr/>
              <a:t>2</a:t>
            </a:fld>
            <a:endParaRPr lang="en-US"/>
          </a:p>
        </p:txBody>
      </p:sp>
      <p:sp>
        <p:nvSpPr>
          <p:cNvPr id="297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44FAE-131C-4C66-AEF9-4C847CB38DDC}" type="slidenum">
              <a:rPr lang="en-US"/>
              <a:pPr/>
              <a:t>20</a:t>
            </a:fld>
            <a:endParaRPr lang="en-US"/>
          </a:p>
        </p:txBody>
      </p:sp>
      <p:sp>
        <p:nvSpPr>
          <p:cNvPr id="313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DF8D39-1508-4893-9366-353B9DA38232}" type="slidenum">
              <a:rPr lang="en-US"/>
              <a:pPr/>
              <a:t>21</a:t>
            </a:fld>
            <a:endParaRPr lang="en-US"/>
          </a:p>
        </p:txBody>
      </p:sp>
      <p:sp>
        <p:nvSpPr>
          <p:cNvPr id="314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A8283-3404-480F-88B8-21E3D460AF51}" type="slidenum">
              <a:rPr lang="en-US"/>
              <a:pPr/>
              <a:t>22</a:t>
            </a:fld>
            <a:endParaRPr lang="en-US"/>
          </a:p>
        </p:txBody>
      </p:sp>
      <p:sp>
        <p:nvSpPr>
          <p:cNvPr id="315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054AB-A15D-4817-A249-2C30484E385E}" type="slidenum">
              <a:rPr lang="en-US"/>
              <a:pPr/>
              <a:t>23</a:t>
            </a:fld>
            <a:endParaRPr lang="en-US"/>
          </a:p>
        </p:txBody>
      </p:sp>
      <p:sp>
        <p:nvSpPr>
          <p:cNvPr id="316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C9F22-B1F0-4196-9F64-AE108CE30B30}" type="slidenum">
              <a:rPr lang="en-US"/>
              <a:pPr/>
              <a:t>24</a:t>
            </a:fld>
            <a:endParaRPr lang="en-US"/>
          </a:p>
        </p:txBody>
      </p:sp>
      <p:sp>
        <p:nvSpPr>
          <p:cNvPr id="317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B525CA-235A-4B09-A090-9322B1D26AA1}" type="slidenum">
              <a:rPr lang="en-US"/>
              <a:pPr/>
              <a:t>25</a:t>
            </a:fld>
            <a:endParaRPr lang="en-US"/>
          </a:p>
        </p:txBody>
      </p:sp>
      <p:sp>
        <p:nvSpPr>
          <p:cNvPr id="318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C2241-A61B-4EAA-9BAE-C1EFE24C5B3F}" type="slidenum">
              <a:rPr lang="en-US"/>
              <a:pPr/>
              <a:t>26</a:t>
            </a:fld>
            <a:endParaRPr lang="en-US"/>
          </a:p>
        </p:txBody>
      </p:sp>
      <p:sp>
        <p:nvSpPr>
          <p:cNvPr id="319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843BA-678A-4054-A868-39183A5F251C}" type="slidenum">
              <a:rPr lang="en-US"/>
              <a:pPr/>
              <a:t>27</a:t>
            </a:fld>
            <a:endParaRPr lang="en-US"/>
          </a:p>
        </p:txBody>
      </p:sp>
      <p:sp>
        <p:nvSpPr>
          <p:cNvPr id="320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70879-A9F6-44A8-A773-4608B5C98A4F}" type="slidenum">
              <a:rPr lang="en-US"/>
              <a:pPr/>
              <a:t>28</a:t>
            </a:fld>
            <a:endParaRPr lang="en-US"/>
          </a:p>
        </p:txBody>
      </p:sp>
      <p:sp>
        <p:nvSpPr>
          <p:cNvPr id="321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9936D-8232-4B6F-B93F-FD988B898F78}" type="slidenum">
              <a:rPr lang="en-US"/>
              <a:pPr/>
              <a:t>29</a:t>
            </a:fld>
            <a:endParaRPr lang="en-US"/>
          </a:p>
        </p:txBody>
      </p:sp>
      <p:sp>
        <p:nvSpPr>
          <p:cNvPr id="247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08488"/>
            <a:ext cx="5599112" cy="4179887"/>
          </a:xfrm>
        </p:spPr>
        <p:txBody>
          <a:bodyPr/>
          <a:lstStyle/>
          <a:p>
            <a:r>
              <a:rPr lang="en-US"/>
              <a:t>That’s all about the presentation. I would like to take any questions you might be having.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06D8D-D188-4B3E-AD6A-D94F52FBB149}" type="slidenum">
              <a:rPr lang="en-US"/>
              <a:pPr/>
              <a:t>3</a:t>
            </a:fld>
            <a:endParaRPr lang="en-US"/>
          </a:p>
        </p:txBody>
      </p:sp>
      <p:sp>
        <p:nvSpPr>
          <p:cNvPr id="299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B77148-9EAB-4B57-9D98-981CC3BF62F0}" type="slidenum">
              <a:rPr lang="en-US"/>
              <a:pPr/>
              <a:t>30</a:t>
            </a:fld>
            <a:endParaRPr lang="en-US"/>
          </a:p>
        </p:txBody>
      </p:sp>
      <p:sp>
        <p:nvSpPr>
          <p:cNvPr id="322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288A9-27AC-4A43-9A41-53CB546C3688}" type="slidenum">
              <a:rPr lang="en-US"/>
              <a:pPr/>
              <a:t>31</a:t>
            </a:fld>
            <a:endParaRPr lang="en-US"/>
          </a:p>
        </p:txBody>
      </p:sp>
      <p:sp>
        <p:nvSpPr>
          <p:cNvPr id="323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8DC03-08C8-4D98-80AB-32DC0594E9F0}" type="slidenum">
              <a:rPr lang="en-US"/>
              <a:pPr/>
              <a:t>32</a:t>
            </a:fld>
            <a:endParaRPr lang="en-US"/>
          </a:p>
        </p:txBody>
      </p:sp>
      <p:sp>
        <p:nvSpPr>
          <p:cNvPr id="324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05AB9-5D46-4120-B9FC-F9D03E397230}" type="slidenum">
              <a:rPr lang="en-US"/>
              <a:pPr/>
              <a:t>33</a:t>
            </a:fld>
            <a:endParaRPr lang="en-US"/>
          </a:p>
        </p:txBody>
      </p:sp>
      <p:sp>
        <p:nvSpPr>
          <p:cNvPr id="292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5325"/>
            <a:ext cx="4643437" cy="3482975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Contiguous buffer space. Once such buffer space is reserved for every communciator. Genreally have 1000 blocks(mention that in thesis)</a:t>
            </a:r>
          </a:p>
          <a:p>
            <a:r>
              <a:rPr lang="en-US"/>
              <a:t>Divided into blocks of constant size</a:t>
            </a:r>
          </a:p>
          <a:p>
            <a:endParaRPr lang="en-US"/>
          </a:p>
          <a:p>
            <a:r>
              <a:rPr lang="en-US"/>
              <a:t>You also have notify buffers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51B9A-8D88-461F-A544-B110F202F0F6}" type="slidenum">
              <a:rPr lang="en-US"/>
              <a:pPr/>
              <a:t>34</a:t>
            </a:fld>
            <a:endParaRPr lang="en-US"/>
          </a:p>
        </p:txBody>
      </p:sp>
      <p:sp>
        <p:nvSpPr>
          <p:cNvPr id="325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6B753-9D33-4FDA-95A1-39C2800DE1C1}" type="slidenum">
              <a:rPr lang="en-US"/>
              <a:pPr/>
              <a:t>4</a:t>
            </a:fld>
            <a:endParaRPr lang="en-US"/>
          </a:p>
        </p:txBody>
      </p:sp>
      <p:sp>
        <p:nvSpPr>
          <p:cNvPr id="300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A4779-476D-4047-86EA-B0BF056B8C4F}" type="slidenum">
              <a:rPr lang="en-US"/>
              <a:pPr/>
              <a:t>5</a:t>
            </a:fld>
            <a:endParaRPr lang="en-US"/>
          </a:p>
        </p:txBody>
      </p:sp>
      <p:sp>
        <p:nvSpPr>
          <p:cNvPr id="184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VIA requires data to be sent and received should be from registered buffers.</a:t>
            </a:r>
          </a:p>
          <a:p>
            <a:endParaRPr lang="en-US"/>
          </a:p>
          <a:p>
            <a:r>
              <a:rPr lang="en-US"/>
              <a:t>Send/Recv. – Sender has to copy the data to registered buffer, register the buffer and  post a descriptor and send the data. </a:t>
            </a:r>
          </a:p>
          <a:p>
            <a:r>
              <a:rPr lang="en-US"/>
              <a:t>The Receiver </a:t>
            </a:r>
            <a:r>
              <a:rPr lang="en-US" b="1"/>
              <a:t>will ALSO post a descriptor  indicating location of data. Receiver is completely involved.</a:t>
            </a:r>
          </a:p>
          <a:p>
            <a:r>
              <a:rPr lang="en-US" b="1"/>
              <a:t>The descriptor will tell location of data in send/recv model.</a:t>
            </a:r>
          </a:p>
          <a:p>
            <a:endParaRPr lang="en-US" b="1"/>
          </a:p>
          <a:p>
            <a:r>
              <a:rPr lang="en-US" b="1"/>
              <a:t>RDMA </a:t>
            </a:r>
          </a:p>
          <a:p>
            <a:r>
              <a:rPr lang="en-US" b="1"/>
              <a:t>No posting  of descriptor and no involment of the destination receiver in the RDMA model. Receiving is transparent. Sender gives the address of destination and correct memory handle.</a:t>
            </a:r>
          </a:p>
          <a:p>
            <a:endParaRPr lang="en-US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320F6-FEBB-41DC-A5C3-936CF1684B24}" type="slidenum">
              <a:rPr lang="en-US"/>
              <a:pPr/>
              <a:t>6</a:t>
            </a:fld>
            <a:endParaRPr lang="en-US"/>
          </a:p>
        </p:txBody>
      </p:sp>
      <p:sp>
        <p:nvSpPr>
          <p:cNvPr id="188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Higher level libraries induce lot of overhead.  </a:t>
            </a:r>
          </a:p>
          <a:p>
            <a:r>
              <a:rPr lang="en-US"/>
              <a:t>MPI has to take care of many things like unexpected getting of messages, buffering them , copy them when the actual user buffer is found..so receive is expensive</a:t>
            </a:r>
          </a:p>
          <a:p>
            <a:endParaRPr lang="en-US"/>
          </a:p>
          <a:p>
            <a:r>
              <a:rPr lang="en-US"/>
              <a:t>Rdma –eliminates this receiving overhead</a:t>
            </a:r>
          </a:p>
          <a:p>
            <a:endParaRPr lang="en-US"/>
          </a:p>
          <a:p>
            <a:r>
              <a:rPr lang="en-US"/>
              <a:t>Potential to examine simpler collective algorithms on a distributed cluster</a:t>
            </a:r>
          </a:p>
          <a:p>
            <a:endParaRPr lang="en-US"/>
          </a:p>
          <a:p>
            <a:r>
              <a:rPr lang="en-US"/>
              <a:t>This area of research has not been explored in the past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70665-9B86-4367-8ABE-BB8ACF9B17F1}" type="slidenum">
              <a:rPr lang="en-US"/>
              <a:pPr/>
              <a:t>7</a:t>
            </a:fld>
            <a:endParaRPr lang="en-US"/>
          </a:p>
        </p:txBody>
      </p:sp>
      <p:sp>
        <p:nvSpPr>
          <p:cNvPr id="301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11855-21AB-4F7A-9FE2-96F2649DCB8B}" type="slidenum">
              <a:rPr lang="en-US"/>
              <a:pPr/>
              <a:t>8</a:t>
            </a:fld>
            <a:endParaRPr lang="en-US"/>
          </a:p>
        </p:txBody>
      </p:sp>
      <p:sp>
        <p:nvSpPr>
          <p:cNvPr id="302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558F2-27BC-4760-87C2-722AB90A7CF0}" type="slidenum">
              <a:rPr lang="en-US"/>
              <a:pPr/>
              <a:t>9</a:t>
            </a:fld>
            <a:endParaRPr lang="en-US"/>
          </a:p>
        </p:txBody>
      </p:sp>
      <p:sp>
        <p:nvSpPr>
          <p:cNvPr id="303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76F88-EDBC-4DA4-AE1E-BAE986DD67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2FF10-F0BE-4568-AB65-1C1949BFB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7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D260B-AD09-4709-8427-87E660403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385EF57-F46E-4C2C-9ED9-6186B7BF26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A75B73-F213-43DE-99F1-CFA9FEFFDC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8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846AB-FB70-4BFB-A00C-1AA1575768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6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7660F-8A5C-41B7-AE4D-3637E73945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A3844-A0BF-4EB1-9196-374970B39A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9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F9DB8-19B5-488A-8F94-EFBEFD70D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9F37F-74E7-4AC6-976A-C4CD239BCA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1F0B4-D73B-46D2-A1F4-6F0221DBA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38C8E-18BD-49E5-AFD9-E64B35DE48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0033"/>
            </a:gs>
            <a:gs pos="100000">
              <a:schemeClr val="tx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F69166F-E44F-422E-B1E5-5C1A8BC1E6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nowlab.cis.ohio-state.edu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524000"/>
            <a:ext cx="86106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sz="3600">
                <a:solidFill>
                  <a:srgbClr val="FFCC99"/>
                </a:solidFill>
              </a:rPr>
              <a:t>Efficient Collective Operations using Remote Memory Operations on VIA-Based Clusters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 flipV="1">
            <a:off x="304800" y="28956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100138" y="3733800"/>
            <a:ext cx="25225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Rinku Gupta</a:t>
            </a:r>
          </a:p>
          <a:p>
            <a:pPr algn="ctr"/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Dell Computers</a:t>
            </a:r>
          </a:p>
          <a:p>
            <a:pPr algn="ctr"/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Rinku_Gupta@Dell.Com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953000" y="5407025"/>
            <a:ext cx="2590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Dhabaleswar Panda</a:t>
            </a:r>
          </a:p>
          <a:p>
            <a:pPr algn="ctr"/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Ohio State University</a:t>
            </a:r>
          </a:p>
          <a:p>
            <a:pPr algn="ctr"/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panda@cis.ohio-state.edu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953000" y="3735388"/>
            <a:ext cx="2590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Pavan Balaji</a:t>
            </a:r>
          </a:p>
          <a:p>
            <a:pPr algn="ctr"/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Ohio State University</a:t>
            </a:r>
          </a:p>
          <a:p>
            <a:pPr algn="ctr"/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balaji@cis.ohio-state.edu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838200" y="5407025"/>
            <a:ext cx="308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Jarek Nieplocha</a:t>
            </a:r>
          </a:p>
          <a:p>
            <a:pPr algn="ctr"/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Pacific Northwest National Lab</a:t>
            </a:r>
          </a:p>
          <a:p>
            <a:pPr algn="ctr"/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jarek.nieplocha@pnl.com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6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Buffer Reuse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803275" y="2022475"/>
            <a:ext cx="6207125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Tx/>
              <a:buChar char="•"/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Static Buffer Registration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US" sz="2400">
                <a:solidFill>
                  <a:srgbClr val="FFCC99"/>
                </a:solidFill>
              </a:rPr>
              <a:t> Buffers need to be reused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US" sz="2400">
                <a:solidFill>
                  <a:srgbClr val="FFCC99"/>
                </a:solidFill>
              </a:rPr>
              <a:t> Explicit notification has to be sent to sender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endParaRPr lang="en-US" sz="2400">
              <a:solidFill>
                <a:srgbClr val="FFCCCC"/>
              </a:solidFill>
            </a:endParaRPr>
          </a:p>
          <a:p>
            <a:pPr>
              <a:lnSpc>
                <a:spcPct val="140000"/>
              </a:lnSpc>
              <a:buFontTx/>
              <a:buChar char="•"/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Dynamic Buffer Registration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US" sz="2400">
                <a:solidFill>
                  <a:srgbClr val="FFCC99"/>
                </a:solidFill>
              </a:rPr>
              <a:t> No buffer Reuse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0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Contents</a:t>
            </a:r>
          </a:p>
        </p:txBody>
      </p:sp>
      <p:sp>
        <p:nvSpPr>
          <p:cNvPr id="221187" name="Rectangle 1027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88" name="Text Box 1028"/>
          <p:cNvSpPr txBox="1">
            <a:spLocks noChangeArrowheads="1"/>
          </p:cNvSpPr>
          <p:nvPr/>
        </p:nvSpPr>
        <p:spPr bwMode="auto">
          <a:xfrm>
            <a:off x="838200" y="2133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221189" name="Text Box 1029"/>
          <p:cNvSpPr txBox="1">
            <a:spLocks noChangeArrowheads="1"/>
          </p:cNvSpPr>
          <p:nvPr/>
        </p:nvSpPr>
        <p:spPr bwMode="auto">
          <a:xfrm>
            <a:off x="609600" y="1414463"/>
            <a:ext cx="7391400" cy="521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Motivation</a:t>
            </a: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Design Issues</a:t>
            </a:r>
            <a:endParaRPr lang="en-US" sz="360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RDMA-based Broadcast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20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Design Issues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20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Experimental Results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20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Analytical Models</a:t>
            </a: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RDMA-based All Reduce</a:t>
            </a: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Conclusions and Future Work</a:t>
            </a:r>
            <a:endParaRPr lang="en-US" sz="360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>
                <a:solidFill>
                  <a:srgbClr val="66FFFF"/>
                </a:solidFill>
              </a:rPr>
              <a:t> </a:t>
            </a:r>
            <a:r>
              <a:rPr lang="en-US" sz="36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Buffer Registration and Initialization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04800" y="1651000"/>
            <a:ext cx="6729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Static Registration Scheme (for size &lt;= 5K bytes)</a:t>
            </a: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1219200" y="44958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219200" y="3124200"/>
            <a:ext cx="11430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1219200" y="38100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3" name="Oval 51"/>
          <p:cNvSpPr>
            <a:spLocks noChangeArrowheads="1"/>
          </p:cNvSpPr>
          <p:nvPr/>
        </p:nvSpPr>
        <p:spPr bwMode="auto">
          <a:xfrm>
            <a:off x="14478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P0</a:t>
            </a:r>
          </a:p>
        </p:txBody>
      </p:sp>
      <p:sp>
        <p:nvSpPr>
          <p:cNvPr id="85044" name="Oval 52"/>
          <p:cNvSpPr>
            <a:spLocks noChangeArrowheads="1"/>
          </p:cNvSpPr>
          <p:nvPr/>
        </p:nvSpPr>
        <p:spPr bwMode="auto">
          <a:xfrm>
            <a:off x="34290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85045" name="Oval 53"/>
          <p:cNvSpPr>
            <a:spLocks noChangeArrowheads="1"/>
          </p:cNvSpPr>
          <p:nvPr/>
        </p:nvSpPr>
        <p:spPr bwMode="auto">
          <a:xfrm>
            <a:off x="55626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85046" name="Oval 54"/>
          <p:cNvSpPr>
            <a:spLocks noChangeArrowheads="1"/>
          </p:cNvSpPr>
          <p:nvPr/>
        </p:nvSpPr>
        <p:spPr bwMode="auto">
          <a:xfrm>
            <a:off x="7772400" y="2259013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P3</a:t>
            </a:r>
          </a:p>
        </p:txBody>
      </p:sp>
      <p:sp>
        <p:nvSpPr>
          <p:cNvPr id="85047" name="AutoShape 55"/>
          <p:cNvSpPr>
            <a:spLocks/>
          </p:cNvSpPr>
          <p:nvPr/>
        </p:nvSpPr>
        <p:spPr bwMode="auto">
          <a:xfrm>
            <a:off x="1143000" y="3124200"/>
            <a:ext cx="76200" cy="685800"/>
          </a:xfrm>
          <a:prstGeom prst="leftBrace">
            <a:avLst>
              <a:gd name="adj1" fmla="val 75000"/>
              <a:gd name="adj2" fmla="val 47917"/>
            </a:avLst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8" name="Text Box 56"/>
          <p:cNvSpPr txBox="1">
            <a:spLocks noChangeArrowheads="1"/>
          </p:cNvSpPr>
          <p:nvPr/>
        </p:nvSpPr>
        <p:spPr bwMode="auto">
          <a:xfrm>
            <a:off x="228600" y="3098800"/>
            <a:ext cx="10382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Constant</a:t>
            </a:r>
          </a:p>
          <a:p>
            <a:r>
              <a:rPr lang="en-US" sz="1600">
                <a:solidFill>
                  <a:srgbClr val="FFFFFF"/>
                </a:solidFill>
              </a:rPr>
              <a:t>Block size</a:t>
            </a:r>
          </a:p>
        </p:txBody>
      </p:sp>
      <p:sp>
        <p:nvSpPr>
          <p:cNvPr id="85049" name="Rectangle 57"/>
          <p:cNvSpPr>
            <a:spLocks noChangeArrowheads="1"/>
          </p:cNvSpPr>
          <p:nvPr/>
        </p:nvSpPr>
        <p:spPr bwMode="auto">
          <a:xfrm>
            <a:off x="3200400" y="44958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0" name="Rectangle 58"/>
          <p:cNvSpPr>
            <a:spLocks noChangeArrowheads="1"/>
          </p:cNvSpPr>
          <p:nvPr/>
        </p:nvSpPr>
        <p:spPr bwMode="auto">
          <a:xfrm>
            <a:off x="3200400" y="3124200"/>
            <a:ext cx="11430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1" name="Rectangle 59"/>
          <p:cNvSpPr>
            <a:spLocks noChangeArrowheads="1"/>
          </p:cNvSpPr>
          <p:nvPr/>
        </p:nvSpPr>
        <p:spPr bwMode="auto">
          <a:xfrm>
            <a:off x="3200400" y="38100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3" name="Rectangle 61"/>
          <p:cNvSpPr>
            <a:spLocks noChangeArrowheads="1"/>
          </p:cNvSpPr>
          <p:nvPr/>
        </p:nvSpPr>
        <p:spPr bwMode="auto">
          <a:xfrm>
            <a:off x="5334000" y="44958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4" name="Rectangle 62"/>
          <p:cNvSpPr>
            <a:spLocks noChangeArrowheads="1"/>
          </p:cNvSpPr>
          <p:nvPr/>
        </p:nvSpPr>
        <p:spPr bwMode="auto">
          <a:xfrm>
            <a:off x="5334000" y="3124200"/>
            <a:ext cx="11430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5" name="Rectangle 63"/>
          <p:cNvSpPr>
            <a:spLocks noChangeArrowheads="1"/>
          </p:cNvSpPr>
          <p:nvPr/>
        </p:nvSpPr>
        <p:spPr bwMode="auto">
          <a:xfrm>
            <a:off x="5334000" y="38100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7" name="Rectangle 65"/>
          <p:cNvSpPr>
            <a:spLocks noChangeArrowheads="1"/>
          </p:cNvSpPr>
          <p:nvPr/>
        </p:nvSpPr>
        <p:spPr bwMode="auto">
          <a:xfrm>
            <a:off x="7620000" y="4545013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8" name="Rectangle 66"/>
          <p:cNvSpPr>
            <a:spLocks noChangeArrowheads="1"/>
          </p:cNvSpPr>
          <p:nvPr/>
        </p:nvSpPr>
        <p:spPr bwMode="auto">
          <a:xfrm>
            <a:off x="7620000" y="3097213"/>
            <a:ext cx="11430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9" name="Rectangle 67"/>
          <p:cNvSpPr>
            <a:spLocks noChangeArrowheads="1"/>
          </p:cNvSpPr>
          <p:nvPr/>
        </p:nvSpPr>
        <p:spPr bwMode="auto">
          <a:xfrm>
            <a:off x="7620000" y="3859213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065" name="Group 73"/>
          <p:cNvGrpSpPr>
            <a:grpSpLocks/>
          </p:cNvGrpSpPr>
          <p:nvPr/>
        </p:nvGrpSpPr>
        <p:grpSpPr bwMode="auto">
          <a:xfrm>
            <a:off x="1219200" y="5486400"/>
            <a:ext cx="1219200" cy="381000"/>
            <a:chOff x="624" y="3888"/>
            <a:chExt cx="768" cy="240"/>
          </a:xfrm>
        </p:grpSpPr>
        <p:sp>
          <p:nvSpPr>
            <p:cNvPr id="85061" name="Rectangle 69"/>
            <p:cNvSpPr>
              <a:spLocks noChangeArrowheads="1"/>
            </p:cNvSpPr>
            <p:nvPr/>
          </p:nvSpPr>
          <p:spPr bwMode="auto">
            <a:xfrm>
              <a:off x="624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62" name="Rectangle 70"/>
            <p:cNvSpPr>
              <a:spLocks noChangeArrowheads="1"/>
            </p:cNvSpPr>
            <p:nvPr/>
          </p:nvSpPr>
          <p:spPr bwMode="auto">
            <a:xfrm>
              <a:off x="816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63" name="Rectangle 71"/>
            <p:cNvSpPr>
              <a:spLocks noChangeArrowheads="1"/>
            </p:cNvSpPr>
            <p:nvPr/>
          </p:nvSpPr>
          <p:spPr bwMode="auto">
            <a:xfrm>
              <a:off x="1008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64" name="Rectangle 72"/>
            <p:cNvSpPr>
              <a:spLocks noChangeArrowheads="1"/>
            </p:cNvSpPr>
            <p:nvPr/>
          </p:nvSpPr>
          <p:spPr bwMode="auto">
            <a:xfrm>
              <a:off x="1200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66" name="Text Box 74"/>
          <p:cNvSpPr txBox="1">
            <a:spLocks noChangeArrowheads="1"/>
          </p:cNvSpPr>
          <p:nvPr/>
        </p:nvSpPr>
        <p:spPr bwMode="auto">
          <a:xfrm>
            <a:off x="363538" y="5384800"/>
            <a:ext cx="7667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 Notify</a:t>
            </a:r>
          </a:p>
          <a:p>
            <a:pPr algn="ctr"/>
            <a:r>
              <a:rPr lang="en-US" sz="1600">
                <a:solidFill>
                  <a:srgbClr val="FFFFFF"/>
                </a:solidFill>
              </a:rPr>
              <a:t> Buffer</a:t>
            </a:r>
          </a:p>
        </p:txBody>
      </p:sp>
      <p:grpSp>
        <p:nvGrpSpPr>
          <p:cNvPr id="85067" name="Group 75"/>
          <p:cNvGrpSpPr>
            <a:grpSpLocks/>
          </p:cNvGrpSpPr>
          <p:nvPr/>
        </p:nvGrpSpPr>
        <p:grpSpPr bwMode="auto">
          <a:xfrm>
            <a:off x="3200400" y="5486400"/>
            <a:ext cx="1219200" cy="381000"/>
            <a:chOff x="624" y="3888"/>
            <a:chExt cx="768" cy="240"/>
          </a:xfrm>
        </p:grpSpPr>
        <p:sp>
          <p:nvSpPr>
            <p:cNvPr id="85068" name="Rectangle 76"/>
            <p:cNvSpPr>
              <a:spLocks noChangeArrowheads="1"/>
            </p:cNvSpPr>
            <p:nvPr/>
          </p:nvSpPr>
          <p:spPr bwMode="auto">
            <a:xfrm>
              <a:off x="624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69" name="Rectangle 77"/>
            <p:cNvSpPr>
              <a:spLocks noChangeArrowheads="1"/>
            </p:cNvSpPr>
            <p:nvPr/>
          </p:nvSpPr>
          <p:spPr bwMode="auto">
            <a:xfrm>
              <a:off x="816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70" name="Rectangle 78"/>
            <p:cNvSpPr>
              <a:spLocks noChangeArrowheads="1"/>
            </p:cNvSpPr>
            <p:nvPr/>
          </p:nvSpPr>
          <p:spPr bwMode="auto">
            <a:xfrm>
              <a:off x="1008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71" name="Rectangle 79"/>
            <p:cNvSpPr>
              <a:spLocks noChangeArrowheads="1"/>
            </p:cNvSpPr>
            <p:nvPr/>
          </p:nvSpPr>
          <p:spPr bwMode="auto">
            <a:xfrm>
              <a:off x="1200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072" name="Group 80"/>
          <p:cNvGrpSpPr>
            <a:grpSpLocks/>
          </p:cNvGrpSpPr>
          <p:nvPr/>
        </p:nvGrpSpPr>
        <p:grpSpPr bwMode="auto">
          <a:xfrm>
            <a:off x="5334000" y="5486400"/>
            <a:ext cx="1219200" cy="381000"/>
            <a:chOff x="624" y="3888"/>
            <a:chExt cx="768" cy="240"/>
          </a:xfrm>
        </p:grpSpPr>
        <p:sp>
          <p:nvSpPr>
            <p:cNvPr id="85073" name="Rectangle 81"/>
            <p:cNvSpPr>
              <a:spLocks noChangeArrowheads="1"/>
            </p:cNvSpPr>
            <p:nvPr/>
          </p:nvSpPr>
          <p:spPr bwMode="auto">
            <a:xfrm>
              <a:off x="624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74" name="Rectangle 82"/>
            <p:cNvSpPr>
              <a:spLocks noChangeArrowheads="1"/>
            </p:cNvSpPr>
            <p:nvPr/>
          </p:nvSpPr>
          <p:spPr bwMode="auto">
            <a:xfrm>
              <a:off x="816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75" name="Rectangle 83"/>
            <p:cNvSpPr>
              <a:spLocks noChangeArrowheads="1"/>
            </p:cNvSpPr>
            <p:nvPr/>
          </p:nvSpPr>
          <p:spPr bwMode="auto">
            <a:xfrm>
              <a:off x="1008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76" name="Rectangle 84"/>
            <p:cNvSpPr>
              <a:spLocks noChangeArrowheads="1"/>
            </p:cNvSpPr>
            <p:nvPr/>
          </p:nvSpPr>
          <p:spPr bwMode="auto">
            <a:xfrm>
              <a:off x="1200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077" name="Group 85"/>
          <p:cNvGrpSpPr>
            <a:grpSpLocks/>
          </p:cNvGrpSpPr>
          <p:nvPr/>
        </p:nvGrpSpPr>
        <p:grpSpPr bwMode="auto">
          <a:xfrm>
            <a:off x="7543800" y="5486400"/>
            <a:ext cx="1219200" cy="381000"/>
            <a:chOff x="624" y="3888"/>
            <a:chExt cx="768" cy="240"/>
          </a:xfrm>
        </p:grpSpPr>
        <p:sp>
          <p:nvSpPr>
            <p:cNvPr id="85078" name="Rectangle 86"/>
            <p:cNvSpPr>
              <a:spLocks noChangeArrowheads="1"/>
            </p:cNvSpPr>
            <p:nvPr/>
          </p:nvSpPr>
          <p:spPr bwMode="auto">
            <a:xfrm>
              <a:off x="624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79" name="Rectangle 87"/>
            <p:cNvSpPr>
              <a:spLocks noChangeArrowheads="1"/>
            </p:cNvSpPr>
            <p:nvPr/>
          </p:nvSpPr>
          <p:spPr bwMode="auto">
            <a:xfrm>
              <a:off x="816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80" name="Rectangle 88"/>
            <p:cNvSpPr>
              <a:spLocks noChangeArrowheads="1"/>
            </p:cNvSpPr>
            <p:nvPr/>
          </p:nvSpPr>
          <p:spPr bwMode="auto">
            <a:xfrm>
              <a:off x="1008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81" name="Rectangle 89"/>
            <p:cNvSpPr>
              <a:spLocks noChangeArrowheads="1"/>
            </p:cNvSpPr>
            <p:nvPr/>
          </p:nvSpPr>
          <p:spPr bwMode="auto">
            <a:xfrm>
              <a:off x="1200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85" name="Rectangle 93"/>
          <p:cNvSpPr>
            <a:spLocks noChangeArrowheads="1"/>
          </p:cNvSpPr>
          <p:nvPr/>
        </p:nvSpPr>
        <p:spPr bwMode="auto">
          <a:xfrm>
            <a:off x="5334000" y="3630613"/>
            <a:ext cx="11430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-1</a:t>
            </a:r>
          </a:p>
        </p:txBody>
      </p:sp>
      <p:sp>
        <p:nvSpPr>
          <p:cNvPr id="85089" name="Rectangle 97"/>
          <p:cNvSpPr>
            <a:spLocks noChangeArrowheads="1"/>
          </p:cNvSpPr>
          <p:nvPr/>
        </p:nvSpPr>
        <p:spPr bwMode="auto">
          <a:xfrm>
            <a:off x="5334000" y="4343400"/>
            <a:ext cx="11430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-1</a:t>
            </a:r>
          </a:p>
        </p:txBody>
      </p:sp>
      <p:sp>
        <p:nvSpPr>
          <p:cNvPr id="85093" name="Rectangle 101"/>
          <p:cNvSpPr>
            <a:spLocks noChangeArrowheads="1"/>
          </p:cNvSpPr>
          <p:nvPr/>
        </p:nvSpPr>
        <p:spPr bwMode="auto">
          <a:xfrm>
            <a:off x="5334000" y="5029200"/>
            <a:ext cx="11430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-1</a:t>
            </a:r>
          </a:p>
        </p:txBody>
      </p:sp>
      <p:sp>
        <p:nvSpPr>
          <p:cNvPr id="85094" name="Rectangle 102"/>
          <p:cNvSpPr>
            <a:spLocks noChangeArrowheads="1"/>
          </p:cNvSpPr>
          <p:nvPr/>
        </p:nvSpPr>
        <p:spPr bwMode="auto">
          <a:xfrm>
            <a:off x="7620000" y="44958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5" name="Rectangle 103"/>
          <p:cNvSpPr>
            <a:spLocks noChangeArrowheads="1"/>
          </p:cNvSpPr>
          <p:nvPr/>
        </p:nvSpPr>
        <p:spPr bwMode="auto">
          <a:xfrm>
            <a:off x="7620000" y="3630613"/>
            <a:ext cx="11430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-1</a:t>
            </a:r>
          </a:p>
        </p:txBody>
      </p:sp>
      <p:sp>
        <p:nvSpPr>
          <p:cNvPr id="85096" name="Rectangle 104"/>
          <p:cNvSpPr>
            <a:spLocks noChangeArrowheads="1"/>
          </p:cNvSpPr>
          <p:nvPr/>
        </p:nvSpPr>
        <p:spPr bwMode="auto">
          <a:xfrm>
            <a:off x="7620000" y="4343400"/>
            <a:ext cx="11430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-1</a:t>
            </a:r>
          </a:p>
        </p:txBody>
      </p:sp>
      <p:sp>
        <p:nvSpPr>
          <p:cNvPr id="85097" name="Rectangle 105"/>
          <p:cNvSpPr>
            <a:spLocks noChangeArrowheads="1"/>
          </p:cNvSpPr>
          <p:nvPr/>
        </p:nvSpPr>
        <p:spPr bwMode="auto">
          <a:xfrm>
            <a:off x="7620000" y="5029200"/>
            <a:ext cx="11430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-1</a:t>
            </a:r>
          </a:p>
        </p:txBody>
      </p:sp>
      <p:sp>
        <p:nvSpPr>
          <p:cNvPr id="85098" name="Rectangle 106"/>
          <p:cNvSpPr>
            <a:spLocks noChangeArrowheads="1"/>
          </p:cNvSpPr>
          <p:nvPr/>
        </p:nvSpPr>
        <p:spPr bwMode="auto">
          <a:xfrm>
            <a:off x="1219200" y="3581400"/>
            <a:ext cx="11430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-1</a:t>
            </a:r>
          </a:p>
        </p:txBody>
      </p:sp>
      <p:sp>
        <p:nvSpPr>
          <p:cNvPr id="85099" name="Rectangle 107"/>
          <p:cNvSpPr>
            <a:spLocks noChangeArrowheads="1"/>
          </p:cNvSpPr>
          <p:nvPr/>
        </p:nvSpPr>
        <p:spPr bwMode="auto">
          <a:xfrm>
            <a:off x="1219200" y="4294188"/>
            <a:ext cx="11430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-1</a:t>
            </a:r>
          </a:p>
        </p:txBody>
      </p:sp>
      <p:sp>
        <p:nvSpPr>
          <p:cNvPr id="85100" name="Rectangle 108"/>
          <p:cNvSpPr>
            <a:spLocks noChangeArrowheads="1"/>
          </p:cNvSpPr>
          <p:nvPr/>
        </p:nvSpPr>
        <p:spPr bwMode="auto">
          <a:xfrm>
            <a:off x="1219200" y="4979988"/>
            <a:ext cx="11430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-1</a:t>
            </a:r>
          </a:p>
        </p:txBody>
      </p:sp>
      <p:sp>
        <p:nvSpPr>
          <p:cNvPr id="85101" name="Rectangle 109"/>
          <p:cNvSpPr>
            <a:spLocks noChangeArrowheads="1"/>
          </p:cNvSpPr>
          <p:nvPr/>
        </p:nvSpPr>
        <p:spPr bwMode="auto">
          <a:xfrm>
            <a:off x="3200400" y="3581400"/>
            <a:ext cx="11430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-1</a:t>
            </a:r>
          </a:p>
        </p:txBody>
      </p:sp>
      <p:sp>
        <p:nvSpPr>
          <p:cNvPr id="85102" name="Rectangle 110"/>
          <p:cNvSpPr>
            <a:spLocks noChangeArrowheads="1"/>
          </p:cNvSpPr>
          <p:nvPr/>
        </p:nvSpPr>
        <p:spPr bwMode="auto">
          <a:xfrm>
            <a:off x="3200400" y="4294188"/>
            <a:ext cx="11430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-1</a:t>
            </a:r>
          </a:p>
        </p:txBody>
      </p:sp>
      <p:sp>
        <p:nvSpPr>
          <p:cNvPr id="85103" name="Rectangle 111"/>
          <p:cNvSpPr>
            <a:spLocks noChangeArrowheads="1"/>
          </p:cNvSpPr>
          <p:nvPr/>
        </p:nvSpPr>
        <p:spPr bwMode="auto">
          <a:xfrm>
            <a:off x="3200400" y="4979988"/>
            <a:ext cx="11430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-1</a:t>
            </a:r>
          </a:p>
        </p:txBody>
      </p:sp>
      <p:sp>
        <p:nvSpPr>
          <p:cNvPr id="85104" name="Text Box 112"/>
          <p:cNvSpPr txBox="1">
            <a:spLocks noChangeArrowheads="1"/>
          </p:cNvSpPr>
          <p:nvPr/>
        </p:nvSpPr>
        <p:spPr bwMode="auto">
          <a:xfrm>
            <a:off x="1311275" y="6272213"/>
            <a:ext cx="676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Dynamic Registration Scheme (for size &gt;  5K) -- </a:t>
            </a:r>
            <a:r>
              <a:rPr lang="en-US" sz="1800">
                <a:solidFill>
                  <a:srgbClr val="FFCC99"/>
                </a:solidFill>
              </a:rPr>
              <a:t>Rendezvous scheme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5181600" y="4114800"/>
            <a:ext cx="1131888" cy="725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5181600" y="3225800"/>
            <a:ext cx="1131888" cy="736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5181600" y="3886200"/>
            <a:ext cx="1131888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-1</a:t>
            </a:r>
          </a:p>
        </p:txBody>
      </p:sp>
      <p:grpSp>
        <p:nvGrpSpPr>
          <p:cNvPr id="283717" name="Group 69"/>
          <p:cNvGrpSpPr>
            <a:grpSpLocks/>
          </p:cNvGrpSpPr>
          <p:nvPr/>
        </p:nvGrpSpPr>
        <p:grpSpPr bwMode="auto">
          <a:xfrm>
            <a:off x="5181600" y="3581400"/>
            <a:ext cx="1131888" cy="552450"/>
            <a:chOff x="3264" y="2256"/>
            <a:chExt cx="713" cy="348"/>
          </a:xfrm>
        </p:grpSpPr>
        <p:sp>
          <p:nvSpPr>
            <p:cNvPr id="283654" name="Rectangle 6"/>
            <p:cNvSpPr>
              <a:spLocks noChangeArrowheads="1"/>
            </p:cNvSpPr>
            <p:nvPr/>
          </p:nvSpPr>
          <p:spPr bwMode="auto">
            <a:xfrm>
              <a:off x="3264" y="2448"/>
              <a:ext cx="713" cy="1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1"/>
                <a:t>1</a:t>
              </a:r>
            </a:p>
          </p:txBody>
        </p:sp>
        <p:sp>
          <p:nvSpPr>
            <p:cNvPr id="283655" name="Rectangle 7"/>
            <p:cNvSpPr>
              <a:spLocks noChangeArrowheads="1"/>
            </p:cNvSpPr>
            <p:nvPr/>
          </p:nvSpPr>
          <p:spPr bwMode="auto">
            <a:xfrm>
              <a:off x="3264" y="2256"/>
              <a:ext cx="713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 b="1"/>
            </a:p>
          </p:txBody>
        </p:sp>
      </p:grp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3200400" y="3225800"/>
            <a:ext cx="1131888" cy="706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7" name="Rectangle 9"/>
          <p:cNvSpPr>
            <a:spLocks noChangeArrowheads="1"/>
          </p:cNvSpPr>
          <p:nvPr/>
        </p:nvSpPr>
        <p:spPr bwMode="auto">
          <a:xfrm>
            <a:off x="7162800" y="3225800"/>
            <a:ext cx="1131888" cy="706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8" name="Rectangle 10"/>
          <p:cNvSpPr>
            <a:spLocks noChangeArrowheads="1"/>
          </p:cNvSpPr>
          <p:nvPr/>
        </p:nvSpPr>
        <p:spPr bwMode="auto">
          <a:xfrm>
            <a:off x="3200400" y="393223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-1</a:t>
            </a:r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7162800" y="393223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-1</a:t>
            </a:r>
          </a:p>
        </p:txBody>
      </p:sp>
      <p:grpSp>
        <p:nvGrpSpPr>
          <p:cNvPr id="283660" name="Group 12"/>
          <p:cNvGrpSpPr>
            <a:grpSpLocks/>
          </p:cNvGrpSpPr>
          <p:nvPr/>
        </p:nvGrpSpPr>
        <p:grpSpPr bwMode="auto">
          <a:xfrm>
            <a:off x="3200400" y="3581400"/>
            <a:ext cx="5094288" cy="552450"/>
            <a:chOff x="2016" y="2256"/>
            <a:chExt cx="3209" cy="348"/>
          </a:xfrm>
        </p:grpSpPr>
        <p:sp>
          <p:nvSpPr>
            <p:cNvPr id="283661" name="Rectangle 13"/>
            <p:cNvSpPr>
              <a:spLocks noChangeArrowheads="1"/>
            </p:cNvSpPr>
            <p:nvPr/>
          </p:nvSpPr>
          <p:spPr bwMode="auto">
            <a:xfrm>
              <a:off x="2016" y="2256"/>
              <a:ext cx="713" cy="240"/>
            </a:xfrm>
            <a:prstGeom prst="rect">
              <a:avLst/>
            </a:prstGeom>
            <a:solidFill>
              <a:srgbClr val="00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 b="1"/>
            </a:p>
          </p:txBody>
        </p:sp>
        <p:sp>
          <p:nvSpPr>
            <p:cNvPr id="283662" name="Rectangle 14"/>
            <p:cNvSpPr>
              <a:spLocks noChangeArrowheads="1"/>
            </p:cNvSpPr>
            <p:nvPr/>
          </p:nvSpPr>
          <p:spPr bwMode="auto">
            <a:xfrm>
              <a:off x="2016" y="2448"/>
              <a:ext cx="713" cy="1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1"/>
                <a:t>1</a:t>
              </a:r>
            </a:p>
          </p:txBody>
        </p:sp>
        <p:grpSp>
          <p:nvGrpSpPr>
            <p:cNvPr id="283663" name="Group 15"/>
            <p:cNvGrpSpPr>
              <a:grpSpLocks/>
            </p:cNvGrpSpPr>
            <p:nvPr/>
          </p:nvGrpSpPr>
          <p:grpSpPr bwMode="auto">
            <a:xfrm>
              <a:off x="4510" y="2256"/>
              <a:ext cx="715" cy="348"/>
              <a:chOff x="4510" y="2256"/>
              <a:chExt cx="715" cy="348"/>
            </a:xfrm>
          </p:grpSpPr>
          <p:sp>
            <p:nvSpPr>
              <p:cNvPr id="283664" name="Rectangle 16"/>
              <p:cNvSpPr>
                <a:spLocks noChangeArrowheads="1"/>
              </p:cNvSpPr>
              <p:nvPr/>
            </p:nvSpPr>
            <p:spPr bwMode="auto">
              <a:xfrm>
                <a:off x="4510" y="2256"/>
                <a:ext cx="713" cy="240"/>
              </a:xfrm>
              <a:prstGeom prst="rect">
                <a:avLst/>
              </a:prstGeom>
              <a:solidFill>
                <a:srgbClr val="0099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 b="1"/>
              </a:p>
            </p:txBody>
          </p:sp>
          <p:sp>
            <p:nvSpPr>
              <p:cNvPr id="283665" name="Rectangle 17"/>
              <p:cNvSpPr>
                <a:spLocks noChangeArrowheads="1"/>
              </p:cNvSpPr>
              <p:nvPr/>
            </p:nvSpPr>
            <p:spPr bwMode="auto">
              <a:xfrm>
                <a:off x="4512" y="2448"/>
                <a:ext cx="713" cy="1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b="1"/>
                  <a:t>1</a:t>
                </a:r>
              </a:p>
            </p:txBody>
          </p:sp>
        </p:grpSp>
      </p:grpSp>
      <p:sp>
        <p:nvSpPr>
          <p:cNvPr id="283666" name="Rectangle 18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6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Validity at Receiver End</a:t>
            </a:r>
            <a:r>
              <a:rPr lang="en-US" sz="3200">
                <a:solidFill>
                  <a:srgbClr val="66FFFF"/>
                </a:solidFill>
              </a:rPr>
              <a:t> </a:t>
            </a:r>
          </a:p>
        </p:txBody>
      </p:sp>
      <p:sp>
        <p:nvSpPr>
          <p:cNvPr id="283667" name="Rectangle 19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Oval 20"/>
          <p:cNvSpPr>
            <a:spLocks noChangeArrowheads="1"/>
          </p:cNvSpPr>
          <p:nvPr/>
        </p:nvSpPr>
        <p:spPr bwMode="auto">
          <a:xfrm>
            <a:off x="1295400" y="21336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P0</a:t>
            </a:r>
          </a:p>
        </p:txBody>
      </p:sp>
      <p:sp>
        <p:nvSpPr>
          <p:cNvPr id="283669" name="Oval 21"/>
          <p:cNvSpPr>
            <a:spLocks noChangeArrowheads="1"/>
          </p:cNvSpPr>
          <p:nvPr/>
        </p:nvSpPr>
        <p:spPr bwMode="auto">
          <a:xfrm>
            <a:off x="3352800" y="21336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283670" name="Oval 22"/>
          <p:cNvSpPr>
            <a:spLocks noChangeArrowheads="1"/>
          </p:cNvSpPr>
          <p:nvPr/>
        </p:nvSpPr>
        <p:spPr bwMode="auto">
          <a:xfrm>
            <a:off x="5410200" y="21336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283671" name="Oval 23"/>
          <p:cNvSpPr>
            <a:spLocks noChangeArrowheads="1"/>
          </p:cNvSpPr>
          <p:nvPr/>
        </p:nvSpPr>
        <p:spPr bwMode="auto">
          <a:xfrm>
            <a:off x="7315200" y="21336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P3</a:t>
            </a:r>
          </a:p>
        </p:txBody>
      </p:sp>
      <p:sp>
        <p:nvSpPr>
          <p:cNvPr id="283672" name="Rectangle 24"/>
          <p:cNvSpPr>
            <a:spLocks noChangeArrowheads="1"/>
          </p:cNvSpPr>
          <p:nvPr/>
        </p:nvSpPr>
        <p:spPr bwMode="auto">
          <a:xfrm>
            <a:off x="1219200" y="5041900"/>
            <a:ext cx="1131888" cy="706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73" name="Rectangle 25"/>
          <p:cNvSpPr>
            <a:spLocks noChangeArrowheads="1"/>
          </p:cNvSpPr>
          <p:nvPr/>
        </p:nvSpPr>
        <p:spPr bwMode="auto">
          <a:xfrm>
            <a:off x="1219200" y="3225800"/>
            <a:ext cx="1131888" cy="706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74" name="Rectangle 26"/>
          <p:cNvSpPr>
            <a:spLocks noChangeArrowheads="1"/>
          </p:cNvSpPr>
          <p:nvPr/>
        </p:nvSpPr>
        <p:spPr bwMode="auto">
          <a:xfrm>
            <a:off x="1219200" y="4133850"/>
            <a:ext cx="1131888" cy="706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75" name="Rectangle 27"/>
          <p:cNvSpPr>
            <a:spLocks noChangeArrowheads="1"/>
          </p:cNvSpPr>
          <p:nvPr/>
        </p:nvSpPr>
        <p:spPr bwMode="auto">
          <a:xfrm>
            <a:off x="1219200" y="484028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-1</a:t>
            </a:r>
          </a:p>
        </p:txBody>
      </p:sp>
      <p:sp>
        <p:nvSpPr>
          <p:cNvPr id="283676" name="Rectangle 28"/>
          <p:cNvSpPr>
            <a:spLocks noChangeArrowheads="1"/>
          </p:cNvSpPr>
          <p:nvPr/>
        </p:nvSpPr>
        <p:spPr bwMode="auto">
          <a:xfrm>
            <a:off x="1219200" y="574833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-1</a:t>
            </a:r>
          </a:p>
        </p:txBody>
      </p:sp>
      <p:sp>
        <p:nvSpPr>
          <p:cNvPr id="283677" name="Rectangle 29"/>
          <p:cNvSpPr>
            <a:spLocks noChangeArrowheads="1"/>
          </p:cNvSpPr>
          <p:nvPr/>
        </p:nvSpPr>
        <p:spPr bwMode="auto">
          <a:xfrm>
            <a:off x="3200400" y="5041900"/>
            <a:ext cx="1131888" cy="706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78" name="Rectangle 30"/>
          <p:cNvSpPr>
            <a:spLocks noChangeArrowheads="1"/>
          </p:cNvSpPr>
          <p:nvPr/>
        </p:nvSpPr>
        <p:spPr bwMode="auto">
          <a:xfrm>
            <a:off x="3200400" y="4133850"/>
            <a:ext cx="1131888" cy="706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79" name="Rectangle 31"/>
          <p:cNvSpPr>
            <a:spLocks noChangeArrowheads="1"/>
          </p:cNvSpPr>
          <p:nvPr/>
        </p:nvSpPr>
        <p:spPr bwMode="auto">
          <a:xfrm>
            <a:off x="3200400" y="484028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-1</a:t>
            </a:r>
          </a:p>
        </p:txBody>
      </p:sp>
      <p:sp>
        <p:nvSpPr>
          <p:cNvPr id="283680" name="Rectangle 32"/>
          <p:cNvSpPr>
            <a:spLocks noChangeArrowheads="1"/>
          </p:cNvSpPr>
          <p:nvPr/>
        </p:nvSpPr>
        <p:spPr bwMode="auto">
          <a:xfrm>
            <a:off x="3200400" y="574833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-1</a:t>
            </a:r>
          </a:p>
        </p:txBody>
      </p:sp>
      <p:sp>
        <p:nvSpPr>
          <p:cNvPr id="283681" name="Rectangle 33"/>
          <p:cNvSpPr>
            <a:spLocks noChangeArrowheads="1"/>
          </p:cNvSpPr>
          <p:nvPr/>
        </p:nvSpPr>
        <p:spPr bwMode="auto">
          <a:xfrm>
            <a:off x="5181600" y="5041900"/>
            <a:ext cx="1131888" cy="706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82" name="Rectangle 34"/>
          <p:cNvSpPr>
            <a:spLocks noChangeArrowheads="1"/>
          </p:cNvSpPr>
          <p:nvPr/>
        </p:nvSpPr>
        <p:spPr bwMode="auto">
          <a:xfrm>
            <a:off x="5181600" y="484028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-1</a:t>
            </a:r>
          </a:p>
        </p:txBody>
      </p:sp>
      <p:sp>
        <p:nvSpPr>
          <p:cNvPr id="283683" name="Rectangle 35"/>
          <p:cNvSpPr>
            <a:spLocks noChangeArrowheads="1"/>
          </p:cNvSpPr>
          <p:nvPr/>
        </p:nvSpPr>
        <p:spPr bwMode="auto">
          <a:xfrm>
            <a:off x="5181600" y="5715000"/>
            <a:ext cx="1131888" cy="2016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-1</a:t>
            </a:r>
          </a:p>
        </p:txBody>
      </p:sp>
      <p:sp>
        <p:nvSpPr>
          <p:cNvPr id="283684" name="Rectangle 36"/>
          <p:cNvSpPr>
            <a:spLocks noChangeArrowheads="1"/>
          </p:cNvSpPr>
          <p:nvPr/>
        </p:nvSpPr>
        <p:spPr bwMode="auto">
          <a:xfrm>
            <a:off x="7162800" y="5041900"/>
            <a:ext cx="1131888" cy="706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85" name="Rectangle 37"/>
          <p:cNvSpPr>
            <a:spLocks noChangeArrowheads="1"/>
          </p:cNvSpPr>
          <p:nvPr/>
        </p:nvSpPr>
        <p:spPr bwMode="auto">
          <a:xfrm>
            <a:off x="7162800" y="4133850"/>
            <a:ext cx="1131888" cy="706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86" name="Rectangle 38"/>
          <p:cNvSpPr>
            <a:spLocks noChangeArrowheads="1"/>
          </p:cNvSpPr>
          <p:nvPr/>
        </p:nvSpPr>
        <p:spPr bwMode="auto">
          <a:xfrm>
            <a:off x="7162800" y="484028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-1</a:t>
            </a:r>
          </a:p>
        </p:txBody>
      </p:sp>
      <p:sp>
        <p:nvSpPr>
          <p:cNvPr id="283687" name="Rectangle 39"/>
          <p:cNvSpPr>
            <a:spLocks noChangeArrowheads="1"/>
          </p:cNvSpPr>
          <p:nvPr/>
        </p:nvSpPr>
        <p:spPr bwMode="auto">
          <a:xfrm>
            <a:off x="7162800" y="574833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-1</a:t>
            </a:r>
          </a:p>
        </p:txBody>
      </p:sp>
      <p:sp>
        <p:nvSpPr>
          <p:cNvPr id="283688" name="AutoShape 40"/>
          <p:cNvSpPr>
            <a:spLocks/>
          </p:cNvSpPr>
          <p:nvPr/>
        </p:nvSpPr>
        <p:spPr bwMode="auto">
          <a:xfrm>
            <a:off x="1066800" y="3276600"/>
            <a:ext cx="76200" cy="838200"/>
          </a:xfrm>
          <a:prstGeom prst="leftBrace">
            <a:avLst>
              <a:gd name="adj1" fmla="val 91667"/>
              <a:gd name="adj2" fmla="val 47917"/>
            </a:avLst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89" name="Text Box 41"/>
          <p:cNvSpPr txBox="1">
            <a:spLocks noChangeArrowheads="1"/>
          </p:cNvSpPr>
          <p:nvPr/>
        </p:nvSpPr>
        <p:spPr bwMode="auto">
          <a:xfrm>
            <a:off x="152400" y="3429000"/>
            <a:ext cx="9318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Constant</a:t>
            </a:r>
          </a:p>
          <a:p>
            <a:r>
              <a:rPr lang="en-US" sz="1400">
                <a:solidFill>
                  <a:srgbClr val="FFFFFF"/>
                </a:solidFill>
              </a:rPr>
              <a:t>Block size</a:t>
            </a:r>
          </a:p>
        </p:txBody>
      </p:sp>
      <p:sp>
        <p:nvSpPr>
          <p:cNvPr id="283690" name="Text Box 42"/>
          <p:cNvSpPr txBox="1">
            <a:spLocks noChangeArrowheads="1"/>
          </p:cNvSpPr>
          <p:nvPr/>
        </p:nvSpPr>
        <p:spPr bwMode="auto">
          <a:xfrm>
            <a:off x="304800" y="1724025"/>
            <a:ext cx="5319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 i="1">
                <a:solidFill>
                  <a:srgbClr val="FF99FF"/>
                </a:solidFill>
              </a:rPr>
              <a:t> Broadcast counter = 1</a:t>
            </a:r>
            <a:r>
              <a:rPr lang="en-US" sz="1800" i="1">
                <a:solidFill>
                  <a:srgbClr val="FFFFFF"/>
                </a:solidFill>
              </a:rPr>
              <a:t> </a:t>
            </a:r>
            <a:r>
              <a:rPr lang="en-US" sz="1800">
                <a:solidFill>
                  <a:srgbClr val="FFFFFF"/>
                </a:solidFill>
              </a:rPr>
              <a:t> (First Broadcast with Root P0)</a:t>
            </a:r>
            <a:endParaRPr lang="en-US">
              <a:solidFill>
                <a:srgbClr val="66FFFF"/>
              </a:solidFill>
            </a:endParaRPr>
          </a:p>
        </p:txBody>
      </p:sp>
      <p:sp>
        <p:nvSpPr>
          <p:cNvPr id="283691" name="AutoShape 43"/>
          <p:cNvSpPr>
            <a:spLocks/>
          </p:cNvSpPr>
          <p:nvPr/>
        </p:nvSpPr>
        <p:spPr bwMode="auto">
          <a:xfrm>
            <a:off x="2362200" y="3581400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FFCC99"/>
                </a:solidFill>
              </a:rPr>
              <a:t>                </a:t>
            </a:r>
            <a:r>
              <a:rPr lang="en-US" sz="1400">
                <a:solidFill>
                  <a:srgbClr val="FFCC99"/>
                </a:solidFill>
              </a:rPr>
              <a:t>Data size </a:t>
            </a:r>
          </a:p>
        </p:txBody>
      </p:sp>
      <p:sp>
        <p:nvSpPr>
          <p:cNvPr id="283692" name="Line 44"/>
          <p:cNvSpPr>
            <a:spLocks noChangeShapeType="1"/>
          </p:cNvSpPr>
          <p:nvPr/>
        </p:nvSpPr>
        <p:spPr bwMode="auto">
          <a:xfrm flipH="1">
            <a:off x="762000" y="4038600"/>
            <a:ext cx="457200" cy="3810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3" name="Text Box 45"/>
          <p:cNvSpPr txBox="1">
            <a:spLocks noChangeArrowheads="1"/>
          </p:cNvSpPr>
          <p:nvPr/>
        </p:nvSpPr>
        <p:spPr bwMode="auto">
          <a:xfrm>
            <a:off x="0" y="4419600"/>
            <a:ext cx="8969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CC99"/>
                </a:solidFill>
              </a:rPr>
              <a:t>Broadcast</a:t>
            </a:r>
          </a:p>
          <a:p>
            <a:r>
              <a:rPr lang="en-US" sz="1400">
                <a:solidFill>
                  <a:srgbClr val="FFCC99"/>
                </a:solidFill>
              </a:rPr>
              <a:t>counter</a:t>
            </a:r>
          </a:p>
        </p:txBody>
      </p:sp>
      <p:grpSp>
        <p:nvGrpSpPr>
          <p:cNvPr id="283694" name="Group 46"/>
          <p:cNvGrpSpPr>
            <a:grpSpLocks/>
          </p:cNvGrpSpPr>
          <p:nvPr/>
        </p:nvGrpSpPr>
        <p:grpSpPr bwMode="auto">
          <a:xfrm>
            <a:off x="1143000" y="6172200"/>
            <a:ext cx="1219200" cy="381000"/>
            <a:chOff x="624" y="3888"/>
            <a:chExt cx="768" cy="240"/>
          </a:xfrm>
        </p:grpSpPr>
        <p:sp>
          <p:nvSpPr>
            <p:cNvPr id="283695" name="Rectangle 47"/>
            <p:cNvSpPr>
              <a:spLocks noChangeArrowheads="1"/>
            </p:cNvSpPr>
            <p:nvPr/>
          </p:nvSpPr>
          <p:spPr bwMode="auto">
            <a:xfrm>
              <a:off x="624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96" name="Rectangle 48"/>
            <p:cNvSpPr>
              <a:spLocks noChangeArrowheads="1"/>
            </p:cNvSpPr>
            <p:nvPr/>
          </p:nvSpPr>
          <p:spPr bwMode="auto">
            <a:xfrm>
              <a:off x="816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97" name="Rectangle 49"/>
            <p:cNvSpPr>
              <a:spLocks noChangeArrowheads="1"/>
            </p:cNvSpPr>
            <p:nvPr/>
          </p:nvSpPr>
          <p:spPr bwMode="auto">
            <a:xfrm>
              <a:off x="1008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98" name="Rectangle 50"/>
            <p:cNvSpPr>
              <a:spLocks noChangeArrowheads="1"/>
            </p:cNvSpPr>
            <p:nvPr/>
          </p:nvSpPr>
          <p:spPr bwMode="auto">
            <a:xfrm>
              <a:off x="1200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3699" name="Text Box 51"/>
          <p:cNvSpPr txBox="1">
            <a:spLocks noChangeArrowheads="1"/>
          </p:cNvSpPr>
          <p:nvPr/>
        </p:nvSpPr>
        <p:spPr bwMode="auto">
          <a:xfrm>
            <a:off x="287338" y="6070600"/>
            <a:ext cx="7667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 Notify</a:t>
            </a:r>
          </a:p>
          <a:p>
            <a:pPr algn="ctr"/>
            <a:r>
              <a:rPr lang="en-US" sz="1600">
                <a:solidFill>
                  <a:srgbClr val="FFFFFF"/>
                </a:solidFill>
              </a:rPr>
              <a:t> Buffer</a:t>
            </a:r>
          </a:p>
        </p:txBody>
      </p:sp>
      <p:grpSp>
        <p:nvGrpSpPr>
          <p:cNvPr id="283700" name="Group 52"/>
          <p:cNvGrpSpPr>
            <a:grpSpLocks/>
          </p:cNvGrpSpPr>
          <p:nvPr/>
        </p:nvGrpSpPr>
        <p:grpSpPr bwMode="auto">
          <a:xfrm>
            <a:off x="3124200" y="6172200"/>
            <a:ext cx="1219200" cy="381000"/>
            <a:chOff x="624" y="3888"/>
            <a:chExt cx="768" cy="240"/>
          </a:xfrm>
        </p:grpSpPr>
        <p:sp>
          <p:nvSpPr>
            <p:cNvPr id="283701" name="Rectangle 53"/>
            <p:cNvSpPr>
              <a:spLocks noChangeArrowheads="1"/>
            </p:cNvSpPr>
            <p:nvPr/>
          </p:nvSpPr>
          <p:spPr bwMode="auto">
            <a:xfrm>
              <a:off x="624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02" name="Rectangle 54"/>
            <p:cNvSpPr>
              <a:spLocks noChangeArrowheads="1"/>
            </p:cNvSpPr>
            <p:nvPr/>
          </p:nvSpPr>
          <p:spPr bwMode="auto">
            <a:xfrm>
              <a:off x="816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03" name="Rectangle 55"/>
            <p:cNvSpPr>
              <a:spLocks noChangeArrowheads="1"/>
            </p:cNvSpPr>
            <p:nvPr/>
          </p:nvSpPr>
          <p:spPr bwMode="auto">
            <a:xfrm>
              <a:off x="1008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04" name="Rectangle 56"/>
            <p:cNvSpPr>
              <a:spLocks noChangeArrowheads="1"/>
            </p:cNvSpPr>
            <p:nvPr/>
          </p:nvSpPr>
          <p:spPr bwMode="auto">
            <a:xfrm>
              <a:off x="1200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3705" name="Group 57"/>
          <p:cNvGrpSpPr>
            <a:grpSpLocks/>
          </p:cNvGrpSpPr>
          <p:nvPr/>
        </p:nvGrpSpPr>
        <p:grpSpPr bwMode="auto">
          <a:xfrm>
            <a:off x="5257800" y="6172200"/>
            <a:ext cx="1219200" cy="381000"/>
            <a:chOff x="624" y="3888"/>
            <a:chExt cx="768" cy="240"/>
          </a:xfrm>
        </p:grpSpPr>
        <p:sp>
          <p:nvSpPr>
            <p:cNvPr id="283706" name="Rectangle 58"/>
            <p:cNvSpPr>
              <a:spLocks noChangeArrowheads="1"/>
            </p:cNvSpPr>
            <p:nvPr/>
          </p:nvSpPr>
          <p:spPr bwMode="auto">
            <a:xfrm>
              <a:off x="624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07" name="Rectangle 59"/>
            <p:cNvSpPr>
              <a:spLocks noChangeArrowheads="1"/>
            </p:cNvSpPr>
            <p:nvPr/>
          </p:nvSpPr>
          <p:spPr bwMode="auto">
            <a:xfrm>
              <a:off x="816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08" name="Rectangle 60"/>
            <p:cNvSpPr>
              <a:spLocks noChangeArrowheads="1"/>
            </p:cNvSpPr>
            <p:nvPr/>
          </p:nvSpPr>
          <p:spPr bwMode="auto">
            <a:xfrm>
              <a:off x="1008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09" name="Rectangle 61"/>
            <p:cNvSpPr>
              <a:spLocks noChangeArrowheads="1"/>
            </p:cNvSpPr>
            <p:nvPr/>
          </p:nvSpPr>
          <p:spPr bwMode="auto">
            <a:xfrm>
              <a:off x="1200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3710" name="Group 62"/>
          <p:cNvGrpSpPr>
            <a:grpSpLocks/>
          </p:cNvGrpSpPr>
          <p:nvPr/>
        </p:nvGrpSpPr>
        <p:grpSpPr bwMode="auto">
          <a:xfrm>
            <a:off x="7162800" y="6172200"/>
            <a:ext cx="1219200" cy="381000"/>
            <a:chOff x="624" y="3888"/>
            <a:chExt cx="768" cy="240"/>
          </a:xfrm>
        </p:grpSpPr>
        <p:sp>
          <p:nvSpPr>
            <p:cNvPr id="283711" name="Rectangle 63"/>
            <p:cNvSpPr>
              <a:spLocks noChangeArrowheads="1"/>
            </p:cNvSpPr>
            <p:nvPr/>
          </p:nvSpPr>
          <p:spPr bwMode="auto">
            <a:xfrm>
              <a:off x="624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2" name="Rectangle 64"/>
            <p:cNvSpPr>
              <a:spLocks noChangeArrowheads="1"/>
            </p:cNvSpPr>
            <p:nvPr/>
          </p:nvSpPr>
          <p:spPr bwMode="auto">
            <a:xfrm>
              <a:off x="816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3" name="Rectangle 65"/>
            <p:cNvSpPr>
              <a:spLocks noChangeArrowheads="1"/>
            </p:cNvSpPr>
            <p:nvPr/>
          </p:nvSpPr>
          <p:spPr bwMode="auto">
            <a:xfrm>
              <a:off x="1008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4" name="Rectangle 66"/>
            <p:cNvSpPr>
              <a:spLocks noChangeArrowheads="1"/>
            </p:cNvSpPr>
            <p:nvPr/>
          </p:nvSpPr>
          <p:spPr bwMode="auto">
            <a:xfrm>
              <a:off x="1200" y="3888"/>
              <a:ext cx="19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3715" name="Rectangle 67"/>
          <p:cNvSpPr>
            <a:spLocks noChangeArrowheads="1"/>
          </p:cNvSpPr>
          <p:nvPr/>
        </p:nvSpPr>
        <p:spPr bwMode="auto">
          <a:xfrm>
            <a:off x="1219200" y="3581400"/>
            <a:ext cx="1131888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 b="1"/>
          </a:p>
        </p:txBody>
      </p:sp>
      <p:sp>
        <p:nvSpPr>
          <p:cNvPr id="283716" name="Rectangle 68"/>
          <p:cNvSpPr>
            <a:spLocks noChangeArrowheads="1"/>
          </p:cNvSpPr>
          <p:nvPr/>
        </p:nvSpPr>
        <p:spPr bwMode="auto">
          <a:xfrm>
            <a:off x="1219200" y="3886200"/>
            <a:ext cx="1131888" cy="247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00" name="Rectangle 28"/>
          <p:cNvSpPr>
            <a:spLocks noChangeArrowheads="1"/>
          </p:cNvSpPr>
          <p:nvPr/>
        </p:nvSpPr>
        <p:spPr bwMode="auto">
          <a:xfrm>
            <a:off x="3124200" y="544353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2</a:t>
            </a:r>
          </a:p>
        </p:txBody>
      </p:sp>
      <p:sp>
        <p:nvSpPr>
          <p:cNvPr id="105501" name="Rectangle 29"/>
          <p:cNvSpPr>
            <a:spLocks noChangeArrowheads="1"/>
          </p:cNvSpPr>
          <p:nvPr/>
        </p:nvSpPr>
        <p:spPr bwMode="auto">
          <a:xfrm>
            <a:off x="3124200" y="4737100"/>
            <a:ext cx="1131888" cy="7064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2" name="Rectangle 30"/>
          <p:cNvSpPr>
            <a:spLocks noChangeArrowheads="1"/>
          </p:cNvSpPr>
          <p:nvPr/>
        </p:nvSpPr>
        <p:spPr bwMode="auto">
          <a:xfrm>
            <a:off x="3124200" y="2921000"/>
            <a:ext cx="1131888" cy="706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3" name="Rectangle 31"/>
          <p:cNvSpPr>
            <a:spLocks noChangeArrowheads="1"/>
          </p:cNvSpPr>
          <p:nvPr/>
        </p:nvSpPr>
        <p:spPr bwMode="auto">
          <a:xfrm>
            <a:off x="3124200" y="3829050"/>
            <a:ext cx="1131888" cy="7064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4" name="Rectangle 32"/>
          <p:cNvSpPr>
            <a:spLocks noChangeArrowheads="1"/>
          </p:cNvSpPr>
          <p:nvPr/>
        </p:nvSpPr>
        <p:spPr bwMode="auto">
          <a:xfrm>
            <a:off x="3124200" y="453548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2</a:t>
            </a:r>
          </a:p>
        </p:txBody>
      </p:sp>
      <p:sp>
        <p:nvSpPr>
          <p:cNvPr id="105507" name="Rectangle 35"/>
          <p:cNvSpPr>
            <a:spLocks noChangeArrowheads="1"/>
          </p:cNvSpPr>
          <p:nvPr/>
        </p:nvSpPr>
        <p:spPr bwMode="auto">
          <a:xfrm>
            <a:off x="3124200" y="3352800"/>
            <a:ext cx="112871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8" name="Rectangle 36"/>
          <p:cNvSpPr>
            <a:spLocks noChangeArrowheads="1"/>
          </p:cNvSpPr>
          <p:nvPr/>
        </p:nvSpPr>
        <p:spPr bwMode="auto">
          <a:xfrm>
            <a:off x="3124200" y="362743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1</a:t>
            </a:r>
          </a:p>
        </p:txBody>
      </p:sp>
      <p:sp>
        <p:nvSpPr>
          <p:cNvPr id="105509" name="Rectangle 37"/>
          <p:cNvSpPr>
            <a:spLocks noChangeArrowheads="1"/>
          </p:cNvSpPr>
          <p:nvPr/>
        </p:nvSpPr>
        <p:spPr bwMode="auto">
          <a:xfrm>
            <a:off x="7086600" y="544353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2</a:t>
            </a:r>
          </a:p>
        </p:txBody>
      </p:sp>
      <p:sp>
        <p:nvSpPr>
          <p:cNvPr id="105510" name="Rectangle 38"/>
          <p:cNvSpPr>
            <a:spLocks noChangeArrowheads="1"/>
          </p:cNvSpPr>
          <p:nvPr/>
        </p:nvSpPr>
        <p:spPr bwMode="auto">
          <a:xfrm>
            <a:off x="7086600" y="4737100"/>
            <a:ext cx="1131888" cy="7064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11" name="Rectangle 39"/>
          <p:cNvSpPr>
            <a:spLocks noChangeArrowheads="1"/>
          </p:cNvSpPr>
          <p:nvPr/>
        </p:nvSpPr>
        <p:spPr bwMode="auto">
          <a:xfrm>
            <a:off x="7086600" y="2921000"/>
            <a:ext cx="1131888" cy="706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12" name="Rectangle 40"/>
          <p:cNvSpPr>
            <a:spLocks noChangeArrowheads="1"/>
          </p:cNvSpPr>
          <p:nvPr/>
        </p:nvSpPr>
        <p:spPr bwMode="auto">
          <a:xfrm>
            <a:off x="7086600" y="3829050"/>
            <a:ext cx="1131888" cy="7064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13" name="Rectangle 41"/>
          <p:cNvSpPr>
            <a:spLocks noChangeArrowheads="1"/>
          </p:cNvSpPr>
          <p:nvPr/>
        </p:nvSpPr>
        <p:spPr bwMode="auto">
          <a:xfrm>
            <a:off x="7086600" y="453548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2</a:t>
            </a:r>
          </a:p>
        </p:txBody>
      </p:sp>
      <p:sp>
        <p:nvSpPr>
          <p:cNvPr id="105516" name="Rectangle 44"/>
          <p:cNvSpPr>
            <a:spLocks noChangeArrowheads="1"/>
          </p:cNvSpPr>
          <p:nvPr/>
        </p:nvSpPr>
        <p:spPr bwMode="auto">
          <a:xfrm>
            <a:off x="7086600" y="3352800"/>
            <a:ext cx="112871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17" name="Rectangle 45"/>
          <p:cNvSpPr>
            <a:spLocks noChangeArrowheads="1"/>
          </p:cNvSpPr>
          <p:nvPr/>
        </p:nvSpPr>
        <p:spPr bwMode="auto">
          <a:xfrm>
            <a:off x="7086600" y="362743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1</a:t>
            </a:r>
          </a:p>
        </p:txBody>
      </p:sp>
      <p:sp>
        <p:nvSpPr>
          <p:cNvPr id="105557" name="Rectangle 85"/>
          <p:cNvSpPr>
            <a:spLocks noChangeArrowheads="1"/>
          </p:cNvSpPr>
          <p:nvPr/>
        </p:nvSpPr>
        <p:spPr bwMode="auto">
          <a:xfrm>
            <a:off x="1219200" y="5473700"/>
            <a:ext cx="1131888" cy="2016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2</a:t>
            </a:r>
          </a:p>
        </p:txBody>
      </p:sp>
      <p:sp>
        <p:nvSpPr>
          <p:cNvPr id="105558" name="Rectangle 86"/>
          <p:cNvSpPr>
            <a:spLocks noChangeArrowheads="1"/>
          </p:cNvSpPr>
          <p:nvPr/>
        </p:nvSpPr>
        <p:spPr bwMode="auto">
          <a:xfrm>
            <a:off x="1219200" y="4767263"/>
            <a:ext cx="1131888" cy="7064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59" name="Rectangle 87"/>
          <p:cNvSpPr>
            <a:spLocks noChangeArrowheads="1"/>
          </p:cNvSpPr>
          <p:nvPr/>
        </p:nvSpPr>
        <p:spPr bwMode="auto">
          <a:xfrm>
            <a:off x="1219200" y="2951163"/>
            <a:ext cx="1131888" cy="7064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60" name="Rectangle 88"/>
          <p:cNvSpPr>
            <a:spLocks noChangeArrowheads="1"/>
          </p:cNvSpPr>
          <p:nvPr/>
        </p:nvSpPr>
        <p:spPr bwMode="auto">
          <a:xfrm>
            <a:off x="1219200" y="3859213"/>
            <a:ext cx="1131888" cy="7064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61" name="Rectangle 89"/>
          <p:cNvSpPr>
            <a:spLocks noChangeArrowheads="1"/>
          </p:cNvSpPr>
          <p:nvPr/>
        </p:nvSpPr>
        <p:spPr bwMode="auto">
          <a:xfrm>
            <a:off x="1219200" y="4565650"/>
            <a:ext cx="1131888" cy="2016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2</a:t>
            </a:r>
          </a:p>
        </p:txBody>
      </p:sp>
      <p:sp>
        <p:nvSpPr>
          <p:cNvPr id="105562" name="Rectangle 90"/>
          <p:cNvSpPr>
            <a:spLocks noChangeArrowheads="1"/>
          </p:cNvSpPr>
          <p:nvPr/>
        </p:nvSpPr>
        <p:spPr bwMode="auto">
          <a:xfrm>
            <a:off x="1219200" y="3382963"/>
            <a:ext cx="112871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63" name="Rectangle 91"/>
          <p:cNvSpPr>
            <a:spLocks noChangeArrowheads="1"/>
          </p:cNvSpPr>
          <p:nvPr/>
        </p:nvSpPr>
        <p:spPr bwMode="auto">
          <a:xfrm>
            <a:off x="1219200" y="3657600"/>
            <a:ext cx="1131888" cy="2016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1</a:t>
            </a:r>
          </a:p>
        </p:txBody>
      </p:sp>
      <p:sp>
        <p:nvSpPr>
          <p:cNvPr id="105564" name="Rectangle 92"/>
          <p:cNvSpPr>
            <a:spLocks noChangeArrowheads="1"/>
          </p:cNvSpPr>
          <p:nvPr/>
        </p:nvSpPr>
        <p:spPr bwMode="auto">
          <a:xfrm>
            <a:off x="5105400" y="541813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2</a:t>
            </a:r>
          </a:p>
        </p:txBody>
      </p:sp>
      <p:sp>
        <p:nvSpPr>
          <p:cNvPr id="105565" name="Rectangle 93"/>
          <p:cNvSpPr>
            <a:spLocks noChangeArrowheads="1"/>
          </p:cNvSpPr>
          <p:nvPr/>
        </p:nvSpPr>
        <p:spPr bwMode="auto">
          <a:xfrm>
            <a:off x="5105400" y="4711700"/>
            <a:ext cx="1131888" cy="7064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66" name="Rectangle 94"/>
          <p:cNvSpPr>
            <a:spLocks noChangeArrowheads="1"/>
          </p:cNvSpPr>
          <p:nvPr/>
        </p:nvSpPr>
        <p:spPr bwMode="auto">
          <a:xfrm>
            <a:off x="5105400" y="2895600"/>
            <a:ext cx="1131888" cy="706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67" name="Rectangle 95"/>
          <p:cNvSpPr>
            <a:spLocks noChangeArrowheads="1"/>
          </p:cNvSpPr>
          <p:nvPr/>
        </p:nvSpPr>
        <p:spPr bwMode="auto">
          <a:xfrm>
            <a:off x="5105400" y="3803650"/>
            <a:ext cx="1131888" cy="7064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68" name="Rectangle 96"/>
          <p:cNvSpPr>
            <a:spLocks noChangeArrowheads="1"/>
          </p:cNvSpPr>
          <p:nvPr/>
        </p:nvSpPr>
        <p:spPr bwMode="auto">
          <a:xfrm>
            <a:off x="5105400" y="451008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2</a:t>
            </a:r>
          </a:p>
        </p:txBody>
      </p:sp>
      <p:sp>
        <p:nvSpPr>
          <p:cNvPr id="105569" name="Rectangle 97"/>
          <p:cNvSpPr>
            <a:spLocks noChangeArrowheads="1"/>
          </p:cNvSpPr>
          <p:nvPr/>
        </p:nvSpPr>
        <p:spPr bwMode="auto">
          <a:xfrm>
            <a:off x="5105400" y="3327400"/>
            <a:ext cx="112871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70" name="Rectangle 98"/>
          <p:cNvSpPr>
            <a:spLocks noChangeArrowheads="1"/>
          </p:cNvSpPr>
          <p:nvPr/>
        </p:nvSpPr>
        <p:spPr bwMode="auto">
          <a:xfrm>
            <a:off x="5105400" y="3602038"/>
            <a:ext cx="1131888" cy="20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1</a:t>
            </a:r>
          </a:p>
        </p:txBody>
      </p:sp>
      <p:sp>
        <p:nvSpPr>
          <p:cNvPr id="105550" name="Rectangle 78"/>
          <p:cNvSpPr>
            <a:spLocks noChangeArrowheads="1"/>
          </p:cNvSpPr>
          <p:nvPr/>
        </p:nvSpPr>
        <p:spPr bwMode="auto">
          <a:xfrm>
            <a:off x="60198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49" name="Rectangle 77"/>
          <p:cNvSpPr>
            <a:spLocks noChangeArrowheads="1"/>
          </p:cNvSpPr>
          <p:nvPr/>
        </p:nvSpPr>
        <p:spPr bwMode="auto">
          <a:xfrm>
            <a:off x="18288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48" name="Rectangle 76"/>
          <p:cNvSpPr>
            <a:spLocks noChangeArrowheads="1"/>
          </p:cNvSpPr>
          <p:nvPr/>
        </p:nvSpPr>
        <p:spPr bwMode="auto">
          <a:xfrm>
            <a:off x="15240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>
                <a:solidFill>
                  <a:srgbClr val="66FFFF"/>
                </a:solidFill>
              </a:rPr>
              <a:t> </a:t>
            </a:r>
            <a:r>
              <a:rPr lang="en-US" sz="36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Buffer Reuse</a:t>
            </a:r>
            <a:r>
              <a:rPr lang="en-US" sz="2800">
                <a:solidFill>
                  <a:srgbClr val="66FFFF"/>
                </a:solidFill>
              </a:rPr>
              <a:t> 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Oval 5"/>
          <p:cNvSpPr>
            <a:spLocks noChangeArrowheads="1"/>
          </p:cNvSpPr>
          <p:nvPr/>
        </p:nvSpPr>
        <p:spPr bwMode="auto">
          <a:xfrm>
            <a:off x="1295400" y="1828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P0</a:t>
            </a:r>
          </a:p>
        </p:txBody>
      </p:sp>
      <p:sp>
        <p:nvSpPr>
          <p:cNvPr id="105478" name="Oval 6"/>
          <p:cNvSpPr>
            <a:spLocks noChangeArrowheads="1"/>
          </p:cNvSpPr>
          <p:nvPr/>
        </p:nvSpPr>
        <p:spPr bwMode="auto">
          <a:xfrm>
            <a:off x="3352800" y="1828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105479" name="Oval 7"/>
          <p:cNvSpPr>
            <a:spLocks noChangeArrowheads="1"/>
          </p:cNvSpPr>
          <p:nvPr/>
        </p:nvSpPr>
        <p:spPr bwMode="auto">
          <a:xfrm>
            <a:off x="5410200" y="1828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105480" name="Oval 8"/>
          <p:cNvSpPr>
            <a:spLocks noChangeArrowheads="1"/>
          </p:cNvSpPr>
          <p:nvPr/>
        </p:nvSpPr>
        <p:spPr bwMode="auto">
          <a:xfrm>
            <a:off x="7315200" y="1828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P3</a:t>
            </a:r>
          </a:p>
        </p:txBody>
      </p:sp>
      <p:sp>
        <p:nvSpPr>
          <p:cNvPr id="105519" name="Rectangle 47"/>
          <p:cNvSpPr>
            <a:spLocks noChangeArrowheads="1"/>
          </p:cNvSpPr>
          <p:nvPr/>
        </p:nvSpPr>
        <p:spPr bwMode="auto">
          <a:xfrm>
            <a:off x="12192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20" name="Rectangle 48"/>
          <p:cNvSpPr>
            <a:spLocks noChangeArrowheads="1"/>
          </p:cNvSpPr>
          <p:nvPr/>
        </p:nvSpPr>
        <p:spPr bwMode="auto">
          <a:xfrm>
            <a:off x="15240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05521" name="Rectangle 49"/>
          <p:cNvSpPr>
            <a:spLocks noChangeArrowheads="1"/>
          </p:cNvSpPr>
          <p:nvPr/>
        </p:nvSpPr>
        <p:spPr bwMode="auto">
          <a:xfrm>
            <a:off x="18288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5522" name="Rectangle 50"/>
          <p:cNvSpPr>
            <a:spLocks noChangeArrowheads="1"/>
          </p:cNvSpPr>
          <p:nvPr/>
        </p:nvSpPr>
        <p:spPr bwMode="auto">
          <a:xfrm>
            <a:off x="21336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23" name="Text Box 51"/>
          <p:cNvSpPr txBox="1">
            <a:spLocks noChangeArrowheads="1"/>
          </p:cNvSpPr>
          <p:nvPr/>
        </p:nvSpPr>
        <p:spPr bwMode="auto">
          <a:xfrm>
            <a:off x="304800" y="5765800"/>
            <a:ext cx="7667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 Notify</a:t>
            </a:r>
          </a:p>
          <a:p>
            <a:r>
              <a:rPr lang="en-US" sz="1600">
                <a:solidFill>
                  <a:srgbClr val="FFFFFF"/>
                </a:solidFill>
              </a:rPr>
              <a:t> Buffer</a:t>
            </a:r>
          </a:p>
        </p:txBody>
      </p:sp>
      <p:sp>
        <p:nvSpPr>
          <p:cNvPr id="105525" name="Rectangle 53"/>
          <p:cNvSpPr>
            <a:spLocks noChangeArrowheads="1"/>
          </p:cNvSpPr>
          <p:nvPr/>
        </p:nvSpPr>
        <p:spPr bwMode="auto">
          <a:xfrm>
            <a:off x="31242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26" name="Rectangle 54"/>
          <p:cNvSpPr>
            <a:spLocks noChangeArrowheads="1"/>
          </p:cNvSpPr>
          <p:nvPr/>
        </p:nvSpPr>
        <p:spPr bwMode="auto">
          <a:xfrm>
            <a:off x="34290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27" name="Rectangle 55"/>
          <p:cNvSpPr>
            <a:spLocks noChangeArrowheads="1"/>
          </p:cNvSpPr>
          <p:nvPr/>
        </p:nvSpPr>
        <p:spPr bwMode="auto">
          <a:xfrm>
            <a:off x="37338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28" name="Rectangle 56"/>
          <p:cNvSpPr>
            <a:spLocks noChangeArrowheads="1"/>
          </p:cNvSpPr>
          <p:nvPr/>
        </p:nvSpPr>
        <p:spPr bwMode="auto">
          <a:xfrm>
            <a:off x="40386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30" name="Rectangle 58"/>
          <p:cNvSpPr>
            <a:spLocks noChangeArrowheads="1"/>
          </p:cNvSpPr>
          <p:nvPr/>
        </p:nvSpPr>
        <p:spPr bwMode="auto">
          <a:xfrm>
            <a:off x="51054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31" name="Rectangle 59"/>
          <p:cNvSpPr>
            <a:spLocks noChangeArrowheads="1"/>
          </p:cNvSpPr>
          <p:nvPr/>
        </p:nvSpPr>
        <p:spPr bwMode="auto">
          <a:xfrm>
            <a:off x="54102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32" name="Rectangle 60"/>
          <p:cNvSpPr>
            <a:spLocks noChangeArrowheads="1"/>
          </p:cNvSpPr>
          <p:nvPr/>
        </p:nvSpPr>
        <p:spPr bwMode="auto">
          <a:xfrm>
            <a:off x="57150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33" name="Rectangle 61"/>
          <p:cNvSpPr>
            <a:spLocks noChangeArrowheads="1"/>
          </p:cNvSpPr>
          <p:nvPr/>
        </p:nvSpPr>
        <p:spPr bwMode="auto">
          <a:xfrm>
            <a:off x="60198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05535" name="Rectangle 63"/>
          <p:cNvSpPr>
            <a:spLocks noChangeArrowheads="1"/>
          </p:cNvSpPr>
          <p:nvPr/>
        </p:nvSpPr>
        <p:spPr bwMode="auto">
          <a:xfrm>
            <a:off x="70866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36" name="Rectangle 64"/>
          <p:cNvSpPr>
            <a:spLocks noChangeArrowheads="1"/>
          </p:cNvSpPr>
          <p:nvPr/>
        </p:nvSpPr>
        <p:spPr bwMode="auto">
          <a:xfrm>
            <a:off x="73914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37" name="Rectangle 65"/>
          <p:cNvSpPr>
            <a:spLocks noChangeArrowheads="1"/>
          </p:cNvSpPr>
          <p:nvPr/>
        </p:nvSpPr>
        <p:spPr bwMode="auto">
          <a:xfrm>
            <a:off x="76962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38" name="Rectangle 66"/>
          <p:cNvSpPr>
            <a:spLocks noChangeArrowheads="1"/>
          </p:cNvSpPr>
          <p:nvPr/>
        </p:nvSpPr>
        <p:spPr bwMode="auto">
          <a:xfrm>
            <a:off x="8001000" y="5867400"/>
            <a:ext cx="304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40" name="Text Box 68"/>
          <p:cNvSpPr txBox="1">
            <a:spLocks noChangeArrowheads="1"/>
          </p:cNvSpPr>
          <p:nvPr/>
        </p:nvSpPr>
        <p:spPr bwMode="auto">
          <a:xfrm>
            <a:off x="152400" y="3048000"/>
            <a:ext cx="9985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Broadcast</a:t>
            </a:r>
          </a:p>
          <a:p>
            <a:pPr algn="ctr"/>
            <a:r>
              <a:rPr lang="en-US" sz="1600">
                <a:solidFill>
                  <a:srgbClr val="FFFFFF"/>
                </a:solidFill>
              </a:rPr>
              <a:t> Buffer</a:t>
            </a:r>
          </a:p>
        </p:txBody>
      </p:sp>
      <p:sp>
        <p:nvSpPr>
          <p:cNvPr id="105541" name="Line 69"/>
          <p:cNvSpPr>
            <a:spLocks noChangeShapeType="1"/>
          </p:cNvSpPr>
          <p:nvPr/>
        </p:nvSpPr>
        <p:spPr bwMode="auto">
          <a:xfrm flipH="1">
            <a:off x="1676400" y="2362200"/>
            <a:ext cx="1752600" cy="358140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42" name="Line 70"/>
          <p:cNvSpPr>
            <a:spLocks noChangeShapeType="1"/>
          </p:cNvSpPr>
          <p:nvPr/>
        </p:nvSpPr>
        <p:spPr bwMode="auto">
          <a:xfrm flipH="1">
            <a:off x="6172200" y="2438400"/>
            <a:ext cx="1447800" cy="358140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43" name="Line 71"/>
          <p:cNvSpPr>
            <a:spLocks noChangeShapeType="1"/>
          </p:cNvSpPr>
          <p:nvPr/>
        </p:nvSpPr>
        <p:spPr bwMode="auto">
          <a:xfrm flipH="1">
            <a:off x="2057400" y="2362200"/>
            <a:ext cx="3505200" cy="3505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44" name="Text Box 72"/>
          <p:cNvSpPr txBox="1">
            <a:spLocks noChangeArrowheads="1"/>
          </p:cNvSpPr>
          <p:nvPr/>
        </p:nvSpPr>
        <p:spPr bwMode="auto">
          <a:xfrm>
            <a:off x="1143000" y="6278563"/>
            <a:ext cx="344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CC99"/>
                </a:solidFill>
              </a:rPr>
              <a:t>P0</a:t>
            </a:r>
          </a:p>
        </p:txBody>
      </p:sp>
      <p:sp>
        <p:nvSpPr>
          <p:cNvPr id="105545" name="Text Box 73"/>
          <p:cNvSpPr txBox="1">
            <a:spLocks noChangeArrowheads="1"/>
          </p:cNvSpPr>
          <p:nvPr/>
        </p:nvSpPr>
        <p:spPr bwMode="auto">
          <a:xfrm>
            <a:off x="1524000" y="6278563"/>
            <a:ext cx="344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CC99"/>
                </a:solidFill>
              </a:rPr>
              <a:t>P1</a:t>
            </a:r>
          </a:p>
        </p:txBody>
      </p:sp>
      <p:sp>
        <p:nvSpPr>
          <p:cNvPr id="105546" name="Text Box 74"/>
          <p:cNvSpPr txBox="1">
            <a:spLocks noChangeArrowheads="1"/>
          </p:cNvSpPr>
          <p:nvPr/>
        </p:nvSpPr>
        <p:spPr bwMode="auto">
          <a:xfrm>
            <a:off x="1828800" y="6278563"/>
            <a:ext cx="344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CC99"/>
                </a:solidFill>
              </a:rPr>
              <a:t>P2</a:t>
            </a:r>
          </a:p>
        </p:txBody>
      </p:sp>
      <p:sp>
        <p:nvSpPr>
          <p:cNvPr id="105547" name="Text Box 75"/>
          <p:cNvSpPr txBox="1">
            <a:spLocks noChangeArrowheads="1"/>
          </p:cNvSpPr>
          <p:nvPr/>
        </p:nvSpPr>
        <p:spPr bwMode="auto">
          <a:xfrm>
            <a:off x="2209800" y="6278563"/>
            <a:ext cx="344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CC99"/>
                </a:solidFill>
              </a:rPr>
              <a:t>P3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20" grpId="0" animBg="1"/>
      <p:bldP spid="105521" grpId="0" animBg="1"/>
      <p:bldP spid="105533" grpId="0" animBg="1"/>
      <p:bldP spid="105541" grpId="0" animBg="1"/>
      <p:bldP spid="105542" grpId="0" animBg="1"/>
      <p:bldP spid="1055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6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Performance Test Bed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36725" y="2251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8382000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>
                <a:solidFill>
                  <a:srgbClr val="FFFFCC"/>
                </a:solidFill>
              </a:rPr>
              <a:t>16 1GHz PIII nodes, 33MHz PCI bus, 512MB RAM.</a:t>
            </a:r>
          </a:p>
          <a:p>
            <a:pPr>
              <a:lnSpc>
                <a:spcPct val="140000"/>
              </a:lnSpc>
            </a:pPr>
            <a:r>
              <a:rPr lang="en-US" sz="2400">
                <a:solidFill>
                  <a:srgbClr val="FFFFCC"/>
                </a:solidFill>
              </a:rPr>
              <a:t>Machines connected using GigaNet cLAN 5300 switch.</a:t>
            </a:r>
          </a:p>
          <a:p>
            <a:pPr>
              <a:lnSpc>
                <a:spcPct val="140000"/>
              </a:lnSpc>
            </a:pPr>
            <a:endParaRPr lang="en-US" sz="2400">
              <a:solidFill>
                <a:srgbClr val="FFFFCC"/>
              </a:solidFill>
            </a:endParaRPr>
          </a:p>
          <a:p>
            <a:pPr>
              <a:lnSpc>
                <a:spcPct val="140000"/>
              </a:lnSpc>
            </a:pPr>
            <a:r>
              <a:rPr lang="en-US" sz="2400">
                <a:solidFill>
                  <a:srgbClr val="FFFFCC"/>
                </a:solidFill>
              </a:rPr>
              <a:t>MVICH Version : mvich-1.0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sz="2400" i="1">
                <a:solidFill>
                  <a:srgbClr val="FFCC99"/>
                </a:solidFill>
              </a:rPr>
              <a:t> Integration with MVICH-1.0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sz="2400" i="1">
                <a:solidFill>
                  <a:srgbClr val="FFCC99"/>
                </a:solidFill>
              </a:rPr>
              <a:t> MPI_Send modified to support RDMA Write</a:t>
            </a:r>
          </a:p>
          <a:p>
            <a:pPr>
              <a:lnSpc>
                <a:spcPct val="140000"/>
              </a:lnSpc>
            </a:pPr>
            <a:endParaRPr lang="en-US" sz="2400" i="1">
              <a:solidFill>
                <a:srgbClr val="FFFFCC"/>
              </a:solidFill>
            </a:endParaRPr>
          </a:p>
          <a:p>
            <a:pPr>
              <a:lnSpc>
                <a:spcPct val="140000"/>
              </a:lnSpc>
            </a:pPr>
            <a:r>
              <a:rPr lang="en-US" sz="2400">
                <a:solidFill>
                  <a:srgbClr val="FFFFCC"/>
                </a:solidFill>
              </a:rPr>
              <a:t>Timings were taken for varying </a:t>
            </a:r>
            <a:r>
              <a:rPr lang="en-US" sz="2400" i="1">
                <a:solidFill>
                  <a:srgbClr val="FFCC99"/>
                </a:solidFill>
              </a:rPr>
              <a:t>block sizes</a:t>
            </a:r>
            <a:endParaRPr lang="en-US" sz="1000" i="1">
              <a:solidFill>
                <a:srgbClr val="FFCC99"/>
              </a:solidFill>
            </a:endParaRP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sz="2400" i="1">
                <a:solidFill>
                  <a:srgbClr val="FFCC99"/>
                </a:solidFill>
              </a:rPr>
              <a:t> Tradeoff between number of blocks and size of blocks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28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RDMA Vs Send-Receive Broadcast (16 nodes)</a:t>
            </a:r>
          </a:p>
        </p:txBody>
      </p:sp>
      <p:graphicFrame>
        <p:nvGraphicFramePr>
          <p:cNvPr id="251907" name="Object 1027"/>
          <p:cNvGraphicFramePr>
            <a:graphicFrameLocks noChangeAspect="1"/>
          </p:cNvGraphicFramePr>
          <p:nvPr>
            <p:ph type="chart" idx="1"/>
          </p:nvPr>
        </p:nvGraphicFramePr>
        <p:xfrm>
          <a:off x="533400" y="1295400"/>
          <a:ext cx="77724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56" name="Chart" r:id="rId4" imgW="7772275" imgH="4114800" progId="MSGraph.Chart.5">
                  <p:embed followColorScheme="full"/>
                </p:oleObj>
              </mc:Choice>
              <mc:Fallback>
                <p:oleObj name="Chart" r:id="rId4" imgW="7772275" imgH="4114800" progId="MSGraph.Chart.5">
                  <p:embed followColorScheme="full"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77724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8" name="Text Box 1028"/>
          <p:cNvSpPr txBox="1">
            <a:spLocks noChangeArrowheads="1"/>
          </p:cNvSpPr>
          <p:nvPr/>
        </p:nvSpPr>
        <p:spPr bwMode="auto">
          <a:xfrm>
            <a:off x="1219200" y="6078538"/>
            <a:ext cx="73914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i="1">
                <a:solidFill>
                  <a:srgbClr val="00FF99"/>
                </a:solidFill>
              </a:rPr>
              <a:t> Improvement ranging from 14.4% (large messages) to 19.7% (small messages)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i="1">
                <a:solidFill>
                  <a:srgbClr val="00FF99"/>
                </a:solidFill>
              </a:rPr>
              <a:t> Block size of 3K is performing the best</a:t>
            </a:r>
          </a:p>
        </p:txBody>
      </p:sp>
      <p:sp>
        <p:nvSpPr>
          <p:cNvPr id="251909" name="Text Box 1029"/>
          <p:cNvSpPr txBox="1">
            <a:spLocks noChangeArrowheads="1"/>
          </p:cNvSpPr>
          <p:nvPr/>
        </p:nvSpPr>
        <p:spPr bwMode="auto">
          <a:xfrm>
            <a:off x="1447800" y="3505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FF99"/>
                </a:solidFill>
              </a:rPr>
              <a:t>19.7%</a:t>
            </a:r>
          </a:p>
        </p:txBody>
      </p:sp>
      <p:sp>
        <p:nvSpPr>
          <p:cNvPr id="251910" name="Text Box 1030"/>
          <p:cNvSpPr txBox="1">
            <a:spLocks noChangeArrowheads="1"/>
          </p:cNvSpPr>
          <p:nvPr/>
        </p:nvSpPr>
        <p:spPr bwMode="auto">
          <a:xfrm>
            <a:off x="7391400" y="1676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FF99"/>
                </a:solidFill>
              </a:rPr>
              <a:t>14.4%</a:t>
            </a:r>
          </a:p>
        </p:txBody>
      </p:sp>
      <p:sp>
        <p:nvSpPr>
          <p:cNvPr id="251911" name="Rectangle 1031"/>
          <p:cNvSpPr>
            <a:spLocks noChangeArrowheads="1"/>
          </p:cNvSpPr>
          <p:nvPr/>
        </p:nvSpPr>
        <p:spPr bwMode="auto">
          <a:xfrm flipV="1">
            <a:off x="304800" y="12954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5" name="Object 1029"/>
          <p:cNvGraphicFramePr>
            <a:graphicFrameLocks noChangeAspect="1"/>
          </p:cNvGraphicFramePr>
          <p:nvPr>
            <p:ph type="chart" idx="1"/>
          </p:nvPr>
        </p:nvGraphicFramePr>
        <p:xfrm>
          <a:off x="685800" y="1600200"/>
          <a:ext cx="7772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0" name="Chart" r:id="rId4" imgW="7772535" imgH="4114890" progId="MSGraph.Chart.5">
                  <p:embed followColorScheme="full"/>
                </p:oleObj>
              </mc:Choice>
              <mc:Fallback>
                <p:oleObj name="Chart" r:id="rId4" imgW="7772535" imgH="4114890" progId="MSGraph.Chart.5">
                  <p:embed followColorScheme="full"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77724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6" name="Rectangle 1030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Anal. and Exp. Comparison (16 nodes)</a:t>
            </a:r>
            <a:br>
              <a:rPr lang="en-US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Broadcast</a:t>
            </a:r>
          </a:p>
        </p:txBody>
      </p:sp>
      <p:sp>
        <p:nvSpPr>
          <p:cNvPr id="256007" name="Rectangle 1031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09" name="Text Box 1033"/>
          <p:cNvSpPr txBox="1">
            <a:spLocks noChangeArrowheads="1"/>
          </p:cNvSpPr>
          <p:nvPr/>
        </p:nvSpPr>
        <p:spPr bwMode="auto">
          <a:xfrm>
            <a:off x="2819400" y="6064250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i="1">
                <a:solidFill>
                  <a:srgbClr val="00FF99"/>
                </a:solidFill>
              </a:rPr>
              <a:t> Error difference of lesser than 7%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8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32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RDMA Vs Send-Receive for Large Clusters (Analytical Model Estimates: Broadcast)</a:t>
            </a:r>
          </a:p>
        </p:txBody>
      </p:sp>
      <p:graphicFrame>
        <p:nvGraphicFramePr>
          <p:cNvPr id="261124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52400" y="1676400"/>
          <a:ext cx="43434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Chart" r:id="rId4" imgW="6096143" imgH="4067080" progId="MSGraph.Chart.5">
                  <p:embed followColorScheme="full"/>
                </p:oleObj>
              </mc:Choice>
              <mc:Fallback>
                <p:oleObj name="Chart" r:id="rId4" imgW="6096143" imgH="4067080" progId="MSGraph.Chart.5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76400"/>
                        <a:ext cx="43434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7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4495800" y="1676400"/>
          <a:ext cx="43434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7" name="Chart" r:id="rId6" imgW="6096143" imgH="4076795" progId="MSGraph.Chart.5">
                  <p:embed followColorScheme="full"/>
                </p:oleObj>
              </mc:Choice>
              <mc:Fallback>
                <p:oleObj name="Chart" r:id="rId6" imgW="6096143" imgH="4076795" progId="MSGraph.Chart.5">
                  <p:embed followColorScheme="full"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76400"/>
                        <a:ext cx="43434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30" name="Rectangle 10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762000" y="3733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FF99"/>
                </a:solidFill>
              </a:rPr>
              <a:t>16%</a:t>
            </a:r>
          </a:p>
        </p:txBody>
      </p: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3962400" y="2438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FF99"/>
                </a:solidFill>
              </a:rPr>
              <a:t>21%</a:t>
            </a:r>
          </a:p>
        </p:txBody>
      </p:sp>
      <p:sp>
        <p:nvSpPr>
          <p:cNvPr id="261133" name="Text Box 13"/>
          <p:cNvSpPr txBox="1">
            <a:spLocks noChangeArrowheads="1"/>
          </p:cNvSpPr>
          <p:nvPr/>
        </p:nvSpPr>
        <p:spPr bwMode="auto">
          <a:xfrm>
            <a:off x="5105400" y="3733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FF99"/>
                </a:solidFill>
              </a:rPr>
              <a:t>16%</a:t>
            </a:r>
          </a:p>
        </p:txBody>
      </p:sp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8305800" y="22860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FF99"/>
                </a:solidFill>
              </a:rPr>
              <a:t>21%</a:t>
            </a:r>
          </a:p>
        </p:txBody>
      </p:sp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1066800" y="5895975"/>
            <a:ext cx="7391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i="1">
                <a:solidFill>
                  <a:srgbClr val="00FF99"/>
                </a:solidFill>
              </a:rPr>
              <a:t> Estimated Improvement ranging from 16% (small messages) to 21% (large messages) for large clusters of sizes 512 nodes and 1024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0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Contents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609600" y="1414463"/>
            <a:ext cx="6629400" cy="521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Motivation</a:t>
            </a: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Design Issues</a:t>
            </a: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RDMA-based Broadcast</a:t>
            </a:r>
            <a:endParaRPr lang="en-US" sz="360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RDMA-based All Reduce</a:t>
            </a:r>
            <a:endParaRPr lang="en-US" sz="2000" b="1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2"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20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Degree-K tree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20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Experimental Results (Binomial &amp; Degree-K)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20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Analytical Models (Binomial &amp; Degree-K)</a:t>
            </a: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Conclusions and Future Work</a:t>
            </a:r>
            <a:endParaRPr lang="en-US" sz="360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0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Contents</a:t>
            </a: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609600" y="1933575"/>
            <a:ext cx="66294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Motivation</a:t>
            </a: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Design Issues</a:t>
            </a: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RDMA-based Broadcast</a:t>
            </a: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RDMA-based All Reduce</a:t>
            </a:r>
            <a:endParaRPr lang="en-US" sz="3600">
              <a:solidFill>
                <a:srgbClr val="CC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Conclusions and Future Work</a:t>
            </a:r>
            <a:endParaRPr lang="en-US" sz="360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36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Degree-K tree-based Reduce</a:t>
            </a:r>
          </a:p>
        </p:txBody>
      </p:sp>
      <p:grpSp>
        <p:nvGrpSpPr>
          <p:cNvPr id="235524" name="Group 4"/>
          <p:cNvGrpSpPr>
            <a:grpSpLocks/>
          </p:cNvGrpSpPr>
          <p:nvPr/>
        </p:nvGrpSpPr>
        <p:grpSpPr bwMode="auto">
          <a:xfrm>
            <a:off x="838200" y="2057400"/>
            <a:ext cx="7772400" cy="3886200"/>
            <a:chOff x="528" y="1344"/>
            <a:chExt cx="4896" cy="2448"/>
          </a:xfrm>
        </p:grpSpPr>
        <p:sp>
          <p:nvSpPr>
            <p:cNvPr id="235525" name="Text Box 5"/>
            <p:cNvSpPr txBox="1">
              <a:spLocks noChangeArrowheads="1"/>
            </p:cNvSpPr>
            <p:nvPr/>
          </p:nvSpPr>
          <p:spPr bwMode="auto">
            <a:xfrm>
              <a:off x="528" y="134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/>
            </a:p>
          </p:txBody>
        </p:sp>
        <p:sp>
          <p:nvSpPr>
            <p:cNvPr id="235526" name="Oval 6"/>
            <p:cNvSpPr>
              <a:spLocks noChangeArrowheads="1"/>
            </p:cNvSpPr>
            <p:nvPr/>
          </p:nvSpPr>
          <p:spPr bwMode="auto">
            <a:xfrm>
              <a:off x="1200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P1</a:t>
              </a:r>
            </a:p>
          </p:txBody>
        </p:sp>
        <p:sp>
          <p:nvSpPr>
            <p:cNvPr id="235527" name="Oval 7"/>
            <p:cNvSpPr>
              <a:spLocks noChangeArrowheads="1"/>
            </p:cNvSpPr>
            <p:nvPr/>
          </p:nvSpPr>
          <p:spPr bwMode="auto">
            <a:xfrm>
              <a:off x="1776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P2</a:t>
              </a:r>
            </a:p>
          </p:txBody>
        </p:sp>
        <p:sp>
          <p:nvSpPr>
            <p:cNvPr id="235528" name="Oval 8"/>
            <p:cNvSpPr>
              <a:spLocks noChangeArrowheads="1"/>
            </p:cNvSpPr>
            <p:nvPr/>
          </p:nvSpPr>
          <p:spPr bwMode="auto">
            <a:xfrm>
              <a:off x="2496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P3</a:t>
              </a:r>
            </a:p>
          </p:txBody>
        </p:sp>
        <p:sp>
          <p:nvSpPr>
            <p:cNvPr id="235529" name="Oval 9"/>
            <p:cNvSpPr>
              <a:spLocks noChangeArrowheads="1"/>
            </p:cNvSpPr>
            <p:nvPr/>
          </p:nvSpPr>
          <p:spPr bwMode="auto">
            <a:xfrm>
              <a:off x="3168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P4</a:t>
              </a:r>
            </a:p>
          </p:txBody>
        </p:sp>
        <p:sp>
          <p:nvSpPr>
            <p:cNvPr id="235530" name="Oval 10"/>
            <p:cNvSpPr>
              <a:spLocks noChangeArrowheads="1"/>
            </p:cNvSpPr>
            <p:nvPr/>
          </p:nvSpPr>
          <p:spPr bwMode="auto">
            <a:xfrm>
              <a:off x="3888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P5</a:t>
              </a:r>
            </a:p>
          </p:txBody>
        </p:sp>
        <p:sp>
          <p:nvSpPr>
            <p:cNvPr id="235531" name="Oval 11"/>
            <p:cNvSpPr>
              <a:spLocks noChangeArrowheads="1"/>
            </p:cNvSpPr>
            <p:nvPr/>
          </p:nvSpPr>
          <p:spPr bwMode="auto">
            <a:xfrm>
              <a:off x="4464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P6</a:t>
              </a:r>
            </a:p>
          </p:txBody>
        </p:sp>
        <p:sp>
          <p:nvSpPr>
            <p:cNvPr id="235532" name="Oval 12"/>
            <p:cNvSpPr>
              <a:spLocks noChangeArrowheads="1"/>
            </p:cNvSpPr>
            <p:nvPr/>
          </p:nvSpPr>
          <p:spPr bwMode="auto">
            <a:xfrm>
              <a:off x="5088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P7</a:t>
              </a:r>
            </a:p>
          </p:txBody>
        </p:sp>
        <p:sp>
          <p:nvSpPr>
            <p:cNvPr id="235533" name="Oval 13"/>
            <p:cNvSpPr>
              <a:spLocks noChangeArrowheads="1"/>
            </p:cNvSpPr>
            <p:nvPr/>
          </p:nvSpPr>
          <p:spPr bwMode="auto">
            <a:xfrm>
              <a:off x="528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P0</a:t>
              </a:r>
            </a:p>
          </p:txBody>
        </p:sp>
        <p:grpSp>
          <p:nvGrpSpPr>
            <p:cNvPr id="235534" name="Group 14"/>
            <p:cNvGrpSpPr>
              <a:grpSpLocks/>
            </p:cNvGrpSpPr>
            <p:nvPr/>
          </p:nvGrpSpPr>
          <p:grpSpPr bwMode="auto">
            <a:xfrm>
              <a:off x="696" y="1776"/>
              <a:ext cx="4584" cy="432"/>
              <a:chOff x="696" y="1776"/>
              <a:chExt cx="4584" cy="432"/>
            </a:xfrm>
          </p:grpSpPr>
          <p:cxnSp>
            <p:nvCxnSpPr>
              <p:cNvPr id="235535" name="AutoShape 15"/>
              <p:cNvCxnSpPr>
                <a:cxnSpLocks noChangeShapeType="1"/>
                <a:stCxn id="235526" idx="4"/>
                <a:endCxn id="235533" idx="4"/>
              </p:cNvCxnSpPr>
              <p:nvPr/>
            </p:nvCxnSpPr>
            <p:spPr bwMode="auto">
              <a:xfrm rot="5400000">
                <a:off x="1031" y="1441"/>
                <a:ext cx="1" cy="672"/>
              </a:xfrm>
              <a:prstGeom prst="curvedConnector3">
                <a:avLst>
                  <a:gd name="adj1" fmla="val 14400000"/>
                </a:avLst>
              </a:prstGeom>
              <a:noFill/>
              <a:ln w="28575">
                <a:solidFill>
                  <a:srgbClr val="FFFF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536" name="AutoShape 16"/>
              <p:cNvCxnSpPr>
                <a:cxnSpLocks noChangeShapeType="1"/>
              </p:cNvCxnSpPr>
              <p:nvPr/>
            </p:nvCxnSpPr>
            <p:spPr bwMode="auto">
              <a:xfrm rot="5400000">
                <a:off x="4943" y="1441"/>
                <a:ext cx="1" cy="672"/>
              </a:xfrm>
              <a:prstGeom prst="curvedConnector3">
                <a:avLst>
                  <a:gd name="adj1" fmla="val 14400000"/>
                </a:avLst>
              </a:prstGeom>
              <a:noFill/>
              <a:ln w="28575">
                <a:solidFill>
                  <a:srgbClr val="FFFF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537" name="AutoShape 17"/>
              <p:cNvCxnSpPr>
                <a:cxnSpLocks noChangeShapeType="1"/>
              </p:cNvCxnSpPr>
              <p:nvPr/>
            </p:nvCxnSpPr>
            <p:spPr bwMode="auto">
              <a:xfrm rot="5400000">
                <a:off x="3695" y="1441"/>
                <a:ext cx="1" cy="672"/>
              </a:xfrm>
              <a:prstGeom prst="curvedConnector3">
                <a:avLst>
                  <a:gd name="adj1" fmla="val 14400000"/>
                </a:avLst>
              </a:prstGeom>
              <a:noFill/>
              <a:ln w="28575">
                <a:solidFill>
                  <a:srgbClr val="FFFF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538" name="AutoShape 18"/>
              <p:cNvCxnSpPr>
                <a:cxnSpLocks noChangeShapeType="1"/>
              </p:cNvCxnSpPr>
              <p:nvPr/>
            </p:nvCxnSpPr>
            <p:spPr bwMode="auto">
              <a:xfrm rot="5400000">
                <a:off x="2351" y="1441"/>
                <a:ext cx="1" cy="672"/>
              </a:xfrm>
              <a:prstGeom prst="curvedConnector3">
                <a:avLst>
                  <a:gd name="adj1" fmla="val 14400000"/>
                </a:avLst>
              </a:prstGeom>
              <a:noFill/>
              <a:ln w="28575">
                <a:solidFill>
                  <a:srgbClr val="FFFF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5539" name="Text Box 19"/>
              <p:cNvSpPr txBox="1">
                <a:spLocks noChangeArrowheads="1"/>
              </p:cNvSpPr>
              <p:nvPr/>
            </p:nvSpPr>
            <p:spPr bwMode="auto">
              <a:xfrm>
                <a:off x="960" y="1920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CC99"/>
                    </a:solidFill>
                  </a:rPr>
                  <a:t>[ 1 ]</a:t>
                </a:r>
              </a:p>
            </p:txBody>
          </p:sp>
          <p:sp>
            <p:nvSpPr>
              <p:cNvPr id="235540" name="Text Box 20"/>
              <p:cNvSpPr txBox="1">
                <a:spLocks noChangeArrowheads="1"/>
              </p:cNvSpPr>
              <p:nvPr/>
            </p:nvSpPr>
            <p:spPr bwMode="auto">
              <a:xfrm>
                <a:off x="2160" y="1920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CC99"/>
                    </a:solidFill>
                  </a:rPr>
                  <a:t>[ 1 ]</a:t>
                </a:r>
              </a:p>
            </p:txBody>
          </p:sp>
          <p:sp>
            <p:nvSpPr>
              <p:cNvPr id="235541" name="Text Box 21"/>
              <p:cNvSpPr txBox="1">
                <a:spLocks noChangeArrowheads="1"/>
              </p:cNvSpPr>
              <p:nvPr/>
            </p:nvSpPr>
            <p:spPr bwMode="auto">
              <a:xfrm>
                <a:off x="3504" y="1920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CC99"/>
                    </a:solidFill>
                  </a:rPr>
                  <a:t>[ 1 ]</a:t>
                </a:r>
              </a:p>
            </p:txBody>
          </p:sp>
          <p:sp>
            <p:nvSpPr>
              <p:cNvPr id="235542" name="Text Box 22"/>
              <p:cNvSpPr txBox="1">
                <a:spLocks noChangeArrowheads="1"/>
              </p:cNvSpPr>
              <p:nvPr/>
            </p:nvSpPr>
            <p:spPr bwMode="auto">
              <a:xfrm>
                <a:off x="4704" y="1920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CC99"/>
                    </a:solidFill>
                  </a:rPr>
                  <a:t>[ 1 ]</a:t>
                </a:r>
              </a:p>
            </p:txBody>
          </p:sp>
        </p:grpSp>
        <p:grpSp>
          <p:nvGrpSpPr>
            <p:cNvPr id="235543" name="Group 23"/>
            <p:cNvGrpSpPr>
              <a:grpSpLocks/>
            </p:cNvGrpSpPr>
            <p:nvPr/>
          </p:nvGrpSpPr>
          <p:grpSpPr bwMode="auto">
            <a:xfrm>
              <a:off x="577" y="1727"/>
              <a:ext cx="2759" cy="2065"/>
              <a:chOff x="577" y="1727"/>
              <a:chExt cx="2759" cy="2065"/>
            </a:xfrm>
          </p:grpSpPr>
          <p:cxnSp>
            <p:nvCxnSpPr>
              <p:cNvPr id="235544" name="AutoShape 24"/>
              <p:cNvCxnSpPr>
                <a:cxnSpLocks noChangeShapeType="1"/>
                <a:stCxn id="235529" idx="4"/>
                <a:endCxn id="235533" idx="3"/>
              </p:cNvCxnSpPr>
              <p:nvPr/>
            </p:nvCxnSpPr>
            <p:spPr bwMode="auto">
              <a:xfrm rot="16200000" flipV="1">
                <a:off x="1932" y="372"/>
                <a:ext cx="49" cy="2759"/>
              </a:xfrm>
              <a:prstGeom prst="curvedConnector3">
                <a:avLst>
                  <a:gd name="adj1" fmla="val -3351023"/>
                </a:avLst>
              </a:prstGeom>
              <a:noFill/>
              <a:ln w="76200">
                <a:solidFill>
                  <a:srgbClr val="FF99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5545" name="Text Box 25"/>
              <p:cNvSpPr txBox="1">
                <a:spLocks noChangeArrowheads="1"/>
              </p:cNvSpPr>
              <p:nvPr/>
            </p:nvSpPr>
            <p:spPr bwMode="auto">
              <a:xfrm>
                <a:off x="1728" y="3504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CC99"/>
                    </a:solidFill>
                  </a:rPr>
                  <a:t>[ 3 ]</a:t>
                </a:r>
              </a:p>
            </p:txBody>
          </p:sp>
        </p:grpSp>
        <p:grpSp>
          <p:nvGrpSpPr>
            <p:cNvPr id="235546" name="Group 26"/>
            <p:cNvGrpSpPr>
              <a:grpSpLocks/>
            </p:cNvGrpSpPr>
            <p:nvPr/>
          </p:nvGrpSpPr>
          <p:grpSpPr bwMode="auto">
            <a:xfrm>
              <a:off x="696" y="1776"/>
              <a:ext cx="3912" cy="1200"/>
              <a:chOff x="696" y="1776"/>
              <a:chExt cx="3912" cy="1200"/>
            </a:xfrm>
          </p:grpSpPr>
          <p:cxnSp>
            <p:nvCxnSpPr>
              <p:cNvPr id="235547" name="AutoShape 27"/>
              <p:cNvCxnSpPr>
                <a:cxnSpLocks noChangeShapeType="1"/>
              </p:cNvCxnSpPr>
              <p:nvPr/>
            </p:nvCxnSpPr>
            <p:spPr bwMode="auto">
              <a:xfrm rot="5400000">
                <a:off x="1319" y="1153"/>
                <a:ext cx="1" cy="1248"/>
              </a:xfrm>
              <a:prstGeom prst="curvedConnector3">
                <a:avLst>
                  <a:gd name="adj1" fmla="val 83999995"/>
                </a:avLst>
              </a:pr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5548" name="Text Box 28"/>
              <p:cNvSpPr txBox="1">
                <a:spLocks noChangeArrowheads="1"/>
              </p:cNvSpPr>
              <p:nvPr/>
            </p:nvSpPr>
            <p:spPr bwMode="auto">
              <a:xfrm>
                <a:off x="1344" y="2640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CC99"/>
                    </a:solidFill>
                  </a:rPr>
                  <a:t>[ 2 ]</a:t>
                </a:r>
              </a:p>
            </p:txBody>
          </p:sp>
          <p:sp>
            <p:nvSpPr>
              <p:cNvPr id="235549" name="Text Box 29"/>
              <p:cNvSpPr txBox="1">
                <a:spLocks noChangeArrowheads="1"/>
              </p:cNvSpPr>
              <p:nvPr/>
            </p:nvSpPr>
            <p:spPr bwMode="auto">
              <a:xfrm>
                <a:off x="3744" y="2688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CC99"/>
                    </a:solidFill>
                  </a:rPr>
                  <a:t>[ 2 ]</a:t>
                </a:r>
              </a:p>
            </p:txBody>
          </p:sp>
          <p:cxnSp>
            <p:nvCxnSpPr>
              <p:cNvPr id="235550" name="AutoShape 30"/>
              <p:cNvCxnSpPr>
                <a:cxnSpLocks noChangeShapeType="1"/>
              </p:cNvCxnSpPr>
              <p:nvPr/>
            </p:nvCxnSpPr>
            <p:spPr bwMode="auto">
              <a:xfrm rot="5400000">
                <a:off x="3983" y="1153"/>
                <a:ext cx="1" cy="1248"/>
              </a:xfrm>
              <a:prstGeom prst="curvedConnector3">
                <a:avLst>
                  <a:gd name="adj1" fmla="val 83999995"/>
                </a:avLst>
              </a:pr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35551" name="Group 31"/>
          <p:cNvGrpSpPr>
            <a:grpSpLocks/>
          </p:cNvGrpSpPr>
          <p:nvPr/>
        </p:nvGrpSpPr>
        <p:grpSpPr bwMode="auto">
          <a:xfrm>
            <a:off x="838200" y="2057400"/>
            <a:ext cx="7772400" cy="4419600"/>
            <a:chOff x="528" y="1344"/>
            <a:chExt cx="4896" cy="2784"/>
          </a:xfrm>
        </p:grpSpPr>
        <p:sp>
          <p:nvSpPr>
            <p:cNvPr id="235552" name="Text Box 32"/>
            <p:cNvSpPr txBox="1">
              <a:spLocks noChangeArrowheads="1"/>
            </p:cNvSpPr>
            <p:nvPr/>
          </p:nvSpPr>
          <p:spPr bwMode="auto">
            <a:xfrm>
              <a:off x="528" y="134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/>
            </a:p>
          </p:txBody>
        </p:sp>
        <p:sp>
          <p:nvSpPr>
            <p:cNvPr id="235553" name="Oval 33"/>
            <p:cNvSpPr>
              <a:spLocks noChangeArrowheads="1"/>
            </p:cNvSpPr>
            <p:nvPr/>
          </p:nvSpPr>
          <p:spPr bwMode="auto">
            <a:xfrm>
              <a:off x="1200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P1</a:t>
              </a:r>
            </a:p>
          </p:txBody>
        </p:sp>
        <p:sp>
          <p:nvSpPr>
            <p:cNvPr id="235554" name="Oval 34"/>
            <p:cNvSpPr>
              <a:spLocks noChangeArrowheads="1"/>
            </p:cNvSpPr>
            <p:nvPr/>
          </p:nvSpPr>
          <p:spPr bwMode="auto">
            <a:xfrm>
              <a:off x="1776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P2</a:t>
              </a:r>
            </a:p>
          </p:txBody>
        </p:sp>
        <p:sp>
          <p:nvSpPr>
            <p:cNvPr id="235555" name="Oval 35"/>
            <p:cNvSpPr>
              <a:spLocks noChangeArrowheads="1"/>
            </p:cNvSpPr>
            <p:nvPr/>
          </p:nvSpPr>
          <p:spPr bwMode="auto">
            <a:xfrm>
              <a:off x="2496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P3</a:t>
              </a:r>
            </a:p>
          </p:txBody>
        </p:sp>
        <p:sp>
          <p:nvSpPr>
            <p:cNvPr id="235556" name="Oval 36"/>
            <p:cNvSpPr>
              <a:spLocks noChangeArrowheads="1"/>
            </p:cNvSpPr>
            <p:nvPr/>
          </p:nvSpPr>
          <p:spPr bwMode="auto">
            <a:xfrm>
              <a:off x="3168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P4</a:t>
              </a:r>
            </a:p>
          </p:txBody>
        </p:sp>
        <p:sp>
          <p:nvSpPr>
            <p:cNvPr id="235557" name="Oval 37"/>
            <p:cNvSpPr>
              <a:spLocks noChangeArrowheads="1"/>
            </p:cNvSpPr>
            <p:nvPr/>
          </p:nvSpPr>
          <p:spPr bwMode="auto">
            <a:xfrm>
              <a:off x="3888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P5</a:t>
              </a:r>
            </a:p>
          </p:txBody>
        </p:sp>
        <p:sp>
          <p:nvSpPr>
            <p:cNvPr id="235558" name="Oval 38"/>
            <p:cNvSpPr>
              <a:spLocks noChangeArrowheads="1"/>
            </p:cNvSpPr>
            <p:nvPr/>
          </p:nvSpPr>
          <p:spPr bwMode="auto">
            <a:xfrm>
              <a:off x="4464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P6</a:t>
              </a:r>
            </a:p>
          </p:txBody>
        </p:sp>
        <p:sp>
          <p:nvSpPr>
            <p:cNvPr id="235559" name="Oval 39"/>
            <p:cNvSpPr>
              <a:spLocks noChangeArrowheads="1"/>
            </p:cNvSpPr>
            <p:nvPr/>
          </p:nvSpPr>
          <p:spPr bwMode="auto">
            <a:xfrm>
              <a:off x="5088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P7</a:t>
              </a:r>
            </a:p>
          </p:txBody>
        </p:sp>
        <p:sp>
          <p:nvSpPr>
            <p:cNvPr id="235560" name="Oval 40"/>
            <p:cNvSpPr>
              <a:spLocks noChangeArrowheads="1"/>
            </p:cNvSpPr>
            <p:nvPr/>
          </p:nvSpPr>
          <p:spPr bwMode="auto">
            <a:xfrm>
              <a:off x="528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P0</a:t>
              </a:r>
            </a:p>
          </p:txBody>
        </p:sp>
        <p:grpSp>
          <p:nvGrpSpPr>
            <p:cNvPr id="235561" name="Group 41"/>
            <p:cNvGrpSpPr>
              <a:grpSpLocks/>
            </p:cNvGrpSpPr>
            <p:nvPr/>
          </p:nvGrpSpPr>
          <p:grpSpPr bwMode="auto">
            <a:xfrm>
              <a:off x="696" y="1727"/>
              <a:ext cx="4703" cy="1105"/>
              <a:chOff x="696" y="1727"/>
              <a:chExt cx="4703" cy="1105"/>
            </a:xfrm>
          </p:grpSpPr>
          <p:cxnSp>
            <p:nvCxnSpPr>
              <p:cNvPr id="235562" name="AutoShape 42"/>
              <p:cNvCxnSpPr>
                <a:cxnSpLocks noChangeShapeType="1"/>
                <a:stCxn id="235553" idx="4"/>
                <a:endCxn id="235560" idx="4"/>
              </p:cNvCxnSpPr>
              <p:nvPr/>
            </p:nvCxnSpPr>
            <p:spPr bwMode="auto">
              <a:xfrm rot="5400000">
                <a:off x="1031" y="1441"/>
                <a:ext cx="1" cy="672"/>
              </a:xfrm>
              <a:prstGeom prst="curvedConnector3">
                <a:avLst>
                  <a:gd name="adj1" fmla="val 25399995"/>
                </a:avLst>
              </a:prstGeom>
              <a:noFill/>
              <a:ln w="28575">
                <a:solidFill>
                  <a:srgbClr val="FFFF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563" name="AutoShape 43"/>
              <p:cNvCxnSpPr>
                <a:cxnSpLocks noChangeShapeType="1"/>
                <a:stCxn id="235554" idx="4"/>
                <a:endCxn id="235560" idx="4"/>
              </p:cNvCxnSpPr>
              <p:nvPr/>
            </p:nvCxnSpPr>
            <p:spPr bwMode="auto">
              <a:xfrm rot="5400000">
                <a:off x="1319" y="1153"/>
                <a:ext cx="1" cy="1248"/>
              </a:xfrm>
              <a:prstGeom prst="curvedConnector3">
                <a:avLst>
                  <a:gd name="adj1" fmla="val 39199995"/>
                </a:avLst>
              </a:prstGeom>
              <a:noFill/>
              <a:ln w="28575">
                <a:solidFill>
                  <a:srgbClr val="FFFF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564" name="AutoShape 44"/>
              <p:cNvCxnSpPr>
                <a:cxnSpLocks noChangeShapeType="1"/>
                <a:stCxn id="235555" idx="5"/>
                <a:endCxn id="235560" idx="4"/>
              </p:cNvCxnSpPr>
              <p:nvPr/>
            </p:nvCxnSpPr>
            <p:spPr bwMode="auto">
              <a:xfrm rot="5400000">
                <a:off x="1715" y="708"/>
                <a:ext cx="49" cy="2087"/>
              </a:xfrm>
              <a:prstGeom prst="curvedConnector3">
                <a:avLst>
                  <a:gd name="adj1" fmla="val 1418366"/>
                </a:avLst>
              </a:prstGeom>
              <a:noFill/>
              <a:ln w="28575">
                <a:solidFill>
                  <a:srgbClr val="FFFF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565" name="AutoShape 45"/>
              <p:cNvCxnSpPr>
                <a:cxnSpLocks noChangeShapeType="1"/>
              </p:cNvCxnSpPr>
              <p:nvPr/>
            </p:nvCxnSpPr>
            <p:spPr bwMode="auto">
              <a:xfrm rot="5400000">
                <a:off x="3647" y="1442"/>
                <a:ext cx="1" cy="672"/>
              </a:xfrm>
              <a:prstGeom prst="curvedConnector3">
                <a:avLst>
                  <a:gd name="adj1" fmla="val 25399995"/>
                </a:avLst>
              </a:prstGeom>
              <a:noFill/>
              <a:ln w="28575">
                <a:solidFill>
                  <a:srgbClr val="FFFF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566" name="AutoShape 46"/>
              <p:cNvCxnSpPr>
                <a:cxnSpLocks noChangeShapeType="1"/>
              </p:cNvCxnSpPr>
              <p:nvPr/>
            </p:nvCxnSpPr>
            <p:spPr bwMode="auto">
              <a:xfrm rot="5400000">
                <a:off x="3935" y="1154"/>
                <a:ext cx="1" cy="1248"/>
              </a:xfrm>
              <a:prstGeom prst="curvedConnector3">
                <a:avLst>
                  <a:gd name="adj1" fmla="val 39199995"/>
                </a:avLst>
              </a:prstGeom>
              <a:noFill/>
              <a:ln w="28575">
                <a:solidFill>
                  <a:srgbClr val="FFFF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567" name="AutoShape 47"/>
              <p:cNvCxnSpPr>
                <a:cxnSpLocks noChangeShapeType="1"/>
              </p:cNvCxnSpPr>
              <p:nvPr/>
            </p:nvCxnSpPr>
            <p:spPr bwMode="auto">
              <a:xfrm rot="5400000">
                <a:off x="4331" y="709"/>
                <a:ext cx="49" cy="2087"/>
              </a:xfrm>
              <a:prstGeom prst="curvedConnector3">
                <a:avLst>
                  <a:gd name="adj1" fmla="val 1418366"/>
                </a:avLst>
              </a:prstGeom>
              <a:noFill/>
              <a:ln w="28575">
                <a:solidFill>
                  <a:srgbClr val="FFFF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5568" name="Text Box 48"/>
              <p:cNvSpPr txBox="1">
                <a:spLocks noChangeArrowheads="1"/>
              </p:cNvSpPr>
              <p:nvPr/>
            </p:nvSpPr>
            <p:spPr bwMode="auto">
              <a:xfrm>
                <a:off x="1632" y="2544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CC99"/>
                    </a:solidFill>
                  </a:rPr>
                  <a:t>[ 1 ]</a:t>
                </a:r>
              </a:p>
            </p:txBody>
          </p:sp>
          <p:sp>
            <p:nvSpPr>
              <p:cNvPr id="235569" name="Text Box 49"/>
              <p:cNvSpPr txBox="1">
                <a:spLocks noChangeArrowheads="1"/>
              </p:cNvSpPr>
              <p:nvPr/>
            </p:nvSpPr>
            <p:spPr bwMode="auto">
              <a:xfrm>
                <a:off x="4224" y="2544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CC99"/>
                    </a:solidFill>
                  </a:rPr>
                  <a:t>[ 1 ]</a:t>
                </a:r>
              </a:p>
            </p:txBody>
          </p:sp>
        </p:grpSp>
        <p:grpSp>
          <p:nvGrpSpPr>
            <p:cNvPr id="235570" name="Group 50"/>
            <p:cNvGrpSpPr>
              <a:grpSpLocks/>
            </p:cNvGrpSpPr>
            <p:nvPr/>
          </p:nvGrpSpPr>
          <p:grpSpPr bwMode="auto">
            <a:xfrm>
              <a:off x="696" y="1776"/>
              <a:ext cx="2640" cy="2352"/>
              <a:chOff x="696" y="1776"/>
              <a:chExt cx="2640" cy="2352"/>
            </a:xfrm>
          </p:grpSpPr>
          <p:cxnSp>
            <p:nvCxnSpPr>
              <p:cNvPr id="235571" name="AutoShape 51"/>
              <p:cNvCxnSpPr>
                <a:cxnSpLocks noChangeShapeType="1"/>
                <a:stCxn id="235556" idx="4"/>
                <a:endCxn id="235560" idx="4"/>
              </p:cNvCxnSpPr>
              <p:nvPr/>
            </p:nvCxnSpPr>
            <p:spPr bwMode="auto">
              <a:xfrm rot="5400000">
                <a:off x="2015" y="457"/>
                <a:ext cx="1" cy="2640"/>
              </a:xfrm>
              <a:prstGeom prst="curvedConnector3">
                <a:avLst>
                  <a:gd name="adj1" fmla="val 198199995"/>
                </a:avLst>
              </a:pr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5572" name="Text Box 52"/>
              <p:cNvSpPr txBox="1">
                <a:spLocks noChangeArrowheads="1"/>
              </p:cNvSpPr>
              <p:nvPr/>
            </p:nvSpPr>
            <p:spPr bwMode="auto">
              <a:xfrm>
                <a:off x="1824" y="3840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CC99"/>
                    </a:solidFill>
                  </a:rPr>
                  <a:t>[ 2 ]</a:t>
                </a:r>
              </a:p>
            </p:txBody>
          </p:sp>
        </p:grpSp>
      </p:grpSp>
      <p:grpSp>
        <p:nvGrpSpPr>
          <p:cNvPr id="235613" name="Group 93"/>
          <p:cNvGrpSpPr>
            <a:grpSpLocks/>
          </p:cNvGrpSpPr>
          <p:nvPr/>
        </p:nvGrpSpPr>
        <p:grpSpPr bwMode="auto">
          <a:xfrm>
            <a:off x="838200" y="2057400"/>
            <a:ext cx="7772400" cy="3886200"/>
            <a:chOff x="528" y="1296"/>
            <a:chExt cx="4896" cy="2448"/>
          </a:xfrm>
        </p:grpSpPr>
        <p:sp>
          <p:nvSpPr>
            <p:cNvPr id="235614" name="Text Box 94"/>
            <p:cNvSpPr txBox="1">
              <a:spLocks noChangeArrowheads="1"/>
            </p:cNvSpPr>
            <p:nvPr/>
          </p:nvSpPr>
          <p:spPr bwMode="auto">
            <a:xfrm>
              <a:off x="528" y="129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/>
            </a:p>
          </p:txBody>
        </p:sp>
        <p:sp>
          <p:nvSpPr>
            <p:cNvPr id="235615" name="Oval 95"/>
            <p:cNvSpPr>
              <a:spLocks noChangeArrowheads="1"/>
            </p:cNvSpPr>
            <p:nvPr/>
          </p:nvSpPr>
          <p:spPr bwMode="auto">
            <a:xfrm>
              <a:off x="1200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P1</a:t>
              </a:r>
            </a:p>
          </p:txBody>
        </p:sp>
        <p:sp>
          <p:nvSpPr>
            <p:cNvPr id="235616" name="Oval 96"/>
            <p:cNvSpPr>
              <a:spLocks noChangeArrowheads="1"/>
            </p:cNvSpPr>
            <p:nvPr/>
          </p:nvSpPr>
          <p:spPr bwMode="auto">
            <a:xfrm>
              <a:off x="1776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P2</a:t>
              </a:r>
            </a:p>
          </p:txBody>
        </p:sp>
        <p:sp>
          <p:nvSpPr>
            <p:cNvPr id="235617" name="Oval 97"/>
            <p:cNvSpPr>
              <a:spLocks noChangeArrowheads="1"/>
            </p:cNvSpPr>
            <p:nvPr/>
          </p:nvSpPr>
          <p:spPr bwMode="auto">
            <a:xfrm>
              <a:off x="2496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P3</a:t>
              </a:r>
            </a:p>
          </p:txBody>
        </p:sp>
        <p:sp>
          <p:nvSpPr>
            <p:cNvPr id="235618" name="Oval 98"/>
            <p:cNvSpPr>
              <a:spLocks noChangeArrowheads="1"/>
            </p:cNvSpPr>
            <p:nvPr/>
          </p:nvSpPr>
          <p:spPr bwMode="auto">
            <a:xfrm>
              <a:off x="3168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P4</a:t>
              </a:r>
            </a:p>
          </p:txBody>
        </p:sp>
        <p:sp>
          <p:nvSpPr>
            <p:cNvPr id="235619" name="Oval 99"/>
            <p:cNvSpPr>
              <a:spLocks noChangeArrowheads="1"/>
            </p:cNvSpPr>
            <p:nvPr/>
          </p:nvSpPr>
          <p:spPr bwMode="auto">
            <a:xfrm>
              <a:off x="3888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P5</a:t>
              </a:r>
            </a:p>
          </p:txBody>
        </p:sp>
        <p:sp>
          <p:nvSpPr>
            <p:cNvPr id="235620" name="Oval 100"/>
            <p:cNvSpPr>
              <a:spLocks noChangeArrowheads="1"/>
            </p:cNvSpPr>
            <p:nvPr/>
          </p:nvSpPr>
          <p:spPr bwMode="auto">
            <a:xfrm>
              <a:off x="4464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P6</a:t>
              </a:r>
            </a:p>
          </p:txBody>
        </p:sp>
        <p:sp>
          <p:nvSpPr>
            <p:cNvPr id="235621" name="Oval 101"/>
            <p:cNvSpPr>
              <a:spLocks noChangeArrowheads="1"/>
            </p:cNvSpPr>
            <p:nvPr/>
          </p:nvSpPr>
          <p:spPr bwMode="auto">
            <a:xfrm>
              <a:off x="5088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P7</a:t>
              </a:r>
            </a:p>
          </p:txBody>
        </p:sp>
        <p:sp>
          <p:nvSpPr>
            <p:cNvPr id="235622" name="Oval 102"/>
            <p:cNvSpPr>
              <a:spLocks noChangeArrowheads="1"/>
            </p:cNvSpPr>
            <p:nvPr/>
          </p:nvSpPr>
          <p:spPr bwMode="auto">
            <a:xfrm>
              <a:off x="528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P0</a:t>
              </a:r>
            </a:p>
          </p:txBody>
        </p:sp>
        <p:cxnSp>
          <p:nvCxnSpPr>
            <p:cNvPr id="235623" name="AutoShape 103"/>
            <p:cNvCxnSpPr>
              <a:cxnSpLocks noChangeShapeType="1"/>
            </p:cNvCxnSpPr>
            <p:nvPr/>
          </p:nvCxnSpPr>
          <p:spPr bwMode="auto">
            <a:xfrm rot="5400000">
              <a:off x="1031" y="1393"/>
              <a:ext cx="1" cy="672"/>
            </a:xfrm>
            <a:prstGeom prst="curvedConnector3">
              <a:avLst>
                <a:gd name="adj1" fmla="val 25399995"/>
              </a:avLst>
            </a:prstGeom>
            <a:noFill/>
            <a:ln w="28575">
              <a:solidFill>
                <a:srgbClr val="FFFF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24" name="AutoShape 104"/>
            <p:cNvCxnSpPr>
              <a:cxnSpLocks noChangeShapeType="1"/>
            </p:cNvCxnSpPr>
            <p:nvPr/>
          </p:nvCxnSpPr>
          <p:spPr bwMode="auto">
            <a:xfrm rot="5400000">
              <a:off x="1319" y="1105"/>
              <a:ext cx="1" cy="1248"/>
            </a:xfrm>
            <a:prstGeom prst="curvedConnector3">
              <a:avLst>
                <a:gd name="adj1" fmla="val 39199995"/>
              </a:avLst>
            </a:prstGeom>
            <a:noFill/>
            <a:ln w="28575">
              <a:solidFill>
                <a:srgbClr val="FFFF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25" name="AutoShape 105"/>
            <p:cNvCxnSpPr>
              <a:cxnSpLocks noChangeShapeType="1"/>
            </p:cNvCxnSpPr>
            <p:nvPr/>
          </p:nvCxnSpPr>
          <p:spPr bwMode="auto">
            <a:xfrm rot="5400000">
              <a:off x="1715" y="660"/>
              <a:ext cx="49" cy="2087"/>
            </a:xfrm>
            <a:prstGeom prst="curvedConnector3">
              <a:avLst>
                <a:gd name="adj1" fmla="val 1418366"/>
              </a:avLst>
            </a:prstGeom>
            <a:noFill/>
            <a:ln w="28575">
              <a:solidFill>
                <a:srgbClr val="FFFF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26" name="AutoShape 106"/>
            <p:cNvCxnSpPr>
              <a:cxnSpLocks noChangeShapeType="1"/>
              <a:stCxn id="235619" idx="4"/>
              <a:endCxn id="235622" idx="4"/>
            </p:cNvCxnSpPr>
            <p:nvPr/>
          </p:nvCxnSpPr>
          <p:spPr bwMode="auto">
            <a:xfrm rot="5400000">
              <a:off x="2375" y="49"/>
              <a:ext cx="1" cy="3360"/>
            </a:xfrm>
            <a:prstGeom prst="curvedConnector3">
              <a:avLst>
                <a:gd name="adj1" fmla="val 98100000"/>
              </a:avLst>
            </a:prstGeom>
            <a:noFill/>
            <a:ln w="28575">
              <a:solidFill>
                <a:srgbClr val="FFFF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27" name="AutoShape 107"/>
            <p:cNvCxnSpPr>
              <a:cxnSpLocks noChangeShapeType="1"/>
              <a:stCxn id="235620" idx="4"/>
              <a:endCxn id="235622" idx="4"/>
            </p:cNvCxnSpPr>
            <p:nvPr/>
          </p:nvCxnSpPr>
          <p:spPr bwMode="auto">
            <a:xfrm rot="5400000">
              <a:off x="2663" y="-239"/>
              <a:ext cx="1" cy="3936"/>
            </a:xfrm>
            <a:prstGeom prst="curvedConnector3">
              <a:avLst>
                <a:gd name="adj1" fmla="val 125900000"/>
              </a:avLst>
            </a:prstGeom>
            <a:noFill/>
            <a:ln w="28575">
              <a:solidFill>
                <a:srgbClr val="FFFF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28" name="AutoShape 108"/>
            <p:cNvCxnSpPr>
              <a:cxnSpLocks noChangeShapeType="1"/>
              <a:stCxn id="235621" idx="5"/>
              <a:endCxn id="235622" idx="4"/>
            </p:cNvCxnSpPr>
            <p:nvPr/>
          </p:nvCxnSpPr>
          <p:spPr bwMode="auto">
            <a:xfrm rot="5400000">
              <a:off x="3011" y="-636"/>
              <a:ext cx="49" cy="4679"/>
            </a:xfrm>
            <a:prstGeom prst="curvedConnector3">
              <a:avLst>
                <a:gd name="adj1" fmla="val 3353060"/>
              </a:avLst>
            </a:prstGeom>
            <a:noFill/>
            <a:ln w="28575">
              <a:solidFill>
                <a:srgbClr val="FFFF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629" name="Text Box 109"/>
            <p:cNvSpPr txBox="1">
              <a:spLocks noChangeArrowheads="1"/>
            </p:cNvSpPr>
            <p:nvPr/>
          </p:nvSpPr>
          <p:spPr bwMode="auto">
            <a:xfrm>
              <a:off x="2736" y="345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CC99"/>
                  </a:solidFill>
                </a:rPr>
                <a:t>[ 1 ]</a:t>
              </a:r>
            </a:p>
          </p:txBody>
        </p:sp>
        <p:cxnSp>
          <p:nvCxnSpPr>
            <p:cNvPr id="235630" name="AutoShape 110"/>
            <p:cNvCxnSpPr>
              <a:cxnSpLocks noChangeShapeType="1"/>
              <a:stCxn id="235618" idx="4"/>
              <a:endCxn id="235622" idx="4"/>
            </p:cNvCxnSpPr>
            <p:nvPr/>
          </p:nvCxnSpPr>
          <p:spPr bwMode="auto">
            <a:xfrm rot="5400000">
              <a:off x="2015" y="409"/>
              <a:ext cx="1" cy="2640"/>
            </a:xfrm>
            <a:prstGeom prst="curvedConnector3">
              <a:avLst>
                <a:gd name="adj1" fmla="val 79200000"/>
              </a:avLst>
            </a:prstGeom>
            <a:noFill/>
            <a:ln w="28575">
              <a:solidFill>
                <a:srgbClr val="FFFF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5631" name="Text Box 111"/>
          <p:cNvSpPr txBox="1">
            <a:spLocks noChangeArrowheads="1"/>
          </p:cNvSpPr>
          <p:nvPr/>
        </p:nvSpPr>
        <p:spPr bwMode="auto">
          <a:xfrm>
            <a:off x="304800" y="548640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FF99"/>
                </a:solidFill>
              </a:rPr>
              <a:t>K = 1</a:t>
            </a:r>
          </a:p>
        </p:txBody>
      </p:sp>
      <p:sp>
        <p:nvSpPr>
          <p:cNvPr id="235632" name="Text Box 112"/>
          <p:cNvSpPr txBox="1">
            <a:spLocks noChangeArrowheads="1"/>
          </p:cNvSpPr>
          <p:nvPr/>
        </p:nvSpPr>
        <p:spPr bwMode="auto">
          <a:xfrm>
            <a:off x="304800" y="548640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FF99"/>
                </a:solidFill>
              </a:rPr>
              <a:t>K = 3</a:t>
            </a:r>
          </a:p>
        </p:txBody>
      </p:sp>
      <p:sp>
        <p:nvSpPr>
          <p:cNvPr id="235633" name="Text Box 113"/>
          <p:cNvSpPr txBox="1">
            <a:spLocks noChangeArrowheads="1"/>
          </p:cNvSpPr>
          <p:nvPr/>
        </p:nvSpPr>
        <p:spPr bwMode="auto">
          <a:xfrm>
            <a:off x="304800" y="548640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FF99"/>
                </a:solidFill>
              </a:rPr>
              <a:t>K = 7</a:t>
            </a:r>
          </a:p>
        </p:txBody>
      </p:sp>
      <p:sp>
        <p:nvSpPr>
          <p:cNvPr id="235634" name="Rectangle 114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1" grpId="0"/>
      <p:bldP spid="235632" grpId="0"/>
      <p:bldP spid="2356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600" b="1">
                <a:solidFill>
                  <a:srgbClr val="FFCC99"/>
                </a:solidFill>
              </a:rPr>
              <a:t>Experimental Evaluation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1736725" y="2251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457200" y="1900238"/>
            <a:ext cx="8382000" cy="389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buFontTx/>
              <a:buChar char="•"/>
            </a:pPr>
            <a:r>
              <a:rPr lang="en-US" sz="2400">
                <a:solidFill>
                  <a:srgbClr val="FFFFCC"/>
                </a:solidFill>
              </a:rPr>
              <a:t> Integrated into MVICH-1.0</a:t>
            </a:r>
          </a:p>
          <a:p>
            <a:pPr lvl="1">
              <a:lnSpc>
                <a:spcPct val="160000"/>
              </a:lnSpc>
              <a:buFontTx/>
              <a:buChar char="•"/>
            </a:pPr>
            <a:r>
              <a:rPr lang="en-US" sz="2000">
                <a:solidFill>
                  <a:srgbClr val="FFCC99"/>
                </a:solidFill>
              </a:rPr>
              <a:t> Reduction Operation = MPI_SUM</a:t>
            </a:r>
          </a:p>
          <a:p>
            <a:pPr lvl="1">
              <a:lnSpc>
                <a:spcPct val="160000"/>
              </a:lnSpc>
              <a:buFontTx/>
              <a:buChar char="•"/>
            </a:pPr>
            <a:r>
              <a:rPr lang="en-US" sz="2000">
                <a:solidFill>
                  <a:srgbClr val="FFCC99"/>
                </a:solidFill>
              </a:rPr>
              <a:t> Data type = 1 INT (data size = 4 bytes)</a:t>
            </a:r>
          </a:p>
          <a:p>
            <a:pPr lvl="1">
              <a:lnSpc>
                <a:spcPct val="160000"/>
              </a:lnSpc>
              <a:buFontTx/>
              <a:buChar char="•"/>
            </a:pPr>
            <a:r>
              <a:rPr lang="en-US" sz="2000">
                <a:solidFill>
                  <a:srgbClr val="FFCC99"/>
                </a:solidFill>
              </a:rPr>
              <a:t> Count = 1 (4 bytes) to 1024 (4096) bytes</a:t>
            </a: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sz="2400">
                <a:solidFill>
                  <a:srgbClr val="FFFFCC"/>
                </a:solidFill>
              </a:rPr>
              <a:t> Finding the optimal Degree-K</a:t>
            </a: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sz="2400">
                <a:solidFill>
                  <a:srgbClr val="FFFFCC"/>
                </a:solidFill>
              </a:rPr>
              <a:t> Experimental Vs Analytical (best case &amp; worst case)</a:t>
            </a: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sz="2400">
                <a:solidFill>
                  <a:srgbClr val="FFFFCC"/>
                </a:solidFill>
              </a:rPr>
              <a:t> Exp. and Anal. comparison of Send-Receive with RDMA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581" name="Object 5"/>
          <p:cNvGraphicFramePr>
            <a:graphicFrameLocks noChangeAspect="1"/>
          </p:cNvGraphicFramePr>
          <p:nvPr>
            <p:ph idx="1"/>
          </p:nvPr>
        </p:nvGraphicFramePr>
        <p:xfrm>
          <a:off x="304800" y="1752600"/>
          <a:ext cx="4495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80" name="Chart" r:id="rId4" imgW="7772275" imgH="4114800" progId="MSGraph.Chart.5">
                  <p:embed followColorScheme="full"/>
                </p:oleObj>
              </mc:Choice>
              <mc:Fallback>
                <p:oleObj name="Chart" r:id="rId4" imgW="7772275" imgH="4114800" progId="MSGraph.Chart.5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44958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5" name="Line 9"/>
          <p:cNvSpPr>
            <a:spLocks noChangeShapeType="1"/>
          </p:cNvSpPr>
          <p:nvPr/>
        </p:nvSpPr>
        <p:spPr bwMode="auto">
          <a:xfrm>
            <a:off x="5730875" y="4711700"/>
            <a:ext cx="3184525" cy="0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6" name="Line 10"/>
          <p:cNvSpPr>
            <a:spLocks noChangeShapeType="1"/>
          </p:cNvSpPr>
          <p:nvPr/>
        </p:nvSpPr>
        <p:spPr bwMode="auto">
          <a:xfrm>
            <a:off x="6705600" y="2541588"/>
            <a:ext cx="15875" cy="2170112"/>
          </a:xfrm>
          <a:prstGeom prst="line">
            <a:avLst/>
          </a:prstGeom>
          <a:noFill/>
          <a:ln w="9525">
            <a:solidFill>
              <a:srgbClr val="FFFF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7" name="Line 11"/>
          <p:cNvSpPr>
            <a:spLocks noChangeShapeType="1"/>
          </p:cNvSpPr>
          <p:nvPr/>
        </p:nvSpPr>
        <p:spPr bwMode="auto">
          <a:xfrm flipH="1">
            <a:off x="7753350" y="2541588"/>
            <a:ext cx="19050" cy="2170112"/>
          </a:xfrm>
          <a:prstGeom prst="line">
            <a:avLst/>
          </a:prstGeom>
          <a:noFill/>
          <a:ln w="9525">
            <a:solidFill>
              <a:srgbClr val="FFFF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8" name="Line 12"/>
          <p:cNvSpPr>
            <a:spLocks noChangeShapeType="1"/>
          </p:cNvSpPr>
          <p:nvPr/>
        </p:nvSpPr>
        <p:spPr bwMode="auto">
          <a:xfrm>
            <a:off x="5730875" y="3937000"/>
            <a:ext cx="3184525" cy="0"/>
          </a:xfrm>
          <a:prstGeom prst="line">
            <a:avLst/>
          </a:prstGeom>
          <a:noFill/>
          <a:ln w="9525">
            <a:solidFill>
              <a:srgbClr val="FFFF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9" name="Line 13"/>
          <p:cNvSpPr>
            <a:spLocks noChangeShapeType="1"/>
          </p:cNvSpPr>
          <p:nvPr/>
        </p:nvSpPr>
        <p:spPr bwMode="auto">
          <a:xfrm>
            <a:off x="5730875" y="3225800"/>
            <a:ext cx="3184525" cy="0"/>
          </a:xfrm>
          <a:prstGeom prst="line">
            <a:avLst/>
          </a:prstGeom>
          <a:noFill/>
          <a:ln w="9525">
            <a:solidFill>
              <a:srgbClr val="FFFF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4957763" y="4170363"/>
            <a:ext cx="7334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FFCC"/>
                </a:solidFill>
              </a:rPr>
              <a:t>4 nodes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4957763" y="3459163"/>
            <a:ext cx="7334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FFCC"/>
                </a:solidFill>
              </a:rPr>
              <a:t>8 nodes</a:t>
            </a:r>
          </a:p>
        </p:txBody>
      </p:sp>
      <p:sp>
        <p:nvSpPr>
          <p:cNvPr id="280592" name="Text Box 16"/>
          <p:cNvSpPr txBox="1">
            <a:spLocks noChangeArrowheads="1"/>
          </p:cNvSpPr>
          <p:nvPr/>
        </p:nvSpPr>
        <p:spPr bwMode="auto">
          <a:xfrm>
            <a:off x="4870450" y="2747963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FFCC"/>
                </a:solidFill>
              </a:rPr>
              <a:t>16 nodes</a:t>
            </a:r>
          </a:p>
        </p:txBody>
      </p:sp>
      <p:sp>
        <p:nvSpPr>
          <p:cNvPr id="280593" name="Text Box 17"/>
          <p:cNvSpPr txBox="1">
            <a:spLocks noChangeArrowheads="1"/>
          </p:cNvSpPr>
          <p:nvPr/>
        </p:nvSpPr>
        <p:spPr bwMode="auto">
          <a:xfrm>
            <a:off x="5773738" y="2643188"/>
            <a:ext cx="911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Degree-3 </a:t>
            </a:r>
          </a:p>
        </p:txBody>
      </p:sp>
      <p:sp>
        <p:nvSpPr>
          <p:cNvPr id="280594" name="Text Box 18"/>
          <p:cNvSpPr txBox="1">
            <a:spLocks noChangeArrowheads="1"/>
          </p:cNvSpPr>
          <p:nvPr/>
        </p:nvSpPr>
        <p:spPr bwMode="auto">
          <a:xfrm>
            <a:off x="5773738" y="3354388"/>
            <a:ext cx="911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Degree-7 </a:t>
            </a:r>
          </a:p>
        </p:txBody>
      </p:sp>
      <p:sp>
        <p:nvSpPr>
          <p:cNvPr id="280595" name="Text Box 19"/>
          <p:cNvSpPr txBox="1">
            <a:spLocks noChangeArrowheads="1"/>
          </p:cNvSpPr>
          <p:nvPr/>
        </p:nvSpPr>
        <p:spPr bwMode="auto">
          <a:xfrm>
            <a:off x="5773738" y="4194175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Degree-3 </a:t>
            </a:r>
          </a:p>
        </p:txBody>
      </p:sp>
      <p:sp>
        <p:nvSpPr>
          <p:cNvPr id="280596" name="Text Box 20"/>
          <p:cNvSpPr txBox="1">
            <a:spLocks noChangeArrowheads="1"/>
          </p:cNvSpPr>
          <p:nvPr/>
        </p:nvSpPr>
        <p:spPr bwMode="auto">
          <a:xfrm>
            <a:off x="6762750" y="4194175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Degree-3 </a:t>
            </a:r>
          </a:p>
        </p:txBody>
      </p:sp>
      <p:sp>
        <p:nvSpPr>
          <p:cNvPr id="280597" name="Text Box 21"/>
          <p:cNvSpPr txBox="1">
            <a:spLocks noChangeArrowheads="1"/>
          </p:cNvSpPr>
          <p:nvPr/>
        </p:nvSpPr>
        <p:spPr bwMode="auto">
          <a:xfrm>
            <a:off x="7866063" y="415448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Degree-1 </a:t>
            </a:r>
          </a:p>
        </p:txBody>
      </p:sp>
      <p:sp>
        <p:nvSpPr>
          <p:cNvPr id="280598" name="Text Box 22"/>
          <p:cNvSpPr txBox="1">
            <a:spLocks noChangeArrowheads="1"/>
          </p:cNvSpPr>
          <p:nvPr/>
        </p:nvSpPr>
        <p:spPr bwMode="auto">
          <a:xfrm>
            <a:off x="6762750" y="3354388"/>
            <a:ext cx="911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Degree-3 </a:t>
            </a:r>
          </a:p>
        </p:txBody>
      </p:sp>
      <p:sp>
        <p:nvSpPr>
          <p:cNvPr id="280599" name="Text Box 23"/>
          <p:cNvSpPr txBox="1">
            <a:spLocks noChangeArrowheads="1"/>
          </p:cNvSpPr>
          <p:nvPr/>
        </p:nvSpPr>
        <p:spPr bwMode="auto">
          <a:xfrm>
            <a:off x="7866063" y="3314700"/>
            <a:ext cx="9112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Degree-1 </a:t>
            </a:r>
          </a:p>
        </p:txBody>
      </p:sp>
      <p:sp>
        <p:nvSpPr>
          <p:cNvPr id="280600" name="Text Box 24"/>
          <p:cNvSpPr txBox="1">
            <a:spLocks noChangeArrowheads="1"/>
          </p:cNvSpPr>
          <p:nvPr/>
        </p:nvSpPr>
        <p:spPr bwMode="auto">
          <a:xfrm>
            <a:off x="6762750" y="2643188"/>
            <a:ext cx="911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Degree-3 </a:t>
            </a:r>
          </a:p>
        </p:txBody>
      </p:sp>
      <p:sp>
        <p:nvSpPr>
          <p:cNvPr id="280601" name="Text Box 25"/>
          <p:cNvSpPr txBox="1">
            <a:spLocks noChangeArrowheads="1"/>
          </p:cNvSpPr>
          <p:nvPr/>
        </p:nvSpPr>
        <p:spPr bwMode="auto">
          <a:xfrm>
            <a:off x="7866063" y="2603500"/>
            <a:ext cx="9112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Degree-1 </a:t>
            </a:r>
          </a:p>
        </p:txBody>
      </p:sp>
      <p:sp>
        <p:nvSpPr>
          <p:cNvPr id="280602" name="Text Box 26"/>
          <p:cNvSpPr txBox="1">
            <a:spLocks noChangeArrowheads="1"/>
          </p:cNvSpPr>
          <p:nvPr/>
        </p:nvSpPr>
        <p:spPr bwMode="auto">
          <a:xfrm>
            <a:off x="5946775" y="4797425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4-256B</a:t>
            </a:r>
          </a:p>
        </p:txBody>
      </p:sp>
      <p:sp>
        <p:nvSpPr>
          <p:cNvPr id="280603" name="Text Box 27"/>
          <p:cNvSpPr txBox="1">
            <a:spLocks noChangeArrowheads="1"/>
          </p:cNvSpPr>
          <p:nvPr/>
        </p:nvSpPr>
        <p:spPr bwMode="auto">
          <a:xfrm>
            <a:off x="6848475" y="4827588"/>
            <a:ext cx="94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256-1KB</a:t>
            </a:r>
          </a:p>
        </p:txBody>
      </p:sp>
      <p:sp>
        <p:nvSpPr>
          <p:cNvPr id="280604" name="Text Box 28"/>
          <p:cNvSpPr txBox="1">
            <a:spLocks noChangeArrowheads="1"/>
          </p:cNvSpPr>
          <p:nvPr/>
        </p:nvSpPr>
        <p:spPr bwMode="auto">
          <a:xfrm>
            <a:off x="7789863" y="4799013"/>
            <a:ext cx="1119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Beyond 1KB</a:t>
            </a:r>
          </a:p>
        </p:txBody>
      </p:sp>
      <p:sp>
        <p:nvSpPr>
          <p:cNvPr id="280605" name="Line 29"/>
          <p:cNvSpPr>
            <a:spLocks noChangeShapeType="1"/>
          </p:cNvSpPr>
          <p:nvPr/>
        </p:nvSpPr>
        <p:spPr bwMode="auto">
          <a:xfrm>
            <a:off x="5730875" y="2514600"/>
            <a:ext cx="3184525" cy="0"/>
          </a:xfrm>
          <a:prstGeom prst="line">
            <a:avLst/>
          </a:prstGeom>
          <a:noFill/>
          <a:ln w="9525">
            <a:solidFill>
              <a:srgbClr val="FFFF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08" name="Line 32"/>
          <p:cNvSpPr>
            <a:spLocks noChangeShapeType="1"/>
          </p:cNvSpPr>
          <p:nvPr/>
        </p:nvSpPr>
        <p:spPr bwMode="auto">
          <a:xfrm>
            <a:off x="8915400" y="2541588"/>
            <a:ext cx="0" cy="2159000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16" name="Line 40"/>
          <p:cNvSpPr>
            <a:spLocks noChangeShapeType="1"/>
          </p:cNvSpPr>
          <p:nvPr/>
        </p:nvSpPr>
        <p:spPr bwMode="auto">
          <a:xfrm>
            <a:off x="5715000" y="2541588"/>
            <a:ext cx="0" cy="2133600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17" name="Rectangle 41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Choosing the Optimal Degree-K for</a:t>
            </a:r>
            <a:br>
              <a:rPr lang="en-US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Reduce</a:t>
            </a:r>
          </a:p>
        </p:txBody>
      </p:sp>
      <p:sp>
        <p:nvSpPr>
          <p:cNvPr id="280618" name="Rectangle 42"/>
          <p:cNvSpPr>
            <a:spLocks noChangeArrowheads="1"/>
          </p:cNvSpPr>
          <p:nvPr/>
        </p:nvSpPr>
        <p:spPr bwMode="auto">
          <a:xfrm flipV="1">
            <a:off x="304800" y="15240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619" name="Text Box 43"/>
          <p:cNvSpPr txBox="1">
            <a:spLocks noChangeArrowheads="1"/>
          </p:cNvSpPr>
          <p:nvPr/>
        </p:nvSpPr>
        <p:spPr bwMode="auto">
          <a:xfrm>
            <a:off x="1143000" y="6002338"/>
            <a:ext cx="739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i="1">
                <a:solidFill>
                  <a:srgbClr val="00FF99"/>
                </a:solidFill>
              </a:rPr>
              <a:t> For lower message sizes, higher degrees perform better than degree-1 (binomial)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32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Degree-K RDMA-based All Reduce Analytical Model</a:t>
            </a:r>
          </a:p>
        </p:txBody>
      </p:sp>
      <p:sp>
        <p:nvSpPr>
          <p:cNvPr id="272390" name="Text Box 1030"/>
          <p:cNvSpPr txBox="1">
            <a:spLocks noChangeArrowheads="1"/>
          </p:cNvSpPr>
          <p:nvPr/>
        </p:nvSpPr>
        <p:spPr bwMode="auto">
          <a:xfrm>
            <a:off x="685800" y="6064250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i="1">
                <a:solidFill>
                  <a:srgbClr val="00FF99"/>
                </a:solidFill>
              </a:rPr>
              <a:t> Experimental timings fall between the best case and the worst case analytical estimates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i="1">
                <a:solidFill>
                  <a:srgbClr val="00FF99"/>
                </a:solidFill>
              </a:rPr>
              <a:t> For lower message sizes, higher degrees perform better than degree-1 (binomial)</a:t>
            </a:r>
          </a:p>
        </p:txBody>
      </p:sp>
      <p:sp>
        <p:nvSpPr>
          <p:cNvPr id="272391" name="Rectangle 1031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427" name="Line 1067"/>
          <p:cNvSpPr>
            <a:spLocks noChangeShapeType="1"/>
          </p:cNvSpPr>
          <p:nvPr/>
        </p:nvSpPr>
        <p:spPr bwMode="auto">
          <a:xfrm>
            <a:off x="5789613" y="1828800"/>
            <a:ext cx="0" cy="3617913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428" name="Line 1068"/>
          <p:cNvSpPr>
            <a:spLocks noChangeShapeType="1"/>
          </p:cNvSpPr>
          <p:nvPr/>
        </p:nvSpPr>
        <p:spPr bwMode="auto">
          <a:xfrm>
            <a:off x="5789613" y="5446713"/>
            <a:ext cx="3184525" cy="0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429" name="Line 1069"/>
          <p:cNvSpPr>
            <a:spLocks noChangeShapeType="1"/>
          </p:cNvSpPr>
          <p:nvPr/>
        </p:nvSpPr>
        <p:spPr bwMode="auto">
          <a:xfrm>
            <a:off x="6780213" y="1828800"/>
            <a:ext cx="0" cy="3617913"/>
          </a:xfrm>
          <a:prstGeom prst="line">
            <a:avLst/>
          </a:prstGeom>
          <a:noFill/>
          <a:ln w="9525">
            <a:solidFill>
              <a:srgbClr val="FFFF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430" name="Line 1070"/>
          <p:cNvSpPr>
            <a:spLocks noChangeShapeType="1"/>
          </p:cNvSpPr>
          <p:nvPr/>
        </p:nvSpPr>
        <p:spPr bwMode="auto">
          <a:xfrm>
            <a:off x="7812088" y="1828800"/>
            <a:ext cx="0" cy="3617913"/>
          </a:xfrm>
          <a:prstGeom prst="line">
            <a:avLst/>
          </a:prstGeom>
          <a:noFill/>
          <a:ln w="9525">
            <a:solidFill>
              <a:srgbClr val="FFFF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431" name="Line 1071"/>
          <p:cNvSpPr>
            <a:spLocks noChangeShapeType="1"/>
          </p:cNvSpPr>
          <p:nvPr/>
        </p:nvSpPr>
        <p:spPr bwMode="auto">
          <a:xfrm>
            <a:off x="5789613" y="4672013"/>
            <a:ext cx="3184525" cy="0"/>
          </a:xfrm>
          <a:prstGeom prst="line">
            <a:avLst/>
          </a:prstGeom>
          <a:noFill/>
          <a:ln w="9525">
            <a:solidFill>
              <a:srgbClr val="FFFF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432" name="Line 1072"/>
          <p:cNvSpPr>
            <a:spLocks noChangeShapeType="1"/>
          </p:cNvSpPr>
          <p:nvPr/>
        </p:nvSpPr>
        <p:spPr bwMode="auto">
          <a:xfrm>
            <a:off x="5789613" y="3960813"/>
            <a:ext cx="3184525" cy="0"/>
          </a:xfrm>
          <a:prstGeom prst="line">
            <a:avLst/>
          </a:prstGeom>
          <a:noFill/>
          <a:ln w="9525">
            <a:solidFill>
              <a:srgbClr val="FFFF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433" name="Text Box 1073"/>
          <p:cNvSpPr txBox="1">
            <a:spLocks noChangeArrowheads="1"/>
          </p:cNvSpPr>
          <p:nvPr/>
        </p:nvSpPr>
        <p:spPr bwMode="auto">
          <a:xfrm>
            <a:off x="5016500" y="4905375"/>
            <a:ext cx="7334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FFCC"/>
                </a:solidFill>
              </a:rPr>
              <a:t>4 nodes</a:t>
            </a:r>
          </a:p>
        </p:txBody>
      </p:sp>
      <p:sp>
        <p:nvSpPr>
          <p:cNvPr id="272434" name="Text Box 1074"/>
          <p:cNvSpPr txBox="1">
            <a:spLocks noChangeArrowheads="1"/>
          </p:cNvSpPr>
          <p:nvPr/>
        </p:nvSpPr>
        <p:spPr bwMode="auto">
          <a:xfrm>
            <a:off x="5016500" y="4194175"/>
            <a:ext cx="7334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FFCC"/>
                </a:solidFill>
              </a:rPr>
              <a:t>8 nodes</a:t>
            </a:r>
          </a:p>
        </p:txBody>
      </p:sp>
      <p:sp>
        <p:nvSpPr>
          <p:cNvPr id="272435" name="Text Box 1075"/>
          <p:cNvSpPr txBox="1">
            <a:spLocks noChangeArrowheads="1"/>
          </p:cNvSpPr>
          <p:nvPr/>
        </p:nvSpPr>
        <p:spPr bwMode="auto">
          <a:xfrm>
            <a:off x="4929188" y="3482975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FFCC"/>
                </a:solidFill>
              </a:rPr>
              <a:t>16 nodes</a:t>
            </a:r>
          </a:p>
        </p:txBody>
      </p:sp>
      <p:sp>
        <p:nvSpPr>
          <p:cNvPr id="272436" name="Text Box 1076"/>
          <p:cNvSpPr txBox="1">
            <a:spLocks noChangeArrowheads="1"/>
          </p:cNvSpPr>
          <p:nvPr/>
        </p:nvSpPr>
        <p:spPr bwMode="auto">
          <a:xfrm>
            <a:off x="5832475" y="3378200"/>
            <a:ext cx="9112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Degree-3 </a:t>
            </a:r>
          </a:p>
        </p:txBody>
      </p:sp>
      <p:sp>
        <p:nvSpPr>
          <p:cNvPr id="272437" name="Text Box 1077"/>
          <p:cNvSpPr txBox="1">
            <a:spLocks noChangeArrowheads="1"/>
          </p:cNvSpPr>
          <p:nvPr/>
        </p:nvSpPr>
        <p:spPr bwMode="auto">
          <a:xfrm>
            <a:off x="5832475" y="4089400"/>
            <a:ext cx="9112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Degree-7 </a:t>
            </a:r>
          </a:p>
        </p:txBody>
      </p:sp>
      <p:sp>
        <p:nvSpPr>
          <p:cNvPr id="272438" name="Text Box 1078"/>
          <p:cNvSpPr txBox="1">
            <a:spLocks noChangeArrowheads="1"/>
          </p:cNvSpPr>
          <p:nvPr/>
        </p:nvSpPr>
        <p:spPr bwMode="auto">
          <a:xfrm>
            <a:off x="5832475" y="492918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Degree-3 </a:t>
            </a:r>
          </a:p>
        </p:txBody>
      </p:sp>
      <p:sp>
        <p:nvSpPr>
          <p:cNvPr id="272439" name="Text Box 1079"/>
          <p:cNvSpPr txBox="1">
            <a:spLocks noChangeArrowheads="1"/>
          </p:cNvSpPr>
          <p:nvPr/>
        </p:nvSpPr>
        <p:spPr bwMode="auto">
          <a:xfrm>
            <a:off x="6821488" y="492918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Degree-3 </a:t>
            </a:r>
          </a:p>
        </p:txBody>
      </p:sp>
      <p:sp>
        <p:nvSpPr>
          <p:cNvPr id="272440" name="Text Box 1080"/>
          <p:cNvSpPr txBox="1">
            <a:spLocks noChangeArrowheads="1"/>
          </p:cNvSpPr>
          <p:nvPr/>
        </p:nvSpPr>
        <p:spPr bwMode="auto">
          <a:xfrm>
            <a:off x="7924800" y="4889500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Degree-1 </a:t>
            </a:r>
          </a:p>
        </p:txBody>
      </p:sp>
      <p:sp>
        <p:nvSpPr>
          <p:cNvPr id="272441" name="Text Box 1081"/>
          <p:cNvSpPr txBox="1">
            <a:spLocks noChangeArrowheads="1"/>
          </p:cNvSpPr>
          <p:nvPr/>
        </p:nvSpPr>
        <p:spPr bwMode="auto">
          <a:xfrm>
            <a:off x="6821488" y="4089400"/>
            <a:ext cx="9112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Degree-3 </a:t>
            </a:r>
          </a:p>
        </p:txBody>
      </p:sp>
      <p:sp>
        <p:nvSpPr>
          <p:cNvPr id="272442" name="Text Box 1082"/>
          <p:cNvSpPr txBox="1">
            <a:spLocks noChangeArrowheads="1"/>
          </p:cNvSpPr>
          <p:nvPr/>
        </p:nvSpPr>
        <p:spPr bwMode="auto">
          <a:xfrm>
            <a:off x="7924800" y="4049713"/>
            <a:ext cx="911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Degree-1 </a:t>
            </a:r>
          </a:p>
        </p:txBody>
      </p:sp>
      <p:sp>
        <p:nvSpPr>
          <p:cNvPr id="272443" name="Text Box 1083"/>
          <p:cNvSpPr txBox="1">
            <a:spLocks noChangeArrowheads="1"/>
          </p:cNvSpPr>
          <p:nvPr/>
        </p:nvSpPr>
        <p:spPr bwMode="auto">
          <a:xfrm>
            <a:off x="6821488" y="3378200"/>
            <a:ext cx="9112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Degree-3 </a:t>
            </a:r>
          </a:p>
        </p:txBody>
      </p:sp>
      <p:sp>
        <p:nvSpPr>
          <p:cNvPr id="272444" name="Text Box 1084"/>
          <p:cNvSpPr txBox="1">
            <a:spLocks noChangeArrowheads="1"/>
          </p:cNvSpPr>
          <p:nvPr/>
        </p:nvSpPr>
        <p:spPr bwMode="auto">
          <a:xfrm>
            <a:off x="7924800" y="3338513"/>
            <a:ext cx="911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Degree-1 </a:t>
            </a:r>
          </a:p>
        </p:txBody>
      </p:sp>
      <p:sp>
        <p:nvSpPr>
          <p:cNvPr id="272445" name="Text Box 1085"/>
          <p:cNvSpPr txBox="1">
            <a:spLocks noChangeArrowheads="1"/>
          </p:cNvSpPr>
          <p:nvPr/>
        </p:nvSpPr>
        <p:spPr bwMode="auto">
          <a:xfrm>
            <a:off x="6005513" y="5532438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4-256B</a:t>
            </a:r>
          </a:p>
        </p:txBody>
      </p:sp>
      <p:sp>
        <p:nvSpPr>
          <p:cNvPr id="272446" name="Text Box 1086"/>
          <p:cNvSpPr txBox="1">
            <a:spLocks noChangeArrowheads="1"/>
          </p:cNvSpPr>
          <p:nvPr/>
        </p:nvSpPr>
        <p:spPr bwMode="auto">
          <a:xfrm>
            <a:off x="6907213" y="5562600"/>
            <a:ext cx="941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256-1KB</a:t>
            </a:r>
          </a:p>
        </p:txBody>
      </p:sp>
      <p:sp>
        <p:nvSpPr>
          <p:cNvPr id="272447" name="Text Box 1087"/>
          <p:cNvSpPr txBox="1">
            <a:spLocks noChangeArrowheads="1"/>
          </p:cNvSpPr>
          <p:nvPr/>
        </p:nvSpPr>
        <p:spPr bwMode="auto">
          <a:xfrm>
            <a:off x="7848600" y="5534025"/>
            <a:ext cx="1119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Beyond 1KB</a:t>
            </a:r>
          </a:p>
        </p:txBody>
      </p:sp>
      <p:sp>
        <p:nvSpPr>
          <p:cNvPr id="272448" name="Line 1088"/>
          <p:cNvSpPr>
            <a:spLocks noChangeShapeType="1"/>
          </p:cNvSpPr>
          <p:nvPr/>
        </p:nvSpPr>
        <p:spPr bwMode="auto">
          <a:xfrm>
            <a:off x="5789613" y="3249613"/>
            <a:ext cx="3184525" cy="0"/>
          </a:xfrm>
          <a:prstGeom prst="line">
            <a:avLst/>
          </a:prstGeom>
          <a:noFill/>
          <a:ln w="9525">
            <a:solidFill>
              <a:srgbClr val="FFFF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449" name="Line 1089"/>
          <p:cNvSpPr>
            <a:spLocks noChangeShapeType="1"/>
          </p:cNvSpPr>
          <p:nvPr/>
        </p:nvSpPr>
        <p:spPr bwMode="auto">
          <a:xfrm>
            <a:off x="5789613" y="2540000"/>
            <a:ext cx="3184525" cy="0"/>
          </a:xfrm>
          <a:prstGeom prst="line">
            <a:avLst/>
          </a:prstGeom>
          <a:noFill/>
          <a:ln w="9525">
            <a:solidFill>
              <a:srgbClr val="FFFF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450" name="Line 1090"/>
          <p:cNvSpPr>
            <a:spLocks noChangeShapeType="1"/>
          </p:cNvSpPr>
          <p:nvPr/>
        </p:nvSpPr>
        <p:spPr bwMode="auto">
          <a:xfrm>
            <a:off x="5789613" y="1828800"/>
            <a:ext cx="3184525" cy="0"/>
          </a:xfrm>
          <a:prstGeom prst="line">
            <a:avLst/>
          </a:prstGeom>
          <a:noFill/>
          <a:ln w="9525">
            <a:solidFill>
              <a:srgbClr val="FFFF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451" name="Line 1091"/>
          <p:cNvSpPr>
            <a:spLocks noChangeShapeType="1"/>
          </p:cNvSpPr>
          <p:nvPr/>
        </p:nvSpPr>
        <p:spPr bwMode="auto">
          <a:xfrm>
            <a:off x="8974138" y="1828800"/>
            <a:ext cx="0" cy="3617913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452" name="Text Box 1092"/>
          <p:cNvSpPr txBox="1">
            <a:spLocks noChangeArrowheads="1"/>
          </p:cNvSpPr>
          <p:nvPr/>
        </p:nvSpPr>
        <p:spPr bwMode="auto">
          <a:xfrm>
            <a:off x="5832475" y="2733675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Degree-3 </a:t>
            </a:r>
          </a:p>
        </p:txBody>
      </p:sp>
      <p:sp>
        <p:nvSpPr>
          <p:cNvPr id="272453" name="Text Box 1093"/>
          <p:cNvSpPr txBox="1">
            <a:spLocks noChangeArrowheads="1"/>
          </p:cNvSpPr>
          <p:nvPr/>
        </p:nvSpPr>
        <p:spPr bwMode="auto">
          <a:xfrm>
            <a:off x="6821488" y="2733675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Degree-3 </a:t>
            </a:r>
          </a:p>
        </p:txBody>
      </p:sp>
      <p:sp>
        <p:nvSpPr>
          <p:cNvPr id="272454" name="Text Box 1094"/>
          <p:cNvSpPr txBox="1">
            <a:spLocks noChangeArrowheads="1"/>
          </p:cNvSpPr>
          <p:nvPr/>
        </p:nvSpPr>
        <p:spPr bwMode="auto">
          <a:xfrm>
            <a:off x="7924800" y="269398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Degree-1 </a:t>
            </a:r>
          </a:p>
        </p:txBody>
      </p:sp>
      <p:sp>
        <p:nvSpPr>
          <p:cNvPr id="272455" name="Text Box 1095"/>
          <p:cNvSpPr txBox="1">
            <a:spLocks noChangeArrowheads="1"/>
          </p:cNvSpPr>
          <p:nvPr/>
        </p:nvSpPr>
        <p:spPr bwMode="auto">
          <a:xfrm>
            <a:off x="5791200" y="202088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Degree-3 </a:t>
            </a:r>
          </a:p>
        </p:txBody>
      </p:sp>
      <p:sp>
        <p:nvSpPr>
          <p:cNvPr id="272456" name="Text Box 1096"/>
          <p:cNvSpPr txBox="1">
            <a:spLocks noChangeArrowheads="1"/>
          </p:cNvSpPr>
          <p:nvPr/>
        </p:nvSpPr>
        <p:spPr bwMode="auto">
          <a:xfrm>
            <a:off x="6780213" y="202088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Degree-3 </a:t>
            </a:r>
          </a:p>
        </p:txBody>
      </p:sp>
      <p:sp>
        <p:nvSpPr>
          <p:cNvPr id="272457" name="Text Box 1097"/>
          <p:cNvSpPr txBox="1">
            <a:spLocks noChangeArrowheads="1"/>
          </p:cNvSpPr>
          <p:nvPr/>
        </p:nvSpPr>
        <p:spPr bwMode="auto">
          <a:xfrm>
            <a:off x="7924800" y="1981200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Degree-1 </a:t>
            </a:r>
          </a:p>
        </p:txBody>
      </p:sp>
      <p:sp>
        <p:nvSpPr>
          <p:cNvPr id="272458" name="Text Box 1098"/>
          <p:cNvSpPr txBox="1">
            <a:spLocks noChangeArrowheads="1"/>
          </p:cNvSpPr>
          <p:nvPr/>
        </p:nvSpPr>
        <p:spPr bwMode="auto">
          <a:xfrm>
            <a:off x="4800600" y="2125663"/>
            <a:ext cx="100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FFCC"/>
                </a:solidFill>
              </a:rPr>
              <a:t>1024 nodes</a:t>
            </a:r>
          </a:p>
        </p:txBody>
      </p:sp>
      <p:sp>
        <p:nvSpPr>
          <p:cNvPr id="272459" name="Text Box 1099"/>
          <p:cNvSpPr txBox="1">
            <a:spLocks noChangeArrowheads="1"/>
          </p:cNvSpPr>
          <p:nvPr/>
        </p:nvSpPr>
        <p:spPr bwMode="auto">
          <a:xfrm>
            <a:off x="4845050" y="2836863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FFCC"/>
                </a:solidFill>
              </a:rPr>
              <a:t>512 nodes</a:t>
            </a:r>
          </a:p>
        </p:txBody>
      </p:sp>
      <p:graphicFrame>
        <p:nvGraphicFramePr>
          <p:cNvPr id="272461" name="Object 1101"/>
          <p:cNvGraphicFramePr>
            <a:graphicFrameLocks noChangeAspect="1"/>
          </p:cNvGraphicFramePr>
          <p:nvPr>
            <p:ph type="chart" idx="1"/>
          </p:nvPr>
        </p:nvGraphicFramePr>
        <p:xfrm>
          <a:off x="142875" y="1524000"/>
          <a:ext cx="483235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62" name="Chart" r:id="rId4" imgW="7915588" imgH="4124620" progId="MSGraph.Chart.5">
                  <p:embed followColorScheme="full"/>
                </p:oleObj>
              </mc:Choice>
              <mc:Fallback>
                <p:oleObj name="Chart" r:id="rId4" imgW="7915588" imgH="4124620" progId="MSGraph.Chart.5">
                  <p:embed followColorScheme="full"/>
                  <p:pic>
                    <p:nvPicPr>
                      <p:cNvPr id="0" name="Object 1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524000"/>
                        <a:ext cx="483235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1143000"/>
          </a:xfrm>
        </p:spPr>
        <p:txBody>
          <a:bodyPr/>
          <a:lstStyle/>
          <a:p>
            <a:r>
              <a:rPr lang="en-US" sz="24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Binomial Send-Receive Vs  </a:t>
            </a:r>
            <a:br>
              <a:rPr lang="en-US" sz="24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4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Optimal &amp; Binomial Degree-K RDMA (16 nodes) All Reduce</a:t>
            </a:r>
          </a:p>
        </p:txBody>
      </p:sp>
      <p:graphicFrame>
        <p:nvGraphicFramePr>
          <p:cNvPr id="274437" name="Object 1029"/>
          <p:cNvGraphicFramePr>
            <a:graphicFrameLocks noChangeAspect="1"/>
          </p:cNvGraphicFramePr>
          <p:nvPr>
            <p:ph type="chart" idx="1"/>
          </p:nvPr>
        </p:nvGraphicFramePr>
        <p:xfrm>
          <a:off x="609600" y="1828800"/>
          <a:ext cx="7772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4" name="Chart" r:id="rId4" imgW="7772535" imgH="4114890" progId="MSGraph.Chart.5">
                  <p:embed followColorScheme="full"/>
                </p:oleObj>
              </mc:Choice>
              <mc:Fallback>
                <p:oleObj name="Chart" r:id="rId4" imgW="7772535" imgH="4114890" progId="MSGraph.Chart.5">
                  <p:embed followColorScheme="full"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77724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8" name="Rectangle 1030"/>
          <p:cNvSpPr>
            <a:spLocks noChangeArrowheads="1"/>
          </p:cNvSpPr>
          <p:nvPr/>
        </p:nvSpPr>
        <p:spPr bwMode="auto">
          <a:xfrm flipV="1">
            <a:off x="304800" y="16002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9" name="Text Box 1031"/>
          <p:cNvSpPr txBox="1">
            <a:spLocks noChangeArrowheads="1"/>
          </p:cNvSpPr>
          <p:nvPr/>
        </p:nvSpPr>
        <p:spPr bwMode="auto">
          <a:xfrm>
            <a:off x="1676400" y="4191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i="1">
                <a:solidFill>
                  <a:srgbClr val="00FF99"/>
                </a:solidFill>
              </a:rPr>
              <a:t>38.13%</a:t>
            </a:r>
          </a:p>
        </p:txBody>
      </p:sp>
      <p:sp>
        <p:nvSpPr>
          <p:cNvPr id="274440" name="Text Box 1032"/>
          <p:cNvSpPr txBox="1">
            <a:spLocks noChangeArrowheads="1"/>
          </p:cNvSpPr>
          <p:nvPr/>
        </p:nvSpPr>
        <p:spPr bwMode="auto">
          <a:xfrm>
            <a:off x="7467600" y="22098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i="1">
                <a:solidFill>
                  <a:srgbClr val="00FF99"/>
                </a:solidFill>
              </a:rPr>
              <a:t>9%</a:t>
            </a:r>
          </a:p>
        </p:txBody>
      </p:sp>
      <p:sp>
        <p:nvSpPr>
          <p:cNvPr id="274441" name="Text Box 1033"/>
          <p:cNvSpPr txBox="1">
            <a:spLocks noChangeArrowheads="1"/>
          </p:cNvSpPr>
          <p:nvPr/>
        </p:nvSpPr>
        <p:spPr bwMode="auto">
          <a:xfrm>
            <a:off x="1066800" y="6064250"/>
            <a:ext cx="7391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i="1">
                <a:solidFill>
                  <a:srgbClr val="00FF99"/>
                </a:solidFill>
              </a:rPr>
              <a:t> Improvement ranging from 9% (large messages) to 38.13% (small messages) for the optimal degree-K RDMA-based All Reduce compared to Binomial Send-Receive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458200" cy="1143000"/>
          </a:xfrm>
        </p:spPr>
        <p:txBody>
          <a:bodyPr/>
          <a:lstStyle/>
          <a:p>
            <a:r>
              <a:rPr lang="en-US" sz="24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Binomial Send-Receive Vs  </a:t>
            </a:r>
            <a:br>
              <a:rPr lang="en-US" sz="24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4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Binomial &amp; Optimal Degree-K All Reduce for large clusters</a:t>
            </a:r>
          </a:p>
        </p:txBody>
      </p:sp>
      <p:graphicFrame>
        <p:nvGraphicFramePr>
          <p:cNvPr id="284675" name="Object 1027"/>
          <p:cNvGraphicFramePr>
            <a:graphicFrameLocks noChangeAspect="1"/>
          </p:cNvGraphicFramePr>
          <p:nvPr>
            <p:ph sz="half" idx="1"/>
          </p:nvPr>
        </p:nvGraphicFramePr>
        <p:xfrm>
          <a:off x="152400" y="1828800"/>
          <a:ext cx="43434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28" name="Chart" r:id="rId4" imgW="7772275" imgH="4114800" progId="MSGraph.Chart.5">
                  <p:embed followColorScheme="full"/>
                </p:oleObj>
              </mc:Choice>
              <mc:Fallback>
                <p:oleObj name="Chart" r:id="rId4" imgW="7772275" imgH="4114800" progId="MSGraph.Chart.5">
                  <p:embed followColorScheme="full"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434340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6" name="Rectangle 1028"/>
          <p:cNvSpPr>
            <a:spLocks noChangeArrowheads="1"/>
          </p:cNvSpPr>
          <p:nvPr/>
        </p:nvSpPr>
        <p:spPr bwMode="auto">
          <a:xfrm flipV="1">
            <a:off x="304800" y="16002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4677" name="Object 1029"/>
          <p:cNvGraphicFramePr>
            <a:graphicFrameLocks noChangeAspect="1"/>
          </p:cNvGraphicFramePr>
          <p:nvPr>
            <p:ph sz="half" idx="2"/>
          </p:nvPr>
        </p:nvGraphicFramePr>
        <p:xfrm>
          <a:off x="4343400" y="1981200"/>
          <a:ext cx="4419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29" name="Chart" r:id="rId6" imgW="7772275" imgH="4114800" progId="MSGraph.Chart.5">
                  <p:embed followColorScheme="full"/>
                </p:oleObj>
              </mc:Choice>
              <mc:Fallback>
                <p:oleObj name="Chart" r:id="rId6" imgW="7772275" imgH="4114800" progId="MSGraph.Chart.5">
                  <p:embed followColorScheme="full"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81200"/>
                        <a:ext cx="44196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8" name="Text Box 1030"/>
          <p:cNvSpPr txBox="1">
            <a:spLocks noChangeArrowheads="1"/>
          </p:cNvSpPr>
          <p:nvPr/>
        </p:nvSpPr>
        <p:spPr bwMode="auto">
          <a:xfrm>
            <a:off x="1066800" y="5943600"/>
            <a:ext cx="7391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 i="1">
                <a:solidFill>
                  <a:srgbClr val="00FF99"/>
                </a:solidFill>
              </a:rPr>
              <a:t> Improvement ranging from 14% (large messages) to 35-40% (small messages) for the optimal degree-K RDMA-based All Reduce compared to Binomial Send-Receive</a:t>
            </a:r>
          </a:p>
        </p:txBody>
      </p:sp>
      <p:sp>
        <p:nvSpPr>
          <p:cNvPr id="284679" name="Text Box 1031"/>
          <p:cNvSpPr txBox="1">
            <a:spLocks noChangeArrowheads="1"/>
          </p:cNvSpPr>
          <p:nvPr/>
        </p:nvSpPr>
        <p:spPr bwMode="auto">
          <a:xfrm>
            <a:off x="762000" y="4191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i="1">
                <a:solidFill>
                  <a:srgbClr val="00FF99"/>
                </a:solidFill>
              </a:rPr>
              <a:t>35-40%</a:t>
            </a:r>
          </a:p>
        </p:txBody>
      </p:sp>
      <p:sp>
        <p:nvSpPr>
          <p:cNvPr id="284680" name="Text Box 1032"/>
          <p:cNvSpPr txBox="1">
            <a:spLocks noChangeArrowheads="1"/>
          </p:cNvSpPr>
          <p:nvPr/>
        </p:nvSpPr>
        <p:spPr bwMode="auto">
          <a:xfrm>
            <a:off x="3657600" y="2667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i="1">
                <a:solidFill>
                  <a:srgbClr val="00FF99"/>
                </a:solidFill>
              </a:rPr>
              <a:t>14%</a:t>
            </a:r>
          </a:p>
        </p:txBody>
      </p:sp>
      <p:sp>
        <p:nvSpPr>
          <p:cNvPr id="284681" name="Text Box 1033"/>
          <p:cNvSpPr txBox="1">
            <a:spLocks noChangeArrowheads="1"/>
          </p:cNvSpPr>
          <p:nvPr/>
        </p:nvSpPr>
        <p:spPr bwMode="auto">
          <a:xfrm>
            <a:off x="4800600" y="4114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i="1">
                <a:solidFill>
                  <a:srgbClr val="00FF99"/>
                </a:solidFill>
              </a:rPr>
              <a:t>35-41%</a:t>
            </a:r>
          </a:p>
        </p:txBody>
      </p:sp>
      <p:sp>
        <p:nvSpPr>
          <p:cNvPr id="284682" name="Text Box 1034"/>
          <p:cNvSpPr txBox="1">
            <a:spLocks noChangeArrowheads="1"/>
          </p:cNvSpPr>
          <p:nvPr/>
        </p:nvSpPr>
        <p:spPr bwMode="auto">
          <a:xfrm>
            <a:off x="7924800" y="2667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i="1">
                <a:solidFill>
                  <a:srgbClr val="00FF99"/>
                </a:solidFill>
              </a:rPr>
              <a:t>14%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0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Contents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609600" y="1933575"/>
            <a:ext cx="71628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Motivation</a:t>
            </a: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Design Issues</a:t>
            </a: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RDMA-based Broadcast</a:t>
            </a: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RDMA-based All Reduce</a:t>
            </a:r>
            <a:endParaRPr lang="en-US" sz="360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600" b="1">
                <a:solidFill>
                  <a:srgbClr val="FFCC99"/>
                </a:solidFill>
              </a:rPr>
              <a:t>Conclusions </a:t>
            </a:r>
            <a:endParaRPr lang="en-US" sz="3600">
              <a:solidFill>
                <a:srgbClr val="FFCC99"/>
              </a:solidFill>
            </a:endParaRP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736725" y="2251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8382000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sz="2400" i="1">
                <a:solidFill>
                  <a:srgbClr val="FFFFCC"/>
                </a:solidFill>
              </a:rPr>
              <a:t> </a:t>
            </a:r>
            <a:r>
              <a:rPr lang="en-US" sz="2400">
                <a:solidFill>
                  <a:srgbClr val="FFFFCC"/>
                </a:solidFill>
              </a:rPr>
              <a:t>Novel method to implement the collective communication library</a:t>
            </a:r>
          </a:p>
          <a:p>
            <a:pPr>
              <a:lnSpc>
                <a:spcPct val="120000"/>
              </a:lnSpc>
            </a:pPr>
            <a:endParaRPr lang="en-US" sz="1200">
              <a:solidFill>
                <a:srgbClr val="FFFFCC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>
                <a:solidFill>
                  <a:srgbClr val="FFFFCC"/>
                </a:solidFill>
              </a:rPr>
              <a:t> Degree-K algorithm to exploit the benefits of RDMA</a:t>
            </a:r>
            <a:endParaRPr lang="en-US" sz="2400" i="1">
              <a:solidFill>
                <a:srgbClr val="FFFFCC"/>
              </a:solidFill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000">
                <a:solidFill>
                  <a:srgbClr val="FFCC99"/>
                </a:solidFill>
              </a:rPr>
              <a:t> Implemented the RDMA-based Broadcast and All Reduce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000">
                <a:solidFill>
                  <a:srgbClr val="FFCC99"/>
                </a:solidFill>
              </a:rPr>
              <a:t> Broadcast: 19.7% improvement for small and 14.4% for large messages (16nodes)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000">
                <a:solidFill>
                  <a:srgbClr val="FFCC99"/>
                </a:solidFill>
              </a:rPr>
              <a:t> All Reduce: 38.13% for small messages, 9.32% for large messages (16nodes)</a:t>
            </a:r>
          </a:p>
          <a:p>
            <a:pPr lvl="1">
              <a:lnSpc>
                <a:spcPct val="120000"/>
              </a:lnSpc>
            </a:pPr>
            <a:endParaRPr lang="en-US" sz="1200">
              <a:solidFill>
                <a:srgbClr val="FFCC99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>
                <a:solidFill>
                  <a:srgbClr val="FFFFCC"/>
                </a:solidFill>
              </a:rPr>
              <a:t> Analytical models for Broadcast and All Reduce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000">
                <a:solidFill>
                  <a:srgbClr val="FFCC99"/>
                </a:solidFill>
              </a:rPr>
              <a:t> Estimate Performance benefits of large clusters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000">
                <a:solidFill>
                  <a:srgbClr val="FFCC99"/>
                </a:solidFill>
              </a:rPr>
              <a:t> Broadcast: 16-21% for 512 and 1024 node clusters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000">
                <a:solidFill>
                  <a:srgbClr val="FFCC99"/>
                </a:solidFill>
              </a:rPr>
              <a:t> All Reduce: 14-40% for 512 and 1024 node clusters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600" b="1">
                <a:solidFill>
                  <a:srgbClr val="FFCC99"/>
                </a:solidFill>
              </a:rPr>
              <a:t>Future Work</a:t>
            </a:r>
            <a:endParaRPr lang="en-US" sz="3600">
              <a:solidFill>
                <a:srgbClr val="FFCC99"/>
              </a:solidFill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736725" y="2251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457200" y="2108200"/>
            <a:ext cx="83820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Tx/>
              <a:buChar char="•"/>
            </a:pPr>
            <a:r>
              <a:rPr lang="en-US" sz="2400">
                <a:solidFill>
                  <a:srgbClr val="FFFFCC"/>
                </a:solidFill>
              </a:rPr>
              <a:t> Exploit the RDMA Read feature if available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sz="2000">
                <a:solidFill>
                  <a:srgbClr val="FFCC99"/>
                </a:solidFill>
              </a:rPr>
              <a:t> Round-trip cost design issues</a:t>
            </a:r>
          </a:p>
          <a:p>
            <a:pPr>
              <a:lnSpc>
                <a:spcPct val="140000"/>
              </a:lnSpc>
            </a:pPr>
            <a:endParaRPr lang="en-US" sz="2000">
              <a:solidFill>
                <a:srgbClr val="FFCC99"/>
              </a:solidFill>
            </a:endParaRPr>
          </a:p>
          <a:p>
            <a:pPr>
              <a:lnSpc>
                <a:spcPct val="140000"/>
              </a:lnSpc>
              <a:buFontTx/>
              <a:buChar char="•"/>
            </a:pPr>
            <a:r>
              <a:rPr lang="en-US" sz="2400">
                <a:solidFill>
                  <a:srgbClr val="FFFFCC"/>
                </a:solidFill>
              </a:rPr>
              <a:t> Extend to MPI-2.0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sz="2000">
                <a:solidFill>
                  <a:srgbClr val="FFCC99"/>
                </a:solidFill>
              </a:rPr>
              <a:t> One sided Communication</a:t>
            </a:r>
          </a:p>
          <a:p>
            <a:pPr>
              <a:lnSpc>
                <a:spcPct val="140000"/>
              </a:lnSpc>
              <a:buFontTx/>
              <a:buChar char="•"/>
            </a:pPr>
            <a:endParaRPr lang="en-US" sz="2000">
              <a:solidFill>
                <a:srgbClr val="FFCC99"/>
              </a:solidFill>
            </a:endParaRPr>
          </a:p>
          <a:p>
            <a:pPr>
              <a:lnSpc>
                <a:spcPct val="140000"/>
              </a:lnSpc>
              <a:buFontTx/>
              <a:buChar char="•"/>
            </a:pPr>
            <a:r>
              <a:rPr lang="en-US" sz="2400">
                <a:solidFill>
                  <a:srgbClr val="FFFFCC"/>
                </a:solidFill>
              </a:rPr>
              <a:t> Extend framework to emerging InfiniBand architecture</a:t>
            </a:r>
            <a:endParaRPr lang="en-US" sz="2400" i="1">
              <a:solidFill>
                <a:srgbClr val="FFFFCC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1295400" y="2895600"/>
            <a:ext cx="6096000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FFCC"/>
                </a:solidFill>
              </a:rPr>
              <a:t>For more information, please visit the</a:t>
            </a:r>
          </a:p>
          <a:p>
            <a:pPr algn="ctr" eaLnBrk="0" hangingPunct="0">
              <a:spcBef>
                <a:spcPct val="50000"/>
              </a:spcBef>
            </a:pPr>
            <a:endParaRPr lang="en-US" sz="2400">
              <a:solidFill>
                <a:srgbClr val="FFFFCC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endParaRPr lang="en-US" sz="1200">
              <a:solidFill>
                <a:srgbClr val="FFFFCC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  <a:hlinkClick r:id="rId3"/>
              </a:rPr>
              <a:t>http://nowlab.cis.ohio-state.edu</a:t>
            </a:r>
            <a:endParaRPr lang="en-US" sz="2000">
              <a:latin typeface="Tahoma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CC"/>
                </a:solidFill>
                <a:latin typeface="Tahoma" pitchFamily="34" charset="0"/>
              </a:rPr>
              <a:t>Network Based Computing Group,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CC"/>
                </a:solidFill>
                <a:latin typeface="Tahoma" pitchFamily="34" charset="0"/>
              </a:rPr>
              <a:t>The Ohio State University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2209800" y="1676400"/>
            <a:ext cx="411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1">
                <a:solidFill>
                  <a:srgbClr val="FFCC99"/>
                </a:solidFill>
              </a:rPr>
              <a:t>Thank You!</a:t>
            </a:r>
          </a:p>
        </p:txBody>
      </p:sp>
      <p:grpSp>
        <p:nvGrpSpPr>
          <p:cNvPr id="246788" name="Group 4"/>
          <p:cNvGrpSpPr>
            <a:grpSpLocks/>
          </p:cNvGrpSpPr>
          <p:nvPr/>
        </p:nvGrpSpPr>
        <p:grpSpPr bwMode="auto">
          <a:xfrm>
            <a:off x="2209800" y="3444875"/>
            <a:ext cx="3937000" cy="704850"/>
            <a:chOff x="1223" y="1300"/>
            <a:chExt cx="2480" cy="455"/>
          </a:xfrm>
        </p:grpSpPr>
        <p:sp>
          <p:nvSpPr>
            <p:cNvPr id="246789" name="Oval 5"/>
            <p:cNvSpPr>
              <a:spLocks noChangeArrowheads="1"/>
            </p:cNvSpPr>
            <p:nvPr/>
          </p:nvSpPr>
          <p:spPr bwMode="auto">
            <a:xfrm>
              <a:off x="1223" y="1300"/>
              <a:ext cx="1255" cy="455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003300"/>
                  </a:solidFill>
                </a:rPr>
                <a:t>NBC</a:t>
              </a:r>
              <a:endParaRPr lang="en-US" sz="2400" b="1"/>
            </a:p>
          </p:txBody>
        </p:sp>
        <p:sp>
          <p:nvSpPr>
            <p:cNvPr id="246790" name="Text Box 6"/>
            <p:cNvSpPr txBox="1">
              <a:spLocks noChangeArrowheads="1"/>
            </p:cNvSpPr>
            <p:nvPr/>
          </p:nvSpPr>
          <p:spPr bwMode="auto">
            <a:xfrm>
              <a:off x="2655" y="1396"/>
              <a:ext cx="104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CC"/>
                  </a:solidFill>
                </a:rPr>
                <a:t>Home Page</a:t>
              </a:r>
              <a:endParaRPr lang="en-US" sz="2000" b="1">
                <a:solidFill>
                  <a:srgbClr val="FFFFCC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z="36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Motivation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Communication Characteristics of Parallel Applications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400">
                <a:solidFill>
                  <a:srgbClr val="FFCC99"/>
                </a:solidFill>
              </a:rPr>
              <a:t>Point-to-Point Communication</a:t>
            </a:r>
          </a:p>
          <a:p>
            <a:pPr lvl="2">
              <a:lnSpc>
                <a:spcPct val="120000"/>
              </a:lnSpc>
              <a:buFontTx/>
              <a:buChar char="o"/>
            </a:pPr>
            <a:r>
              <a:rPr lang="en-US" sz="2000">
                <a:solidFill>
                  <a:srgbClr val="FFCCCC"/>
                </a:solidFill>
              </a:rPr>
              <a:t> Send and Receive primitives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400">
                <a:solidFill>
                  <a:srgbClr val="FFCC99"/>
                </a:solidFill>
              </a:rPr>
              <a:t>Collective Communication</a:t>
            </a:r>
          </a:p>
          <a:p>
            <a:pPr lvl="2">
              <a:lnSpc>
                <a:spcPct val="120000"/>
              </a:lnSpc>
              <a:buFontTx/>
              <a:buChar char="o"/>
            </a:pPr>
            <a:r>
              <a:rPr lang="en-US" sz="2000">
                <a:solidFill>
                  <a:srgbClr val="FFCCCC"/>
                </a:solidFill>
              </a:rPr>
              <a:t> Barrier, Broadcast, Reduce, All Reduce</a:t>
            </a:r>
          </a:p>
          <a:p>
            <a:pPr lvl="2">
              <a:lnSpc>
                <a:spcPct val="120000"/>
              </a:lnSpc>
              <a:buFontTx/>
              <a:buChar char="o"/>
            </a:pPr>
            <a:r>
              <a:rPr lang="en-US" sz="2000">
                <a:solidFill>
                  <a:srgbClr val="FFCCCC"/>
                </a:solidFill>
              </a:rPr>
              <a:t> Built over Send-Receive Communication primitives</a:t>
            </a:r>
          </a:p>
          <a:p>
            <a:pPr lvl="2">
              <a:lnSpc>
                <a:spcPct val="120000"/>
              </a:lnSpc>
              <a:buFontTx/>
              <a:buNone/>
            </a:pPr>
            <a:endParaRPr lang="en-US" sz="1000">
              <a:solidFill>
                <a:srgbClr val="FFCCCC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Communication Methods for Modern Protocols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400">
                <a:solidFill>
                  <a:srgbClr val="FFCC99"/>
                </a:solidFill>
              </a:rPr>
              <a:t>Send and Receive Model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400">
                <a:solidFill>
                  <a:srgbClr val="FFCC99"/>
                </a:solidFill>
              </a:rPr>
              <a:t>Remote Direct Memory Access (RDMA) Model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 flipV="1">
            <a:off x="304800" y="15240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3600" b="1">
                <a:solidFill>
                  <a:srgbClr val="FFCC99"/>
                </a:solidFill>
              </a:rPr>
              <a:t>Backup Slides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Receiver Side Best for Large messages</a:t>
            </a:r>
            <a:br>
              <a:rPr lang="en-US" sz="28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(Analytical Model)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289797" name="Line 5"/>
          <p:cNvSpPr>
            <a:spLocks noChangeShapeType="1"/>
          </p:cNvSpPr>
          <p:nvPr/>
        </p:nvSpPr>
        <p:spPr bwMode="auto">
          <a:xfrm flipV="1">
            <a:off x="457200" y="1905000"/>
            <a:ext cx="0" cy="4724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0" y="23622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P3</a:t>
            </a:r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0" y="36576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P2</a:t>
            </a:r>
          </a:p>
        </p:txBody>
      </p: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0" y="50292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P1</a:t>
            </a:r>
          </a:p>
        </p:txBody>
      </p:sp>
      <p:sp>
        <p:nvSpPr>
          <p:cNvPr id="289801" name="Line 9"/>
          <p:cNvSpPr>
            <a:spLocks noChangeShapeType="1"/>
          </p:cNvSpPr>
          <p:nvPr/>
        </p:nvSpPr>
        <p:spPr bwMode="auto">
          <a:xfrm>
            <a:off x="457200" y="5334000"/>
            <a:ext cx="20574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9803" name="Group 11"/>
          <p:cNvGrpSpPr>
            <a:grpSpLocks/>
          </p:cNvGrpSpPr>
          <p:nvPr/>
        </p:nvGrpSpPr>
        <p:grpSpPr bwMode="auto">
          <a:xfrm>
            <a:off x="838200" y="4876800"/>
            <a:ext cx="3838575" cy="336550"/>
            <a:chOff x="528" y="3072"/>
            <a:chExt cx="2418" cy="212"/>
          </a:xfrm>
        </p:grpSpPr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528" y="3072"/>
              <a:ext cx="5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i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Tt</a:t>
              </a:r>
            </a:p>
          </p:txBody>
        </p:sp>
        <p:sp>
          <p:nvSpPr>
            <p:cNvPr id="289805" name="Text Box 13"/>
            <p:cNvSpPr txBox="1">
              <a:spLocks noChangeArrowheads="1"/>
            </p:cNvSpPr>
            <p:nvPr/>
          </p:nvSpPr>
          <p:spPr bwMode="auto">
            <a:xfrm>
              <a:off x="2688" y="3072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i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</a:t>
              </a:r>
            </a:p>
          </p:txBody>
        </p:sp>
        <p:sp>
          <p:nvSpPr>
            <p:cNvPr id="289806" name="Text Box 14"/>
            <p:cNvSpPr txBox="1">
              <a:spLocks noChangeArrowheads="1"/>
            </p:cNvSpPr>
            <p:nvPr/>
          </p:nvSpPr>
          <p:spPr bwMode="auto">
            <a:xfrm>
              <a:off x="1632" y="3072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i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Tn</a:t>
              </a:r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2064" y="3072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i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Ts</a:t>
              </a:r>
            </a:p>
          </p:txBody>
        </p:sp>
      </p:grpSp>
      <p:sp>
        <p:nvSpPr>
          <p:cNvPr id="289808" name="Line 16"/>
          <p:cNvSpPr>
            <a:spLocks noChangeShapeType="1"/>
          </p:cNvSpPr>
          <p:nvPr/>
        </p:nvSpPr>
        <p:spPr bwMode="auto">
          <a:xfrm>
            <a:off x="3124200" y="5334000"/>
            <a:ext cx="7620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3886200" y="5334000"/>
            <a:ext cx="9144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>
            <a:off x="2514600" y="3352800"/>
            <a:ext cx="0" cy="2362200"/>
          </a:xfrm>
          <a:prstGeom prst="line">
            <a:avLst/>
          </a:prstGeom>
          <a:noFill/>
          <a:ln w="9525">
            <a:solidFill>
              <a:srgbClr val="FFFF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>
            <a:off x="2514600" y="3862388"/>
            <a:ext cx="20574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4572000" y="3862388"/>
            <a:ext cx="6096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3" name="Line 21"/>
          <p:cNvSpPr>
            <a:spLocks noChangeShapeType="1"/>
          </p:cNvSpPr>
          <p:nvPr/>
        </p:nvSpPr>
        <p:spPr bwMode="auto">
          <a:xfrm>
            <a:off x="5181600" y="3862388"/>
            <a:ext cx="7620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4" name="Line 22"/>
          <p:cNvSpPr>
            <a:spLocks noChangeShapeType="1"/>
          </p:cNvSpPr>
          <p:nvPr/>
        </p:nvSpPr>
        <p:spPr bwMode="auto">
          <a:xfrm>
            <a:off x="5943600" y="3862388"/>
            <a:ext cx="9144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5" name="Line 23"/>
          <p:cNvSpPr>
            <a:spLocks noChangeShapeType="1"/>
          </p:cNvSpPr>
          <p:nvPr/>
        </p:nvSpPr>
        <p:spPr bwMode="auto">
          <a:xfrm>
            <a:off x="4572000" y="2643188"/>
            <a:ext cx="20574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6" name="Line 24"/>
          <p:cNvSpPr>
            <a:spLocks noChangeShapeType="1"/>
          </p:cNvSpPr>
          <p:nvPr/>
        </p:nvSpPr>
        <p:spPr bwMode="auto">
          <a:xfrm>
            <a:off x="6629400" y="2643188"/>
            <a:ext cx="6096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7" name="Line 25"/>
          <p:cNvSpPr>
            <a:spLocks noChangeShapeType="1"/>
          </p:cNvSpPr>
          <p:nvPr/>
        </p:nvSpPr>
        <p:spPr bwMode="auto">
          <a:xfrm>
            <a:off x="7239000" y="2643188"/>
            <a:ext cx="7620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8" name="Line 26"/>
          <p:cNvSpPr>
            <a:spLocks noChangeShapeType="1"/>
          </p:cNvSpPr>
          <p:nvPr/>
        </p:nvSpPr>
        <p:spPr bwMode="auto">
          <a:xfrm>
            <a:off x="8001000" y="2643188"/>
            <a:ext cx="9144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9" name="Line 27"/>
          <p:cNvSpPr>
            <a:spLocks noChangeShapeType="1"/>
          </p:cNvSpPr>
          <p:nvPr/>
        </p:nvSpPr>
        <p:spPr bwMode="auto">
          <a:xfrm>
            <a:off x="4572000" y="1752600"/>
            <a:ext cx="0" cy="2362200"/>
          </a:xfrm>
          <a:prstGeom prst="line">
            <a:avLst/>
          </a:prstGeom>
          <a:noFill/>
          <a:ln w="9525">
            <a:solidFill>
              <a:srgbClr val="FFFF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20" name="Text Box 28"/>
          <p:cNvSpPr txBox="1">
            <a:spLocks noChangeArrowheads="1"/>
          </p:cNvSpPr>
          <p:nvPr/>
        </p:nvSpPr>
        <p:spPr bwMode="auto">
          <a:xfrm>
            <a:off x="914400" y="6070600"/>
            <a:ext cx="5780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( Tt * k ) + Tn + Ts + To + Tc		k - No of Sending nodes</a:t>
            </a:r>
          </a:p>
        </p:txBody>
      </p:sp>
      <p:grpSp>
        <p:nvGrpSpPr>
          <p:cNvPr id="289821" name="Group 29"/>
          <p:cNvGrpSpPr>
            <a:grpSpLocks/>
          </p:cNvGrpSpPr>
          <p:nvPr/>
        </p:nvGrpSpPr>
        <p:grpSpPr bwMode="auto">
          <a:xfrm>
            <a:off x="2895600" y="3481388"/>
            <a:ext cx="3879850" cy="366712"/>
            <a:chOff x="528" y="3057"/>
            <a:chExt cx="2444" cy="231"/>
          </a:xfrm>
        </p:grpSpPr>
        <p:sp>
          <p:nvSpPr>
            <p:cNvPr id="289822" name="Text Box 30"/>
            <p:cNvSpPr txBox="1">
              <a:spLocks noChangeArrowheads="1"/>
            </p:cNvSpPr>
            <p:nvPr/>
          </p:nvSpPr>
          <p:spPr bwMode="auto">
            <a:xfrm>
              <a:off x="528" y="3057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Tt</a:t>
              </a:r>
            </a:p>
          </p:txBody>
        </p:sp>
        <p:sp>
          <p:nvSpPr>
            <p:cNvPr id="289823" name="Text Box 31"/>
            <p:cNvSpPr txBox="1">
              <a:spLocks noChangeArrowheads="1"/>
            </p:cNvSpPr>
            <p:nvPr/>
          </p:nvSpPr>
          <p:spPr bwMode="auto">
            <a:xfrm>
              <a:off x="2688" y="3057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</a:t>
              </a:r>
            </a:p>
          </p:txBody>
        </p:sp>
        <p:sp>
          <p:nvSpPr>
            <p:cNvPr id="289824" name="Text Box 32"/>
            <p:cNvSpPr txBox="1">
              <a:spLocks noChangeArrowheads="1"/>
            </p:cNvSpPr>
            <p:nvPr/>
          </p:nvSpPr>
          <p:spPr bwMode="auto">
            <a:xfrm>
              <a:off x="1632" y="3057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Tn</a:t>
              </a:r>
            </a:p>
          </p:txBody>
        </p:sp>
        <p:sp>
          <p:nvSpPr>
            <p:cNvPr id="289825" name="Text Box 33"/>
            <p:cNvSpPr txBox="1">
              <a:spLocks noChangeArrowheads="1"/>
            </p:cNvSpPr>
            <p:nvPr/>
          </p:nvSpPr>
          <p:spPr bwMode="auto">
            <a:xfrm>
              <a:off x="2064" y="3057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Ts</a:t>
              </a:r>
            </a:p>
          </p:txBody>
        </p:sp>
      </p:grpSp>
      <p:grpSp>
        <p:nvGrpSpPr>
          <p:cNvPr id="289826" name="Group 34"/>
          <p:cNvGrpSpPr>
            <a:grpSpLocks/>
          </p:cNvGrpSpPr>
          <p:nvPr/>
        </p:nvGrpSpPr>
        <p:grpSpPr bwMode="auto">
          <a:xfrm>
            <a:off x="4953000" y="2185988"/>
            <a:ext cx="3879850" cy="366712"/>
            <a:chOff x="528" y="3057"/>
            <a:chExt cx="2444" cy="231"/>
          </a:xfrm>
        </p:grpSpPr>
        <p:sp>
          <p:nvSpPr>
            <p:cNvPr id="289827" name="Text Box 35"/>
            <p:cNvSpPr txBox="1">
              <a:spLocks noChangeArrowheads="1"/>
            </p:cNvSpPr>
            <p:nvPr/>
          </p:nvSpPr>
          <p:spPr bwMode="auto">
            <a:xfrm>
              <a:off x="528" y="3057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Tt</a:t>
              </a:r>
            </a:p>
          </p:txBody>
        </p:sp>
        <p:sp>
          <p:nvSpPr>
            <p:cNvPr id="289828" name="Text Box 36"/>
            <p:cNvSpPr txBox="1">
              <a:spLocks noChangeArrowheads="1"/>
            </p:cNvSpPr>
            <p:nvPr/>
          </p:nvSpPr>
          <p:spPr bwMode="auto">
            <a:xfrm>
              <a:off x="2688" y="3057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</a:t>
              </a:r>
            </a:p>
          </p:txBody>
        </p:sp>
        <p:sp>
          <p:nvSpPr>
            <p:cNvPr id="289829" name="Text Box 37"/>
            <p:cNvSpPr txBox="1">
              <a:spLocks noChangeArrowheads="1"/>
            </p:cNvSpPr>
            <p:nvPr/>
          </p:nvSpPr>
          <p:spPr bwMode="auto">
            <a:xfrm>
              <a:off x="1632" y="3057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Tn</a:t>
              </a:r>
            </a:p>
          </p:txBody>
        </p:sp>
        <p:sp>
          <p:nvSpPr>
            <p:cNvPr id="289830" name="Text Box 38"/>
            <p:cNvSpPr txBox="1">
              <a:spLocks noChangeArrowheads="1"/>
            </p:cNvSpPr>
            <p:nvPr/>
          </p:nvSpPr>
          <p:spPr bwMode="auto">
            <a:xfrm>
              <a:off x="2064" y="3057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Ts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838200" y="20828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800" b="1"/>
          </a:p>
        </p:txBody>
      </p:sp>
      <p:sp>
        <p:nvSpPr>
          <p:cNvPr id="290820" name="Line 4"/>
          <p:cNvSpPr>
            <a:spLocks noChangeShapeType="1"/>
          </p:cNvSpPr>
          <p:nvPr/>
        </p:nvSpPr>
        <p:spPr bwMode="auto">
          <a:xfrm flipV="1">
            <a:off x="457200" y="1905000"/>
            <a:ext cx="0" cy="4724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0" y="23622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P3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0" y="36576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P2</a:t>
            </a: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0" y="50292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P1</a:t>
            </a:r>
          </a:p>
        </p:txBody>
      </p:sp>
      <p:sp>
        <p:nvSpPr>
          <p:cNvPr id="290824" name="Line 8"/>
          <p:cNvSpPr>
            <a:spLocks noChangeShapeType="1"/>
          </p:cNvSpPr>
          <p:nvPr/>
        </p:nvSpPr>
        <p:spPr bwMode="auto">
          <a:xfrm>
            <a:off x="1905000" y="2133600"/>
            <a:ext cx="0" cy="1828800"/>
          </a:xfrm>
          <a:prstGeom prst="line">
            <a:avLst/>
          </a:prstGeom>
          <a:noFill/>
          <a:ln w="9525">
            <a:solidFill>
              <a:srgbClr val="FFFF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25" name="Line 9"/>
          <p:cNvSpPr>
            <a:spLocks noChangeShapeType="1"/>
          </p:cNvSpPr>
          <p:nvPr/>
        </p:nvSpPr>
        <p:spPr bwMode="auto">
          <a:xfrm>
            <a:off x="457200" y="2590800"/>
            <a:ext cx="14478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26" name="Line 10"/>
          <p:cNvSpPr>
            <a:spLocks noChangeShapeType="1"/>
          </p:cNvSpPr>
          <p:nvPr/>
        </p:nvSpPr>
        <p:spPr bwMode="auto">
          <a:xfrm>
            <a:off x="1905000" y="2590800"/>
            <a:ext cx="5334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27" name="Text Box 11"/>
          <p:cNvSpPr txBox="1">
            <a:spLocks noChangeArrowheads="1"/>
          </p:cNvSpPr>
          <p:nvPr/>
        </p:nvSpPr>
        <p:spPr bwMode="auto">
          <a:xfrm>
            <a:off x="7315200" y="216058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</a:t>
            </a:r>
          </a:p>
        </p:txBody>
      </p:sp>
      <p:grpSp>
        <p:nvGrpSpPr>
          <p:cNvPr id="290828" name="Group 12"/>
          <p:cNvGrpSpPr>
            <a:grpSpLocks/>
          </p:cNvGrpSpPr>
          <p:nvPr/>
        </p:nvGrpSpPr>
        <p:grpSpPr bwMode="auto">
          <a:xfrm>
            <a:off x="3886200" y="4675188"/>
            <a:ext cx="2025650" cy="366712"/>
            <a:chOff x="624" y="1361"/>
            <a:chExt cx="1276" cy="231"/>
          </a:xfrm>
        </p:grpSpPr>
        <p:sp>
          <p:nvSpPr>
            <p:cNvPr id="290829" name="Text Box 13"/>
            <p:cNvSpPr txBox="1">
              <a:spLocks noChangeArrowheads="1"/>
            </p:cNvSpPr>
            <p:nvPr/>
          </p:nvSpPr>
          <p:spPr bwMode="auto">
            <a:xfrm>
              <a:off x="624" y="136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Tt</a:t>
              </a:r>
            </a:p>
          </p:txBody>
        </p:sp>
        <p:sp>
          <p:nvSpPr>
            <p:cNvPr id="290830" name="Text Box 14"/>
            <p:cNvSpPr txBox="1">
              <a:spLocks noChangeArrowheads="1"/>
            </p:cNvSpPr>
            <p:nvPr/>
          </p:nvSpPr>
          <p:spPr bwMode="auto">
            <a:xfrm>
              <a:off x="1200" y="1361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Tn</a:t>
              </a:r>
            </a:p>
          </p:txBody>
        </p:sp>
        <p:sp>
          <p:nvSpPr>
            <p:cNvPr id="290831" name="Text Box 15"/>
            <p:cNvSpPr txBox="1">
              <a:spLocks noChangeArrowheads="1"/>
            </p:cNvSpPr>
            <p:nvPr/>
          </p:nvSpPr>
          <p:spPr bwMode="auto">
            <a:xfrm>
              <a:off x="1632" y="136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Ts</a:t>
              </a:r>
            </a:p>
          </p:txBody>
        </p:sp>
      </p:grpSp>
      <p:sp>
        <p:nvSpPr>
          <p:cNvPr id="290832" name="Line 16"/>
          <p:cNvSpPr>
            <a:spLocks noChangeShapeType="1"/>
          </p:cNvSpPr>
          <p:nvPr/>
        </p:nvSpPr>
        <p:spPr bwMode="auto">
          <a:xfrm>
            <a:off x="2438400" y="2590800"/>
            <a:ext cx="6096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33" name="Line 17"/>
          <p:cNvSpPr>
            <a:spLocks noChangeShapeType="1"/>
          </p:cNvSpPr>
          <p:nvPr/>
        </p:nvSpPr>
        <p:spPr bwMode="auto">
          <a:xfrm>
            <a:off x="7315200" y="2590800"/>
            <a:ext cx="6858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34" name="Line 18"/>
          <p:cNvSpPr>
            <a:spLocks noChangeShapeType="1"/>
          </p:cNvSpPr>
          <p:nvPr/>
        </p:nvSpPr>
        <p:spPr bwMode="auto">
          <a:xfrm>
            <a:off x="1905000" y="3810000"/>
            <a:ext cx="14478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35" name="Line 19"/>
          <p:cNvSpPr>
            <a:spLocks noChangeShapeType="1"/>
          </p:cNvSpPr>
          <p:nvPr/>
        </p:nvSpPr>
        <p:spPr bwMode="auto">
          <a:xfrm>
            <a:off x="3352800" y="3810000"/>
            <a:ext cx="5334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36" name="Line 20"/>
          <p:cNvSpPr>
            <a:spLocks noChangeShapeType="1"/>
          </p:cNvSpPr>
          <p:nvPr/>
        </p:nvSpPr>
        <p:spPr bwMode="auto">
          <a:xfrm>
            <a:off x="3886200" y="3810000"/>
            <a:ext cx="6096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37" name="Line 21"/>
          <p:cNvSpPr>
            <a:spLocks noChangeShapeType="1"/>
          </p:cNvSpPr>
          <p:nvPr/>
        </p:nvSpPr>
        <p:spPr bwMode="auto">
          <a:xfrm>
            <a:off x="3352800" y="5105400"/>
            <a:ext cx="14478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38" name="Line 22"/>
          <p:cNvSpPr>
            <a:spLocks noChangeShapeType="1"/>
          </p:cNvSpPr>
          <p:nvPr/>
        </p:nvSpPr>
        <p:spPr bwMode="auto">
          <a:xfrm>
            <a:off x="4800600" y="5105400"/>
            <a:ext cx="5334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39" name="Text Box 23"/>
          <p:cNvSpPr txBox="1">
            <a:spLocks noChangeArrowheads="1"/>
          </p:cNvSpPr>
          <p:nvPr/>
        </p:nvSpPr>
        <p:spPr bwMode="auto">
          <a:xfrm>
            <a:off x="6019800" y="467518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</a:t>
            </a:r>
          </a:p>
        </p:txBody>
      </p:sp>
      <p:sp>
        <p:nvSpPr>
          <p:cNvPr id="290840" name="Line 24"/>
          <p:cNvSpPr>
            <a:spLocks noChangeShapeType="1"/>
          </p:cNvSpPr>
          <p:nvPr/>
        </p:nvSpPr>
        <p:spPr bwMode="auto">
          <a:xfrm>
            <a:off x="5334000" y="5105400"/>
            <a:ext cx="6096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41" name="Line 25"/>
          <p:cNvSpPr>
            <a:spLocks noChangeShapeType="1"/>
          </p:cNvSpPr>
          <p:nvPr/>
        </p:nvSpPr>
        <p:spPr bwMode="auto">
          <a:xfrm>
            <a:off x="5943600" y="5105400"/>
            <a:ext cx="6858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42" name="Line 26"/>
          <p:cNvSpPr>
            <a:spLocks noChangeShapeType="1"/>
          </p:cNvSpPr>
          <p:nvPr/>
        </p:nvSpPr>
        <p:spPr bwMode="auto">
          <a:xfrm>
            <a:off x="3352800" y="3733800"/>
            <a:ext cx="0" cy="1828800"/>
          </a:xfrm>
          <a:prstGeom prst="line">
            <a:avLst/>
          </a:prstGeom>
          <a:noFill/>
          <a:ln w="9525">
            <a:solidFill>
              <a:srgbClr val="FFFF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43" name="Line 27"/>
          <p:cNvSpPr>
            <a:spLocks noChangeShapeType="1"/>
          </p:cNvSpPr>
          <p:nvPr/>
        </p:nvSpPr>
        <p:spPr bwMode="auto">
          <a:xfrm>
            <a:off x="6629400" y="3657600"/>
            <a:ext cx="0" cy="1828800"/>
          </a:xfrm>
          <a:prstGeom prst="line">
            <a:avLst/>
          </a:prstGeom>
          <a:noFill/>
          <a:ln w="9525">
            <a:solidFill>
              <a:srgbClr val="FF7C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44" name="Line 28"/>
          <p:cNvSpPr>
            <a:spLocks noChangeShapeType="1"/>
          </p:cNvSpPr>
          <p:nvPr/>
        </p:nvSpPr>
        <p:spPr bwMode="auto">
          <a:xfrm>
            <a:off x="6629400" y="3810000"/>
            <a:ext cx="6858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45" name="Text Box 29"/>
          <p:cNvSpPr txBox="1">
            <a:spLocks noChangeArrowheads="1"/>
          </p:cNvSpPr>
          <p:nvPr/>
        </p:nvSpPr>
        <p:spPr bwMode="auto">
          <a:xfrm>
            <a:off x="6629400" y="337978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</a:t>
            </a:r>
          </a:p>
        </p:txBody>
      </p:sp>
      <p:sp>
        <p:nvSpPr>
          <p:cNvPr id="290846" name="Line 30"/>
          <p:cNvSpPr>
            <a:spLocks noChangeShapeType="1"/>
          </p:cNvSpPr>
          <p:nvPr/>
        </p:nvSpPr>
        <p:spPr bwMode="auto">
          <a:xfrm>
            <a:off x="7315200" y="2362200"/>
            <a:ext cx="0" cy="1828800"/>
          </a:xfrm>
          <a:prstGeom prst="line">
            <a:avLst/>
          </a:prstGeom>
          <a:noFill/>
          <a:ln w="9525">
            <a:solidFill>
              <a:srgbClr val="FF7C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47" name="Rectangle 31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Receiver Side Worst for Large messages (Analytical Model) </a:t>
            </a:r>
          </a:p>
        </p:txBody>
      </p:sp>
      <p:sp>
        <p:nvSpPr>
          <p:cNvPr id="290848" name="Text Box 32"/>
          <p:cNvSpPr txBox="1">
            <a:spLocks noChangeArrowheads="1"/>
          </p:cNvSpPr>
          <p:nvPr/>
        </p:nvSpPr>
        <p:spPr bwMode="auto">
          <a:xfrm>
            <a:off x="914400" y="5824538"/>
            <a:ext cx="669448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( Tt * k ) + Tn + Ts + ( To * k ) + Tc  </a:t>
            </a:r>
            <a:r>
              <a:rPr lang="en-US" sz="36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sz="16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 - No of Sending nodes</a:t>
            </a:r>
          </a:p>
          <a:p>
            <a:endParaRPr lang="en-US" sz="1600" i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90849" name="Group 33"/>
          <p:cNvGrpSpPr>
            <a:grpSpLocks/>
          </p:cNvGrpSpPr>
          <p:nvPr/>
        </p:nvGrpSpPr>
        <p:grpSpPr bwMode="auto">
          <a:xfrm>
            <a:off x="1066800" y="2160588"/>
            <a:ext cx="2025650" cy="366712"/>
            <a:chOff x="624" y="1361"/>
            <a:chExt cx="1276" cy="231"/>
          </a:xfrm>
        </p:grpSpPr>
        <p:sp>
          <p:nvSpPr>
            <p:cNvPr id="290850" name="Text Box 34"/>
            <p:cNvSpPr txBox="1">
              <a:spLocks noChangeArrowheads="1"/>
            </p:cNvSpPr>
            <p:nvPr/>
          </p:nvSpPr>
          <p:spPr bwMode="auto">
            <a:xfrm>
              <a:off x="624" y="136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Tt</a:t>
              </a:r>
            </a:p>
          </p:txBody>
        </p:sp>
        <p:sp>
          <p:nvSpPr>
            <p:cNvPr id="290851" name="Text Box 35"/>
            <p:cNvSpPr txBox="1">
              <a:spLocks noChangeArrowheads="1"/>
            </p:cNvSpPr>
            <p:nvPr/>
          </p:nvSpPr>
          <p:spPr bwMode="auto">
            <a:xfrm>
              <a:off x="1200" y="1361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Tn</a:t>
              </a:r>
            </a:p>
          </p:txBody>
        </p:sp>
        <p:sp>
          <p:nvSpPr>
            <p:cNvPr id="290852" name="Text Box 36"/>
            <p:cNvSpPr txBox="1">
              <a:spLocks noChangeArrowheads="1"/>
            </p:cNvSpPr>
            <p:nvPr/>
          </p:nvSpPr>
          <p:spPr bwMode="auto">
            <a:xfrm>
              <a:off x="1632" y="136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Ts</a:t>
              </a:r>
            </a:p>
          </p:txBody>
        </p:sp>
      </p:grpSp>
      <p:grpSp>
        <p:nvGrpSpPr>
          <p:cNvPr id="290853" name="Group 37"/>
          <p:cNvGrpSpPr>
            <a:grpSpLocks/>
          </p:cNvGrpSpPr>
          <p:nvPr/>
        </p:nvGrpSpPr>
        <p:grpSpPr bwMode="auto">
          <a:xfrm>
            <a:off x="2438400" y="3352800"/>
            <a:ext cx="2025650" cy="366713"/>
            <a:chOff x="624" y="1361"/>
            <a:chExt cx="1276" cy="231"/>
          </a:xfrm>
        </p:grpSpPr>
        <p:sp>
          <p:nvSpPr>
            <p:cNvPr id="290854" name="Text Box 38"/>
            <p:cNvSpPr txBox="1">
              <a:spLocks noChangeArrowheads="1"/>
            </p:cNvSpPr>
            <p:nvPr/>
          </p:nvSpPr>
          <p:spPr bwMode="auto">
            <a:xfrm>
              <a:off x="624" y="136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Tt</a:t>
              </a:r>
            </a:p>
          </p:txBody>
        </p:sp>
        <p:sp>
          <p:nvSpPr>
            <p:cNvPr id="290855" name="Text Box 39"/>
            <p:cNvSpPr txBox="1">
              <a:spLocks noChangeArrowheads="1"/>
            </p:cNvSpPr>
            <p:nvPr/>
          </p:nvSpPr>
          <p:spPr bwMode="auto">
            <a:xfrm>
              <a:off x="1200" y="1361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Tn</a:t>
              </a:r>
            </a:p>
          </p:txBody>
        </p:sp>
        <p:sp>
          <p:nvSpPr>
            <p:cNvPr id="290856" name="Text Box 40"/>
            <p:cNvSpPr txBox="1">
              <a:spLocks noChangeArrowheads="1"/>
            </p:cNvSpPr>
            <p:nvPr/>
          </p:nvSpPr>
          <p:spPr bwMode="auto">
            <a:xfrm>
              <a:off x="1632" y="136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Ts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>
                <a:solidFill>
                  <a:srgbClr val="66FFFF"/>
                </a:solidFill>
              </a:rPr>
              <a:t> </a:t>
            </a:r>
            <a:r>
              <a:rPr lang="en-US" sz="36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Buffer Registration and Initialization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04800" y="1651000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Static Registration Scheme (for size &lt;= 5K)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990600" y="51816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990600" y="3810000"/>
            <a:ext cx="11430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990600" y="44958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8" name="Oval 8"/>
          <p:cNvSpPr>
            <a:spLocks noChangeArrowheads="1"/>
          </p:cNvSpPr>
          <p:nvPr/>
        </p:nvSpPr>
        <p:spPr bwMode="auto">
          <a:xfrm>
            <a:off x="1295400" y="28956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 P0</a:t>
            </a:r>
          </a:p>
        </p:txBody>
      </p:sp>
      <p:sp>
        <p:nvSpPr>
          <p:cNvPr id="291849" name="Oval 9"/>
          <p:cNvSpPr>
            <a:spLocks noChangeArrowheads="1"/>
          </p:cNvSpPr>
          <p:nvPr/>
        </p:nvSpPr>
        <p:spPr bwMode="auto">
          <a:xfrm>
            <a:off x="3352800" y="28956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 P1</a:t>
            </a:r>
          </a:p>
        </p:txBody>
      </p:sp>
      <p:sp>
        <p:nvSpPr>
          <p:cNvPr id="291850" name="Oval 10"/>
          <p:cNvSpPr>
            <a:spLocks noChangeArrowheads="1"/>
          </p:cNvSpPr>
          <p:nvPr/>
        </p:nvSpPr>
        <p:spPr bwMode="auto">
          <a:xfrm>
            <a:off x="5410200" y="28956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 P2</a:t>
            </a:r>
          </a:p>
        </p:txBody>
      </p:sp>
      <p:sp>
        <p:nvSpPr>
          <p:cNvPr id="291851" name="Oval 11"/>
          <p:cNvSpPr>
            <a:spLocks noChangeArrowheads="1"/>
          </p:cNvSpPr>
          <p:nvPr/>
        </p:nvSpPr>
        <p:spPr bwMode="auto">
          <a:xfrm>
            <a:off x="7543800" y="28956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 P3</a:t>
            </a:r>
          </a:p>
        </p:txBody>
      </p:sp>
      <p:sp>
        <p:nvSpPr>
          <p:cNvPr id="291852" name="AutoShape 12"/>
          <p:cNvSpPr>
            <a:spLocks/>
          </p:cNvSpPr>
          <p:nvPr/>
        </p:nvSpPr>
        <p:spPr bwMode="auto">
          <a:xfrm>
            <a:off x="838200" y="3810000"/>
            <a:ext cx="76200" cy="685800"/>
          </a:xfrm>
          <a:prstGeom prst="leftBrace">
            <a:avLst>
              <a:gd name="adj1" fmla="val 75000"/>
              <a:gd name="adj2" fmla="val 47917"/>
            </a:avLst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53" name="Text Box 13"/>
          <p:cNvSpPr txBox="1">
            <a:spLocks noChangeArrowheads="1"/>
          </p:cNvSpPr>
          <p:nvPr/>
        </p:nvSpPr>
        <p:spPr bwMode="auto">
          <a:xfrm>
            <a:off x="0" y="3810000"/>
            <a:ext cx="9318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Constant</a:t>
            </a:r>
          </a:p>
          <a:p>
            <a:r>
              <a:rPr lang="en-US" sz="1400">
                <a:solidFill>
                  <a:srgbClr val="FFFFFF"/>
                </a:solidFill>
              </a:rPr>
              <a:t>Block size</a:t>
            </a:r>
          </a:p>
          <a:p>
            <a:r>
              <a:rPr lang="en-US" sz="1400">
                <a:solidFill>
                  <a:srgbClr val="FFFFFF"/>
                </a:solidFill>
              </a:rPr>
              <a:t>(5K+1)</a:t>
            </a:r>
          </a:p>
        </p:txBody>
      </p:sp>
      <p:sp>
        <p:nvSpPr>
          <p:cNvPr id="291854" name="Rectangle 14"/>
          <p:cNvSpPr>
            <a:spLocks noChangeArrowheads="1"/>
          </p:cNvSpPr>
          <p:nvPr/>
        </p:nvSpPr>
        <p:spPr bwMode="auto">
          <a:xfrm>
            <a:off x="2971800" y="51816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55" name="Rectangle 15"/>
          <p:cNvSpPr>
            <a:spLocks noChangeArrowheads="1"/>
          </p:cNvSpPr>
          <p:nvPr/>
        </p:nvSpPr>
        <p:spPr bwMode="auto">
          <a:xfrm>
            <a:off x="2971800" y="3810000"/>
            <a:ext cx="11430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56" name="Rectangle 16"/>
          <p:cNvSpPr>
            <a:spLocks noChangeArrowheads="1"/>
          </p:cNvSpPr>
          <p:nvPr/>
        </p:nvSpPr>
        <p:spPr bwMode="auto">
          <a:xfrm>
            <a:off x="2971800" y="44958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57" name="Rectangle 17"/>
          <p:cNvSpPr>
            <a:spLocks noChangeArrowheads="1"/>
          </p:cNvSpPr>
          <p:nvPr/>
        </p:nvSpPr>
        <p:spPr bwMode="auto">
          <a:xfrm>
            <a:off x="5105400" y="51816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58" name="Rectangle 18"/>
          <p:cNvSpPr>
            <a:spLocks noChangeArrowheads="1"/>
          </p:cNvSpPr>
          <p:nvPr/>
        </p:nvSpPr>
        <p:spPr bwMode="auto">
          <a:xfrm>
            <a:off x="5105400" y="3810000"/>
            <a:ext cx="11430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59" name="Rectangle 19"/>
          <p:cNvSpPr>
            <a:spLocks noChangeArrowheads="1"/>
          </p:cNvSpPr>
          <p:nvPr/>
        </p:nvSpPr>
        <p:spPr bwMode="auto">
          <a:xfrm>
            <a:off x="5105400" y="44958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60" name="Rectangle 20"/>
          <p:cNvSpPr>
            <a:spLocks noChangeArrowheads="1"/>
          </p:cNvSpPr>
          <p:nvPr/>
        </p:nvSpPr>
        <p:spPr bwMode="auto">
          <a:xfrm>
            <a:off x="7391400" y="51816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61" name="Rectangle 21"/>
          <p:cNvSpPr>
            <a:spLocks noChangeArrowheads="1"/>
          </p:cNvSpPr>
          <p:nvPr/>
        </p:nvSpPr>
        <p:spPr bwMode="auto">
          <a:xfrm>
            <a:off x="7391400" y="3733800"/>
            <a:ext cx="11430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62" name="Rectangle 22"/>
          <p:cNvSpPr>
            <a:spLocks noChangeArrowheads="1"/>
          </p:cNvSpPr>
          <p:nvPr/>
        </p:nvSpPr>
        <p:spPr bwMode="auto">
          <a:xfrm>
            <a:off x="7391400" y="44958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63" name="Rectangle 23"/>
          <p:cNvSpPr>
            <a:spLocks noChangeArrowheads="1"/>
          </p:cNvSpPr>
          <p:nvPr/>
        </p:nvSpPr>
        <p:spPr bwMode="auto">
          <a:xfrm>
            <a:off x="990600" y="58674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64" name="Rectangle 24"/>
          <p:cNvSpPr>
            <a:spLocks noChangeArrowheads="1"/>
          </p:cNvSpPr>
          <p:nvPr/>
        </p:nvSpPr>
        <p:spPr bwMode="auto">
          <a:xfrm>
            <a:off x="2971800" y="58674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65" name="Rectangle 25"/>
          <p:cNvSpPr>
            <a:spLocks noChangeArrowheads="1"/>
          </p:cNvSpPr>
          <p:nvPr/>
        </p:nvSpPr>
        <p:spPr bwMode="auto">
          <a:xfrm>
            <a:off x="5105400" y="58674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66" name="Rectangle 26"/>
          <p:cNvSpPr>
            <a:spLocks noChangeArrowheads="1"/>
          </p:cNvSpPr>
          <p:nvPr/>
        </p:nvSpPr>
        <p:spPr bwMode="auto">
          <a:xfrm>
            <a:off x="7391400" y="5867400"/>
            <a:ext cx="1143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67" name="Text Box 27"/>
          <p:cNvSpPr txBox="1">
            <a:spLocks noChangeArrowheads="1"/>
          </p:cNvSpPr>
          <p:nvPr/>
        </p:nvSpPr>
        <p:spPr bwMode="auto">
          <a:xfrm>
            <a:off x="2193925" y="45370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FFFF"/>
                </a:solidFill>
              </a:rPr>
              <a:t>P1</a:t>
            </a:r>
          </a:p>
        </p:txBody>
      </p:sp>
      <p:sp>
        <p:nvSpPr>
          <p:cNvPr id="291868" name="Text Box 28"/>
          <p:cNvSpPr txBox="1">
            <a:spLocks noChangeArrowheads="1"/>
          </p:cNvSpPr>
          <p:nvPr/>
        </p:nvSpPr>
        <p:spPr bwMode="auto">
          <a:xfrm>
            <a:off x="2209800" y="52578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FFFF"/>
                </a:solidFill>
              </a:rPr>
              <a:t>P2</a:t>
            </a:r>
          </a:p>
        </p:txBody>
      </p:sp>
      <p:sp>
        <p:nvSpPr>
          <p:cNvPr id="291869" name="Text Box 29"/>
          <p:cNvSpPr txBox="1">
            <a:spLocks noChangeArrowheads="1"/>
          </p:cNvSpPr>
          <p:nvPr/>
        </p:nvSpPr>
        <p:spPr bwMode="auto">
          <a:xfrm>
            <a:off x="2209800" y="60198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FFFF"/>
                </a:solidFill>
              </a:rPr>
              <a:t>P3</a:t>
            </a:r>
          </a:p>
        </p:txBody>
      </p:sp>
      <p:sp>
        <p:nvSpPr>
          <p:cNvPr id="291870" name="Text Box 30"/>
          <p:cNvSpPr txBox="1">
            <a:spLocks noChangeArrowheads="1"/>
          </p:cNvSpPr>
          <p:nvPr/>
        </p:nvSpPr>
        <p:spPr bwMode="auto">
          <a:xfrm>
            <a:off x="533400" y="2133600"/>
            <a:ext cx="5970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FFFF"/>
                </a:solidFill>
              </a:rPr>
              <a:t>Each block is of size </a:t>
            </a:r>
            <a:r>
              <a:rPr lang="en-US" sz="1800" i="1">
                <a:solidFill>
                  <a:srgbClr val="CCFFFF"/>
                </a:solidFill>
              </a:rPr>
              <a:t>5K+1.</a:t>
            </a:r>
            <a:r>
              <a:rPr lang="en-US" sz="1800">
                <a:solidFill>
                  <a:srgbClr val="CCFFFF"/>
                </a:solidFill>
              </a:rPr>
              <a:t> Every process has </a:t>
            </a:r>
            <a:r>
              <a:rPr lang="en-US" sz="1800" i="1">
                <a:solidFill>
                  <a:srgbClr val="CCFFFF"/>
                </a:solidFill>
              </a:rPr>
              <a:t>N </a:t>
            </a:r>
            <a:r>
              <a:rPr lang="en-US" sz="1800">
                <a:solidFill>
                  <a:srgbClr val="CCFFFF"/>
                </a:solidFill>
              </a:rPr>
              <a:t>blocks, where</a:t>
            </a:r>
          </a:p>
          <a:p>
            <a:r>
              <a:rPr lang="en-US" sz="1800" i="1">
                <a:solidFill>
                  <a:srgbClr val="CCFFFF"/>
                </a:solidFill>
              </a:rPr>
              <a:t>N  is the number of processes in the communicator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6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Validity at Receiver End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3941" name="Group 53"/>
          <p:cNvGrpSpPr>
            <a:grpSpLocks/>
          </p:cNvGrpSpPr>
          <p:nvPr/>
        </p:nvGrpSpPr>
        <p:grpSpPr bwMode="auto">
          <a:xfrm>
            <a:off x="1535113" y="1752600"/>
            <a:ext cx="7075487" cy="4724400"/>
            <a:chOff x="768" y="1344"/>
            <a:chExt cx="4457" cy="2976"/>
          </a:xfrm>
        </p:grpSpPr>
        <p:sp>
          <p:nvSpPr>
            <p:cNvPr id="293890" name="Rectangle 2"/>
            <p:cNvSpPr>
              <a:spLocks noChangeArrowheads="1"/>
            </p:cNvSpPr>
            <p:nvPr/>
          </p:nvSpPr>
          <p:spPr bwMode="auto">
            <a:xfrm>
              <a:off x="768" y="3041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894" name="Oval 6"/>
            <p:cNvSpPr>
              <a:spLocks noChangeArrowheads="1"/>
            </p:cNvSpPr>
            <p:nvPr/>
          </p:nvSpPr>
          <p:spPr bwMode="auto">
            <a:xfrm>
              <a:off x="816" y="1344"/>
              <a:ext cx="384" cy="384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</a:rPr>
                <a:t>P0</a:t>
              </a:r>
            </a:p>
          </p:txBody>
        </p:sp>
        <p:sp>
          <p:nvSpPr>
            <p:cNvPr id="293895" name="Oval 7"/>
            <p:cNvSpPr>
              <a:spLocks noChangeArrowheads="1"/>
            </p:cNvSpPr>
            <p:nvPr/>
          </p:nvSpPr>
          <p:spPr bwMode="auto">
            <a:xfrm>
              <a:off x="2112" y="1344"/>
              <a:ext cx="384" cy="384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</a:rPr>
                <a:t>P1</a:t>
              </a:r>
            </a:p>
          </p:txBody>
        </p:sp>
        <p:sp>
          <p:nvSpPr>
            <p:cNvPr id="293896" name="Oval 8"/>
            <p:cNvSpPr>
              <a:spLocks noChangeArrowheads="1"/>
            </p:cNvSpPr>
            <p:nvPr/>
          </p:nvSpPr>
          <p:spPr bwMode="auto">
            <a:xfrm>
              <a:off x="3408" y="1344"/>
              <a:ext cx="384" cy="384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</a:rPr>
                <a:t>P2</a:t>
              </a:r>
            </a:p>
          </p:txBody>
        </p:sp>
        <p:sp>
          <p:nvSpPr>
            <p:cNvPr id="293897" name="Oval 9"/>
            <p:cNvSpPr>
              <a:spLocks noChangeArrowheads="1"/>
            </p:cNvSpPr>
            <p:nvPr/>
          </p:nvSpPr>
          <p:spPr bwMode="auto">
            <a:xfrm>
              <a:off x="4608" y="1344"/>
              <a:ext cx="384" cy="384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</a:rPr>
                <a:t>P3</a:t>
              </a:r>
            </a:p>
          </p:txBody>
        </p:sp>
        <p:sp>
          <p:nvSpPr>
            <p:cNvPr id="293898" name="Rectangle 10"/>
            <p:cNvSpPr>
              <a:spLocks noChangeArrowheads="1"/>
            </p:cNvSpPr>
            <p:nvPr/>
          </p:nvSpPr>
          <p:spPr bwMode="auto">
            <a:xfrm>
              <a:off x="768" y="3176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899" name="Rectangle 11"/>
            <p:cNvSpPr>
              <a:spLocks noChangeArrowheads="1"/>
            </p:cNvSpPr>
            <p:nvPr/>
          </p:nvSpPr>
          <p:spPr bwMode="auto">
            <a:xfrm>
              <a:off x="768" y="2032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0" name="Rectangle 12"/>
            <p:cNvSpPr>
              <a:spLocks noChangeArrowheads="1"/>
            </p:cNvSpPr>
            <p:nvPr/>
          </p:nvSpPr>
          <p:spPr bwMode="auto">
            <a:xfrm>
              <a:off x="768" y="2604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1" name="Rectangle 13"/>
            <p:cNvSpPr>
              <a:spLocks noChangeArrowheads="1"/>
            </p:cNvSpPr>
            <p:nvPr/>
          </p:nvSpPr>
          <p:spPr bwMode="auto">
            <a:xfrm>
              <a:off x="768" y="3621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2" name="Rectangle 14"/>
            <p:cNvSpPr>
              <a:spLocks noChangeArrowheads="1"/>
            </p:cNvSpPr>
            <p:nvPr/>
          </p:nvSpPr>
          <p:spPr bwMode="auto">
            <a:xfrm>
              <a:off x="768" y="3748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3" name="Rectangle 15"/>
            <p:cNvSpPr>
              <a:spLocks noChangeArrowheads="1"/>
            </p:cNvSpPr>
            <p:nvPr/>
          </p:nvSpPr>
          <p:spPr bwMode="auto">
            <a:xfrm>
              <a:off x="768" y="4193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4" name="Rectangle 16"/>
            <p:cNvSpPr>
              <a:spLocks noChangeArrowheads="1"/>
            </p:cNvSpPr>
            <p:nvPr/>
          </p:nvSpPr>
          <p:spPr bwMode="auto">
            <a:xfrm>
              <a:off x="768" y="2448"/>
              <a:ext cx="713" cy="17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 b="1" i="1"/>
            </a:p>
          </p:txBody>
        </p:sp>
        <p:sp>
          <p:nvSpPr>
            <p:cNvPr id="293905" name="Rectangle 17"/>
            <p:cNvSpPr>
              <a:spLocks noChangeArrowheads="1"/>
            </p:cNvSpPr>
            <p:nvPr/>
          </p:nvSpPr>
          <p:spPr bwMode="auto">
            <a:xfrm>
              <a:off x="2016" y="3176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6" name="Rectangle 18"/>
            <p:cNvSpPr>
              <a:spLocks noChangeArrowheads="1"/>
            </p:cNvSpPr>
            <p:nvPr/>
          </p:nvSpPr>
          <p:spPr bwMode="auto">
            <a:xfrm>
              <a:off x="2016" y="2032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7" name="Rectangle 19"/>
            <p:cNvSpPr>
              <a:spLocks noChangeArrowheads="1"/>
            </p:cNvSpPr>
            <p:nvPr/>
          </p:nvSpPr>
          <p:spPr bwMode="auto">
            <a:xfrm>
              <a:off x="2016" y="2604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8" name="Rectangle 20"/>
            <p:cNvSpPr>
              <a:spLocks noChangeArrowheads="1"/>
            </p:cNvSpPr>
            <p:nvPr/>
          </p:nvSpPr>
          <p:spPr bwMode="auto">
            <a:xfrm>
              <a:off x="2016" y="3049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9" name="Rectangle 21"/>
            <p:cNvSpPr>
              <a:spLocks noChangeArrowheads="1"/>
            </p:cNvSpPr>
            <p:nvPr/>
          </p:nvSpPr>
          <p:spPr bwMode="auto">
            <a:xfrm>
              <a:off x="2016" y="3621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0" name="Rectangle 22"/>
            <p:cNvSpPr>
              <a:spLocks noChangeArrowheads="1"/>
            </p:cNvSpPr>
            <p:nvPr/>
          </p:nvSpPr>
          <p:spPr bwMode="auto">
            <a:xfrm>
              <a:off x="2016" y="3748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1" name="Rectangle 23"/>
            <p:cNvSpPr>
              <a:spLocks noChangeArrowheads="1"/>
            </p:cNvSpPr>
            <p:nvPr/>
          </p:nvSpPr>
          <p:spPr bwMode="auto">
            <a:xfrm>
              <a:off x="2016" y="4193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2" name="Rectangle 24"/>
            <p:cNvSpPr>
              <a:spLocks noChangeArrowheads="1"/>
            </p:cNvSpPr>
            <p:nvPr/>
          </p:nvSpPr>
          <p:spPr bwMode="auto">
            <a:xfrm>
              <a:off x="2016" y="2477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 b="1"/>
            </a:p>
          </p:txBody>
        </p:sp>
        <p:sp>
          <p:nvSpPr>
            <p:cNvPr id="293913" name="Rectangle 25"/>
            <p:cNvSpPr>
              <a:spLocks noChangeArrowheads="1"/>
            </p:cNvSpPr>
            <p:nvPr/>
          </p:nvSpPr>
          <p:spPr bwMode="auto">
            <a:xfrm>
              <a:off x="3264" y="3176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4" name="Rectangle 26"/>
            <p:cNvSpPr>
              <a:spLocks noChangeArrowheads="1"/>
            </p:cNvSpPr>
            <p:nvPr/>
          </p:nvSpPr>
          <p:spPr bwMode="auto">
            <a:xfrm>
              <a:off x="3264" y="2032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5" name="Rectangle 27"/>
            <p:cNvSpPr>
              <a:spLocks noChangeArrowheads="1"/>
            </p:cNvSpPr>
            <p:nvPr/>
          </p:nvSpPr>
          <p:spPr bwMode="auto">
            <a:xfrm>
              <a:off x="3264" y="2604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6" name="Rectangle 28"/>
            <p:cNvSpPr>
              <a:spLocks noChangeArrowheads="1"/>
            </p:cNvSpPr>
            <p:nvPr/>
          </p:nvSpPr>
          <p:spPr bwMode="auto">
            <a:xfrm>
              <a:off x="3264" y="3049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7" name="Rectangle 29"/>
            <p:cNvSpPr>
              <a:spLocks noChangeArrowheads="1"/>
            </p:cNvSpPr>
            <p:nvPr/>
          </p:nvSpPr>
          <p:spPr bwMode="auto">
            <a:xfrm>
              <a:off x="3264" y="3621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8" name="Rectangle 30"/>
            <p:cNvSpPr>
              <a:spLocks noChangeArrowheads="1"/>
            </p:cNvSpPr>
            <p:nvPr/>
          </p:nvSpPr>
          <p:spPr bwMode="auto">
            <a:xfrm>
              <a:off x="3264" y="3748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9" name="Rectangle 31"/>
            <p:cNvSpPr>
              <a:spLocks noChangeArrowheads="1"/>
            </p:cNvSpPr>
            <p:nvPr/>
          </p:nvSpPr>
          <p:spPr bwMode="auto">
            <a:xfrm>
              <a:off x="3264" y="4193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20" name="Rectangle 32"/>
            <p:cNvSpPr>
              <a:spLocks noChangeArrowheads="1"/>
            </p:cNvSpPr>
            <p:nvPr/>
          </p:nvSpPr>
          <p:spPr bwMode="auto">
            <a:xfrm>
              <a:off x="3264" y="2477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 b="1"/>
            </a:p>
          </p:txBody>
        </p:sp>
        <p:sp>
          <p:nvSpPr>
            <p:cNvPr id="293921" name="Rectangle 33"/>
            <p:cNvSpPr>
              <a:spLocks noChangeArrowheads="1"/>
            </p:cNvSpPr>
            <p:nvPr/>
          </p:nvSpPr>
          <p:spPr bwMode="auto">
            <a:xfrm>
              <a:off x="4512" y="3176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22" name="Rectangle 34"/>
            <p:cNvSpPr>
              <a:spLocks noChangeArrowheads="1"/>
            </p:cNvSpPr>
            <p:nvPr/>
          </p:nvSpPr>
          <p:spPr bwMode="auto">
            <a:xfrm>
              <a:off x="4512" y="2032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23" name="Rectangle 35"/>
            <p:cNvSpPr>
              <a:spLocks noChangeArrowheads="1"/>
            </p:cNvSpPr>
            <p:nvPr/>
          </p:nvSpPr>
          <p:spPr bwMode="auto">
            <a:xfrm>
              <a:off x="4512" y="2604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24" name="Rectangle 36"/>
            <p:cNvSpPr>
              <a:spLocks noChangeArrowheads="1"/>
            </p:cNvSpPr>
            <p:nvPr/>
          </p:nvSpPr>
          <p:spPr bwMode="auto">
            <a:xfrm>
              <a:off x="4512" y="3049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25" name="Rectangle 37"/>
            <p:cNvSpPr>
              <a:spLocks noChangeArrowheads="1"/>
            </p:cNvSpPr>
            <p:nvPr/>
          </p:nvSpPr>
          <p:spPr bwMode="auto">
            <a:xfrm>
              <a:off x="4512" y="3621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26" name="Rectangle 38"/>
            <p:cNvSpPr>
              <a:spLocks noChangeArrowheads="1"/>
            </p:cNvSpPr>
            <p:nvPr/>
          </p:nvSpPr>
          <p:spPr bwMode="auto">
            <a:xfrm>
              <a:off x="4512" y="3748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27" name="Rectangle 39"/>
            <p:cNvSpPr>
              <a:spLocks noChangeArrowheads="1"/>
            </p:cNvSpPr>
            <p:nvPr/>
          </p:nvSpPr>
          <p:spPr bwMode="auto">
            <a:xfrm>
              <a:off x="4512" y="4193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28" name="Rectangle 40"/>
            <p:cNvSpPr>
              <a:spLocks noChangeArrowheads="1"/>
            </p:cNvSpPr>
            <p:nvPr/>
          </p:nvSpPr>
          <p:spPr bwMode="auto">
            <a:xfrm>
              <a:off x="4512" y="2477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 b="1"/>
            </a:p>
          </p:txBody>
        </p:sp>
        <p:sp>
          <p:nvSpPr>
            <p:cNvPr id="293929" name="Rectangle 41"/>
            <p:cNvSpPr>
              <a:spLocks noChangeArrowheads="1"/>
            </p:cNvSpPr>
            <p:nvPr/>
          </p:nvSpPr>
          <p:spPr bwMode="auto">
            <a:xfrm>
              <a:off x="768" y="1776"/>
              <a:ext cx="708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2</a:t>
              </a:r>
            </a:p>
          </p:txBody>
        </p:sp>
        <p:sp>
          <p:nvSpPr>
            <p:cNvPr id="293930" name="Rectangle 42"/>
            <p:cNvSpPr>
              <a:spLocks noChangeArrowheads="1"/>
            </p:cNvSpPr>
            <p:nvPr/>
          </p:nvSpPr>
          <p:spPr bwMode="auto">
            <a:xfrm>
              <a:off x="4512" y="1776"/>
              <a:ext cx="708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5</a:t>
              </a:r>
            </a:p>
          </p:txBody>
        </p:sp>
        <p:sp>
          <p:nvSpPr>
            <p:cNvPr id="293931" name="Rectangle 43"/>
            <p:cNvSpPr>
              <a:spLocks noChangeArrowheads="1"/>
            </p:cNvSpPr>
            <p:nvPr/>
          </p:nvSpPr>
          <p:spPr bwMode="auto">
            <a:xfrm>
              <a:off x="3264" y="1776"/>
              <a:ext cx="708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4</a:t>
              </a:r>
            </a:p>
          </p:txBody>
        </p:sp>
        <p:sp>
          <p:nvSpPr>
            <p:cNvPr id="293932" name="Rectangle 44"/>
            <p:cNvSpPr>
              <a:spLocks noChangeArrowheads="1"/>
            </p:cNvSpPr>
            <p:nvPr/>
          </p:nvSpPr>
          <p:spPr bwMode="auto">
            <a:xfrm>
              <a:off x="2016" y="1776"/>
              <a:ext cx="708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293933" name="Group 45"/>
            <p:cNvGrpSpPr>
              <a:grpSpLocks/>
            </p:cNvGrpSpPr>
            <p:nvPr/>
          </p:nvGrpSpPr>
          <p:grpSpPr bwMode="auto">
            <a:xfrm>
              <a:off x="768" y="1872"/>
              <a:ext cx="3744" cy="2448"/>
              <a:chOff x="768" y="1872"/>
              <a:chExt cx="3744" cy="2448"/>
            </a:xfrm>
          </p:grpSpPr>
          <p:grpSp>
            <p:nvGrpSpPr>
              <p:cNvPr id="293934" name="Group 46"/>
              <p:cNvGrpSpPr>
                <a:grpSpLocks/>
              </p:cNvGrpSpPr>
              <p:nvPr/>
            </p:nvGrpSpPr>
            <p:grpSpPr bwMode="auto">
              <a:xfrm>
                <a:off x="768" y="2832"/>
                <a:ext cx="3209" cy="1488"/>
                <a:chOff x="768" y="2832"/>
                <a:chExt cx="3209" cy="1488"/>
              </a:xfrm>
            </p:grpSpPr>
            <p:sp>
              <p:nvSpPr>
                <p:cNvPr id="293935" name="Rectangle 47"/>
                <p:cNvSpPr>
                  <a:spLocks noChangeArrowheads="1"/>
                </p:cNvSpPr>
                <p:nvPr/>
              </p:nvSpPr>
              <p:spPr bwMode="auto">
                <a:xfrm>
                  <a:off x="768" y="3049"/>
                  <a:ext cx="713" cy="12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b="1"/>
                    <a:t>1</a:t>
                  </a:r>
                </a:p>
              </p:txBody>
            </p:sp>
            <p:sp>
              <p:nvSpPr>
                <p:cNvPr id="293936" name="Rectangle 48"/>
                <p:cNvSpPr>
                  <a:spLocks noChangeArrowheads="1"/>
                </p:cNvSpPr>
                <p:nvPr/>
              </p:nvSpPr>
              <p:spPr bwMode="auto">
                <a:xfrm>
                  <a:off x="3264" y="4001"/>
                  <a:ext cx="7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2000"/>
                    <a:t>5</a:t>
                  </a:r>
                </a:p>
              </p:txBody>
            </p:sp>
            <p:sp>
              <p:nvSpPr>
                <p:cNvPr id="293937" name="Rectangle 49"/>
                <p:cNvSpPr>
                  <a:spLocks noChangeArrowheads="1"/>
                </p:cNvSpPr>
                <p:nvPr/>
              </p:nvSpPr>
              <p:spPr bwMode="auto">
                <a:xfrm>
                  <a:off x="3264" y="4193"/>
                  <a:ext cx="713" cy="12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 b="1"/>
                    <a:t>1</a:t>
                  </a:r>
                </a:p>
              </p:txBody>
            </p:sp>
            <p:sp>
              <p:nvSpPr>
                <p:cNvPr id="293938" name="Rectangle 50"/>
                <p:cNvSpPr>
                  <a:spLocks noChangeArrowheads="1"/>
                </p:cNvSpPr>
                <p:nvPr/>
              </p:nvSpPr>
              <p:spPr bwMode="auto">
                <a:xfrm>
                  <a:off x="768" y="2832"/>
                  <a:ext cx="708" cy="22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2000"/>
                    <a:t>3</a:t>
                  </a:r>
                </a:p>
              </p:txBody>
            </p:sp>
          </p:grpSp>
          <p:sp>
            <p:nvSpPr>
              <p:cNvPr id="293939" name="Line 51"/>
              <p:cNvSpPr>
                <a:spLocks noChangeShapeType="1"/>
              </p:cNvSpPr>
              <p:nvPr/>
            </p:nvSpPr>
            <p:spPr bwMode="auto">
              <a:xfrm flipH="1">
                <a:off x="3984" y="1920"/>
                <a:ext cx="528" cy="2064"/>
              </a:xfrm>
              <a:prstGeom prst="line">
                <a:avLst/>
              </a:prstGeom>
              <a:noFill/>
              <a:ln w="28575">
                <a:solidFill>
                  <a:srgbClr val="FFFF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40" name="Line 52"/>
              <p:cNvSpPr>
                <a:spLocks noChangeShapeType="1"/>
              </p:cNvSpPr>
              <p:nvPr/>
            </p:nvSpPr>
            <p:spPr bwMode="auto">
              <a:xfrm flipH="1">
                <a:off x="1488" y="1872"/>
                <a:ext cx="528" cy="1008"/>
              </a:xfrm>
              <a:prstGeom prst="line">
                <a:avLst/>
              </a:prstGeom>
              <a:noFill/>
              <a:ln w="28575">
                <a:solidFill>
                  <a:srgbClr val="FFFF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4034" name="Group 146"/>
          <p:cNvGrpSpPr>
            <a:grpSpLocks/>
          </p:cNvGrpSpPr>
          <p:nvPr/>
        </p:nvGrpSpPr>
        <p:grpSpPr bwMode="auto">
          <a:xfrm>
            <a:off x="315913" y="1752600"/>
            <a:ext cx="8294687" cy="4724400"/>
            <a:chOff x="0" y="1344"/>
            <a:chExt cx="5225" cy="2976"/>
          </a:xfrm>
        </p:grpSpPr>
        <p:grpSp>
          <p:nvGrpSpPr>
            <p:cNvPr id="294035" name="Group 147"/>
            <p:cNvGrpSpPr>
              <a:grpSpLocks/>
            </p:cNvGrpSpPr>
            <p:nvPr/>
          </p:nvGrpSpPr>
          <p:grpSpPr bwMode="auto">
            <a:xfrm>
              <a:off x="576" y="1344"/>
              <a:ext cx="4649" cy="2976"/>
              <a:chOff x="576" y="1344"/>
              <a:chExt cx="4649" cy="2976"/>
            </a:xfrm>
          </p:grpSpPr>
          <p:sp>
            <p:nvSpPr>
              <p:cNvPr id="294036" name="Oval 148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rgbClr val="FFFFFF"/>
                    </a:solidFill>
                  </a:rPr>
                  <a:t>P0</a:t>
                </a:r>
              </a:p>
            </p:txBody>
          </p:sp>
          <p:sp>
            <p:nvSpPr>
              <p:cNvPr id="294037" name="Oval 149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rgbClr val="FFFFFF"/>
                    </a:solidFill>
                  </a:rPr>
                  <a:t>P1</a:t>
                </a:r>
              </a:p>
            </p:txBody>
          </p:sp>
          <p:sp>
            <p:nvSpPr>
              <p:cNvPr id="294038" name="Oval 150"/>
              <p:cNvSpPr>
                <a:spLocks noChangeArrowheads="1"/>
              </p:cNvSpPr>
              <p:nvPr/>
            </p:nvSpPr>
            <p:spPr bwMode="auto">
              <a:xfrm>
                <a:off x="3408" y="1344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rgbClr val="FFFFFF"/>
                    </a:solidFill>
                  </a:rPr>
                  <a:t>P2</a:t>
                </a:r>
              </a:p>
            </p:txBody>
          </p:sp>
          <p:sp>
            <p:nvSpPr>
              <p:cNvPr id="294039" name="Oval 151"/>
              <p:cNvSpPr>
                <a:spLocks noChangeArrowheads="1"/>
              </p:cNvSpPr>
              <p:nvPr/>
            </p:nvSpPr>
            <p:spPr bwMode="auto">
              <a:xfrm>
                <a:off x="4608" y="1344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rgbClr val="FFFFFF"/>
                    </a:solidFill>
                  </a:rPr>
                  <a:t>P3</a:t>
                </a:r>
              </a:p>
            </p:txBody>
          </p:sp>
          <p:sp>
            <p:nvSpPr>
              <p:cNvPr id="294040" name="Rectangle 152"/>
              <p:cNvSpPr>
                <a:spLocks noChangeArrowheads="1"/>
              </p:cNvSpPr>
              <p:nvPr/>
            </p:nvSpPr>
            <p:spPr bwMode="auto">
              <a:xfrm>
                <a:off x="768" y="3176"/>
                <a:ext cx="713" cy="44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41" name="Rectangle 153"/>
              <p:cNvSpPr>
                <a:spLocks noChangeArrowheads="1"/>
              </p:cNvSpPr>
              <p:nvPr/>
            </p:nvSpPr>
            <p:spPr bwMode="auto">
              <a:xfrm>
                <a:off x="768" y="2032"/>
                <a:ext cx="713" cy="44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42" name="Rectangle 154"/>
              <p:cNvSpPr>
                <a:spLocks noChangeArrowheads="1"/>
              </p:cNvSpPr>
              <p:nvPr/>
            </p:nvSpPr>
            <p:spPr bwMode="auto">
              <a:xfrm>
                <a:off x="768" y="2604"/>
                <a:ext cx="713" cy="44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43" name="Rectangle 155"/>
              <p:cNvSpPr>
                <a:spLocks noChangeArrowheads="1"/>
              </p:cNvSpPr>
              <p:nvPr/>
            </p:nvSpPr>
            <p:spPr bwMode="auto">
              <a:xfrm>
                <a:off x="768" y="3049"/>
                <a:ext cx="713" cy="12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b="1"/>
                  <a:t>1</a:t>
                </a:r>
              </a:p>
            </p:txBody>
          </p:sp>
          <p:sp>
            <p:nvSpPr>
              <p:cNvPr id="294044" name="Rectangle 156"/>
              <p:cNvSpPr>
                <a:spLocks noChangeArrowheads="1"/>
              </p:cNvSpPr>
              <p:nvPr/>
            </p:nvSpPr>
            <p:spPr bwMode="auto">
              <a:xfrm>
                <a:off x="768" y="3621"/>
                <a:ext cx="713" cy="12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45" name="Rectangle 157"/>
              <p:cNvSpPr>
                <a:spLocks noChangeArrowheads="1"/>
              </p:cNvSpPr>
              <p:nvPr/>
            </p:nvSpPr>
            <p:spPr bwMode="auto">
              <a:xfrm>
                <a:off x="768" y="3748"/>
                <a:ext cx="713" cy="44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46" name="Rectangle 158"/>
              <p:cNvSpPr>
                <a:spLocks noChangeArrowheads="1"/>
              </p:cNvSpPr>
              <p:nvPr/>
            </p:nvSpPr>
            <p:spPr bwMode="auto">
              <a:xfrm>
                <a:off x="768" y="4193"/>
                <a:ext cx="713" cy="12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47" name="Rectangle 159"/>
              <p:cNvSpPr>
                <a:spLocks noChangeArrowheads="1"/>
              </p:cNvSpPr>
              <p:nvPr/>
            </p:nvSpPr>
            <p:spPr bwMode="auto">
              <a:xfrm>
                <a:off x="768" y="2448"/>
                <a:ext cx="713" cy="17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 b="1" i="1"/>
              </a:p>
            </p:txBody>
          </p:sp>
          <p:sp>
            <p:nvSpPr>
              <p:cNvPr id="294048" name="Rectangle 160"/>
              <p:cNvSpPr>
                <a:spLocks noChangeArrowheads="1"/>
              </p:cNvSpPr>
              <p:nvPr/>
            </p:nvSpPr>
            <p:spPr bwMode="auto">
              <a:xfrm>
                <a:off x="2016" y="3176"/>
                <a:ext cx="713" cy="44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49" name="Rectangle 161"/>
              <p:cNvSpPr>
                <a:spLocks noChangeArrowheads="1"/>
              </p:cNvSpPr>
              <p:nvPr/>
            </p:nvSpPr>
            <p:spPr bwMode="auto">
              <a:xfrm>
                <a:off x="2016" y="2032"/>
                <a:ext cx="713" cy="44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50" name="Rectangle 162"/>
              <p:cNvSpPr>
                <a:spLocks noChangeArrowheads="1"/>
              </p:cNvSpPr>
              <p:nvPr/>
            </p:nvSpPr>
            <p:spPr bwMode="auto">
              <a:xfrm>
                <a:off x="2016" y="2604"/>
                <a:ext cx="713" cy="44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51" name="Rectangle 163"/>
              <p:cNvSpPr>
                <a:spLocks noChangeArrowheads="1"/>
              </p:cNvSpPr>
              <p:nvPr/>
            </p:nvSpPr>
            <p:spPr bwMode="auto">
              <a:xfrm>
                <a:off x="2016" y="3049"/>
                <a:ext cx="713" cy="12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52" name="Rectangle 164"/>
              <p:cNvSpPr>
                <a:spLocks noChangeArrowheads="1"/>
              </p:cNvSpPr>
              <p:nvPr/>
            </p:nvSpPr>
            <p:spPr bwMode="auto">
              <a:xfrm>
                <a:off x="2016" y="3621"/>
                <a:ext cx="713" cy="12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53" name="Rectangle 165"/>
              <p:cNvSpPr>
                <a:spLocks noChangeArrowheads="1"/>
              </p:cNvSpPr>
              <p:nvPr/>
            </p:nvSpPr>
            <p:spPr bwMode="auto">
              <a:xfrm>
                <a:off x="2016" y="3748"/>
                <a:ext cx="713" cy="44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54" name="Rectangle 166"/>
              <p:cNvSpPr>
                <a:spLocks noChangeArrowheads="1"/>
              </p:cNvSpPr>
              <p:nvPr/>
            </p:nvSpPr>
            <p:spPr bwMode="auto">
              <a:xfrm>
                <a:off x="2016" y="4193"/>
                <a:ext cx="713" cy="12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55" name="Rectangle 167"/>
              <p:cNvSpPr>
                <a:spLocks noChangeArrowheads="1"/>
              </p:cNvSpPr>
              <p:nvPr/>
            </p:nvSpPr>
            <p:spPr bwMode="auto">
              <a:xfrm>
                <a:off x="2016" y="2477"/>
                <a:ext cx="713" cy="12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 b="1"/>
              </a:p>
            </p:txBody>
          </p:sp>
          <p:sp>
            <p:nvSpPr>
              <p:cNvPr id="294056" name="Rectangle 168"/>
              <p:cNvSpPr>
                <a:spLocks noChangeArrowheads="1"/>
              </p:cNvSpPr>
              <p:nvPr/>
            </p:nvSpPr>
            <p:spPr bwMode="auto">
              <a:xfrm>
                <a:off x="3264" y="3176"/>
                <a:ext cx="713" cy="44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57" name="Rectangle 169"/>
              <p:cNvSpPr>
                <a:spLocks noChangeArrowheads="1"/>
              </p:cNvSpPr>
              <p:nvPr/>
            </p:nvSpPr>
            <p:spPr bwMode="auto">
              <a:xfrm>
                <a:off x="3264" y="2032"/>
                <a:ext cx="713" cy="44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58" name="Rectangle 170"/>
              <p:cNvSpPr>
                <a:spLocks noChangeArrowheads="1"/>
              </p:cNvSpPr>
              <p:nvPr/>
            </p:nvSpPr>
            <p:spPr bwMode="auto">
              <a:xfrm>
                <a:off x="3264" y="2604"/>
                <a:ext cx="713" cy="44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59" name="Rectangle 171"/>
              <p:cNvSpPr>
                <a:spLocks noChangeArrowheads="1"/>
              </p:cNvSpPr>
              <p:nvPr/>
            </p:nvSpPr>
            <p:spPr bwMode="auto">
              <a:xfrm>
                <a:off x="3264" y="3049"/>
                <a:ext cx="713" cy="12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60" name="Rectangle 172"/>
              <p:cNvSpPr>
                <a:spLocks noChangeArrowheads="1"/>
              </p:cNvSpPr>
              <p:nvPr/>
            </p:nvSpPr>
            <p:spPr bwMode="auto">
              <a:xfrm>
                <a:off x="3264" y="3621"/>
                <a:ext cx="713" cy="12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61" name="Rectangle 173"/>
              <p:cNvSpPr>
                <a:spLocks noChangeArrowheads="1"/>
              </p:cNvSpPr>
              <p:nvPr/>
            </p:nvSpPr>
            <p:spPr bwMode="auto">
              <a:xfrm>
                <a:off x="3264" y="3748"/>
                <a:ext cx="713" cy="44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62" name="Rectangle 174"/>
              <p:cNvSpPr>
                <a:spLocks noChangeArrowheads="1"/>
              </p:cNvSpPr>
              <p:nvPr/>
            </p:nvSpPr>
            <p:spPr bwMode="auto">
              <a:xfrm>
                <a:off x="3264" y="4193"/>
                <a:ext cx="713" cy="12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63" name="Rectangle 175"/>
              <p:cNvSpPr>
                <a:spLocks noChangeArrowheads="1"/>
              </p:cNvSpPr>
              <p:nvPr/>
            </p:nvSpPr>
            <p:spPr bwMode="auto">
              <a:xfrm>
                <a:off x="3264" y="2477"/>
                <a:ext cx="713" cy="12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 b="1"/>
              </a:p>
            </p:txBody>
          </p:sp>
          <p:sp>
            <p:nvSpPr>
              <p:cNvPr id="294064" name="Rectangle 176"/>
              <p:cNvSpPr>
                <a:spLocks noChangeArrowheads="1"/>
              </p:cNvSpPr>
              <p:nvPr/>
            </p:nvSpPr>
            <p:spPr bwMode="auto">
              <a:xfrm>
                <a:off x="4512" y="3176"/>
                <a:ext cx="713" cy="44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65" name="Rectangle 177"/>
              <p:cNvSpPr>
                <a:spLocks noChangeArrowheads="1"/>
              </p:cNvSpPr>
              <p:nvPr/>
            </p:nvSpPr>
            <p:spPr bwMode="auto">
              <a:xfrm>
                <a:off x="4512" y="2032"/>
                <a:ext cx="713" cy="44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66" name="Rectangle 178"/>
              <p:cNvSpPr>
                <a:spLocks noChangeArrowheads="1"/>
              </p:cNvSpPr>
              <p:nvPr/>
            </p:nvSpPr>
            <p:spPr bwMode="auto">
              <a:xfrm>
                <a:off x="4512" y="2604"/>
                <a:ext cx="713" cy="44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67" name="Rectangle 179"/>
              <p:cNvSpPr>
                <a:spLocks noChangeArrowheads="1"/>
              </p:cNvSpPr>
              <p:nvPr/>
            </p:nvSpPr>
            <p:spPr bwMode="auto">
              <a:xfrm>
                <a:off x="4512" y="3049"/>
                <a:ext cx="713" cy="12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68" name="Rectangle 180"/>
              <p:cNvSpPr>
                <a:spLocks noChangeArrowheads="1"/>
              </p:cNvSpPr>
              <p:nvPr/>
            </p:nvSpPr>
            <p:spPr bwMode="auto">
              <a:xfrm>
                <a:off x="4512" y="3621"/>
                <a:ext cx="713" cy="12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69" name="Rectangle 181"/>
              <p:cNvSpPr>
                <a:spLocks noChangeArrowheads="1"/>
              </p:cNvSpPr>
              <p:nvPr/>
            </p:nvSpPr>
            <p:spPr bwMode="auto">
              <a:xfrm>
                <a:off x="4512" y="3748"/>
                <a:ext cx="713" cy="445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70" name="Rectangle 182"/>
              <p:cNvSpPr>
                <a:spLocks noChangeArrowheads="1"/>
              </p:cNvSpPr>
              <p:nvPr/>
            </p:nvSpPr>
            <p:spPr bwMode="auto">
              <a:xfrm>
                <a:off x="4512" y="4193"/>
                <a:ext cx="713" cy="12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071" name="Rectangle 183"/>
              <p:cNvSpPr>
                <a:spLocks noChangeArrowheads="1"/>
              </p:cNvSpPr>
              <p:nvPr/>
            </p:nvSpPr>
            <p:spPr bwMode="auto">
              <a:xfrm>
                <a:off x="4512" y="2477"/>
                <a:ext cx="713" cy="12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 b="1"/>
              </a:p>
            </p:txBody>
          </p:sp>
          <p:sp>
            <p:nvSpPr>
              <p:cNvPr id="294072" name="Rectangle 184"/>
              <p:cNvSpPr>
                <a:spLocks noChangeArrowheads="1"/>
              </p:cNvSpPr>
              <p:nvPr/>
            </p:nvSpPr>
            <p:spPr bwMode="auto">
              <a:xfrm>
                <a:off x="3264" y="4001"/>
                <a:ext cx="708" cy="192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CCFFFF"/>
                    </a:solidFill>
                  </a:rPr>
                  <a:t>9</a:t>
                </a:r>
              </a:p>
            </p:txBody>
          </p:sp>
          <p:sp>
            <p:nvSpPr>
              <p:cNvPr id="294073" name="Rectangle 185"/>
              <p:cNvSpPr>
                <a:spLocks noChangeArrowheads="1"/>
              </p:cNvSpPr>
              <p:nvPr/>
            </p:nvSpPr>
            <p:spPr bwMode="auto">
              <a:xfrm>
                <a:off x="3264" y="4193"/>
                <a:ext cx="713" cy="12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b="1"/>
                  <a:t>1</a:t>
                </a:r>
              </a:p>
            </p:txBody>
          </p:sp>
          <p:sp>
            <p:nvSpPr>
              <p:cNvPr id="294074" name="Rectangle 186"/>
              <p:cNvSpPr>
                <a:spLocks noChangeArrowheads="1"/>
              </p:cNvSpPr>
              <p:nvPr/>
            </p:nvSpPr>
            <p:spPr bwMode="auto">
              <a:xfrm>
                <a:off x="768" y="2832"/>
                <a:ext cx="708" cy="225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CCFFFF"/>
                    </a:solidFill>
                  </a:rPr>
                  <a:t>5</a:t>
                </a:r>
              </a:p>
            </p:txBody>
          </p:sp>
          <p:sp>
            <p:nvSpPr>
              <p:cNvPr id="294075" name="Rectangle 187"/>
              <p:cNvSpPr>
                <a:spLocks noChangeArrowheads="1"/>
              </p:cNvSpPr>
              <p:nvPr/>
            </p:nvSpPr>
            <p:spPr bwMode="auto">
              <a:xfrm>
                <a:off x="768" y="1776"/>
                <a:ext cx="708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2</a:t>
                </a:r>
              </a:p>
            </p:txBody>
          </p:sp>
          <p:sp>
            <p:nvSpPr>
              <p:cNvPr id="294076" name="Rectangle 188"/>
              <p:cNvSpPr>
                <a:spLocks noChangeArrowheads="1"/>
              </p:cNvSpPr>
              <p:nvPr/>
            </p:nvSpPr>
            <p:spPr bwMode="auto">
              <a:xfrm>
                <a:off x="4512" y="1776"/>
                <a:ext cx="708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5</a:t>
                </a:r>
              </a:p>
            </p:txBody>
          </p:sp>
          <p:sp>
            <p:nvSpPr>
              <p:cNvPr id="294077" name="Rectangle 189"/>
              <p:cNvSpPr>
                <a:spLocks noChangeArrowheads="1"/>
              </p:cNvSpPr>
              <p:nvPr/>
            </p:nvSpPr>
            <p:spPr bwMode="auto">
              <a:xfrm>
                <a:off x="3264" y="1776"/>
                <a:ext cx="708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4</a:t>
                </a:r>
              </a:p>
            </p:txBody>
          </p:sp>
          <p:sp>
            <p:nvSpPr>
              <p:cNvPr id="294078" name="Rectangle 190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708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3</a:t>
                </a:r>
              </a:p>
            </p:txBody>
          </p:sp>
          <p:sp>
            <p:nvSpPr>
              <p:cNvPr id="294079" name="AutoShape 191"/>
              <p:cNvSpPr>
                <a:spLocks/>
              </p:cNvSpPr>
              <p:nvPr/>
            </p:nvSpPr>
            <p:spPr bwMode="auto">
              <a:xfrm>
                <a:off x="576" y="2640"/>
                <a:ext cx="144" cy="528"/>
              </a:xfrm>
              <a:prstGeom prst="leftBrace">
                <a:avLst>
                  <a:gd name="adj1" fmla="val 30556"/>
                  <a:gd name="adj2" fmla="val 50000"/>
                </a:avLst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4080" name="Text Box 192"/>
            <p:cNvSpPr txBox="1">
              <a:spLocks noChangeArrowheads="1"/>
            </p:cNvSpPr>
            <p:nvPr/>
          </p:nvSpPr>
          <p:spPr bwMode="auto">
            <a:xfrm>
              <a:off x="0" y="2736"/>
              <a:ext cx="6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CCFFFF"/>
                  </a:solidFill>
                </a:rPr>
                <a:t>Computed</a:t>
              </a:r>
            </a:p>
            <a:p>
              <a:r>
                <a:rPr lang="en-US" sz="1400" b="1">
                  <a:solidFill>
                    <a:srgbClr val="CCFFFF"/>
                  </a:solidFill>
                </a:rPr>
                <a:t>     Data</a:t>
              </a:r>
            </a:p>
          </p:txBody>
        </p:sp>
      </p:grpSp>
      <p:grpSp>
        <p:nvGrpSpPr>
          <p:cNvPr id="294081" name="Group 193"/>
          <p:cNvGrpSpPr>
            <a:grpSpLocks/>
          </p:cNvGrpSpPr>
          <p:nvPr/>
        </p:nvGrpSpPr>
        <p:grpSpPr bwMode="auto">
          <a:xfrm>
            <a:off x="468313" y="1752600"/>
            <a:ext cx="8142287" cy="4724400"/>
            <a:chOff x="96" y="1344"/>
            <a:chExt cx="5129" cy="2976"/>
          </a:xfrm>
        </p:grpSpPr>
        <p:sp>
          <p:nvSpPr>
            <p:cNvPr id="294082" name="Oval 194"/>
            <p:cNvSpPr>
              <a:spLocks noChangeArrowheads="1"/>
            </p:cNvSpPr>
            <p:nvPr/>
          </p:nvSpPr>
          <p:spPr bwMode="auto">
            <a:xfrm>
              <a:off x="816" y="1344"/>
              <a:ext cx="384" cy="384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</a:rPr>
                <a:t>P0</a:t>
              </a:r>
            </a:p>
          </p:txBody>
        </p:sp>
        <p:sp>
          <p:nvSpPr>
            <p:cNvPr id="294083" name="Oval 195"/>
            <p:cNvSpPr>
              <a:spLocks noChangeArrowheads="1"/>
            </p:cNvSpPr>
            <p:nvPr/>
          </p:nvSpPr>
          <p:spPr bwMode="auto">
            <a:xfrm>
              <a:off x="2112" y="1344"/>
              <a:ext cx="384" cy="384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</a:rPr>
                <a:t>P1</a:t>
              </a:r>
            </a:p>
          </p:txBody>
        </p:sp>
        <p:sp>
          <p:nvSpPr>
            <p:cNvPr id="294084" name="Oval 196"/>
            <p:cNvSpPr>
              <a:spLocks noChangeArrowheads="1"/>
            </p:cNvSpPr>
            <p:nvPr/>
          </p:nvSpPr>
          <p:spPr bwMode="auto">
            <a:xfrm>
              <a:off x="3408" y="1344"/>
              <a:ext cx="384" cy="384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</a:rPr>
                <a:t>P2</a:t>
              </a:r>
            </a:p>
          </p:txBody>
        </p:sp>
        <p:sp>
          <p:nvSpPr>
            <p:cNvPr id="294085" name="Oval 197"/>
            <p:cNvSpPr>
              <a:spLocks noChangeArrowheads="1"/>
            </p:cNvSpPr>
            <p:nvPr/>
          </p:nvSpPr>
          <p:spPr bwMode="auto">
            <a:xfrm>
              <a:off x="4608" y="1344"/>
              <a:ext cx="384" cy="384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</a:rPr>
                <a:t>P3</a:t>
              </a:r>
            </a:p>
          </p:txBody>
        </p:sp>
        <p:sp>
          <p:nvSpPr>
            <p:cNvPr id="294086" name="Rectangle 198"/>
            <p:cNvSpPr>
              <a:spLocks noChangeArrowheads="1"/>
            </p:cNvSpPr>
            <p:nvPr/>
          </p:nvSpPr>
          <p:spPr bwMode="auto">
            <a:xfrm>
              <a:off x="768" y="3176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087" name="Rectangle 199"/>
            <p:cNvSpPr>
              <a:spLocks noChangeArrowheads="1"/>
            </p:cNvSpPr>
            <p:nvPr/>
          </p:nvSpPr>
          <p:spPr bwMode="auto">
            <a:xfrm>
              <a:off x="768" y="2032"/>
              <a:ext cx="713" cy="46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088" name="Rectangle 200"/>
            <p:cNvSpPr>
              <a:spLocks noChangeArrowheads="1"/>
            </p:cNvSpPr>
            <p:nvPr/>
          </p:nvSpPr>
          <p:spPr bwMode="auto">
            <a:xfrm>
              <a:off x="768" y="2604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089" name="Rectangle 201"/>
            <p:cNvSpPr>
              <a:spLocks noChangeArrowheads="1"/>
            </p:cNvSpPr>
            <p:nvPr/>
          </p:nvSpPr>
          <p:spPr bwMode="auto">
            <a:xfrm>
              <a:off x="768" y="3049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i="1"/>
                <a:t>1</a:t>
              </a:r>
            </a:p>
          </p:txBody>
        </p:sp>
        <p:sp>
          <p:nvSpPr>
            <p:cNvPr id="294090" name="Rectangle 202"/>
            <p:cNvSpPr>
              <a:spLocks noChangeArrowheads="1"/>
            </p:cNvSpPr>
            <p:nvPr/>
          </p:nvSpPr>
          <p:spPr bwMode="auto">
            <a:xfrm>
              <a:off x="768" y="3621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091" name="Rectangle 203"/>
            <p:cNvSpPr>
              <a:spLocks noChangeArrowheads="1"/>
            </p:cNvSpPr>
            <p:nvPr/>
          </p:nvSpPr>
          <p:spPr bwMode="auto">
            <a:xfrm>
              <a:off x="768" y="3748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092" name="Rectangle 204"/>
            <p:cNvSpPr>
              <a:spLocks noChangeArrowheads="1"/>
            </p:cNvSpPr>
            <p:nvPr/>
          </p:nvSpPr>
          <p:spPr bwMode="auto">
            <a:xfrm>
              <a:off x="768" y="4193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093" name="Rectangle 205"/>
            <p:cNvSpPr>
              <a:spLocks noChangeArrowheads="1"/>
            </p:cNvSpPr>
            <p:nvPr/>
          </p:nvSpPr>
          <p:spPr bwMode="auto">
            <a:xfrm>
              <a:off x="768" y="2496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 b="1" i="1"/>
            </a:p>
          </p:txBody>
        </p:sp>
        <p:sp>
          <p:nvSpPr>
            <p:cNvPr id="294094" name="Rectangle 206"/>
            <p:cNvSpPr>
              <a:spLocks noChangeArrowheads="1"/>
            </p:cNvSpPr>
            <p:nvPr/>
          </p:nvSpPr>
          <p:spPr bwMode="auto">
            <a:xfrm>
              <a:off x="2016" y="3176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095" name="Rectangle 207"/>
            <p:cNvSpPr>
              <a:spLocks noChangeArrowheads="1"/>
            </p:cNvSpPr>
            <p:nvPr/>
          </p:nvSpPr>
          <p:spPr bwMode="auto">
            <a:xfrm>
              <a:off x="2016" y="2032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096" name="Rectangle 208"/>
            <p:cNvSpPr>
              <a:spLocks noChangeArrowheads="1"/>
            </p:cNvSpPr>
            <p:nvPr/>
          </p:nvSpPr>
          <p:spPr bwMode="auto">
            <a:xfrm>
              <a:off x="2016" y="2604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097" name="Rectangle 209"/>
            <p:cNvSpPr>
              <a:spLocks noChangeArrowheads="1"/>
            </p:cNvSpPr>
            <p:nvPr/>
          </p:nvSpPr>
          <p:spPr bwMode="auto">
            <a:xfrm>
              <a:off x="2016" y="3049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098" name="Rectangle 210"/>
            <p:cNvSpPr>
              <a:spLocks noChangeArrowheads="1"/>
            </p:cNvSpPr>
            <p:nvPr/>
          </p:nvSpPr>
          <p:spPr bwMode="auto">
            <a:xfrm>
              <a:off x="2016" y="3621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099" name="Rectangle 211"/>
            <p:cNvSpPr>
              <a:spLocks noChangeArrowheads="1"/>
            </p:cNvSpPr>
            <p:nvPr/>
          </p:nvSpPr>
          <p:spPr bwMode="auto">
            <a:xfrm>
              <a:off x="2016" y="3748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00" name="Rectangle 212"/>
            <p:cNvSpPr>
              <a:spLocks noChangeArrowheads="1"/>
            </p:cNvSpPr>
            <p:nvPr/>
          </p:nvSpPr>
          <p:spPr bwMode="auto">
            <a:xfrm>
              <a:off x="2016" y="4193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01" name="Rectangle 213"/>
            <p:cNvSpPr>
              <a:spLocks noChangeArrowheads="1"/>
            </p:cNvSpPr>
            <p:nvPr/>
          </p:nvSpPr>
          <p:spPr bwMode="auto">
            <a:xfrm>
              <a:off x="2016" y="2477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 b="1"/>
            </a:p>
          </p:txBody>
        </p:sp>
        <p:sp>
          <p:nvSpPr>
            <p:cNvPr id="294102" name="Rectangle 214"/>
            <p:cNvSpPr>
              <a:spLocks noChangeArrowheads="1"/>
            </p:cNvSpPr>
            <p:nvPr/>
          </p:nvSpPr>
          <p:spPr bwMode="auto">
            <a:xfrm>
              <a:off x="3264" y="3176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03" name="Rectangle 215"/>
            <p:cNvSpPr>
              <a:spLocks noChangeArrowheads="1"/>
            </p:cNvSpPr>
            <p:nvPr/>
          </p:nvSpPr>
          <p:spPr bwMode="auto">
            <a:xfrm>
              <a:off x="3264" y="2032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04" name="Rectangle 216"/>
            <p:cNvSpPr>
              <a:spLocks noChangeArrowheads="1"/>
            </p:cNvSpPr>
            <p:nvPr/>
          </p:nvSpPr>
          <p:spPr bwMode="auto">
            <a:xfrm>
              <a:off x="3264" y="2604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05" name="Rectangle 217"/>
            <p:cNvSpPr>
              <a:spLocks noChangeArrowheads="1"/>
            </p:cNvSpPr>
            <p:nvPr/>
          </p:nvSpPr>
          <p:spPr bwMode="auto">
            <a:xfrm>
              <a:off x="3264" y="3049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06" name="Rectangle 218"/>
            <p:cNvSpPr>
              <a:spLocks noChangeArrowheads="1"/>
            </p:cNvSpPr>
            <p:nvPr/>
          </p:nvSpPr>
          <p:spPr bwMode="auto">
            <a:xfrm>
              <a:off x="3264" y="3621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07" name="Rectangle 219"/>
            <p:cNvSpPr>
              <a:spLocks noChangeArrowheads="1"/>
            </p:cNvSpPr>
            <p:nvPr/>
          </p:nvSpPr>
          <p:spPr bwMode="auto">
            <a:xfrm>
              <a:off x="3264" y="3748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08" name="Rectangle 220"/>
            <p:cNvSpPr>
              <a:spLocks noChangeArrowheads="1"/>
            </p:cNvSpPr>
            <p:nvPr/>
          </p:nvSpPr>
          <p:spPr bwMode="auto">
            <a:xfrm>
              <a:off x="3264" y="4193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09" name="Rectangle 221"/>
            <p:cNvSpPr>
              <a:spLocks noChangeArrowheads="1"/>
            </p:cNvSpPr>
            <p:nvPr/>
          </p:nvSpPr>
          <p:spPr bwMode="auto">
            <a:xfrm>
              <a:off x="3264" y="2477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 b="1"/>
            </a:p>
          </p:txBody>
        </p:sp>
        <p:sp>
          <p:nvSpPr>
            <p:cNvPr id="294110" name="Rectangle 222"/>
            <p:cNvSpPr>
              <a:spLocks noChangeArrowheads="1"/>
            </p:cNvSpPr>
            <p:nvPr/>
          </p:nvSpPr>
          <p:spPr bwMode="auto">
            <a:xfrm>
              <a:off x="4512" y="3176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11" name="Rectangle 223"/>
            <p:cNvSpPr>
              <a:spLocks noChangeArrowheads="1"/>
            </p:cNvSpPr>
            <p:nvPr/>
          </p:nvSpPr>
          <p:spPr bwMode="auto">
            <a:xfrm>
              <a:off x="4512" y="2032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12" name="Rectangle 224"/>
            <p:cNvSpPr>
              <a:spLocks noChangeArrowheads="1"/>
            </p:cNvSpPr>
            <p:nvPr/>
          </p:nvSpPr>
          <p:spPr bwMode="auto">
            <a:xfrm>
              <a:off x="4512" y="2604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13" name="Rectangle 225"/>
            <p:cNvSpPr>
              <a:spLocks noChangeArrowheads="1"/>
            </p:cNvSpPr>
            <p:nvPr/>
          </p:nvSpPr>
          <p:spPr bwMode="auto">
            <a:xfrm>
              <a:off x="4512" y="3049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14" name="Rectangle 226"/>
            <p:cNvSpPr>
              <a:spLocks noChangeArrowheads="1"/>
            </p:cNvSpPr>
            <p:nvPr/>
          </p:nvSpPr>
          <p:spPr bwMode="auto">
            <a:xfrm>
              <a:off x="4512" y="3621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15" name="Rectangle 227"/>
            <p:cNvSpPr>
              <a:spLocks noChangeArrowheads="1"/>
            </p:cNvSpPr>
            <p:nvPr/>
          </p:nvSpPr>
          <p:spPr bwMode="auto">
            <a:xfrm>
              <a:off x="4512" y="3748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16" name="Rectangle 228"/>
            <p:cNvSpPr>
              <a:spLocks noChangeArrowheads="1"/>
            </p:cNvSpPr>
            <p:nvPr/>
          </p:nvSpPr>
          <p:spPr bwMode="auto">
            <a:xfrm>
              <a:off x="4512" y="4193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17" name="Rectangle 229"/>
            <p:cNvSpPr>
              <a:spLocks noChangeArrowheads="1"/>
            </p:cNvSpPr>
            <p:nvPr/>
          </p:nvSpPr>
          <p:spPr bwMode="auto">
            <a:xfrm>
              <a:off x="4512" y="2477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 b="1"/>
            </a:p>
          </p:txBody>
        </p:sp>
        <p:sp>
          <p:nvSpPr>
            <p:cNvPr id="294118" name="Rectangle 230"/>
            <p:cNvSpPr>
              <a:spLocks noChangeArrowheads="1"/>
            </p:cNvSpPr>
            <p:nvPr/>
          </p:nvSpPr>
          <p:spPr bwMode="auto">
            <a:xfrm>
              <a:off x="3264" y="3984"/>
              <a:ext cx="708" cy="192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CCFFFF"/>
                  </a:solidFill>
                </a:rPr>
                <a:t>9</a:t>
              </a:r>
            </a:p>
          </p:txBody>
        </p:sp>
        <p:sp>
          <p:nvSpPr>
            <p:cNvPr id="294119" name="Rectangle 231"/>
            <p:cNvSpPr>
              <a:spLocks noChangeArrowheads="1"/>
            </p:cNvSpPr>
            <p:nvPr/>
          </p:nvSpPr>
          <p:spPr bwMode="auto">
            <a:xfrm>
              <a:off x="3264" y="4176"/>
              <a:ext cx="713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1" i="1"/>
                <a:t>1</a:t>
              </a:r>
            </a:p>
          </p:txBody>
        </p:sp>
        <p:sp>
          <p:nvSpPr>
            <p:cNvPr id="294120" name="Rectangle 232"/>
            <p:cNvSpPr>
              <a:spLocks noChangeArrowheads="1"/>
            </p:cNvSpPr>
            <p:nvPr/>
          </p:nvSpPr>
          <p:spPr bwMode="auto">
            <a:xfrm>
              <a:off x="768" y="2832"/>
              <a:ext cx="708" cy="225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CCFFFF"/>
                  </a:solidFill>
                </a:rPr>
                <a:t>5</a:t>
              </a:r>
            </a:p>
          </p:txBody>
        </p:sp>
        <p:sp>
          <p:nvSpPr>
            <p:cNvPr id="294121" name="Rectangle 233"/>
            <p:cNvSpPr>
              <a:spLocks noChangeArrowheads="1"/>
            </p:cNvSpPr>
            <p:nvPr/>
          </p:nvSpPr>
          <p:spPr bwMode="auto">
            <a:xfrm>
              <a:off x="768" y="1776"/>
              <a:ext cx="708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2</a:t>
              </a:r>
            </a:p>
          </p:txBody>
        </p:sp>
        <p:sp>
          <p:nvSpPr>
            <p:cNvPr id="294122" name="Rectangle 234"/>
            <p:cNvSpPr>
              <a:spLocks noChangeArrowheads="1"/>
            </p:cNvSpPr>
            <p:nvPr/>
          </p:nvSpPr>
          <p:spPr bwMode="auto">
            <a:xfrm>
              <a:off x="4512" y="1776"/>
              <a:ext cx="708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5</a:t>
              </a:r>
            </a:p>
          </p:txBody>
        </p:sp>
        <p:sp>
          <p:nvSpPr>
            <p:cNvPr id="294123" name="Rectangle 235"/>
            <p:cNvSpPr>
              <a:spLocks noChangeArrowheads="1"/>
            </p:cNvSpPr>
            <p:nvPr/>
          </p:nvSpPr>
          <p:spPr bwMode="auto">
            <a:xfrm>
              <a:off x="3264" y="1776"/>
              <a:ext cx="708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4</a:t>
              </a:r>
            </a:p>
          </p:txBody>
        </p:sp>
        <p:sp>
          <p:nvSpPr>
            <p:cNvPr id="294124" name="Rectangle 236"/>
            <p:cNvSpPr>
              <a:spLocks noChangeArrowheads="1"/>
            </p:cNvSpPr>
            <p:nvPr/>
          </p:nvSpPr>
          <p:spPr bwMode="auto">
            <a:xfrm>
              <a:off x="2016" y="1776"/>
              <a:ext cx="708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294125" name="Rectangle 237"/>
            <p:cNvSpPr>
              <a:spLocks noChangeArrowheads="1"/>
            </p:cNvSpPr>
            <p:nvPr/>
          </p:nvSpPr>
          <p:spPr bwMode="auto">
            <a:xfrm>
              <a:off x="3264" y="3456"/>
              <a:ext cx="7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4</a:t>
              </a:r>
            </a:p>
          </p:txBody>
        </p:sp>
        <p:sp>
          <p:nvSpPr>
            <p:cNvPr id="294126" name="Line 238"/>
            <p:cNvSpPr>
              <a:spLocks noChangeShapeType="1"/>
            </p:cNvSpPr>
            <p:nvPr/>
          </p:nvSpPr>
          <p:spPr bwMode="auto">
            <a:xfrm flipH="1">
              <a:off x="1488" y="1584"/>
              <a:ext cx="1920" cy="19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127" name="Rectangle 239"/>
            <p:cNvSpPr>
              <a:spLocks noChangeArrowheads="1"/>
            </p:cNvSpPr>
            <p:nvPr/>
          </p:nvSpPr>
          <p:spPr bwMode="auto">
            <a:xfrm>
              <a:off x="768" y="4176"/>
              <a:ext cx="713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 b="1" i="1"/>
            </a:p>
          </p:txBody>
        </p:sp>
        <p:sp>
          <p:nvSpPr>
            <p:cNvPr id="294128" name="AutoShape 240"/>
            <p:cNvSpPr>
              <a:spLocks/>
            </p:cNvSpPr>
            <p:nvPr/>
          </p:nvSpPr>
          <p:spPr bwMode="auto">
            <a:xfrm>
              <a:off x="576" y="2640"/>
              <a:ext cx="144" cy="528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rgbClr val="FF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29" name="AutoShape 241"/>
            <p:cNvSpPr>
              <a:spLocks/>
            </p:cNvSpPr>
            <p:nvPr/>
          </p:nvSpPr>
          <p:spPr bwMode="auto">
            <a:xfrm>
              <a:off x="576" y="3216"/>
              <a:ext cx="144" cy="528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rgbClr val="FF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30" name="Text Box 242"/>
            <p:cNvSpPr txBox="1">
              <a:spLocks noChangeArrowheads="1"/>
            </p:cNvSpPr>
            <p:nvPr/>
          </p:nvSpPr>
          <p:spPr bwMode="auto">
            <a:xfrm>
              <a:off x="96" y="2832"/>
              <a:ext cx="5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CCFFFF"/>
                  </a:solidFill>
                </a:rPr>
                <a:t>Data 1</a:t>
              </a:r>
            </a:p>
          </p:txBody>
        </p:sp>
        <p:sp>
          <p:nvSpPr>
            <p:cNvPr id="294131" name="Text Box 243"/>
            <p:cNvSpPr txBox="1">
              <a:spLocks noChangeArrowheads="1"/>
            </p:cNvSpPr>
            <p:nvPr/>
          </p:nvSpPr>
          <p:spPr bwMode="auto">
            <a:xfrm>
              <a:off x="96" y="3360"/>
              <a:ext cx="5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CCFFFF"/>
                  </a:solidFill>
                </a:rPr>
                <a:t>Data 2</a:t>
              </a:r>
            </a:p>
          </p:txBody>
        </p:sp>
        <p:sp>
          <p:nvSpPr>
            <p:cNvPr id="294132" name="Rectangle 244"/>
            <p:cNvSpPr>
              <a:spLocks noChangeArrowheads="1"/>
            </p:cNvSpPr>
            <p:nvPr/>
          </p:nvSpPr>
          <p:spPr bwMode="auto">
            <a:xfrm>
              <a:off x="768" y="3408"/>
              <a:ext cx="708" cy="192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CCFFFF"/>
                  </a:solidFill>
                </a:rPr>
                <a:t>9</a:t>
              </a:r>
            </a:p>
          </p:txBody>
        </p:sp>
        <p:sp>
          <p:nvSpPr>
            <p:cNvPr id="294133" name="Rectangle 245"/>
            <p:cNvSpPr>
              <a:spLocks noChangeArrowheads="1"/>
            </p:cNvSpPr>
            <p:nvPr/>
          </p:nvSpPr>
          <p:spPr bwMode="auto">
            <a:xfrm>
              <a:off x="768" y="3600"/>
              <a:ext cx="713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1" i="1"/>
                <a:t>1</a:t>
              </a:r>
            </a:p>
          </p:txBody>
        </p:sp>
      </p:grpSp>
      <p:grpSp>
        <p:nvGrpSpPr>
          <p:cNvPr id="294134" name="Group 246"/>
          <p:cNvGrpSpPr>
            <a:grpSpLocks/>
          </p:cNvGrpSpPr>
          <p:nvPr/>
        </p:nvGrpSpPr>
        <p:grpSpPr bwMode="auto">
          <a:xfrm>
            <a:off x="315913" y="1752600"/>
            <a:ext cx="8294687" cy="4724400"/>
            <a:chOff x="0" y="1344"/>
            <a:chExt cx="5225" cy="2976"/>
          </a:xfrm>
        </p:grpSpPr>
        <p:sp>
          <p:nvSpPr>
            <p:cNvPr id="294135" name="Oval 247"/>
            <p:cNvSpPr>
              <a:spLocks noChangeArrowheads="1"/>
            </p:cNvSpPr>
            <p:nvPr/>
          </p:nvSpPr>
          <p:spPr bwMode="auto">
            <a:xfrm>
              <a:off x="816" y="1344"/>
              <a:ext cx="384" cy="384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</a:rPr>
                <a:t>P0</a:t>
              </a:r>
            </a:p>
          </p:txBody>
        </p:sp>
        <p:sp>
          <p:nvSpPr>
            <p:cNvPr id="294136" name="Oval 248"/>
            <p:cNvSpPr>
              <a:spLocks noChangeArrowheads="1"/>
            </p:cNvSpPr>
            <p:nvPr/>
          </p:nvSpPr>
          <p:spPr bwMode="auto">
            <a:xfrm>
              <a:off x="2112" y="1344"/>
              <a:ext cx="384" cy="384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</a:rPr>
                <a:t>P1</a:t>
              </a:r>
            </a:p>
          </p:txBody>
        </p:sp>
        <p:sp>
          <p:nvSpPr>
            <p:cNvPr id="294137" name="Oval 249"/>
            <p:cNvSpPr>
              <a:spLocks noChangeArrowheads="1"/>
            </p:cNvSpPr>
            <p:nvPr/>
          </p:nvSpPr>
          <p:spPr bwMode="auto">
            <a:xfrm>
              <a:off x="3408" y="1344"/>
              <a:ext cx="384" cy="384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</a:rPr>
                <a:t>P2</a:t>
              </a:r>
            </a:p>
          </p:txBody>
        </p:sp>
        <p:sp>
          <p:nvSpPr>
            <p:cNvPr id="294138" name="Oval 250"/>
            <p:cNvSpPr>
              <a:spLocks noChangeArrowheads="1"/>
            </p:cNvSpPr>
            <p:nvPr/>
          </p:nvSpPr>
          <p:spPr bwMode="auto">
            <a:xfrm>
              <a:off x="4608" y="1344"/>
              <a:ext cx="384" cy="384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</a:rPr>
                <a:t>P3</a:t>
              </a:r>
            </a:p>
          </p:txBody>
        </p:sp>
        <p:sp>
          <p:nvSpPr>
            <p:cNvPr id="294139" name="Rectangle 251"/>
            <p:cNvSpPr>
              <a:spLocks noChangeArrowheads="1"/>
            </p:cNvSpPr>
            <p:nvPr/>
          </p:nvSpPr>
          <p:spPr bwMode="auto">
            <a:xfrm>
              <a:off x="768" y="3176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40" name="Rectangle 252"/>
            <p:cNvSpPr>
              <a:spLocks noChangeArrowheads="1"/>
            </p:cNvSpPr>
            <p:nvPr/>
          </p:nvSpPr>
          <p:spPr bwMode="auto">
            <a:xfrm>
              <a:off x="768" y="2032"/>
              <a:ext cx="713" cy="46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41" name="Rectangle 253"/>
            <p:cNvSpPr>
              <a:spLocks noChangeArrowheads="1"/>
            </p:cNvSpPr>
            <p:nvPr/>
          </p:nvSpPr>
          <p:spPr bwMode="auto">
            <a:xfrm>
              <a:off x="768" y="2604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42" name="Rectangle 254"/>
            <p:cNvSpPr>
              <a:spLocks noChangeArrowheads="1"/>
            </p:cNvSpPr>
            <p:nvPr/>
          </p:nvSpPr>
          <p:spPr bwMode="auto">
            <a:xfrm>
              <a:off x="768" y="3049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1"/>
                <a:t>1</a:t>
              </a:r>
            </a:p>
          </p:txBody>
        </p:sp>
        <p:sp>
          <p:nvSpPr>
            <p:cNvPr id="294143" name="Rectangle 255"/>
            <p:cNvSpPr>
              <a:spLocks noChangeArrowheads="1"/>
            </p:cNvSpPr>
            <p:nvPr/>
          </p:nvSpPr>
          <p:spPr bwMode="auto">
            <a:xfrm>
              <a:off x="768" y="3621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44" name="Rectangle 256"/>
            <p:cNvSpPr>
              <a:spLocks noChangeArrowheads="1"/>
            </p:cNvSpPr>
            <p:nvPr/>
          </p:nvSpPr>
          <p:spPr bwMode="auto">
            <a:xfrm>
              <a:off x="768" y="3748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45" name="Rectangle 257"/>
            <p:cNvSpPr>
              <a:spLocks noChangeArrowheads="1"/>
            </p:cNvSpPr>
            <p:nvPr/>
          </p:nvSpPr>
          <p:spPr bwMode="auto">
            <a:xfrm>
              <a:off x="768" y="4193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46" name="Rectangle 258"/>
            <p:cNvSpPr>
              <a:spLocks noChangeArrowheads="1"/>
            </p:cNvSpPr>
            <p:nvPr/>
          </p:nvSpPr>
          <p:spPr bwMode="auto">
            <a:xfrm>
              <a:off x="768" y="2496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 b="1" i="1"/>
            </a:p>
          </p:txBody>
        </p:sp>
        <p:sp>
          <p:nvSpPr>
            <p:cNvPr id="294147" name="Rectangle 259"/>
            <p:cNvSpPr>
              <a:spLocks noChangeArrowheads="1"/>
            </p:cNvSpPr>
            <p:nvPr/>
          </p:nvSpPr>
          <p:spPr bwMode="auto">
            <a:xfrm>
              <a:off x="2016" y="3176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48" name="Rectangle 260"/>
            <p:cNvSpPr>
              <a:spLocks noChangeArrowheads="1"/>
            </p:cNvSpPr>
            <p:nvPr/>
          </p:nvSpPr>
          <p:spPr bwMode="auto">
            <a:xfrm>
              <a:off x="2016" y="2032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49" name="Rectangle 261"/>
            <p:cNvSpPr>
              <a:spLocks noChangeArrowheads="1"/>
            </p:cNvSpPr>
            <p:nvPr/>
          </p:nvSpPr>
          <p:spPr bwMode="auto">
            <a:xfrm>
              <a:off x="2016" y="2604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50" name="Rectangle 262"/>
            <p:cNvSpPr>
              <a:spLocks noChangeArrowheads="1"/>
            </p:cNvSpPr>
            <p:nvPr/>
          </p:nvSpPr>
          <p:spPr bwMode="auto">
            <a:xfrm>
              <a:off x="2016" y="3049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51" name="Rectangle 263"/>
            <p:cNvSpPr>
              <a:spLocks noChangeArrowheads="1"/>
            </p:cNvSpPr>
            <p:nvPr/>
          </p:nvSpPr>
          <p:spPr bwMode="auto">
            <a:xfrm>
              <a:off x="2016" y="3621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52" name="Rectangle 264"/>
            <p:cNvSpPr>
              <a:spLocks noChangeArrowheads="1"/>
            </p:cNvSpPr>
            <p:nvPr/>
          </p:nvSpPr>
          <p:spPr bwMode="auto">
            <a:xfrm>
              <a:off x="2016" y="3748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53" name="Rectangle 265"/>
            <p:cNvSpPr>
              <a:spLocks noChangeArrowheads="1"/>
            </p:cNvSpPr>
            <p:nvPr/>
          </p:nvSpPr>
          <p:spPr bwMode="auto">
            <a:xfrm>
              <a:off x="2016" y="4193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54" name="Rectangle 266"/>
            <p:cNvSpPr>
              <a:spLocks noChangeArrowheads="1"/>
            </p:cNvSpPr>
            <p:nvPr/>
          </p:nvSpPr>
          <p:spPr bwMode="auto">
            <a:xfrm>
              <a:off x="2016" y="2477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 b="1"/>
            </a:p>
          </p:txBody>
        </p:sp>
        <p:sp>
          <p:nvSpPr>
            <p:cNvPr id="294155" name="Rectangle 267"/>
            <p:cNvSpPr>
              <a:spLocks noChangeArrowheads="1"/>
            </p:cNvSpPr>
            <p:nvPr/>
          </p:nvSpPr>
          <p:spPr bwMode="auto">
            <a:xfrm>
              <a:off x="3264" y="3176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56" name="Rectangle 268"/>
            <p:cNvSpPr>
              <a:spLocks noChangeArrowheads="1"/>
            </p:cNvSpPr>
            <p:nvPr/>
          </p:nvSpPr>
          <p:spPr bwMode="auto">
            <a:xfrm>
              <a:off x="3264" y="2032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57" name="Rectangle 269"/>
            <p:cNvSpPr>
              <a:spLocks noChangeArrowheads="1"/>
            </p:cNvSpPr>
            <p:nvPr/>
          </p:nvSpPr>
          <p:spPr bwMode="auto">
            <a:xfrm>
              <a:off x="3264" y="2604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58" name="Rectangle 270"/>
            <p:cNvSpPr>
              <a:spLocks noChangeArrowheads="1"/>
            </p:cNvSpPr>
            <p:nvPr/>
          </p:nvSpPr>
          <p:spPr bwMode="auto">
            <a:xfrm>
              <a:off x="3264" y="3049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59" name="Rectangle 271"/>
            <p:cNvSpPr>
              <a:spLocks noChangeArrowheads="1"/>
            </p:cNvSpPr>
            <p:nvPr/>
          </p:nvSpPr>
          <p:spPr bwMode="auto">
            <a:xfrm>
              <a:off x="3264" y="3621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60" name="Rectangle 272"/>
            <p:cNvSpPr>
              <a:spLocks noChangeArrowheads="1"/>
            </p:cNvSpPr>
            <p:nvPr/>
          </p:nvSpPr>
          <p:spPr bwMode="auto">
            <a:xfrm>
              <a:off x="3264" y="3748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61" name="Rectangle 273"/>
            <p:cNvSpPr>
              <a:spLocks noChangeArrowheads="1"/>
            </p:cNvSpPr>
            <p:nvPr/>
          </p:nvSpPr>
          <p:spPr bwMode="auto">
            <a:xfrm>
              <a:off x="3264" y="4193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62" name="Rectangle 274"/>
            <p:cNvSpPr>
              <a:spLocks noChangeArrowheads="1"/>
            </p:cNvSpPr>
            <p:nvPr/>
          </p:nvSpPr>
          <p:spPr bwMode="auto">
            <a:xfrm>
              <a:off x="3264" y="2477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 b="1"/>
            </a:p>
          </p:txBody>
        </p:sp>
        <p:sp>
          <p:nvSpPr>
            <p:cNvPr id="294163" name="Rectangle 275"/>
            <p:cNvSpPr>
              <a:spLocks noChangeArrowheads="1"/>
            </p:cNvSpPr>
            <p:nvPr/>
          </p:nvSpPr>
          <p:spPr bwMode="auto">
            <a:xfrm>
              <a:off x="4512" y="3176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64" name="Rectangle 276"/>
            <p:cNvSpPr>
              <a:spLocks noChangeArrowheads="1"/>
            </p:cNvSpPr>
            <p:nvPr/>
          </p:nvSpPr>
          <p:spPr bwMode="auto">
            <a:xfrm>
              <a:off x="4512" y="2032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65" name="Rectangle 277"/>
            <p:cNvSpPr>
              <a:spLocks noChangeArrowheads="1"/>
            </p:cNvSpPr>
            <p:nvPr/>
          </p:nvSpPr>
          <p:spPr bwMode="auto">
            <a:xfrm>
              <a:off x="4512" y="2604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66" name="Rectangle 278"/>
            <p:cNvSpPr>
              <a:spLocks noChangeArrowheads="1"/>
            </p:cNvSpPr>
            <p:nvPr/>
          </p:nvSpPr>
          <p:spPr bwMode="auto">
            <a:xfrm>
              <a:off x="4512" y="3049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67" name="Rectangle 279"/>
            <p:cNvSpPr>
              <a:spLocks noChangeArrowheads="1"/>
            </p:cNvSpPr>
            <p:nvPr/>
          </p:nvSpPr>
          <p:spPr bwMode="auto">
            <a:xfrm>
              <a:off x="4512" y="3621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68" name="Rectangle 280"/>
            <p:cNvSpPr>
              <a:spLocks noChangeArrowheads="1"/>
            </p:cNvSpPr>
            <p:nvPr/>
          </p:nvSpPr>
          <p:spPr bwMode="auto">
            <a:xfrm>
              <a:off x="4512" y="3748"/>
              <a:ext cx="713" cy="44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69" name="Rectangle 281"/>
            <p:cNvSpPr>
              <a:spLocks noChangeArrowheads="1"/>
            </p:cNvSpPr>
            <p:nvPr/>
          </p:nvSpPr>
          <p:spPr bwMode="auto">
            <a:xfrm>
              <a:off x="4512" y="4193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70" name="Rectangle 282"/>
            <p:cNvSpPr>
              <a:spLocks noChangeArrowheads="1"/>
            </p:cNvSpPr>
            <p:nvPr/>
          </p:nvSpPr>
          <p:spPr bwMode="auto">
            <a:xfrm>
              <a:off x="4512" y="2477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 b="1"/>
            </a:p>
          </p:txBody>
        </p:sp>
        <p:sp>
          <p:nvSpPr>
            <p:cNvPr id="294171" name="Rectangle 283"/>
            <p:cNvSpPr>
              <a:spLocks noChangeArrowheads="1"/>
            </p:cNvSpPr>
            <p:nvPr/>
          </p:nvSpPr>
          <p:spPr bwMode="auto">
            <a:xfrm>
              <a:off x="3264" y="3984"/>
              <a:ext cx="708" cy="192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CCFFFF"/>
                  </a:solidFill>
                </a:rPr>
                <a:t>9</a:t>
              </a:r>
            </a:p>
          </p:txBody>
        </p:sp>
        <p:sp>
          <p:nvSpPr>
            <p:cNvPr id="294172" name="Rectangle 284"/>
            <p:cNvSpPr>
              <a:spLocks noChangeArrowheads="1"/>
            </p:cNvSpPr>
            <p:nvPr/>
          </p:nvSpPr>
          <p:spPr bwMode="auto">
            <a:xfrm>
              <a:off x="3264" y="4176"/>
              <a:ext cx="713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1"/>
                <a:t>1</a:t>
              </a:r>
            </a:p>
          </p:txBody>
        </p:sp>
        <p:sp>
          <p:nvSpPr>
            <p:cNvPr id="294173" name="Rectangle 285"/>
            <p:cNvSpPr>
              <a:spLocks noChangeArrowheads="1"/>
            </p:cNvSpPr>
            <p:nvPr/>
          </p:nvSpPr>
          <p:spPr bwMode="auto">
            <a:xfrm>
              <a:off x="768" y="2832"/>
              <a:ext cx="708" cy="225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CCFFFF"/>
                  </a:solidFill>
                </a:rPr>
                <a:t>5</a:t>
              </a:r>
            </a:p>
          </p:txBody>
        </p:sp>
        <p:sp>
          <p:nvSpPr>
            <p:cNvPr id="294174" name="Rectangle 286"/>
            <p:cNvSpPr>
              <a:spLocks noChangeArrowheads="1"/>
            </p:cNvSpPr>
            <p:nvPr/>
          </p:nvSpPr>
          <p:spPr bwMode="auto">
            <a:xfrm>
              <a:off x="768" y="1776"/>
              <a:ext cx="708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2</a:t>
              </a:r>
            </a:p>
          </p:txBody>
        </p:sp>
        <p:sp>
          <p:nvSpPr>
            <p:cNvPr id="294175" name="Rectangle 287"/>
            <p:cNvSpPr>
              <a:spLocks noChangeArrowheads="1"/>
            </p:cNvSpPr>
            <p:nvPr/>
          </p:nvSpPr>
          <p:spPr bwMode="auto">
            <a:xfrm>
              <a:off x="4512" y="1776"/>
              <a:ext cx="708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5</a:t>
              </a:r>
            </a:p>
          </p:txBody>
        </p:sp>
        <p:sp>
          <p:nvSpPr>
            <p:cNvPr id="294176" name="Rectangle 288"/>
            <p:cNvSpPr>
              <a:spLocks noChangeArrowheads="1"/>
            </p:cNvSpPr>
            <p:nvPr/>
          </p:nvSpPr>
          <p:spPr bwMode="auto">
            <a:xfrm>
              <a:off x="3264" y="1776"/>
              <a:ext cx="708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4</a:t>
              </a:r>
            </a:p>
          </p:txBody>
        </p:sp>
        <p:sp>
          <p:nvSpPr>
            <p:cNvPr id="294177" name="Rectangle 289"/>
            <p:cNvSpPr>
              <a:spLocks noChangeArrowheads="1"/>
            </p:cNvSpPr>
            <p:nvPr/>
          </p:nvSpPr>
          <p:spPr bwMode="auto">
            <a:xfrm>
              <a:off x="2016" y="1776"/>
              <a:ext cx="708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294178" name="Rectangle 290"/>
            <p:cNvSpPr>
              <a:spLocks noChangeArrowheads="1"/>
            </p:cNvSpPr>
            <p:nvPr/>
          </p:nvSpPr>
          <p:spPr bwMode="auto">
            <a:xfrm>
              <a:off x="3264" y="3456"/>
              <a:ext cx="7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4</a:t>
              </a:r>
            </a:p>
          </p:txBody>
        </p:sp>
        <p:sp>
          <p:nvSpPr>
            <p:cNvPr id="294179" name="Rectangle 291"/>
            <p:cNvSpPr>
              <a:spLocks noChangeArrowheads="1"/>
            </p:cNvSpPr>
            <p:nvPr/>
          </p:nvSpPr>
          <p:spPr bwMode="auto">
            <a:xfrm>
              <a:off x="768" y="3408"/>
              <a:ext cx="708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CCFFFF"/>
                  </a:solidFill>
                </a:rPr>
                <a:t>14</a:t>
              </a:r>
            </a:p>
          </p:txBody>
        </p:sp>
        <p:sp>
          <p:nvSpPr>
            <p:cNvPr id="294180" name="Rectangle 292"/>
            <p:cNvSpPr>
              <a:spLocks noChangeArrowheads="1"/>
            </p:cNvSpPr>
            <p:nvPr/>
          </p:nvSpPr>
          <p:spPr bwMode="auto">
            <a:xfrm>
              <a:off x="768" y="4193"/>
              <a:ext cx="713" cy="1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 b="1" i="1"/>
            </a:p>
          </p:txBody>
        </p:sp>
        <p:sp>
          <p:nvSpPr>
            <p:cNvPr id="294181" name="AutoShape 293"/>
            <p:cNvSpPr>
              <a:spLocks/>
            </p:cNvSpPr>
            <p:nvPr/>
          </p:nvSpPr>
          <p:spPr bwMode="auto">
            <a:xfrm>
              <a:off x="576" y="3216"/>
              <a:ext cx="144" cy="528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rgbClr val="FF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82" name="Rectangle 294"/>
            <p:cNvSpPr>
              <a:spLocks noChangeArrowheads="1"/>
            </p:cNvSpPr>
            <p:nvPr/>
          </p:nvSpPr>
          <p:spPr bwMode="auto">
            <a:xfrm>
              <a:off x="768" y="3600"/>
              <a:ext cx="713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1"/>
                <a:t>1</a:t>
              </a:r>
            </a:p>
          </p:txBody>
        </p:sp>
        <p:sp>
          <p:nvSpPr>
            <p:cNvPr id="294183" name="Text Box 295"/>
            <p:cNvSpPr txBox="1">
              <a:spLocks noChangeArrowheads="1"/>
            </p:cNvSpPr>
            <p:nvPr/>
          </p:nvSpPr>
          <p:spPr bwMode="auto">
            <a:xfrm>
              <a:off x="0" y="3312"/>
              <a:ext cx="6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CCFFFF"/>
                  </a:solidFill>
                </a:rPr>
                <a:t>Computed</a:t>
              </a:r>
            </a:p>
            <a:p>
              <a:r>
                <a:rPr lang="en-US" sz="1400" b="1">
                  <a:solidFill>
                    <a:srgbClr val="CCFFFF"/>
                  </a:solidFill>
                </a:rPr>
                <a:t>     Data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36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Remote Direct Memory Access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572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Remote Direct Memory Access (RDMA) Model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FontTx/>
              <a:buChar char="o"/>
            </a:pPr>
            <a:r>
              <a:rPr lang="en-US" sz="2000">
                <a:solidFill>
                  <a:srgbClr val="FFCCCC"/>
                </a:solidFill>
              </a:rPr>
              <a:t>RDMA Write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FontTx/>
              <a:buChar char="o"/>
            </a:pPr>
            <a:r>
              <a:rPr lang="en-US" sz="2000">
                <a:solidFill>
                  <a:srgbClr val="FFCCCC"/>
                </a:solidFill>
              </a:rPr>
              <a:t>RDMA Read (Optional)</a:t>
            </a:r>
          </a:p>
          <a:p>
            <a:pPr>
              <a:lnSpc>
                <a:spcPct val="130000"/>
              </a:lnSpc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Widely supported by modern protocols and architectures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FontTx/>
              <a:buChar char="o"/>
            </a:pPr>
            <a:r>
              <a:rPr lang="en-US" sz="2000">
                <a:solidFill>
                  <a:srgbClr val="FFCCCC"/>
                </a:solidFill>
              </a:rPr>
              <a:t>Virtual Interface Architecture (VIA)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FontTx/>
              <a:buChar char="o"/>
            </a:pPr>
            <a:r>
              <a:rPr lang="en-US" sz="2000">
                <a:solidFill>
                  <a:srgbClr val="FFCCCC"/>
                </a:solidFill>
              </a:rPr>
              <a:t>InfiniBand Architecture (IBA)</a:t>
            </a:r>
            <a:endParaRPr lang="en-US" sz="1000">
              <a:solidFill>
                <a:srgbClr val="FFCCCC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Open Questions</a:t>
            </a:r>
          </a:p>
          <a:p>
            <a:pPr lvl="1">
              <a:lnSpc>
                <a:spcPct val="130000"/>
              </a:lnSpc>
              <a:buFontTx/>
              <a:buChar char="o"/>
            </a:pPr>
            <a:r>
              <a:rPr lang="en-US" sz="2000">
                <a:solidFill>
                  <a:srgbClr val="FFCCCC"/>
                </a:solidFill>
              </a:rPr>
              <a:t>Can RDMA be used to optimize Collective Communication? [rin02]</a:t>
            </a:r>
          </a:p>
          <a:p>
            <a:pPr lvl="1">
              <a:lnSpc>
                <a:spcPct val="130000"/>
              </a:lnSpc>
              <a:buFontTx/>
              <a:buChar char="o"/>
            </a:pPr>
            <a:r>
              <a:rPr lang="en-US" sz="2000">
                <a:solidFill>
                  <a:srgbClr val="FFCCCC"/>
                </a:solidFill>
              </a:rPr>
              <a:t>Do we need to rethink algorithms optimized for Send-Receive?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457200" y="6048375"/>
            <a:ext cx="8001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>
                <a:solidFill>
                  <a:srgbClr val="00FF99"/>
                </a:solidFill>
              </a:rPr>
              <a:t>[rin02]: “Efficient Barrier using Remote Memory Operations on VIA-based Clusters”, Rinku Gupta, V. Tipparaju, J. Nieplocha, D. K. Panda. Presented at Cluster 2002, Chicago, USA</a:t>
            </a: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 flipV="1">
            <a:off x="304800" y="13716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6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Send-Receive and RDMA Communication Models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4572000" y="1524000"/>
            <a:ext cx="76200" cy="51054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838200" y="1676400"/>
            <a:ext cx="1295400" cy="533400"/>
          </a:xfrm>
          <a:prstGeom prst="rect">
            <a:avLst/>
          </a:pr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100000">
                <a:srgbClr val="66FFFF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000"/>
              <a:t>User buffer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838200" y="2438400"/>
            <a:ext cx="1295400" cy="304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000"/>
              <a:t>Registered</a:t>
            </a:r>
          </a:p>
        </p:txBody>
      </p:sp>
      <p:sp>
        <p:nvSpPr>
          <p:cNvPr id="183303" name="AutoShape 7"/>
          <p:cNvSpPr>
            <a:spLocks noChangeArrowheads="1"/>
          </p:cNvSpPr>
          <p:nvPr/>
        </p:nvSpPr>
        <p:spPr bwMode="auto">
          <a:xfrm>
            <a:off x="152400" y="1905000"/>
            <a:ext cx="609600" cy="762000"/>
          </a:xfrm>
          <a:prstGeom prst="curvedRightArrow">
            <a:avLst>
              <a:gd name="adj1" fmla="val 25000"/>
              <a:gd name="adj2" fmla="val 50000"/>
              <a:gd name="adj3" fmla="val 33333"/>
            </a:avLst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4" name="AutoShape 8"/>
          <p:cNvSpPr>
            <a:spLocks noChangeArrowheads="1"/>
          </p:cNvSpPr>
          <p:nvPr/>
        </p:nvSpPr>
        <p:spPr bwMode="auto">
          <a:xfrm>
            <a:off x="1676400" y="4876800"/>
            <a:ext cx="1524000" cy="1295400"/>
          </a:xfrm>
          <a:prstGeom prst="curvedUpArrow">
            <a:avLst>
              <a:gd name="adj1" fmla="val 2941"/>
              <a:gd name="adj2" fmla="val 26471"/>
              <a:gd name="adj3" fmla="val 3333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5" name="Oval 9"/>
          <p:cNvSpPr>
            <a:spLocks noChangeArrowheads="1"/>
          </p:cNvSpPr>
          <p:nvPr/>
        </p:nvSpPr>
        <p:spPr bwMode="auto">
          <a:xfrm>
            <a:off x="1143000" y="3048000"/>
            <a:ext cx="838200" cy="7620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83306" name="Oval 10"/>
          <p:cNvSpPr>
            <a:spLocks noChangeArrowheads="1"/>
          </p:cNvSpPr>
          <p:nvPr/>
        </p:nvSpPr>
        <p:spPr bwMode="auto">
          <a:xfrm>
            <a:off x="2590800" y="2971800"/>
            <a:ext cx="838200" cy="7620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400"/>
              <a:t>R</a:t>
            </a:r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2362200" y="2438400"/>
            <a:ext cx="1295400" cy="304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000"/>
              <a:t>Registered</a:t>
            </a: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1295400" y="4191000"/>
            <a:ext cx="609600" cy="609600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46275"/>
                  <a:invGamma/>
                </a:srgbClr>
              </a:gs>
              <a:gs pos="100000">
                <a:srgbClr val="CCCCFF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400"/>
              <a:t>NIC</a:t>
            </a: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2286000" y="1676400"/>
            <a:ext cx="1295400" cy="533400"/>
          </a:xfrm>
          <a:prstGeom prst="rect">
            <a:avLst/>
          </a:pr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100000">
                <a:srgbClr val="66FFFF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000"/>
              <a:t>User buffer</a:t>
            </a:r>
          </a:p>
        </p:txBody>
      </p:sp>
      <p:sp>
        <p:nvSpPr>
          <p:cNvPr id="183310" name="Rectangle 14"/>
          <p:cNvSpPr>
            <a:spLocks noChangeArrowheads="1"/>
          </p:cNvSpPr>
          <p:nvPr/>
        </p:nvSpPr>
        <p:spPr bwMode="auto">
          <a:xfrm>
            <a:off x="2743200" y="4191000"/>
            <a:ext cx="609600" cy="609600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46275"/>
                  <a:invGamma/>
                </a:srgbClr>
              </a:gs>
              <a:gs pos="100000">
                <a:srgbClr val="CCCCFF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400"/>
              <a:t>NIC</a:t>
            </a:r>
          </a:p>
        </p:txBody>
      </p:sp>
      <p:sp>
        <p:nvSpPr>
          <p:cNvPr id="183311" name="AutoShape 15"/>
          <p:cNvSpPr>
            <a:spLocks noChangeArrowheads="1"/>
          </p:cNvSpPr>
          <p:nvPr/>
        </p:nvSpPr>
        <p:spPr bwMode="auto">
          <a:xfrm rot="10800000">
            <a:off x="3733800" y="1752600"/>
            <a:ext cx="609600" cy="762000"/>
          </a:xfrm>
          <a:prstGeom prst="curvedRightArrow">
            <a:avLst>
              <a:gd name="adj1" fmla="val 25000"/>
              <a:gd name="adj2" fmla="val 50000"/>
              <a:gd name="adj3" fmla="val 33333"/>
            </a:avLst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12" name="Line 16"/>
          <p:cNvSpPr>
            <a:spLocks noChangeShapeType="1"/>
          </p:cNvSpPr>
          <p:nvPr/>
        </p:nvSpPr>
        <p:spPr bwMode="auto">
          <a:xfrm>
            <a:off x="1524000" y="2895600"/>
            <a:ext cx="0" cy="1447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3" name="Line 17"/>
          <p:cNvSpPr>
            <a:spLocks noChangeShapeType="1"/>
          </p:cNvSpPr>
          <p:nvPr/>
        </p:nvSpPr>
        <p:spPr bwMode="auto">
          <a:xfrm>
            <a:off x="2971800" y="2895600"/>
            <a:ext cx="0" cy="1447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4" name="Text Box 18"/>
          <p:cNvSpPr txBox="1">
            <a:spLocks noChangeArrowheads="1"/>
          </p:cNvSpPr>
          <p:nvPr/>
        </p:nvSpPr>
        <p:spPr bwMode="auto">
          <a:xfrm>
            <a:off x="76200" y="3048000"/>
            <a:ext cx="990600" cy="3143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CCCC00"/>
                </a:solidFill>
              </a:rPr>
              <a:t>descriptor</a:t>
            </a:r>
          </a:p>
        </p:txBody>
      </p:sp>
      <p:sp>
        <p:nvSpPr>
          <p:cNvPr id="183315" name="Text Box 19"/>
          <p:cNvSpPr txBox="1">
            <a:spLocks noChangeArrowheads="1"/>
          </p:cNvSpPr>
          <p:nvPr/>
        </p:nvSpPr>
        <p:spPr bwMode="auto">
          <a:xfrm>
            <a:off x="3429000" y="2971800"/>
            <a:ext cx="1066800" cy="3429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CCCC00"/>
                </a:solidFill>
              </a:rPr>
              <a:t>descriptor</a:t>
            </a: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5562600" y="1600200"/>
            <a:ext cx="1295400" cy="533400"/>
          </a:xfrm>
          <a:prstGeom prst="rect">
            <a:avLst/>
          </a:pr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100000">
                <a:srgbClr val="66FFFF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000"/>
              <a:t>User buffer</a:t>
            </a: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5562600" y="2362200"/>
            <a:ext cx="1295400" cy="304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000"/>
              <a:t>Registered</a:t>
            </a:r>
          </a:p>
        </p:txBody>
      </p:sp>
      <p:sp>
        <p:nvSpPr>
          <p:cNvPr id="183318" name="AutoShape 22"/>
          <p:cNvSpPr>
            <a:spLocks noChangeArrowheads="1"/>
          </p:cNvSpPr>
          <p:nvPr/>
        </p:nvSpPr>
        <p:spPr bwMode="auto">
          <a:xfrm>
            <a:off x="4876800" y="1828800"/>
            <a:ext cx="609600" cy="762000"/>
          </a:xfrm>
          <a:prstGeom prst="curvedRightArrow">
            <a:avLst>
              <a:gd name="adj1" fmla="val 25000"/>
              <a:gd name="adj2" fmla="val 50000"/>
              <a:gd name="adj3" fmla="val 33333"/>
            </a:avLst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19" name="AutoShape 23"/>
          <p:cNvSpPr>
            <a:spLocks noChangeArrowheads="1"/>
          </p:cNvSpPr>
          <p:nvPr/>
        </p:nvSpPr>
        <p:spPr bwMode="auto">
          <a:xfrm>
            <a:off x="6400800" y="4876800"/>
            <a:ext cx="1524000" cy="1295400"/>
          </a:xfrm>
          <a:prstGeom prst="curvedUpArrow">
            <a:avLst>
              <a:gd name="adj1" fmla="val 2941"/>
              <a:gd name="adj2" fmla="val 26471"/>
              <a:gd name="adj3" fmla="val 3333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20" name="Oval 24"/>
          <p:cNvSpPr>
            <a:spLocks noChangeArrowheads="1"/>
          </p:cNvSpPr>
          <p:nvPr/>
        </p:nvSpPr>
        <p:spPr bwMode="auto">
          <a:xfrm>
            <a:off x="5867400" y="2971800"/>
            <a:ext cx="838200" cy="7620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83321" name="Oval 25"/>
          <p:cNvSpPr>
            <a:spLocks noChangeArrowheads="1"/>
          </p:cNvSpPr>
          <p:nvPr/>
        </p:nvSpPr>
        <p:spPr bwMode="auto">
          <a:xfrm>
            <a:off x="7315200" y="2895600"/>
            <a:ext cx="838200" cy="7620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400"/>
              <a:t>R</a:t>
            </a:r>
          </a:p>
        </p:txBody>
      </p:sp>
      <p:sp>
        <p:nvSpPr>
          <p:cNvPr id="183322" name="Rectangle 26"/>
          <p:cNvSpPr>
            <a:spLocks noChangeArrowheads="1"/>
          </p:cNvSpPr>
          <p:nvPr/>
        </p:nvSpPr>
        <p:spPr bwMode="auto">
          <a:xfrm>
            <a:off x="6019800" y="4114800"/>
            <a:ext cx="609600" cy="609600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46275"/>
                  <a:invGamma/>
                </a:srgbClr>
              </a:gs>
              <a:gs pos="100000">
                <a:srgbClr val="CCCCFF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400"/>
              <a:t>NIC</a:t>
            </a:r>
          </a:p>
        </p:txBody>
      </p:sp>
      <p:sp>
        <p:nvSpPr>
          <p:cNvPr id="183323" name="Rectangle 27"/>
          <p:cNvSpPr>
            <a:spLocks noChangeArrowheads="1"/>
          </p:cNvSpPr>
          <p:nvPr/>
        </p:nvSpPr>
        <p:spPr bwMode="auto">
          <a:xfrm>
            <a:off x="7010400" y="1600200"/>
            <a:ext cx="1295400" cy="533400"/>
          </a:xfrm>
          <a:prstGeom prst="rect">
            <a:avLst/>
          </a:pr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100000">
                <a:srgbClr val="66FFFF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1800"/>
              <a:t>Registered</a:t>
            </a:r>
          </a:p>
          <a:p>
            <a:pPr algn="ctr"/>
            <a:r>
              <a:rPr lang="en-US" sz="1800"/>
              <a:t> User buffer</a:t>
            </a:r>
          </a:p>
        </p:txBody>
      </p:sp>
      <p:sp>
        <p:nvSpPr>
          <p:cNvPr id="183324" name="Rectangle 28"/>
          <p:cNvSpPr>
            <a:spLocks noChangeArrowheads="1"/>
          </p:cNvSpPr>
          <p:nvPr/>
        </p:nvSpPr>
        <p:spPr bwMode="auto">
          <a:xfrm>
            <a:off x="7467600" y="4114800"/>
            <a:ext cx="609600" cy="609600"/>
          </a:xfrm>
          <a:prstGeom prst="rect">
            <a:avLst/>
          </a:prstGeom>
          <a:gradFill rotWithShape="0">
            <a:gsLst>
              <a:gs pos="0">
                <a:srgbClr val="CCCCFF">
                  <a:gamma/>
                  <a:shade val="46275"/>
                  <a:invGamma/>
                </a:srgbClr>
              </a:gs>
              <a:gs pos="100000">
                <a:srgbClr val="CCCCFF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400"/>
              <a:t>NIC</a:t>
            </a:r>
          </a:p>
        </p:txBody>
      </p:sp>
      <p:sp>
        <p:nvSpPr>
          <p:cNvPr id="183325" name="Line 29"/>
          <p:cNvSpPr>
            <a:spLocks noChangeShapeType="1"/>
          </p:cNvSpPr>
          <p:nvPr/>
        </p:nvSpPr>
        <p:spPr bwMode="auto">
          <a:xfrm>
            <a:off x="6248400" y="2819400"/>
            <a:ext cx="0" cy="1447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4724400" y="2971800"/>
            <a:ext cx="990600" cy="3143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CCCC00"/>
                </a:solidFill>
              </a:rPr>
              <a:t>descriptor</a:t>
            </a:r>
          </a:p>
        </p:txBody>
      </p:sp>
      <p:cxnSp>
        <p:nvCxnSpPr>
          <p:cNvPr id="183327" name="AutoShape 31"/>
          <p:cNvCxnSpPr>
            <a:cxnSpLocks noChangeShapeType="1"/>
          </p:cNvCxnSpPr>
          <p:nvPr/>
        </p:nvCxnSpPr>
        <p:spPr bwMode="auto">
          <a:xfrm flipV="1">
            <a:off x="8077200" y="1981200"/>
            <a:ext cx="228600" cy="2552700"/>
          </a:xfrm>
          <a:prstGeom prst="curvedConnector3">
            <a:avLst>
              <a:gd name="adj1" fmla="val 372912"/>
            </a:avLst>
          </a:prstGeom>
          <a:noFill/>
          <a:ln w="57150">
            <a:pattFill prst="pct40">
              <a:fgClr>
                <a:schemeClr val="accent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2422525" y="498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1752600" y="6172200"/>
            <a:ext cx="1503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CC99"/>
                </a:solidFill>
              </a:rPr>
              <a:t>Send/Recv</a:t>
            </a: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6400800" y="6248400"/>
            <a:ext cx="186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CC99"/>
                </a:solidFill>
              </a:rPr>
              <a:t>RDMA Write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6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Benefits of RDMA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762000" y="2108200"/>
            <a:ext cx="73914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sz="2400">
                <a:solidFill>
                  <a:srgbClr val="FFCC99"/>
                </a:solidFill>
              </a:rPr>
              <a:t> RDMA gives a  shared memory illusion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FFCC99"/>
                </a:solidFill>
              </a:rPr>
              <a:t>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>
                <a:solidFill>
                  <a:srgbClr val="FFCC99"/>
                </a:solidFill>
              </a:rPr>
              <a:t> Receive operations are typically expensive </a:t>
            </a:r>
          </a:p>
          <a:p>
            <a:pPr>
              <a:lnSpc>
                <a:spcPct val="120000"/>
              </a:lnSpc>
            </a:pPr>
            <a:endParaRPr lang="en-US" sz="2400">
              <a:solidFill>
                <a:srgbClr val="FFCC99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>
                <a:solidFill>
                  <a:srgbClr val="FFCC99"/>
                </a:solidFill>
              </a:rPr>
              <a:t> RDMA is Receiver transparent</a:t>
            </a:r>
          </a:p>
          <a:p>
            <a:pPr>
              <a:lnSpc>
                <a:spcPct val="120000"/>
              </a:lnSpc>
            </a:pPr>
            <a:endParaRPr lang="en-US" sz="2400">
              <a:solidFill>
                <a:srgbClr val="FFCC99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>
                <a:solidFill>
                  <a:srgbClr val="FFCC99"/>
                </a:solidFill>
              </a:rPr>
              <a:t> Supported by VIA and InfiniBand architecture </a:t>
            </a:r>
          </a:p>
          <a:p>
            <a:pPr>
              <a:lnSpc>
                <a:spcPct val="120000"/>
              </a:lnSpc>
            </a:pPr>
            <a:endParaRPr lang="en-US" sz="2400">
              <a:solidFill>
                <a:srgbClr val="FFCC99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>
                <a:solidFill>
                  <a:srgbClr val="FFCC99"/>
                </a:solidFill>
              </a:rPr>
              <a:t> A novel unexplored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0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Contents</a:t>
            </a:r>
          </a:p>
        </p:txBody>
      </p:sp>
      <p:sp>
        <p:nvSpPr>
          <p:cNvPr id="220163" name="Rectangle 1027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164" name="Text Box 1028"/>
          <p:cNvSpPr txBox="1">
            <a:spLocks noChangeArrowheads="1"/>
          </p:cNvSpPr>
          <p:nvPr/>
        </p:nvSpPr>
        <p:spPr bwMode="auto">
          <a:xfrm>
            <a:off x="838200" y="2133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220165" name="Text Box 1029"/>
          <p:cNvSpPr txBox="1">
            <a:spLocks noChangeArrowheads="1"/>
          </p:cNvSpPr>
          <p:nvPr/>
        </p:nvSpPr>
        <p:spPr bwMode="auto">
          <a:xfrm>
            <a:off x="609600" y="1447800"/>
            <a:ext cx="7696200" cy="52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Motivation</a:t>
            </a:r>
            <a:endParaRPr lang="en-US" sz="360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Design Issues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20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Buffer Registration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20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Data Validity at Receiver End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20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Buffer Reuse</a:t>
            </a: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RDMA-based Broadcast</a:t>
            </a: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RDMA-based All Reduce</a:t>
            </a:r>
          </a:p>
          <a:p>
            <a:pPr>
              <a:lnSpc>
                <a:spcPct val="140000"/>
              </a:lnSpc>
              <a:buFont typeface="Wingdings" pitchFamily="2" charset="2"/>
              <a:buChar char=""/>
            </a:pPr>
            <a:r>
              <a:rPr lang="en-US" sz="36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Conclusions and Future Work</a:t>
            </a:r>
            <a:endParaRPr lang="en-US" sz="360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6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Buffer Registration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304800" y="1865313"/>
            <a:ext cx="861060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Tx/>
              <a:buChar char="•"/>
            </a:pPr>
            <a:r>
              <a:rPr lang="en-US" sz="2400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 Buffer Registration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US" sz="2400">
                <a:solidFill>
                  <a:srgbClr val="FFCC99"/>
                </a:solidFill>
              </a:rPr>
              <a:t> Contiguous region in memory for every communicator 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US" sz="2400">
                <a:solidFill>
                  <a:srgbClr val="FFCC99"/>
                </a:solidFill>
              </a:rPr>
              <a:t> Address exchange is done during initialization time</a:t>
            </a:r>
            <a:r>
              <a:rPr lang="en-US" sz="2400">
                <a:solidFill>
                  <a:srgbClr val="FFCCCC"/>
                </a:solidFill>
              </a:rPr>
              <a:t> 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sz="2400" i="1">
                <a:solidFill>
                  <a:srgbClr val="FFFFCC"/>
                </a:solidFill>
              </a:rPr>
              <a:t>  </a:t>
            </a:r>
            <a:endParaRPr lang="en-US" sz="2400">
              <a:solidFill>
                <a:srgbClr val="FFFFCC"/>
              </a:solidFill>
            </a:endParaRPr>
          </a:p>
          <a:p>
            <a:pPr>
              <a:lnSpc>
                <a:spcPct val="140000"/>
              </a:lnSpc>
              <a:buFontTx/>
              <a:buChar char="•"/>
            </a:pPr>
            <a:r>
              <a:rPr lang="en-US" sz="2400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Dynamic Buffer Registration - Rendezvous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US" sz="2400">
                <a:solidFill>
                  <a:srgbClr val="FFCC99"/>
                </a:solidFill>
              </a:rPr>
              <a:t> User buffers, registered during the operation, when needed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US" sz="2400">
                <a:solidFill>
                  <a:srgbClr val="FFCC99"/>
                </a:solidFill>
              </a:rPr>
              <a:t> Address exchange is done during the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600" b="1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Validity at Receiver End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 flipV="1">
            <a:off x="304800" y="1447800"/>
            <a:ext cx="8610600" cy="76200"/>
          </a:xfrm>
          <a:prstGeom prst="rect">
            <a:avLst/>
          </a:prstGeom>
          <a:solidFill>
            <a:srgbClr val="990033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762000" y="1995488"/>
            <a:ext cx="7188200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Tx/>
              <a:buChar char="•"/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Interrupts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sz="2400">
                <a:solidFill>
                  <a:srgbClr val="FFCC99"/>
                </a:solidFill>
              </a:rPr>
              <a:t> Too expensive; might not be supported</a:t>
            </a:r>
          </a:p>
          <a:p>
            <a:pPr lvl="1">
              <a:lnSpc>
                <a:spcPct val="140000"/>
              </a:lnSpc>
            </a:pPr>
            <a:endParaRPr lang="en-US" sz="2400">
              <a:solidFill>
                <a:srgbClr val="FFCC99"/>
              </a:solidFill>
            </a:endParaRPr>
          </a:p>
          <a:p>
            <a:pPr>
              <a:lnSpc>
                <a:spcPct val="140000"/>
              </a:lnSpc>
              <a:buFontTx/>
              <a:buChar char="•"/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Use Immediate field of VIA descriptor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sz="2400">
                <a:solidFill>
                  <a:srgbClr val="FFCC99"/>
                </a:solidFill>
              </a:rPr>
              <a:t> Consumes a receive descriptor</a:t>
            </a:r>
          </a:p>
          <a:p>
            <a:pPr lvl="1">
              <a:lnSpc>
                <a:spcPct val="140000"/>
              </a:lnSpc>
            </a:pPr>
            <a:endParaRPr lang="en-US" sz="1200">
              <a:solidFill>
                <a:srgbClr val="FFCCCC"/>
              </a:solidFill>
            </a:endParaRPr>
          </a:p>
          <a:p>
            <a:pPr>
              <a:lnSpc>
                <a:spcPct val="140000"/>
              </a:lnSpc>
              <a:buFontTx/>
              <a:buChar char="•"/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RDMA write a Special byte to a pre-defined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660033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B8AAAD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660033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B8AAAD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660033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B8AAAD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660033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B8AAAD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660033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B8AAAD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660033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B8AAAD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660033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B8AAAD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660033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B8AAAD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660033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B8AAAD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660033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B8AAAD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660033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B8AAAD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660033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B8AAAD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1769</Words>
  <Application>Microsoft Office PowerPoint</Application>
  <PresentationFormat>On-screen Show (4:3)</PresentationFormat>
  <Paragraphs>530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Times New Roman</vt:lpstr>
      <vt:lpstr>Wingdings</vt:lpstr>
      <vt:lpstr>Tahoma</vt:lpstr>
      <vt:lpstr>Arial</vt:lpstr>
      <vt:lpstr>Default Design</vt:lpstr>
      <vt:lpstr>Microsoft Graph 5.0</vt:lpstr>
      <vt:lpstr>Efficient Collective Operations using Remote Memory Operations on VIA-Based Clusters</vt:lpstr>
      <vt:lpstr>Contents</vt:lpstr>
      <vt:lpstr>Motivation</vt:lpstr>
      <vt:lpstr>Remote Direct Memory Access</vt:lpstr>
      <vt:lpstr>Send-Receive and RDMA Communication Models</vt:lpstr>
      <vt:lpstr>Benefits of RDMA</vt:lpstr>
      <vt:lpstr>Contents</vt:lpstr>
      <vt:lpstr>Buffer Registration</vt:lpstr>
      <vt:lpstr>Data Validity at Receiver End</vt:lpstr>
      <vt:lpstr>Buffer Reuse</vt:lpstr>
      <vt:lpstr>Contents</vt:lpstr>
      <vt:lpstr> Buffer Registration and Initialization</vt:lpstr>
      <vt:lpstr>Data Validity at Receiver End </vt:lpstr>
      <vt:lpstr> Buffer Reuse </vt:lpstr>
      <vt:lpstr>Performance Test Bed</vt:lpstr>
      <vt:lpstr>RDMA Vs Send-Receive Broadcast (16 nodes)</vt:lpstr>
      <vt:lpstr>PowerPoint Presentation</vt:lpstr>
      <vt:lpstr>RDMA Vs Send-Receive for Large Clusters (Analytical Model Estimates: Broadcast)</vt:lpstr>
      <vt:lpstr>Contents</vt:lpstr>
      <vt:lpstr>Degree-K tree-based Reduce</vt:lpstr>
      <vt:lpstr>Experimental Evaluation</vt:lpstr>
      <vt:lpstr>PowerPoint Presentation</vt:lpstr>
      <vt:lpstr>Degree-K RDMA-based All Reduce Analytical Model</vt:lpstr>
      <vt:lpstr>Binomial Send-Receive Vs   Optimal &amp; Binomial Degree-K RDMA (16 nodes) All Reduce</vt:lpstr>
      <vt:lpstr>Binomial Send-Receive Vs   Binomial &amp; Optimal Degree-K All Reduce for large clusters</vt:lpstr>
      <vt:lpstr>Contents</vt:lpstr>
      <vt:lpstr>Conclusions </vt:lpstr>
      <vt:lpstr>Future Work</vt:lpstr>
      <vt:lpstr>PowerPoint Presentation</vt:lpstr>
      <vt:lpstr>Backup Slides</vt:lpstr>
      <vt:lpstr>Receiver Side Best for Large messages (Analytical Model)</vt:lpstr>
      <vt:lpstr>Receiver Side Worst for Large messages (Analytical Model) </vt:lpstr>
      <vt:lpstr> Buffer Registration and Initialization</vt:lpstr>
      <vt:lpstr>Data Validity at Receiver End</vt:lpstr>
    </vt:vector>
  </TitlesOfParts>
  <Company>Ohio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Collective Communication using Remote Memory Operations on VIA-Based Clusters</dc:title>
  <dc:creator>IICF STAFF</dc:creator>
  <cp:lastModifiedBy>Pavan Balaji</cp:lastModifiedBy>
  <cp:revision>854</cp:revision>
  <dcterms:created xsi:type="dcterms:W3CDTF">2002-08-23T19:33:25Z</dcterms:created>
  <dcterms:modified xsi:type="dcterms:W3CDTF">2011-01-10T09:35:48Z</dcterms:modified>
</cp:coreProperties>
</file>